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defTabSz="4387850" rtl="0" eaLnBrk="0" fontAlgn="base" hangingPunct="0">
      <a:spcBef>
        <a:spcPct val="0"/>
      </a:spcBef>
      <a:spcAft>
        <a:spcPct val="0"/>
      </a:spcAft>
      <a:defRPr sz="3600" kern="1200">
        <a:solidFill>
          <a:schemeClr val="tx1"/>
        </a:solidFill>
        <a:latin typeface="Times New Roman" charset="0"/>
        <a:ea typeface="MS PGothic" charset="0"/>
        <a:cs typeface="MS PGothic" charset="0"/>
      </a:defRPr>
    </a:lvl1pPr>
    <a:lvl2pPr marL="2193925" indent="-1736725" algn="l" defTabSz="4387850" rtl="0" eaLnBrk="0" fontAlgn="base" hangingPunct="0">
      <a:spcBef>
        <a:spcPct val="0"/>
      </a:spcBef>
      <a:spcAft>
        <a:spcPct val="0"/>
      </a:spcAft>
      <a:defRPr sz="3600" kern="1200">
        <a:solidFill>
          <a:schemeClr val="tx1"/>
        </a:solidFill>
        <a:latin typeface="Times New Roman" charset="0"/>
        <a:ea typeface="MS PGothic" charset="0"/>
        <a:cs typeface="MS PGothic" charset="0"/>
      </a:defRPr>
    </a:lvl2pPr>
    <a:lvl3pPr marL="4387850" indent="-3473450" algn="l" defTabSz="4387850" rtl="0" eaLnBrk="0" fontAlgn="base" hangingPunct="0">
      <a:spcBef>
        <a:spcPct val="0"/>
      </a:spcBef>
      <a:spcAft>
        <a:spcPct val="0"/>
      </a:spcAft>
      <a:defRPr sz="3600" kern="1200">
        <a:solidFill>
          <a:schemeClr val="tx1"/>
        </a:solidFill>
        <a:latin typeface="Times New Roman" charset="0"/>
        <a:ea typeface="MS PGothic" charset="0"/>
        <a:cs typeface="MS PGothic" charset="0"/>
      </a:defRPr>
    </a:lvl3pPr>
    <a:lvl4pPr marL="6583363" indent="-5211763" algn="l" defTabSz="4387850" rtl="0" eaLnBrk="0" fontAlgn="base" hangingPunct="0">
      <a:spcBef>
        <a:spcPct val="0"/>
      </a:spcBef>
      <a:spcAft>
        <a:spcPct val="0"/>
      </a:spcAft>
      <a:defRPr sz="3600" kern="1200">
        <a:solidFill>
          <a:schemeClr val="tx1"/>
        </a:solidFill>
        <a:latin typeface="Times New Roman" charset="0"/>
        <a:ea typeface="MS PGothic" charset="0"/>
        <a:cs typeface="MS PGothic" charset="0"/>
      </a:defRPr>
    </a:lvl4pPr>
    <a:lvl5pPr marL="8777288" indent="-6948488" algn="l" defTabSz="4387850" rtl="0" eaLnBrk="0" fontAlgn="base" hangingPunct="0">
      <a:spcBef>
        <a:spcPct val="0"/>
      </a:spcBef>
      <a:spcAft>
        <a:spcPct val="0"/>
      </a:spcAft>
      <a:defRPr sz="3600" kern="1200">
        <a:solidFill>
          <a:schemeClr val="tx1"/>
        </a:solidFill>
        <a:latin typeface="Times New Roman" charset="0"/>
        <a:ea typeface="MS PGothic" charset="0"/>
        <a:cs typeface="MS PGothic" charset="0"/>
      </a:defRPr>
    </a:lvl5pPr>
    <a:lvl6pPr marL="2286000" algn="l" defTabSz="457200" rtl="0" eaLnBrk="1" latinLnBrk="0" hangingPunct="1">
      <a:defRPr sz="3600" kern="1200">
        <a:solidFill>
          <a:schemeClr val="tx1"/>
        </a:solidFill>
        <a:latin typeface="Times New Roman" charset="0"/>
        <a:ea typeface="MS PGothic" charset="0"/>
        <a:cs typeface="MS PGothic" charset="0"/>
      </a:defRPr>
    </a:lvl6pPr>
    <a:lvl7pPr marL="2743200" algn="l" defTabSz="457200" rtl="0" eaLnBrk="1" latinLnBrk="0" hangingPunct="1">
      <a:defRPr sz="3600" kern="1200">
        <a:solidFill>
          <a:schemeClr val="tx1"/>
        </a:solidFill>
        <a:latin typeface="Times New Roman" charset="0"/>
        <a:ea typeface="MS PGothic" charset="0"/>
        <a:cs typeface="MS PGothic" charset="0"/>
      </a:defRPr>
    </a:lvl7pPr>
    <a:lvl8pPr marL="3200400" algn="l" defTabSz="457200" rtl="0" eaLnBrk="1" latinLnBrk="0" hangingPunct="1">
      <a:defRPr sz="3600" kern="1200">
        <a:solidFill>
          <a:schemeClr val="tx1"/>
        </a:solidFill>
        <a:latin typeface="Times New Roman" charset="0"/>
        <a:ea typeface="MS PGothic" charset="0"/>
        <a:cs typeface="MS PGothic" charset="0"/>
      </a:defRPr>
    </a:lvl8pPr>
    <a:lvl9pPr marL="3657600" algn="l" defTabSz="457200" rtl="0" eaLnBrk="1" latinLnBrk="0" hangingPunct="1">
      <a:defRPr sz="36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213"/>
    <a:srgbClr val="B22E06"/>
    <a:srgbClr val="FF8000"/>
    <a:srgbClr val="CC3300"/>
    <a:srgbClr val="28D1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338" autoAdjust="0"/>
  </p:normalViewPr>
  <p:slideViewPr>
    <p:cSldViewPr>
      <p:cViewPr varScale="1">
        <p:scale>
          <a:sx n="12" d="100"/>
          <a:sy n="12" d="100"/>
        </p:scale>
        <p:origin x="1716" y="9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389120"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433A8169-0BF0-264F-8326-CD25BA60A4AD}" type="datetimeFigureOut">
              <a:rPr lang="en-US"/>
              <a:pPr>
                <a:defRPr/>
              </a:pPr>
              <a:t>5/9/2020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389120"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22673A57-ACF8-9F4B-A82F-E475B6CE03CB}" type="slidenum">
              <a:rPr lang="en-US"/>
              <a:pPr>
                <a:defRPr/>
              </a:pPr>
              <a:t>‹#›</a:t>
            </a:fld>
            <a:endParaRPr lang="en-US"/>
          </a:p>
        </p:txBody>
      </p:sp>
    </p:spTree>
    <p:extLst>
      <p:ext uri="{BB962C8B-B14F-4D97-AF65-F5344CB8AC3E}">
        <p14:creationId xmlns:p14="http://schemas.microsoft.com/office/powerpoint/2010/main" val="1750675112"/>
      </p:ext>
    </p:extLst>
  </p:cSld>
  <p:clrMap bg1="lt1" tx1="dk1" bg2="lt2" tx2="dk2" accent1="accent1" accent2="accent2" accent3="accent3" accent4="accent4" accent5="accent5" accent6="accent6" hlink="hlink" folHlink="folHlink"/>
  <p:notesStyle>
    <a:lvl1pPr algn="l" defTabSz="4387850" rtl="0" eaLnBrk="0" fontAlgn="base" hangingPunct="0">
      <a:spcBef>
        <a:spcPct val="30000"/>
      </a:spcBef>
      <a:spcAft>
        <a:spcPct val="0"/>
      </a:spcAft>
      <a:defRPr sz="5800" kern="1200">
        <a:solidFill>
          <a:schemeClr val="tx1"/>
        </a:solidFill>
        <a:latin typeface="+mn-lt"/>
        <a:ea typeface="MS PGothic" panose="020B0600070205080204" pitchFamily="34" charset="-128"/>
        <a:cs typeface="MS PGothic" charset="0"/>
      </a:defRPr>
    </a:lvl1pPr>
    <a:lvl2pPr marL="2193925" algn="l" defTabSz="4387850" rtl="0" eaLnBrk="0" fontAlgn="base" hangingPunct="0">
      <a:spcBef>
        <a:spcPct val="30000"/>
      </a:spcBef>
      <a:spcAft>
        <a:spcPct val="0"/>
      </a:spcAft>
      <a:defRPr sz="5800" kern="1200">
        <a:solidFill>
          <a:schemeClr val="tx1"/>
        </a:solidFill>
        <a:latin typeface="+mn-lt"/>
        <a:ea typeface="MS PGothic" panose="020B0600070205080204" pitchFamily="34" charset="-128"/>
        <a:cs typeface="MS PGothic" charset="0"/>
      </a:defRPr>
    </a:lvl2pPr>
    <a:lvl3pPr marL="4387850" algn="l" defTabSz="4387850" rtl="0" eaLnBrk="0" fontAlgn="base" hangingPunct="0">
      <a:spcBef>
        <a:spcPct val="30000"/>
      </a:spcBef>
      <a:spcAft>
        <a:spcPct val="0"/>
      </a:spcAft>
      <a:defRPr sz="5800" kern="1200">
        <a:solidFill>
          <a:schemeClr val="tx1"/>
        </a:solidFill>
        <a:latin typeface="+mn-lt"/>
        <a:ea typeface="MS PGothic" panose="020B0600070205080204" pitchFamily="34" charset="-128"/>
        <a:cs typeface="MS PGothic" charset="0"/>
      </a:defRPr>
    </a:lvl3pPr>
    <a:lvl4pPr marL="6583363" algn="l" defTabSz="4387850" rtl="0" eaLnBrk="0" fontAlgn="base" hangingPunct="0">
      <a:spcBef>
        <a:spcPct val="30000"/>
      </a:spcBef>
      <a:spcAft>
        <a:spcPct val="0"/>
      </a:spcAft>
      <a:defRPr sz="5800" kern="1200">
        <a:solidFill>
          <a:schemeClr val="tx1"/>
        </a:solidFill>
        <a:latin typeface="+mn-lt"/>
        <a:ea typeface="MS PGothic" panose="020B0600070205080204" pitchFamily="34" charset="-128"/>
        <a:cs typeface="MS PGothic" charset="0"/>
      </a:defRPr>
    </a:lvl4pPr>
    <a:lvl5pPr marL="8777288" algn="l" defTabSz="4387850" rtl="0" eaLnBrk="0" fontAlgn="base" hangingPunct="0">
      <a:spcBef>
        <a:spcPct val="30000"/>
      </a:spcBef>
      <a:spcAft>
        <a:spcPct val="0"/>
      </a:spcAft>
      <a:defRPr sz="5800" kern="1200">
        <a:solidFill>
          <a:schemeClr val="tx1"/>
        </a:solidFill>
        <a:latin typeface="+mn-lt"/>
        <a:ea typeface="MS PGothic" panose="020B0600070205080204" pitchFamily="34" charset="-128"/>
        <a:cs typeface="MS PGothic" charset="0"/>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B862CC0A-93B1-1244-A5D6-55ABFB25C9D2}" type="slidenum">
              <a:rPr lang="en-US" sz="1200">
                <a:latin typeface="Calibri" charset="0"/>
              </a:rPr>
              <a:pPr/>
              <a:t>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0C48F9-E7AD-E547-AA93-C3C5BE409F16}" type="datetimeFigureOut">
              <a:rPr lang="en-US"/>
              <a:pPr>
                <a:defRPr/>
              </a:pPr>
              <a:t>5/9/2020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FD208-0AEF-A14F-AA94-517EADFF4DC4}" type="slidenum">
              <a:rPr lang="en-US"/>
              <a:pPr>
                <a:defRPr/>
              </a:pPr>
              <a:t>‹#›</a:t>
            </a:fld>
            <a:endParaRPr lang="en-US"/>
          </a:p>
        </p:txBody>
      </p:sp>
    </p:spTree>
    <p:extLst>
      <p:ext uri="{BB962C8B-B14F-4D97-AF65-F5344CB8AC3E}">
        <p14:creationId xmlns:p14="http://schemas.microsoft.com/office/powerpoint/2010/main" val="179591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2CE90B-0DD7-0E4A-AAED-19EE89FB9E44}" type="datetimeFigureOut">
              <a:rPr lang="en-US"/>
              <a:pPr>
                <a:defRPr/>
              </a:pPr>
              <a:t>5/9/2020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4556C-A74A-E049-B19C-D51B2A6825D4}" type="slidenum">
              <a:rPr lang="en-US"/>
              <a:pPr>
                <a:defRPr/>
              </a:pPr>
              <a:t>‹#›</a:t>
            </a:fld>
            <a:endParaRPr lang="en-US"/>
          </a:p>
        </p:txBody>
      </p:sp>
    </p:spTree>
    <p:extLst>
      <p:ext uri="{BB962C8B-B14F-4D97-AF65-F5344CB8AC3E}">
        <p14:creationId xmlns:p14="http://schemas.microsoft.com/office/powerpoint/2010/main" val="120758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E18CB8-4403-D940-B99E-D3087E092FE5}" type="datetimeFigureOut">
              <a:rPr lang="en-US"/>
              <a:pPr>
                <a:defRPr/>
              </a:pPr>
              <a:t>5/9/2020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70A272-CD70-7F43-AFA1-92887862F8C7}" type="slidenum">
              <a:rPr lang="en-US"/>
              <a:pPr>
                <a:defRPr/>
              </a:pPr>
              <a:t>‹#›</a:t>
            </a:fld>
            <a:endParaRPr lang="en-US"/>
          </a:p>
        </p:txBody>
      </p:sp>
    </p:spTree>
    <p:extLst>
      <p:ext uri="{BB962C8B-B14F-4D97-AF65-F5344CB8AC3E}">
        <p14:creationId xmlns:p14="http://schemas.microsoft.com/office/powerpoint/2010/main" val="212051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B6CF0E-E2C5-E049-93B3-3567483B23A7}" type="datetimeFigureOut">
              <a:rPr lang="en-US"/>
              <a:pPr>
                <a:defRPr/>
              </a:pPr>
              <a:t>5/9/2020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585E2D-C2BE-7442-81CF-A981FC07B8BB}" type="slidenum">
              <a:rPr lang="en-US"/>
              <a:pPr>
                <a:defRPr/>
              </a:pPr>
              <a:t>‹#›</a:t>
            </a:fld>
            <a:endParaRPr lang="en-US"/>
          </a:p>
        </p:txBody>
      </p:sp>
    </p:spTree>
    <p:extLst>
      <p:ext uri="{BB962C8B-B14F-4D97-AF65-F5344CB8AC3E}">
        <p14:creationId xmlns:p14="http://schemas.microsoft.com/office/powerpoint/2010/main" val="337700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289823-CF1C-134F-8047-6BE81B795894}" type="datetimeFigureOut">
              <a:rPr lang="en-US"/>
              <a:pPr>
                <a:defRPr/>
              </a:pPr>
              <a:t>5/9/2020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BEFC9F-5387-AC4E-86AF-3D47C2829BCA}" type="slidenum">
              <a:rPr lang="en-US"/>
              <a:pPr>
                <a:defRPr/>
              </a:pPr>
              <a:t>‹#›</a:t>
            </a:fld>
            <a:endParaRPr lang="en-US"/>
          </a:p>
        </p:txBody>
      </p:sp>
    </p:spTree>
    <p:extLst>
      <p:ext uri="{BB962C8B-B14F-4D97-AF65-F5344CB8AC3E}">
        <p14:creationId xmlns:p14="http://schemas.microsoft.com/office/powerpoint/2010/main" val="35714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A3E3431-2532-5E4D-B946-2AE3C321A99D}" type="datetimeFigureOut">
              <a:rPr lang="en-US"/>
              <a:pPr>
                <a:defRPr/>
              </a:pPr>
              <a:t>5/9/2020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5ED081-2550-394B-AD01-3063501A5176}" type="slidenum">
              <a:rPr lang="en-US"/>
              <a:pPr>
                <a:defRPr/>
              </a:pPr>
              <a:t>‹#›</a:t>
            </a:fld>
            <a:endParaRPr lang="en-US"/>
          </a:p>
        </p:txBody>
      </p:sp>
    </p:spTree>
    <p:extLst>
      <p:ext uri="{BB962C8B-B14F-4D97-AF65-F5344CB8AC3E}">
        <p14:creationId xmlns:p14="http://schemas.microsoft.com/office/powerpoint/2010/main" val="81934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459692B-A65E-2E4F-BAE8-E42561993CFA}" type="datetimeFigureOut">
              <a:rPr lang="en-US"/>
              <a:pPr>
                <a:defRPr/>
              </a:pPr>
              <a:t>5/9/2020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BF7462-12BE-534C-918E-6DDB62D8618E}" type="slidenum">
              <a:rPr lang="en-US"/>
              <a:pPr>
                <a:defRPr/>
              </a:pPr>
              <a:t>‹#›</a:t>
            </a:fld>
            <a:endParaRPr lang="en-US"/>
          </a:p>
        </p:txBody>
      </p:sp>
    </p:spTree>
    <p:extLst>
      <p:ext uri="{BB962C8B-B14F-4D97-AF65-F5344CB8AC3E}">
        <p14:creationId xmlns:p14="http://schemas.microsoft.com/office/powerpoint/2010/main" val="143071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A59AF6-05A7-B042-9315-5A5630A8FA30}" type="datetimeFigureOut">
              <a:rPr lang="en-US"/>
              <a:pPr>
                <a:defRPr/>
              </a:pPr>
              <a:t>5/9/2020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42A96F-06CE-F54B-9CF9-1ED358D7F55E}" type="slidenum">
              <a:rPr lang="en-US"/>
              <a:pPr>
                <a:defRPr/>
              </a:pPr>
              <a:t>‹#›</a:t>
            </a:fld>
            <a:endParaRPr lang="en-US"/>
          </a:p>
        </p:txBody>
      </p:sp>
    </p:spTree>
    <p:extLst>
      <p:ext uri="{BB962C8B-B14F-4D97-AF65-F5344CB8AC3E}">
        <p14:creationId xmlns:p14="http://schemas.microsoft.com/office/powerpoint/2010/main" val="5436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D25CCB-977C-8A48-BD97-CEBE685170B3}" type="datetimeFigureOut">
              <a:rPr lang="en-US"/>
              <a:pPr>
                <a:defRPr/>
              </a:pPr>
              <a:t>5/9/2020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FE6450-79A9-5047-A5D6-C3DE49631C8A}" type="slidenum">
              <a:rPr lang="en-US"/>
              <a:pPr>
                <a:defRPr/>
              </a:pPr>
              <a:t>‹#›</a:t>
            </a:fld>
            <a:endParaRPr lang="en-US"/>
          </a:p>
        </p:txBody>
      </p:sp>
    </p:spTree>
    <p:extLst>
      <p:ext uri="{BB962C8B-B14F-4D97-AF65-F5344CB8AC3E}">
        <p14:creationId xmlns:p14="http://schemas.microsoft.com/office/powerpoint/2010/main" val="237926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D51CC7-F08E-234A-A767-028119067C73}" type="datetimeFigureOut">
              <a:rPr lang="en-US"/>
              <a:pPr>
                <a:defRPr/>
              </a:pPr>
              <a:t>5/9/2020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92FB36-7DE8-4346-8B23-7248462D4F59}" type="slidenum">
              <a:rPr lang="en-US"/>
              <a:pPr>
                <a:defRPr/>
              </a:pPr>
              <a:t>‹#›</a:t>
            </a:fld>
            <a:endParaRPr lang="en-US"/>
          </a:p>
        </p:txBody>
      </p:sp>
    </p:spTree>
    <p:extLst>
      <p:ext uri="{BB962C8B-B14F-4D97-AF65-F5344CB8AC3E}">
        <p14:creationId xmlns:p14="http://schemas.microsoft.com/office/powerpoint/2010/main" val="87940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D2A388-85FE-D44E-BF91-A7743B617B16}" type="datetimeFigureOut">
              <a:rPr lang="en-US"/>
              <a:pPr>
                <a:defRPr/>
              </a:pPr>
              <a:t>5/9/2020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68B43-77A3-794E-B8D0-07486E646279}" type="slidenum">
              <a:rPr lang="en-US"/>
              <a:pPr>
                <a:defRPr/>
              </a:pPr>
              <a:t>‹#›</a:t>
            </a:fld>
            <a:endParaRPr lang="en-US"/>
          </a:p>
        </p:txBody>
      </p:sp>
    </p:spTree>
    <p:extLst>
      <p:ext uri="{BB962C8B-B14F-4D97-AF65-F5344CB8AC3E}">
        <p14:creationId xmlns:p14="http://schemas.microsoft.com/office/powerpoint/2010/main" val="121723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eaLnBrk="1" hangingPunct="1">
              <a:defRPr sz="5800">
                <a:solidFill>
                  <a:srgbClr val="898989"/>
                </a:solidFill>
                <a:latin typeface="Calibri" charset="0"/>
              </a:defRPr>
            </a:lvl1pPr>
          </a:lstStyle>
          <a:p>
            <a:pPr>
              <a:defRPr/>
            </a:pPr>
            <a:fld id="{AFD9619A-7698-CC45-BDB8-2688DF92E34F}" type="datetimeFigureOut">
              <a:rPr lang="en-US"/>
              <a:pPr>
                <a:defRPr/>
              </a:pPr>
              <a:t>5/9/2020</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eaLnBrk="1" fontAlgn="auto" hangingPunct="1">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eaLnBrk="1" hangingPunct="1">
              <a:defRPr sz="5800">
                <a:solidFill>
                  <a:srgbClr val="898989"/>
                </a:solidFill>
                <a:latin typeface="Calibri" charset="0"/>
              </a:defRPr>
            </a:lvl1pPr>
          </a:lstStyle>
          <a:p>
            <a:pPr>
              <a:defRPr/>
            </a:pPr>
            <a:fld id="{0118C7F7-8E23-274A-8D22-5083CF2CE9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kern="1200">
          <a:solidFill>
            <a:schemeClr val="tx1"/>
          </a:solidFill>
          <a:latin typeface="+mj-lt"/>
          <a:ea typeface="MS PGothic" panose="020B0600070205080204" pitchFamily="34" charset="-128"/>
          <a:cs typeface="MS PGothic" charset="0"/>
        </a:defRPr>
      </a:lvl1pPr>
      <a:lvl2pPr algn="ctr" defTabSz="4387850" rtl="0" eaLnBrk="0" fontAlgn="base" hangingPunct="0">
        <a:spcBef>
          <a:spcPct val="0"/>
        </a:spcBef>
        <a:spcAft>
          <a:spcPct val="0"/>
        </a:spcAft>
        <a:defRPr sz="21100">
          <a:solidFill>
            <a:schemeClr val="tx1"/>
          </a:solidFill>
          <a:latin typeface="Calibri" pitchFamily="34" charset="0"/>
          <a:ea typeface="MS PGothic" panose="020B0600070205080204" pitchFamily="34" charset="-128"/>
          <a:cs typeface="MS PGothic" charset="0"/>
        </a:defRPr>
      </a:lvl2pPr>
      <a:lvl3pPr algn="ctr" defTabSz="4387850" rtl="0" eaLnBrk="0" fontAlgn="base" hangingPunct="0">
        <a:spcBef>
          <a:spcPct val="0"/>
        </a:spcBef>
        <a:spcAft>
          <a:spcPct val="0"/>
        </a:spcAft>
        <a:defRPr sz="21100">
          <a:solidFill>
            <a:schemeClr val="tx1"/>
          </a:solidFill>
          <a:latin typeface="Calibri" pitchFamily="34" charset="0"/>
          <a:ea typeface="MS PGothic" panose="020B0600070205080204" pitchFamily="34" charset="-128"/>
          <a:cs typeface="MS PGothic" charset="0"/>
        </a:defRPr>
      </a:lvl3pPr>
      <a:lvl4pPr algn="ctr" defTabSz="4387850" rtl="0" eaLnBrk="0" fontAlgn="base" hangingPunct="0">
        <a:spcBef>
          <a:spcPct val="0"/>
        </a:spcBef>
        <a:spcAft>
          <a:spcPct val="0"/>
        </a:spcAft>
        <a:defRPr sz="21100">
          <a:solidFill>
            <a:schemeClr val="tx1"/>
          </a:solidFill>
          <a:latin typeface="Calibri" pitchFamily="34" charset="0"/>
          <a:ea typeface="MS PGothic" panose="020B0600070205080204" pitchFamily="34" charset="-128"/>
          <a:cs typeface="MS PGothic" charset="0"/>
        </a:defRPr>
      </a:lvl4pPr>
      <a:lvl5pPr algn="ctr" defTabSz="4387850" rtl="0" eaLnBrk="0" fontAlgn="base" hangingPunct="0">
        <a:spcBef>
          <a:spcPct val="0"/>
        </a:spcBef>
        <a:spcAft>
          <a:spcPct val="0"/>
        </a:spcAft>
        <a:defRPr sz="21100">
          <a:solidFill>
            <a:schemeClr val="tx1"/>
          </a:solidFill>
          <a:latin typeface="Calibri" pitchFamily="34" charset="0"/>
          <a:ea typeface="MS PGothic" panose="020B0600070205080204" pitchFamily="34" charset="-128"/>
          <a:cs typeface="MS PGothic"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S PGothic" panose="020B0600070205080204" pitchFamily="34" charset="-128"/>
          <a:cs typeface="MS PGothic" charset="0"/>
        </a:defRPr>
      </a:lvl1pPr>
      <a:lvl2pPr marL="3565525" indent="-1371600" algn="l" defTabSz="4387850" rtl="0" eaLnBrk="0" fontAlgn="base" hangingPunct="0">
        <a:spcBef>
          <a:spcPct val="20000"/>
        </a:spcBef>
        <a:spcAft>
          <a:spcPct val="0"/>
        </a:spcAft>
        <a:buFont typeface="Arial" charset="0"/>
        <a:buChar char="–"/>
        <a:defRPr sz="13400" kern="1200">
          <a:solidFill>
            <a:schemeClr val="tx1"/>
          </a:solidFill>
          <a:latin typeface="+mn-lt"/>
          <a:ea typeface="MS PGothic" panose="020B0600070205080204" pitchFamily="34" charset="-128"/>
          <a:cs typeface="MS PGothic" charset="0"/>
        </a:defRPr>
      </a:lvl2pPr>
      <a:lvl3pPr marL="5486400"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S PGothic" panose="020B0600070205080204" pitchFamily="34" charset="-128"/>
          <a:cs typeface="MS PGothic" charset="0"/>
        </a:defRPr>
      </a:lvl3pPr>
      <a:lvl4pPr marL="7680325"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S PGothic" panose="020B0600070205080204" pitchFamily="34" charset="-128"/>
          <a:cs typeface="MS PGothic" charset="0"/>
        </a:defRPr>
      </a:lvl4pPr>
      <a:lvl5pPr marL="9874250"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S PGothic" panose="020B0600070205080204" pitchFamily="34" charset="-128"/>
          <a:cs typeface="MS PGothic"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
            <a:extLst>
              <a:ext uri="{FF2B5EF4-FFF2-40B4-BE49-F238E27FC236}">
                <a16:creationId xmlns:a16="http://schemas.microsoft.com/office/drawing/2014/main" id="{D995ED75-1C40-FF4E-AFD3-AD04AD3978B9}"/>
              </a:ext>
            </a:extLst>
          </p:cNvPr>
          <p:cNvSpPr txBox="1">
            <a:spLocks noChangeArrowheads="1"/>
          </p:cNvSpPr>
          <p:nvPr/>
        </p:nvSpPr>
        <p:spPr bwMode="auto">
          <a:xfrm>
            <a:off x="14173200" y="13716000"/>
            <a:ext cx="13944600" cy="17647920"/>
          </a:xfrm>
          <a:prstGeom prst="rect">
            <a:avLst/>
          </a:prstGeom>
          <a:noFill/>
          <a:ln w="76200" cmpd="sng">
            <a:solidFill>
              <a:srgbClr val="C00000"/>
            </a:solidFill>
            <a:miter lim="800000"/>
            <a:headEnd/>
            <a:tailEnd/>
          </a:ln>
        </p:spPr>
        <p:txBody>
          <a:bodyPr wrap="square" lIns="274320" tIns="137160" rIns="274320" bIns="137160">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p:txBody>
      </p:sp>
      <p:grpSp>
        <p:nvGrpSpPr>
          <p:cNvPr id="32" name="Group 31">
            <a:extLst>
              <a:ext uri="{FF2B5EF4-FFF2-40B4-BE49-F238E27FC236}">
                <a16:creationId xmlns:a16="http://schemas.microsoft.com/office/drawing/2014/main" id="{AC5A2099-6CB5-482F-ABD4-651280DE12FE}"/>
              </a:ext>
            </a:extLst>
          </p:cNvPr>
          <p:cNvGrpSpPr/>
          <p:nvPr/>
        </p:nvGrpSpPr>
        <p:grpSpPr>
          <a:xfrm>
            <a:off x="28575001" y="14223262"/>
            <a:ext cx="13863300" cy="7112738"/>
            <a:chOff x="28517152" y="13335439"/>
            <a:chExt cx="13863300" cy="7112738"/>
          </a:xfrm>
        </p:grpSpPr>
        <p:pic>
          <p:nvPicPr>
            <p:cNvPr id="37" name="Picture 36">
              <a:extLst>
                <a:ext uri="{FF2B5EF4-FFF2-40B4-BE49-F238E27FC236}">
                  <a16:creationId xmlns:a16="http://schemas.microsoft.com/office/drawing/2014/main" id="{09B583F4-F1A7-44D5-89AC-8939F2601B32}"/>
                </a:ext>
              </a:extLst>
            </p:cNvPr>
            <p:cNvPicPr>
              <a:picLocks noChangeAspect="1"/>
            </p:cNvPicPr>
            <p:nvPr/>
          </p:nvPicPr>
          <p:blipFill rotWithShape="1">
            <a:blip r:embed="rId3"/>
            <a:srcRect l="38437" t="39270" r="9063" b="16160"/>
            <a:stretch/>
          </p:blipFill>
          <p:spPr>
            <a:xfrm>
              <a:off x="29578852" y="14334884"/>
              <a:ext cx="12801600" cy="6113293"/>
            </a:xfrm>
            <a:prstGeom prst="rect">
              <a:avLst/>
            </a:prstGeom>
          </p:spPr>
        </p:pic>
        <p:grpSp>
          <p:nvGrpSpPr>
            <p:cNvPr id="34" name="Group 33">
              <a:extLst>
                <a:ext uri="{FF2B5EF4-FFF2-40B4-BE49-F238E27FC236}">
                  <a16:creationId xmlns:a16="http://schemas.microsoft.com/office/drawing/2014/main" id="{2DB04950-C71F-4C77-9800-297792FA9F45}"/>
                </a:ext>
              </a:extLst>
            </p:cNvPr>
            <p:cNvGrpSpPr/>
            <p:nvPr/>
          </p:nvGrpSpPr>
          <p:grpSpPr>
            <a:xfrm>
              <a:off x="28517152" y="13335439"/>
              <a:ext cx="13643671" cy="5911338"/>
              <a:chOff x="28345266" y="13405558"/>
              <a:chExt cx="14168358" cy="6101991"/>
            </a:xfrm>
          </p:grpSpPr>
          <p:sp>
            <p:nvSpPr>
              <p:cNvPr id="40" name="TextBox 7">
                <a:extLst>
                  <a:ext uri="{FF2B5EF4-FFF2-40B4-BE49-F238E27FC236}">
                    <a16:creationId xmlns:a16="http://schemas.microsoft.com/office/drawing/2014/main" id="{B16A54DE-44AF-4361-BC3F-A77CF3E67683}"/>
                  </a:ext>
                </a:extLst>
              </p:cNvPr>
              <p:cNvSpPr txBox="1">
                <a:spLocks noChangeArrowheads="1"/>
              </p:cNvSpPr>
              <p:nvPr/>
            </p:nvSpPr>
            <p:spPr bwMode="auto">
              <a:xfrm>
                <a:off x="28345266" y="14978693"/>
                <a:ext cx="1303338" cy="4528856"/>
              </a:xfrm>
              <a:prstGeom prst="rect">
                <a:avLst/>
              </a:prstGeom>
              <a:solidFill>
                <a:srgbClr val="FFFFFF"/>
              </a:solidFill>
              <a:ln w="76200" cmpd="sng">
                <a:noFill/>
                <a:miter lim="800000"/>
                <a:headEnd/>
                <a:tailEnd/>
              </a:ln>
            </p:spPr>
            <p:txBody>
              <a:bodyPr wrap="square" lIns="274320" tIns="228600" rIns="274320" bIns="228600">
                <a:spAutoFit/>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pPr algn="ctr">
                  <a:spcAft>
                    <a:spcPts val="2400"/>
                  </a:spcAft>
                  <a:defRPr/>
                </a:pPr>
                <a:r>
                  <a:rPr lang="en-US" sz="4270" b="1" dirty="0">
                    <a:effectLst>
                      <a:outerShdw blurRad="38100" dist="38100" dir="2700000" algn="tl">
                        <a:srgbClr val="000000">
                          <a:alpha val="43137"/>
                        </a:srgbClr>
                      </a:outerShdw>
                    </a:effectLst>
                    <a:latin typeface="Avenir Next LT Pro" panose="020B0504020202020204" pitchFamily="34" charset="0"/>
                  </a:rPr>
                  <a:t>L1</a:t>
                </a:r>
              </a:p>
              <a:p>
                <a:pPr algn="ctr">
                  <a:spcAft>
                    <a:spcPts val="2400"/>
                  </a:spcAft>
                  <a:defRPr/>
                </a:pPr>
                <a:endParaRPr lang="en-US" sz="700" b="1" dirty="0">
                  <a:effectLst>
                    <a:outerShdw blurRad="38100" dist="38100" dir="2700000" algn="tl">
                      <a:srgbClr val="000000">
                        <a:alpha val="43137"/>
                      </a:srgbClr>
                    </a:outerShdw>
                  </a:effectLst>
                  <a:latin typeface="Avenir Next LT Pro" panose="020B0504020202020204" pitchFamily="34" charset="0"/>
                </a:endParaRPr>
              </a:p>
              <a:p>
                <a:pPr algn="ctr">
                  <a:spcAft>
                    <a:spcPts val="2400"/>
                  </a:spcAft>
                  <a:defRPr/>
                </a:pPr>
                <a:endParaRPr lang="en-US" sz="4000" b="1" dirty="0">
                  <a:effectLst>
                    <a:outerShdw blurRad="38100" dist="38100" dir="2700000" algn="tl">
                      <a:srgbClr val="000000">
                        <a:alpha val="43137"/>
                      </a:srgbClr>
                    </a:outerShdw>
                  </a:effectLst>
                  <a:latin typeface="Avenir Next LT Pro" panose="020B0504020202020204" pitchFamily="34" charset="0"/>
                </a:endParaRPr>
              </a:p>
              <a:p>
                <a:pPr algn="ctr">
                  <a:spcAft>
                    <a:spcPts val="2400"/>
                  </a:spcAft>
                  <a:defRPr/>
                </a:pPr>
                <a:endParaRPr lang="en-US" sz="4270" b="1" dirty="0">
                  <a:effectLst>
                    <a:outerShdw blurRad="38100" dist="38100" dir="2700000" algn="tl">
                      <a:srgbClr val="000000">
                        <a:alpha val="43137"/>
                      </a:srgbClr>
                    </a:outerShdw>
                  </a:effectLst>
                  <a:latin typeface="Avenir Next LT Pro" panose="020B0504020202020204" pitchFamily="34" charset="0"/>
                </a:endParaRPr>
              </a:p>
              <a:p>
                <a:pPr algn="ctr">
                  <a:spcAft>
                    <a:spcPts val="2400"/>
                  </a:spcAft>
                  <a:defRPr/>
                </a:pPr>
                <a:r>
                  <a:rPr lang="en-US" sz="4270" b="1" dirty="0">
                    <a:effectLst>
                      <a:outerShdw blurRad="38100" dist="38100" dir="2700000" algn="tl">
                        <a:srgbClr val="000000">
                          <a:alpha val="43137"/>
                        </a:srgbClr>
                      </a:outerShdw>
                    </a:effectLst>
                    <a:latin typeface="Avenir Next LT Pro" panose="020B0504020202020204" pitchFamily="34" charset="0"/>
                  </a:rPr>
                  <a:t>L2</a:t>
                </a:r>
              </a:p>
            </p:txBody>
          </p:sp>
          <p:sp>
            <p:nvSpPr>
              <p:cNvPr id="41" name="TextBox 7">
                <a:extLst>
                  <a:ext uri="{FF2B5EF4-FFF2-40B4-BE49-F238E27FC236}">
                    <a16:creationId xmlns:a16="http://schemas.microsoft.com/office/drawing/2014/main" id="{11471A59-189D-42B8-9A62-8BEBD9614D71}"/>
                  </a:ext>
                </a:extLst>
              </p:cNvPr>
              <p:cNvSpPr txBox="1">
                <a:spLocks noChangeArrowheads="1"/>
              </p:cNvSpPr>
              <p:nvPr/>
            </p:nvSpPr>
            <p:spPr bwMode="auto">
              <a:xfrm>
                <a:off x="29042840" y="13405558"/>
                <a:ext cx="13470784" cy="1118768"/>
              </a:xfrm>
              <a:prstGeom prst="rect">
                <a:avLst/>
              </a:prstGeom>
              <a:solidFill>
                <a:srgbClr val="FFFFFF"/>
              </a:solidFill>
              <a:ln w="76200" cmpd="sng">
                <a:noFill/>
                <a:miter lim="800000"/>
                <a:headEnd/>
                <a:tailEnd/>
              </a:ln>
            </p:spPr>
            <p:txBody>
              <a:bodyPr wrap="square" lIns="274320" tIns="228600" rIns="274320" bIns="228600">
                <a:spAutoFit/>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pPr algn="ctr">
                  <a:spcAft>
                    <a:spcPts val="2400"/>
                  </a:spcAft>
                  <a:defRPr/>
                </a:pPr>
                <a:r>
                  <a:rPr lang="en-US" sz="4270" b="1" dirty="0">
                    <a:effectLst>
                      <a:outerShdw blurRad="38100" dist="38100" dir="2700000" algn="tl">
                        <a:srgbClr val="000000">
                          <a:alpha val="43137"/>
                        </a:srgbClr>
                      </a:outerShdw>
                    </a:effectLst>
                    <a:latin typeface="Avenir Next LT Pro" panose="020B0504020202020204" pitchFamily="34" charset="0"/>
                  </a:rPr>
                  <a:t>Visual Representation of L1 and L2 Differences</a:t>
                </a:r>
              </a:p>
            </p:txBody>
          </p:sp>
        </p:grpSp>
      </p:grpSp>
      <p:sp>
        <p:nvSpPr>
          <p:cNvPr id="31" name="TextBox 5">
            <a:extLst>
              <a:ext uri="{FF2B5EF4-FFF2-40B4-BE49-F238E27FC236}">
                <a16:creationId xmlns:a16="http://schemas.microsoft.com/office/drawing/2014/main" id="{A1DBCD46-1C9D-4888-9DC7-CA44D1C02B5C}"/>
              </a:ext>
            </a:extLst>
          </p:cNvPr>
          <p:cNvSpPr txBox="1">
            <a:spLocks noChangeArrowheads="1"/>
          </p:cNvSpPr>
          <p:nvPr/>
        </p:nvSpPr>
        <p:spPr bwMode="auto">
          <a:xfrm>
            <a:off x="14173200" y="4297680"/>
            <a:ext cx="28346400" cy="8002191"/>
          </a:xfrm>
          <a:prstGeom prst="rect">
            <a:avLst/>
          </a:prstGeom>
          <a:noFill/>
          <a:ln w="76200" cmpd="sng">
            <a:solidFill>
              <a:srgbClr val="C00000"/>
            </a:solidFill>
            <a:miter lim="800000"/>
            <a:headEnd/>
            <a:tailEnd/>
          </a:ln>
        </p:spPr>
        <p:txBody>
          <a:bodyPr wrap="square" lIns="274320" tIns="274320" rIns="274320" bIns="274320">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dirty="0">
              <a:latin typeface="Avenir Next LT Pro Light" panose="020B0304020202020204" pitchFamily="34" charset="0"/>
              <a:cs typeface="Times New Roman" panose="02020603050405020304" pitchFamily="18" charset="0"/>
            </a:endParaRPr>
          </a:p>
        </p:txBody>
      </p:sp>
      <p:sp>
        <p:nvSpPr>
          <p:cNvPr id="35" name="TextBox 19">
            <a:extLst>
              <a:ext uri="{FF2B5EF4-FFF2-40B4-BE49-F238E27FC236}">
                <a16:creationId xmlns:a16="http://schemas.microsoft.com/office/drawing/2014/main" id="{A12DCCEA-05E8-4C08-AB53-ABCAE8F0F51A}"/>
              </a:ext>
            </a:extLst>
          </p:cNvPr>
          <p:cNvSpPr txBox="1">
            <a:spLocks noChangeArrowheads="1"/>
          </p:cNvSpPr>
          <p:nvPr/>
        </p:nvSpPr>
        <p:spPr bwMode="auto">
          <a:xfrm>
            <a:off x="1371599" y="20848319"/>
            <a:ext cx="12344400" cy="10515600"/>
          </a:xfrm>
          <a:prstGeom prst="rect">
            <a:avLst/>
          </a:prstGeom>
          <a:solidFill>
            <a:srgbClr val="FFFFFF"/>
          </a:solidFill>
          <a:ln w="76200" cmpd="sng">
            <a:solidFill>
              <a:srgbClr val="C00000"/>
            </a:solidFill>
            <a:miter lim="800000"/>
            <a:headEnd/>
            <a:tailEnd/>
          </a:ln>
        </p:spPr>
        <p:txBody>
          <a:bodyPr wrap="square" lIns="274320" tIns="274320" rIns="274320" bIns="274320">
            <a:spAutoFit/>
          </a:bodyPr>
          <a:lstStyle/>
          <a:p>
            <a:pPr marL="640080" indent="-640080">
              <a:spcBef>
                <a:spcPts val="0"/>
              </a:spcBef>
              <a:spcAft>
                <a:spcPts val="2400"/>
              </a:spcAft>
              <a:buFont typeface="Wingdings" charset="0"/>
              <a:buChar char="v"/>
              <a:defRPr/>
            </a:pPr>
            <a:r>
              <a:rPr lang="en-US" dirty="0">
                <a:latin typeface="Avenir Next LT Pro Light" panose="020B0304020202020204" pitchFamily="34" charset="0"/>
              </a:rPr>
              <a:t>In this study, we proposed that personality expression within the Five-Factor Model (FFM) would be influenced by the use of a foreign language.</a:t>
            </a:r>
          </a:p>
          <a:p>
            <a:pPr marL="640080" indent="-640080">
              <a:spcBef>
                <a:spcPts val="0"/>
              </a:spcBef>
              <a:spcAft>
                <a:spcPts val="2400"/>
              </a:spcAft>
              <a:buFont typeface="Wingdings" charset="0"/>
              <a:buChar char="v"/>
              <a:defRPr/>
            </a:pPr>
            <a:r>
              <a:rPr lang="en-US" dirty="0">
                <a:latin typeface="Avenir Next LT Pro Light" panose="020B0304020202020204" pitchFamily="34" charset="0"/>
              </a:rPr>
              <a:t>The Satisfaction with Life Scale (SWLS; Diener, 1985) is a known correlate of the FFM.</a:t>
            </a:r>
          </a:p>
          <a:p>
            <a:pPr marL="533400" indent="-533400" eaLnBrk="1" hangingPunct="1">
              <a:spcAft>
                <a:spcPts val="2400"/>
              </a:spcAft>
              <a:buFont typeface="Wingdings" panose="05000000000000000000" pitchFamily="2" charset="2"/>
              <a:buChar char="v"/>
              <a:defRPr/>
            </a:pPr>
            <a:r>
              <a:rPr lang="en-US" sz="4000" b="1" dirty="0">
                <a:effectLst>
                  <a:outerShdw blurRad="38100" dist="38100" dir="2700000" algn="tl">
                    <a:srgbClr val="000000">
                      <a:alpha val="43137"/>
                    </a:srgbClr>
                  </a:outerShdw>
                </a:effectLst>
                <a:latin typeface="Avenir Next LT Pro Light" panose="020B0304020202020204" pitchFamily="34" charset="0"/>
              </a:rPr>
              <a:t>We believed highly proficient L2 speakers would respond differentially on L1 and L2 personality self-report inventories.</a:t>
            </a:r>
          </a:p>
          <a:p>
            <a:pPr eaLnBrk="1" hangingPunct="1">
              <a:spcAft>
                <a:spcPts val="2400"/>
              </a:spcAft>
              <a:defRPr/>
            </a:pPr>
            <a:endParaRPr lang="en-US" sz="2400" b="1" dirty="0">
              <a:effectLst>
                <a:outerShdw blurRad="38100" dist="38100" dir="2700000" algn="tl">
                  <a:srgbClr val="000000">
                    <a:alpha val="43137"/>
                  </a:srgbClr>
                </a:outerShdw>
              </a:effectLst>
              <a:latin typeface="Avenir Next LT Pro Light" panose="020B0304020202020204" pitchFamily="34" charset="0"/>
            </a:endParaRPr>
          </a:p>
          <a:p>
            <a:pPr marL="533400" indent="-533400" eaLnBrk="1" hangingPunct="1">
              <a:spcAft>
                <a:spcPts val="2400"/>
              </a:spcAft>
              <a:buFont typeface="Wingdings" panose="05000000000000000000" pitchFamily="2" charset="2"/>
              <a:buChar char="v"/>
              <a:defRPr/>
            </a:pPr>
            <a:endParaRPr lang="en-US" sz="3200" b="1" dirty="0">
              <a:effectLst>
                <a:outerShdw blurRad="38100" dist="38100" dir="2700000" algn="tl">
                  <a:srgbClr val="000000">
                    <a:alpha val="43137"/>
                  </a:srgbClr>
                </a:outerShdw>
              </a:effectLst>
              <a:latin typeface="Avenir Next LT Pro Light" panose="020B0304020202020204" pitchFamily="34" charset="0"/>
            </a:endParaRPr>
          </a:p>
          <a:p>
            <a:pPr marL="533400" indent="-533400" eaLnBrk="1" hangingPunct="1">
              <a:spcAft>
                <a:spcPts val="2400"/>
              </a:spcAft>
              <a:buFont typeface="Wingdings" panose="05000000000000000000" pitchFamily="2" charset="2"/>
              <a:buChar char="v"/>
              <a:defRPr/>
            </a:pPr>
            <a:endParaRPr lang="en-US" sz="3200" b="1" dirty="0">
              <a:effectLst>
                <a:outerShdw blurRad="38100" dist="38100" dir="2700000" algn="tl">
                  <a:srgbClr val="000000">
                    <a:alpha val="43137"/>
                  </a:srgbClr>
                </a:outerShdw>
              </a:effectLst>
              <a:latin typeface="Avenir Next LT Pro Light" panose="020B0304020202020204" pitchFamily="34" charset="0"/>
            </a:endParaRPr>
          </a:p>
          <a:p>
            <a:pPr marL="533400" indent="-533400" eaLnBrk="1" hangingPunct="1">
              <a:spcAft>
                <a:spcPts val="2400"/>
              </a:spcAft>
              <a:buFont typeface="Wingdings" panose="05000000000000000000" pitchFamily="2" charset="2"/>
              <a:buChar char="v"/>
              <a:defRPr/>
            </a:pPr>
            <a:endParaRPr lang="en-US" sz="3200" b="1" dirty="0">
              <a:effectLst>
                <a:outerShdw blurRad="38100" dist="38100" dir="2700000" algn="tl">
                  <a:srgbClr val="000000">
                    <a:alpha val="43137"/>
                  </a:srgbClr>
                </a:outerShdw>
              </a:effectLst>
              <a:latin typeface="Avenir Next LT Pro Light" panose="020B0304020202020204" pitchFamily="34" charset="0"/>
            </a:endParaRPr>
          </a:p>
          <a:p>
            <a:pPr marL="533400" indent="-533400" eaLnBrk="1" hangingPunct="1">
              <a:spcAft>
                <a:spcPts val="2400"/>
              </a:spcAft>
              <a:buFont typeface="Wingdings" panose="05000000000000000000" pitchFamily="2" charset="2"/>
              <a:buChar char="v"/>
              <a:defRPr/>
            </a:pPr>
            <a:endParaRPr lang="en-US" sz="3200" b="1" dirty="0">
              <a:effectLst>
                <a:outerShdw blurRad="38100" dist="38100" dir="2700000" algn="tl">
                  <a:srgbClr val="000000">
                    <a:alpha val="43137"/>
                  </a:srgbClr>
                </a:outerShdw>
              </a:effectLst>
              <a:latin typeface="Avenir Next LT Pro Light" panose="020B0304020202020204" pitchFamily="34" charset="0"/>
            </a:endParaRPr>
          </a:p>
          <a:p>
            <a:pPr marL="533400" indent="-533400" eaLnBrk="1" hangingPunct="1">
              <a:spcAft>
                <a:spcPts val="2400"/>
              </a:spcAft>
              <a:buFont typeface="Wingdings" panose="05000000000000000000" pitchFamily="2" charset="2"/>
              <a:buChar char="v"/>
              <a:defRPr/>
            </a:pPr>
            <a:endParaRPr lang="en-US" sz="3200" b="1" dirty="0">
              <a:effectLst>
                <a:outerShdw blurRad="38100" dist="38100" dir="2700000" algn="tl">
                  <a:srgbClr val="000000">
                    <a:alpha val="43137"/>
                  </a:srgbClr>
                </a:outerShdw>
              </a:effectLst>
              <a:latin typeface="Calibri" charset="0"/>
            </a:endParaRPr>
          </a:p>
        </p:txBody>
      </p:sp>
      <p:sp>
        <p:nvSpPr>
          <p:cNvPr id="14337" name="TextBox 5"/>
          <p:cNvSpPr txBox="1">
            <a:spLocks noChangeArrowheads="1"/>
          </p:cNvSpPr>
          <p:nvPr/>
        </p:nvSpPr>
        <p:spPr bwMode="auto">
          <a:xfrm>
            <a:off x="1371600" y="12252960"/>
            <a:ext cx="12344400" cy="7223760"/>
          </a:xfrm>
          <a:prstGeom prst="rect">
            <a:avLst/>
          </a:prstGeom>
          <a:noFill/>
          <a:ln w="76200" cmpd="sng">
            <a:solidFill>
              <a:srgbClr val="C00000"/>
            </a:solidFill>
            <a:miter lim="800000"/>
            <a:headEnd/>
            <a:tailEnd/>
          </a:ln>
        </p:spPr>
        <p:txBody>
          <a:bodyPr wrap="square" lIns="274320" tIns="274320" rIns="274320" bIns="274320">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marL="640080" indent="-640080">
              <a:spcBef>
                <a:spcPts val="0"/>
              </a:spcBef>
              <a:spcAft>
                <a:spcPts val="2400"/>
              </a:spcAft>
              <a:buFont typeface="Wingdings" charset="0"/>
              <a:buChar char="v"/>
              <a:defRPr/>
            </a:pPr>
            <a:r>
              <a:rPr lang="en-US" dirty="0">
                <a:latin typeface="Avenir Next LT Pro Light" panose="020B0304020202020204" pitchFamily="34" charset="0"/>
              </a:rPr>
              <a:t>The Sapir-Whorf linguistic relativity hypothesis and the foreign language effect established that language can influence cognitive processes and their resulting behavioral responses (Whorf, 1956; Ludden, 2016).</a:t>
            </a:r>
          </a:p>
          <a:p>
            <a:pPr marL="640080" indent="-640080">
              <a:spcBef>
                <a:spcPts val="0"/>
              </a:spcBef>
              <a:spcAft>
                <a:spcPts val="2400"/>
              </a:spcAft>
              <a:buFont typeface="Wingdings" charset="0"/>
              <a:buChar char="v"/>
              <a:defRPr/>
            </a:pPr>
            <a:r>
              <a:rPr lang="en-US" dirty="0">
                <a:latin typeface="Avenir Next LT Pro Light" panose="020B0304020202020204" pitchFamily="34" charset="0"/>
              </a:rPr>
              <a:t>When switching languages, bilinguals exhibit shifts in values, self-descriptors (Ross et al., 2002), and problem-solving (Briley, Morris, &amp; Simonson, 2005).</a:t>
            </a:r>
          </a:p>
          <a:p>
            <a:pPr marL="640080" indent="-640080">
              <a:spcBef>
                <a:spcPts val="0"/>
              </a:spcBef>
              <a:spcAft>
                <a:spcPts val="2400"/>
              </a:spcAft>
              <a:buFont typeface="Wingdings" charset="0"/>
              <a:buChar char="v"/>
              <a:defRPr/>
            </a:pPr>
            <a:r>
              <a:rPr lang="en-US" dirty="0">
                <a:latin typeface="Avenir Next LT Pro Light" panose="020B0304020202020204" pitchFamily="34" charset="0"/>
              </a:rPr>
              <a:t>Keyser et al. (2012) and Shin and Kim (2017) suggest measured differences between native (L1) and foreign languages (L2) are the result of psychological distance and attenuated emotional reactivity.</a:t>
            </a:r>
          </a:p>
        </p:txBody>
      </p:sp>
      <p:sp>
        <p:nvSpPr>
          <p:cNvPr id="14340" name="TextBox 8"/>
          <p:cNvSpPr txBox="1">
            <a:spLocks noChangeArrowheads="1"/>
          </p:cNvSpPr>
          <p:nvPr/>
        </p:nvSpPr>
        <p:spPr bwMode="auto">
          <a:xfrm>
            <a:off x="0" y="737070"/>
            <a:ext cx="43891200" cy="2246769"/>
          </a:xfrm>
          <a:prstGeom prst="rect">
            <a:avLst/>
          </a:prstGeom>
          <a:noFill/>
          <a:ln w="57150">
            <a:noFill/>
            <a:miter lim="800000"/>
            <a:headEnd/>
            <a:tailEnd/>
          </a:ln>
        </p:spPr>
        <p:txBody>
          <a:bodyPr wrap="square">
            <a:spAutoFit/>
          </a:bodyPr>
          <a:lstStyle/>
          <a:p>
            <a:pPr algn="ctr"/>
            <a:r>
              <a:rPr lang="en-US" sz="8000" b="1" dirty="0">
                <a:solidFill>
                  <a:srgbClr val="B22E06"/>
                </a:solidFill>
                <a:effectLst>
                  <a:outerShdw blurRad="38100" dist="38100" dir="2700000" algn="tl">
                    <a:srgbClr val="C0C0C0"/>
                  </a:outerShdw>
                </a:effectLst>
                <a:latin typeface="Avenir Next LT Pro Light" panose="020B0304020202020204" pitchFamily="34" charset="0"/>
                <a:ea typeface="+mn-ea"/>
                <a:cs typeface="Calibri"/>
              </a:rPr>
              <a:t>Foreign Language Effects Influence Big Five Personality and Satisfaction with Life</a:t>
            </a:r>
          </a:p>
          <a:p>
            <a:pPr algn="ctr" eaLnBrk="1" hangingPunct="1">
              <a:defRPr/>
            </a:pPr>
            <a:r>
              <a:rPr lang="en-US" sz="6000" b="1" dirty="0">
                <a:latin typeface="Avenir Next LT Pro Light" panose="020B0304020202020204" pitchFamily="34" charset="0"/>
                <a:ea typeface="+mn-ea"/>
                <a:cs typeface="Calibri"/>
              </a:rPr>
              <a:t>Hannah Kelly-Quigley and Thomas A. Martin</a:t>
            </a:r>
          </a:p>
        </p:txBody>
      </p:sp>
      <p:sp>
        <p:nvSpPr>
          <p:cNvPr id="15" name="TextBox 14"/>
          <p:cNvSpPr txBox="1"/>
          <p:nvPr/>
        </p:nvSpPr>
        <p:spPr>
          <a:xfrm>
            <a:off x="1371600" y="4206240"/>
            <a:ext cx="12344400" cy="6675120"/>
          </a:xfrm>
          <a:prstGeom prst="rect">
            <a:avLst/>
          </a:prstGeom>
          <a:noFill/>
          <a:ln w="76200" cmpd="sng">
            <a:solidFill>
              <a:srgbClr val="C00000"/>
            </a:solidFill>
          </a:ln>
        </p:spPr>
        <p:txBody>
          <a:bodyPr wrap="square" lIns="274320" tIns="274320" rIns="274320" bIns="274320">
            <a:spAutoFit/>
          </a:bodyPr>
          <a:lstStyle>
            <a:lvl1pPr marL="241300">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spcBef>
                <a:spcPts val="3000"/>
              </a:spcBef>
              <a:defRPr/>
            </a:pPr>
            <a:r>
              <a:rPr lang="en-US" dirty="0">
                <a:latin typeface="Avenir Next LT Pro Light" panose="020B0304020202020204" pitchFamily="34" charset="0"/>
              </a:rPr>
              <a:t>Are you the same person when speaking a foreign language? This study investigated the influence of language on personality expression using the Five-Factor Model. Fifty-nine respondents completed Spanish- and English-language questionnaires containing the 50-item scale from Goldberg’s International Personality Item Pool and Diener’s Satisfaction with Life Scale. Results suggest that foreign language use increases expression of extraversion and satisfaction with life, while decreasing neuroticism. Increases in openness were marginally significant.  </a:t>
            </a:r>
          </a:p>
        </p:txBody>
      </p:sp>
      <p:sp>
        <p:nvSpPr>
          <p:cNvPr id="4" name="Rectangle 3">
            <a:extLst>
              <a:ext uri="{FF2B5EF4-FFF2-40B4-BE49-F238E27FC236}">
                <a16:creationId xmlns:a16="http://schemas.microsoft.com/office/drawing/2014/main" id="{19B8750E-A2A2-2349-8040-8B4CFDE9EEEF}"/>
              </a:ext>
            </a:extLst>
          </p:cNvPr>
          <p:cNvSpPr/>
          <p:nvPr/>
        </p:nvSpPr>
        <p:spPr>
          <a:xfrm>
            <a:off x="30636742" y="29969824"/>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4BDF91C-402F-5E4D-9F6F-2F192AD59610}"/>
              </a:ext>
            </a:extLst>
          </p:cNvPr>
          <p:cNvSpPr/>
          <p:nvPr/>
        </p:nvSpPr>
        <p:spPr>
          <a:xfrm>
            <a:off x="30789142" y="30122224"/>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F53D75-D927-EC41-8085-D216D33E9A2F}"/>
              </a:ext>
            </a:extLst>
          </p:cNvPr>
          <p:cNvSpPr/>
          <p:nvPr/>
        </p:nvSpPr>
        <p:spPr>
          <a:xfrm>
            <a:off x="38430007" y="30173024"/>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36">
            <a:extLst>
              <a:ext uri="{FF2B5EF4-FFF2-40B4-BE49-F238E27FC236}">
                <a16:creationId xmlns:a16="http://schemas.microsoft.com/office/drawing/2014/main" id="{FA5471B3-FCC2-4A8A-9F83-F76BC6312BAF}"/>
              </a:ext>
            </a:extLst>
          </p:cNvPr>
          <p:cNvSpPr txBox="1">
            <a:spLocks noChangeArrowheads="1"/>
          </p:cNvSpPr>
          <p:nvPr/>
        </p:nvSpPr>
        <p:spPr bwMode="auto">
          <a:xfrm>
            <a:off x="1371600" y="3383279"/>
            <a:ext cx="12344400" cy="914400"/>
          </a:xfrm>
          <a:prstGeom prst="rect">
            <a:avLst/>
          </a:prstGeom>
          <a:solidFill>
            <a:srgbClr val="E66800"/>
          </a:solidFill>
          <a:ln w="76200">
            <a:solidFill>
              <a:srgbClr val="C00000"/>
            </a:solidFill>
            <a:miter lim="800000"/>
            <a:headEnd/>
            <a:tailEnd/>
          </a:ln>
          <a:effectLst/>
        </p:spPr>
        <p:txBody>
          <a:bodyPr wrap="square" lIns="214044" tIns="107022" rIns="214044" bIns="107022">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593725" indent="-223838"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1190625" indent="-4492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787525" indent="-6778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2384425" indent="-904875"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lgn="ctr" defTabSz="714080">
              <a:spcBef>
                <a:spcPct val="50000"/>
              </a:spcBef>
              <a:defRPr/>
            </a:pPr>
            <a:r>
              <a:rPr lang="en-US" sz="4267" b="1" dirty="0">
                <a:solidFill>
                  <a:schemeClr val="bg1"/>
                </a:solidFill>
                <a:latin typeface="Avenir Next LT Pro Light" panose="020B0304020202020204" pitchFamily="34" charset="0"/>
                <a:cs typeface="+mn-cs"/>
              </a:rPr>
              <a:t>Abstract</a:t>
            </a:r>
          </a:p>
        </p:txBody>
      </p:sp>
      <p:sp>
        <p:nvSpPr>
          <p:cNvPr id="20" name="Text Box 736">
            <a:extLst>
              <a:ext uri="{FF2B5EF4-FFF2-40B4-BE49-F238E27FC236}">
                <a16:creationId xmlns:a16="http://schemas.microsoft.com/office/drawing/2014/main" id="{4645A391-6702-4489-A50A-AFEB73673EF5}"/>
              </a:ext>
            </a:extLst>
          </p:cNvPr>
          <p:cNvSpPr txBox="1">
            <a:spLocks noChangeArrowheads="1"/>
          </p:cNvSpPr>
          <p:nvPr/>
        </p:nvSpPr>
        <p:spPr bwMode="auto">
          <a:xfrm>
            <a:off x="1371600" y="11338560"/>
            <a:ext cx="12344400" cy="914400"/>
          </a:xfrm>
          <a:prstGeom prst="rect">
            <a:avLst/>
          </a:prstGeom>
          <a:solidFill>
            <a:srgbClr val="EA6213"/>
          </a:solidFill>
          <a:ln w="76200">
            <a:solidFill>
              <a:srgbClr val="C00000"/>
            </a:solidFill>
            <a:miter lim="800000"/>
            <a:headEnd/>
            <a:tailEnd/>
          </a:ln>
          <a:effectLst/>
        </p:spPr>
        <p:txBody>
          <a:bodyPr wrap="square" lIns="214044" tIns="107022" rIns="214044" bIns="107022">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593725" indent="-223838"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1190625" indent="-4492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787525" indent="-6778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2384425" indent="-904875"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lgn="ctr" defTabSz="714080">
              <a:spcBef>
                <a:spcPct val="50000"/>
              </a:spcBef>
              <a:defRPr/>
            </a:pPr>
            <a:r>
              <a:rPr lang="en-US" sz="4267" b="1" dirty="0">
                <a:solidFill>
                  <a:schemeClr val="bg1"/>
                </a:solidFill>
                <a:latin typeface="Avenir Next LT Pro Light" panose="020B0304020202020204" pitchFamily="34" charset="0"/>
                <a:cs typeface="+mn-cs"/>
              </a:rPr>
              <a:t>Introduction</a:t>
            </a:r>
          </a:p>
        </p:txBody>
      </p:sp>
      <p:sp>
        <p:nvSpPr>
          <p:cNvPr id="26" name="Text Box 736">
            <a:extLst>
              <a:ext uri="{FF2B5EF4-FFF2-40B4-BE49-F238E27FC236}">
                <a16:creationId xmlns:a16="http://schemas.microsoft.com/office/drawing/2014/main" id="{3BAF968B-CCC1-44B9-9B20-C38B8D0F33D3}"/>
              </a:ext>
            </a:extLst>
          </p:cNvPr>
          <p:cNvSpPr txBox="1">
            <a:spLocks noChangeArrowheads="1"/>
          </p:cNvSpPr>
          <p:nvPr/>
        </p:nvSpPr>
        <p:spPr bwMode="auto">
          <a:xfrm>
            <a:off x="14173199" y="3379763"/>
            <a:ext cx="28346400" cy="914400"/>
          </a:xfrm>
          <a:prstGeom prst="rect">
            <a:avLst/>
          </a:prstGeom>
          <a:solidFill>
            <a:srgbClr val="E66800"/>
          </a:solidFill>
          <a:ln w="76200">
            <a:solidFill>
              <a:srgbClr val="C00000"/>
            </a:solidFill>
            <a:miter lim="800000"/>
            <a:headEnd/>
            <a:tailEnd/>
          </a:ln>
          <a:effectLst/>
        </p:spPr>
        <p:txBody>
          <a:bodyPr wrap="square" lIns="274320" tIns="107022" rIns="182880" bIns="107022">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593725" indent="-223838"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1190625" indent="-4492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787525" indent="-6778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2384425" indent="-904875"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lgn="ctr" defTabSz="714080">
              <a:spcBef>
                <a:spcPct val="50000"/>
              </a:spcBef>
              <a:defRPr/>
            </a:pPr>
            <a:r>
              <a:rPr lang="en-US" sz="4267" b="1" dirty="0">
                <a:solidFill>
                  <a:schemeClr val="bg1"/>
                </a:solidFill>
                <a:latin typeface="Avenir Next LT Pro Light" panose="020B0304020202020204" pitchFamily="34" charset="0"/>
                <a:cs typeface="+mn-cs"/>
              </a:rPr>
              <a:t>Methods</a:t>
            </a:r>
          </a:p>
        </p:txBody>
      </p:sp>
      <p:pic>
        <p:nvPicPr>
          <p:cNvPr id="38" name="Picture 4" descr="logo_orange.tif">
            <a:extLst>
              <a:ext uri="{FF2B5EF4-FFF2-40B4-BE49-F238E27FC236}">
                <a16:creationId xmlns:a16="http://schemas.microsoft.com/office/drawing/2014/main" id="{59E06F94-DC56-4C32-916E-575988CB8EC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788020" y="26975056"/>
            <a:ext cx="13508736" cy="287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 Box 736">
            <a:extLst>
              <a:ext uri="{FF2B5EF4-FFF2-40B4-BE49-F238E27FC236}">
                <a16:creationId xmlns:a16="http://schemas.microsoft.com/office/drawing/2014/main" id="{5340DDD3-8405-40A1-B3BB-11E89072789D}"/>
              </a:ext>
            </a:extLst>
          </p:cNvPr>
          <p:cNvSpPr txBox="1">
            <a:spLocks noChangeArrowheads="1"/>
          </p:cNvSpPr>
          <p:nvPr/>
        </p:nvSpPr>
        <p:spPr bwMode="auto">
          <a:xfrm>
            <a:off x="1371600" y="19933920"/>
            <a:ext cx="12344400" cy="914400"/>
          </a:xfrm>
          <a:prstGeom prst="rect">
            <a:avLst/>
          </a:prstGeom>
          <a:solidFill>
            <a:srgbClr val="EA6213"/>
          </a:solidFill>
          <a:ln w="76200">
            <a:solidFill>
              <a:srgbClr val="C00000"/>
            </a:solidFill>
            <a:miter lim="800000"/>
            <a:headEnd/>
            <a:tailEnd/>
          </a:ln>
          <a:effectLst/>
        </p:spPr>
        <p:txBody>
          <a:bodyPr wrap="square" lIns="214044" tIns="107022" rIns="214044" bIns="107022">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593725" indent="-223838"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1190625" indent="-4492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787525" indent="-6778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2384425" indent="-904875"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lgn="ctr" defTabSz="714080">
              <a:spcBef>
                <a:spcPct val="50000"/>
              </a:spcBef>
              <a:defRPr/>
            </a:pPr>
            <a:r>
              <a:rPr lang="en-US" sz="4267" b="1" dirty="0">
                <a:solidFill>
                  <a:schemeClr val="bg1"/>
                </a:solidFill>
                <a:latin typeface="Avenir Next LT Pro Light" panose="020B0304020202020204" pitchFamily="34" charset="0"/>
                <a:cs typeface="+mn-cs"/>
              </a:rPr>
              <a:t>Hypotheses</a:t>
            </a:r>
          </a:p>
        </p:txBody>
      </p:sp>
      <p:graphicFrame>
        <p:nvGraphicFramePr>
          <p:cNvPr id="29" name="Table 29">
            <a:extLst>
              <a:ext uri="{FF2B5EF4-FFF2-40B4-BE49-F238E27FC236}">
                <a16:creationId xmlns:a16="http://schemas.microsoft.com/office/drawing/2014/main" id="{DB5D8046-774E-40E2-96FF-EEC87E33D8C1}"/>
              </a:ext>
            </a:extLst>
          </p:cNvPr>
          <p:cNvGraphicFramePr>
            <a:graphicFrameLocks noGrp="1"/>
          </p:cNvGraphicFramePr>
          <p:nvPr>
            <p:extLst>
              <p:ext uri="{D42A27DB-BD31-4B8C-83A1-F6EECF244321}">
                <p14:modId xmlns:p14="http://schemas.microsoft.com/office/powerpoint/2010/main" val="2438620412"/>
              </p:ext>
            </p:extLst>
          </p:nvPr>
        </p:nvGraphicFramePr>
        <p:xfrm>
          <a:off x="1737360" y="26426160"/>
          <a:ext cx="11627168" cy="4571123"/>
        </p:xfrm>
        <a:graphic>
          <a:graphicData uri="http://schemas.openxmlformats.org/drawingml/2006/table">
            <a:tbl>
              <a:tblPr firstRow="1" bandRow="1">
                <a:tableStyleId>{5940675A-B579-460E-94D1-54222C63F5DA}</a:tableStyleId>
              </a:tblPr>
              <a:tblGrid>
                <a:gridCol w="6150801">
                  <a:extLst>
                    <a:ext uri="{9D8B030D-6E8A-4147-A177-3AD203B41FA5}">
                      <a16:colId xmlns:a16="http://schemas.microsoft.com/office/drawing/2014/main" val="1267074144"/>
                    </a:ext>
                  </a:extLst>
                </a:gridCol>
                <a:gridCol w="5476367">
                  <a:extLst>
                    <a:ext uri="{9D8B030D-6E8A-4147-A177-3AD203B41FA5}">
                      <a16:colId xmlns:a16="http://schemas.microsoft.com/office/drawing/2014/main" val="1696389508"/>
                    </a:ext>
                  </a:extLst>
                </a:gridCol>
              </a:tblGrid>
              <a:tr h="789765">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1" dirty="0">
                          <a:effectLst/>
                          <a:latin typeface="Avenir Next LT Pro Light" panose="020B0304020202020204" pitchFamily="34" charset="0"/>
                        </a:rPr>
                        <a:t>Five Factor Trait</a:t>
                      </a:r>
                    </a:p>
                  </a:txBody>
                  <a:tcPr/>
                </a:tc>
                <a:tc>
                  <a:txBody>
                    <a:bodyPr/>
                    <a:lstStyle/>
                    <a:p>
                      <a:pPr algn="ctr"/>
                      <a:r>
                        <a:rPr lang="en-US" sz="3200" b="1" dirty="0">
                          <a:effectLst/>
                          <a:latin typeface="Avenir Next LT Pro Light" panose="020B0304020202020204" pitchFamily="34" charset="0"/>
                        </a:rPr>
                        <a:t>Predicted L2 Change</a:t>
                      </a:r>
                    </a:p>
                  </a:txBody>
                  <a:tcPr/>
                </a:tc>
                <a:extLst>
                  <a:ext uri="{0D108BD9-81ED-4DB2-BD59-A6C34878D82A}">
                    <a16:rowId xmlns:a16="http://schemas.microsoft.com/office/drawing/2014/main" val="3941499046"/>
                  </a:ext>
                </a:extLst>
              </a:tr>
              <a:tr h="502578">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Extraversion (E)</a:t>
                      </a:r>
                    </a:p>
                  </a:txBody>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Increase</a:t>
                      </a:r>
                      <a:r>
                        <a:rPr lang="en-US" sz="3200" b="1" u="none" dirty="0">
                          <a:effectLst>
                            <a:outerShdw blurRad="38100" dist="38100" dir="2700000" algn="tl">
                              <a:srgbClr val="000000">
                                <a:alpha val="43137"/>
                              </a:srgbClr>
                            </a:outerShdw>
                          </a:effectLst>
                          <a:latin typeface="Avenir Next LT Pro Light" panose="020B0304020202020204" pitchFamily="34" charset="0"/>
                        </a:rPr>
                        <a:t> </a:t>
                      </a:r>
                      <a:r>
                        <a:rPr lang="en-US" sz="3200" b="1" u="none" kern="1200" dirty="0">
                          <a:effectLst>
                            <a:outerShdw blurRad="38100" dist="38100" dir="2700000" algn="tl">
                              <a:srgbClr val="000000">
                                <a:alpha val="43137"/>
                              </a:srgbClr>
                            </a:outerShdw>
                          </a:effectLst>
                          <a:latin typeface="Avenir Next LT Pro Light" panose="020B0304020202020204" pitchFamily="34" charset="0"/>
                        </a:rPr>
                        <a:t>↑</a:t>
                      </a:r>
                      <a:endParaRPr lang="en-US" sz="3200" b="1" u="none" dirty="0">
                        <a:effectLst>
                          <a:outerShdw blurRad="38100" dist="38100" dir="2700000" algn="tl">
                            <a:srgbClr val="000000">
                              <a:alpha val="43137"/>
                            </a:srgbClr>
                          </a:outerShdw>
                        </a:effectLst>
                        <a:latin typeface="Avenir Next LT Pro Light" panose="020B0304020202020204" pitchFamily="34" charset="0"/>
                      </a:endParaRPr>
                    </a:p>
                  </a:txBody>
                  <a:tcPr/>
                </a:tc>
                <a:extLst>
                  <a:ext uri="{0D108BD9-81ED-4DB2-BD59-A6C34878D82A}">
                    <a16:rowId xmlns:a16="http://schemas.microsoft.com/office/drawing/2014/main" val="2430547226"/>
                  </a:ext>
                </a:extLst>
              </a:tr>
              <a:tr h="502578">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Agreeableness (A)</a:t>
                      </a:r>
                    </a:p>
                  </a:txBody>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Increase</a:t>
                      </a:r>
                      <a:r>
                        <a:rPr lang="en-US" sz="3200" b="1" u="none" dirty="0">
                          <a:effectLst>
                            <a:outerShdw blurRad="38100" dist="38100" dir="2700000" algn="tl">
                              <a:srgbClr val="000000">
                                <a:alpha val="43137"/>
                              </a:srgbClr>
                            </a:outerShdw>
                          </a:effectLst>
                          <a:latin typeface="Avenir Next LT Pro Light" panose="020B0304020202020204" pitchFamily="34" charset="0"/>
                        </a:rPr>
                        <a:t> </a:t>
                      </a:r>
                      <a:r>
                        <a:rPr lang="en-US" sz="3200" b="1" u="none" kern="1200" dirty="0">
                          <a:effectLst>
                            <a:outerShdw blurRad="38100" dist="38100" dir="2700000" algn="tl">
                              <a:srgbClr val="000000">
                                <a:alpha val="43137"/>
                              </a:srgbClr>
                            </a:outerShdw>
                          </a:effectLst>
                          <a:latin typeface="Avenir Next LT Pro Light" panose="020B0304020202020204" pitchFamily="34" charset="0"/>
                        </a:rPr>
                        <a:t>↑</a:t>
                      </a:r>
                      <a:endParaRPr lang="en-US" sz="3200" b="1" u="none" dirty="0">
                        <a:effectLst>
                          <a:outerShdw blurRad="38100" dist="38100" dir="2700000" algn="tl">
                            <a:srgbClr val="000000">
                              <a:alpha val="43137"/>
                            </a:srgbClr>
                          </a:outerShdw>
                        </a:effectLst>
                        <a:latin typeface="Avenir Next LT Pro Light" panose="020B0304020202020204" pitchFamily="34" charset="0"/>
                      </a:endParaRPr>
                    </a:p>
                  </a:txBody>
                  <a:tcPr/>
                </a:tc>
                <a:extLst>
                  <a:ext uri="{0D108BD9-81ED-4DB2-BD59-A6C34878D82A}">
                    <a16:rowId xmlns:a16="http://schemas.microsoft.com/office/drawing/2014/main" val="4214365975"/>
                  </a:ext>
                </a:extLst>
              </a:tr>
              <a:tr h="502578">
                <a:tc>
                  <a:txBody>
                    <a:bodyPr/>
                    <a:lstStyle/>
                    <a:p>
                      <a:pPr algn="ctr"/>
                      <a:r>
                        <a:rPr lang="en-US" sz="3200" b="0" u="none" dirty="0">
                          <a:effectLst/>
                          <a:latin typeface="Avenir Next LT Pro Light" panose="020B0304020202020204" pitchFamily="34" charset="0"/>
                        </a:rPr>
                        <a:t>Conscientiousness (C)</a:t>
                      </a:r>
                    </a:p>
                  </a:txBody>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Increase</a:t>
                      </a:r>
                      <a:r>
                        <a:rPr lang="en-US" sz="3200" b="1" u="none" dirty="0">
                          <a:effectLst>
                            <a:outerShdw blurRad="38100" dist="38100" dir="2700000" algn="tl">
                              <a:srgbClr val="000000">
                                <a:alpha val="43137"/>
                              </a:srgbClr>
                            </a:outerShdw>
                          </a:effectLst>
                          <a:latin typeface="Avenir Next LT Pro Light" panose="020B0304020202020204" pitchFamily="34" charset="0"/>
                        </a:rPr>
                        <a:t> </a:t>
                      </a:r>
                      <a:r>
                        <a:rPr lang="en-US" sz="3200" b="1" u="none" kern="1200" dirty="0">
                          <a:effectLst>
                            <a:outerShdw blurRad="38100" dist="38100" dir="2700000" algn="tl">
                              <a:srgbClr val="000000">
                                <a:alpha val="43137"/>
                              </a:srgbClr>
                            </a:outerShdw>
                          </a:effectLst>
                          <a:latin typeface="Avenir Next LT Pro Light" panose="020B0304020202020204" pitchFamily="34" charset="0"/>
                        </a:rPr>
                        <a:t>↑</a:t>
                      </a:r>
                      <a:endParaRPr lang="en-US" sz="3200" b="1" u="none" dirty="0">
                        <a:effectLst>
                          <a:outerShdw blurRad="38100" dist="38100" dir="2700000" algn="tl">
                            <a:srgbClr val="000000">
                              <a:alpha val="43137"/>
                            </a:srgbClr>
                          </a:outerShdw>
                        </a:effectLst>
                        <a:latin typeface="Avenir Next LT Pro Light" panose="020B0304020202020204" pitchFamily="34" charset="0"/>
                      </a:endParaRPr>
                    </a:p>
                  </a:txBody>
                  <a:tcPr/>
                </a:tc>
                <a:extLst>
                  <a:ext uri="{0D108BD9-81ED-4DB2-BD59-A6C34878D82A}">
                    <a16:rowId xmlns:a16="http://schemas.microsoft.com/office/drawing/2014/main" val="2386063763"/>
                  </a:ext>
                </a:extLst>
              </a:tr>
              <a:tr h="502578">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Neuroticism (N)</a:t>
                      </a:r>
                    </a:p>
                  </a:txBody>
                  <a:tcPr/>
                </a:tc>
                <a:tc>
                  <a:txBody>
                    <a:bodyPr/>
                    <a:lstStyle/>
                    <a:p>
                      <a:pPr algn="ctr"/>
                      <a:r>
                        <a:rPr lang="en-US" sz="3200" b="0" u="none" kern="1200" dirty="0">
                          <a:effectLst/>
                          <a:latin typeface="Avenir Next LT Pro Light" panose="020B0304020202020204" pitchFamily="34" charset="0"/>
                        </a:rPr>
                        <a:t>Decrease</a:t>
                      </a:r>
                      <a:r>
                        <a:rPr lang="en-US" sz="3200" b="1" u="none" kern="1200" dirty="0">
                          <a:effectLst>
                            <a:outerShdw blurRad="38100" dist="38100" dir="2700000" algn="tl">
                              <a:srgbClr val="000000">
                                <a:alpha val="43137"/>
                              </a:srgbClr>
                            </a:outerShdw>
                          </a:effectLst>
                          <a:latin typeface="Avenir Next LT Pro Light" panose="020B0304020202020204" pitchFamily="34" charset="0"/>
                        </a:rPr>
                        <a:t> ↓</a:t>
                      </a:r>
                      <a:endParaRPr lang="en-US" sz="3200" b="1" u="none" dirty="0">
                        <a:effectLst>
                          <a:outerShdw blurRad="38100" dist="38100" dir="2700000" algn="tl">
                            <a:srgbClr val="000000">
                              <a:alpha val="43137"/>
                            </a:srgbClr>
                          </a:outerShdw>
                        </a:effectLst>
                        <a:latin typeface="Avenir Next LT Pro Light" panose="020B0304020202020204" pitchFamily="34" charset="0"/>
                      </a:endParaRPr>
                    </a:p>
                  </a:txBody>
                  <a:tcPr/>
                </a:tc>
                <a:extLst>
                  <a:ext uri="{0D108BD9-81ED-4DB2-BD59-A6C34878D82A}">
                    <a16:rowId xmlns:a16="http://schemas.microsoft.com/office/drawing/2014/main" val="1428697369"/>
                  </a:ext>
                </a:extLst>
              </a:tr>
              <a:tr h="732439">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Openness to experience (O)</a:t>
                      </a:r>
                    </a:p>
                  </a:txBody>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Increase </a:t>
                      </a:r>
                      <a:r>
                        <a:rPr lang="en-US" sz="3200" b="1" u="none" kern="1200" dirty="0">
                          <a:effectLst>
                            <a:outerShdw blurRad="38100" dist="38100" dir="2700000" algn="tl">
                              <a:srgbClr val="000000">
                                <a:alpha val="43137"/>
                              </a:srgbClr>
                            </a:outerShdw>
                          </a:effectLst>
                          <a:latin typeface="Avenir Next LT Pro Light" panose="020B0304020202020204" pitchFamily="34" charset="0"/>
                        </a:rPr>
                        <a:t>↑</a:t>
                      </a:r>
                      <a:endParaRPr lang="en-US" sz="3200" b="1" u="none" dirty="0">
                        <a:effectLst>
                          <a:outerShdw blurRad="38100" dist="38100" dir="2700000" algn="tl">
                            <a:srgbClr val="000000">
                              <a:alpha val="43137"/>
                            </a:srgbClr>
                          </a:outerShdw>
                        </a:effectLst>
                        <a:latin typeface="Avenir Next LT Pro Light" panose="020B0304020202020204" pitchFamily="34" charset="0"/>
                      </a:endParaRPr>
                    </a:p>
                  </a:txBody>
                  <a:tcPr/>
                </a:tc>
                <a:extLst>
                  <a:ext uri="{0D108BD9-81ED-4DB2-BD59-A6C34878D82A}">
                    <a16:rowId xmlns:a16="http://schemas.microsoft.com/office/drawing/2014/main" val="2893444569"/>
                  </a:ext>
                </a:extLst>
              </a:tr>
              <a:tr h="732439">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SWLS</a:t>
                      </a:r>
                    </a:p>
                  </a:txBody>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b="0" u="none" dirty="0">
                          <a:effectLst/>
                          <a:latin typeface="Avenir Next LT Pro Light" panose="020B0304020202020204" pitchFamily="34" charset="0"/>
                        </a:rPr>
                        <a:t>Increase</a:t>
                      </a:r>
                      <a:r>
                        <a:rPr lang="en-US" sz="3200" b="1" u="none" dirty="0">
                          <a:effectLst>
                            <a:outerShdw blurRad="38100" dist="38100" dir="2700000" algn="tl">
                              <a:srgbClr val="000000">
                                <a:alpha val="43137"/>
                              </a:srgbClr>
                            </a:outerShdw>
                          </a:effectLst>
                          <a:latin typeface="Avenir Next LT Pro Light" panose="020B0304020202020204" pitchFamily="34" charset="0"/>
                        </a:rPr>
                        <a:t> </a:t>
                      </a:r>
                      <a:r>
                        <a:rPr lang="en-US" sz="3200" b="1" u="none" kern="1200" dirty="0">
                          <a:effectLst>
                            <a:outerShdw blurRad="38100" dist="38100" dir="2700000" algn="tl">
                              <a:srgbClr val="000000">
                                <a:alpha val="43137"/>
                              </a:srgbClr>
                            </a:outerShdw>
                          </a:effectLst>
                          <a:latin typeface="Avenir Next LT Pro Light" panose="020B0304020202020204" pitchFamily="34" charset="0"/>
                        </a:rPr>
                        <a:t>↑</a:t>
                      </a:r>
                      <a:endParaRPr lang="en-US" sz="3200" b="1" u="none" dirty="0">
                        <a:effectLst>
                          <a:outerShdw blurRad="38100" dist="38100" dir="2700000" algn="tl">
                            <a:srgbClr val="000000">
                              <a:alpha val="43137"/>
                            </a:srgbClr>
                          </a:outerShdw>
                        </a:effectLst>
                        <a:latin typeface="Avenir Next LT Pro Light" panose="020B0304020202020204" pitchFamily="34" charset="0"/>
                      </a:endParaRPr>
                    </a:p>
                  </a:txBody>
                  <a:tcPr/>
                </a:tc>
                <a:extLst>
                  <a:ext uri="{0D108BD9-81ED-4DB2-BD59-A6C34878D82A}">
                    <a16:rowId xmlns:a16="http://schemas.microsoft.com/office/drawing/2014/main" val="477342065"/>
                  </a:ext>
                </a:extLst>
              </a:tr>
            </a:tbl>
          </a:graphicData>
        </a:graphic>
      </p:graphicFrame>
      <p:sp>
        <p:nvSpPr>
          <p:cNvPr id="33" name="Text Box 736">
            <a:extLst>
              <a:ext uri="{FF2B5EF4-FFF2-40B4-BE49-F238E27FC236}">
                <a16:creationId xmlns:a16="http://schemas.microsoft.com/office/drawing/2014/main" id="{4A2A6247-B943-40B9-9B40-8E0ADE684012}"/>
              </a:ext>
            </a:extLst>
          </p:cNvPr>
          <p:cNvSpPr txBox="1">
            <a:spLocks noChangeArrowheads="1"/>
          </p:cNvSpPr>
          <p:nvPr/>
        </p:nvSpPr>
        <p:spPr bwMode="auto">
          <a:xfrm>
            <a:off x="28574999" y="12801600"/>
            <a:ext cx="13944600" cy="914400"/>
          </a:xfrm>
          <a:prstGeom prst="rect">
            <a:avLst/>
          </a:prstGeom>
          <a:solidFill>
            <a:srgbClr val="E66800"/>
          </a:solidFill>
          <a:ln w="76200">
            <a:solidFill>
              <a:srgbClr val="C00000"/>
            </a:solidFill>
            <a:miter lim="800000"/>
            <a:headEnd/>
            <a:tailEnd/>
          </a:ln>
          <a:effectLst/>
        </p:spPr>
        <p:txBody>
          <a:bodyPr wrap="square" lIns="214044" tIns="107022" rIns="214044" bIns="107022">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593725" indent="-223838"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1190625" indent="-4492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787525" indent="-6778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2384425" indent="-904875"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lgn="ctr" defTabSz="714080">
              <a:spcBef>
                <a:spcPct val="50000"/>
              </a:spcBef>
              <a:defRPr/>
            </a:pPr>
            <a:r>
              <a:rPr lang="en-US" sz="4267" b="1" dirty="0">
                <a:solidFill>
                  <a:schemeClr val="bg1"/>
                </a:solidFill>
                <a:latin typeface="Avenir Next LT Pro Light" panose="020B0304020202020204" pitchFamily="34" charset="0"/>
                <a:cs typeface="+mn-cs"/>
              </a:rPr>
              <a:t>Discussion</a:t>
            </a:r>
          </a:p>
        </p:txBody>
      </p:sp>
      <p:sp>
        <p:nvSpPr>
          <p:cNvPr id="36" name="Text Box 736">
            <a:extLst>
              <a:ext uri="{FF2B5EF4-FFF2-40B4-BE49-F238E27FC236}">
                <a16:creationId xmlns:a16="http://schemas.microsoft.com/office/drawing/2014/main" id="{D3812A68-3240-42A3-991A-DB37BDF62AEF}"/>
              </a:ext>
            </a:extLst>
          </p:cNvPr>
          <p:cNvSpPr txBox="1">
            <a:spLocks noChangeArrowheads="1"/>
          </p:cNvSpPr>
          <p:nvPr/>
        </p:nvSpPr>
        <p:spPr bwMode="auto">
          <a:xfrm>
            <a:off x="14173199" y="12801600"/>
            <a:ext cx="13944600" cy="914400"/>
          </a:xfrm>
          <a:prstGeom prst="rect">
            <a:avLst/>
          </a:prstGeom>
          <a:solidFill>
            <a:srgbClr val="EA6213"/>
          </a:solidFill>
          <a:ln w="76200">
            <a:solidFill>
              <a:srgbClr val="C00000"/>
            </a:solidFill>
            <a:miter lim="800000"/>
            <a:headEnd/>
            <a:tailEnd/>
          </a:ln>
          <a:effectLst/>
        </p:spPr>
        <p:txBody>
          <a:bodyPr wrap="square" lIns="214044" tIns="107022" rIns="214044" bIns="107022">
            <a:spAutoFit/>
          </a:bodyPr>
          <a:ls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593725" indent="-223838"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1190625" indent="-4492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787525" indent="-677863"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2384425" indent="-904875"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lgn="ctr" defTabSz="714080">
              <a:spcBef>
                <a:spcPct val="50000"/>
              </a:spcBef>
              <a:defRPr/>
            </a:pPr>
            <a:r>
              <a:rPr lang="en-US" sz="4267" b="1" dirty="0">
                <a:solidFill>
                  <a:schemeClr val="bg1"/>
                </a:solidFill>
                <a:latin typeface="Avenir Next LT Pro Light" panose="020B0304020202020204" pitchFamily="34" charset="0"/>
                <a:cs typeface="+mn-cs"/>
              </a:rPr>
              <a:t>Results</a:t>
            </a:r>
          </a:p>
        </p:txBody>
      </p:sp>
      <p:pic>
        <p:nvPicPr>
          <p:cNvPr id="27" name="Picture 26">
            <a:extLst>
              <a:ext uri="{FF2B5EF4-FFF2-40B4-BE49-F238E27FC236}">
                <a16:creationId xmlns:a16="http://schemas.microsoft.com/office/drawing/2014/main" id="{A611F8FA-6EA6-4CDF-88FB-0D7A4F5C60A5}"/>
              </a:ext>
            </a:extLst>
          </p:cNvPr>
          <p:cNvPicPr>
            <a:picLocks noChangeAspect="1"/>
          </p:cNvPicPr>
          <p:nvPr/>
        </p:nvPicPr>
        <p:blipFill rotWithShape="1">
          <a:blip r:embed="rId5"/>
          <a:srcRect l="21875" t="28889" r="19688" b="10591"/>
          <a:stretch/>
        </p:blipFill>
        <p:spPr>
          <a:xfrm>
            <a:off x="29718000" y="4663440"/>
            <a:ext cx="12310076" cy="7171194"/>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ED3AF5E3-8D37-47E2-9CD9-58FBD95D7A13}"/>
              </a:ext>
            </a:extLst>
          </p:cNvPr>
          <p:cNvSpPr txBox="1"/>
          <p:nvPr/>
        </p:nvSpPr>
        <p:spPr>
          <a:xfrm>
            <a:off x="14777775" y="4849188"/>
            <a:ext cx="14199908" cy="7171194"/>
          </a:xfrm>
          <a:prstGeom prst="rect">
            <a:avLst/>
          </a:prstGeom>
          <a:noFill/>
        </p:spPr>
        <p:txBody>
          <a:bodyPr wrap="square" rtlCol="0">
            <a:spAutoFit/>
          </a:bodyPr>
          <a:lstStyle/>
          <a:p>
            <a:pPr marL="640080" indent="-640080">
              <a:spcBef>
                <a:spcPts val="0"/>
              </a:spcBef>
              <a:spcAft>
                <a:spcPts val="2400"/>
              </a:spcAft>
              <a:buFont typeface="Wingdings" charset="0"/>
              <a:buChar char="v"/>
              <a:defRPr/>
            </a:pPr>
            <a:r>
              <a:rPr lang="en-US" dirty="0">
                <a:latin typeface="Avenir Next LT Pro Light" panose="020B0304020202020204" pitchFamily="34" charset="0"/>
                <a:cs typeface="Times New Roman" panose="02020603050405020304" pitchFamily="18" charset="0"/>
              </a:rPr>
              <a:t>The 50-item scale from the International Personality Item Pool (IPIP-50; Goldberg, 1992; de Oliveira, Cherubini, &amp; Oliver, 2013)</a:t>
            </a:r>
          </a:p>
          <a:p>
            <a:pPr marL="640080" indent="-640080">
              <a:spcBef>
                <a:spcPts val="0"/>
              </a:spcBef>
              <a:spcAft>
                <a:spcPts val="2400"/>
              </a:spcAft>
              <a:buFont typeface="Wingdings" charset="0"/>
              <a:buChar char="v"/>
              <a:defRPr/>
            </a:pPr>
            <a:r>
              <a:rPr lang="en-US" dirty="0">
                <a:latin typeface="Avenir Next LT Pro Light" panose="020B0304020202020204" pitchFamily="34" charset="0"/>
                <a:cs typeface="Times New Roman" panose="02020603050405020304" pitchFamily="18" charset="0"/>
              </a:rPr>
              <a:t>Participant Criteria:</a:t>
            </a:r>
          </a:p>
          <a:p>
            <a:pPr marL="1383030" lvl="1" indent="-640080">
              <a:spcBef>
                <a:spcPts val="0"/>
              </a:spcBef>
              <a:spcAft>
                <a:spcPts val="2400"/>
              </a:spcAft>
              <a:buFont typeface="Courier New" panose="02070309020205020404" pitchFamily="49" charset="0"/>
              <a:buChar char="o"/>
              <a:defRPr/>
            </a:pPr>
            <a:r>
              <a:rPr lang="en-US" i="1" dirty="0">
                <a:latin typeface="Avenir Next LT Pro Light" panose="020B0304020202020204" pitchFamily="34" charset="0"/>
                <a:cs typeface="Times New Roman" panose="02020603050405020304" pitchFamily="18" charset="0"/>
              </a:rPr>
              <a:t>Must be fluent in Spanish and English</a:t>
            </a:r>
          </a:p>
          <a:p>
            <a:pPr marL="1383030" lvl="1" indent="-640080">
              <a:spcBef>
                <a:spcPts val="0"/>
              </a:spcBef>
              <a:spcAft>
                <a:spcPts val="2400"/>
              </a:spcAft>
              <a:buFont typeface="Courier New" panose="02070309020205020404" pitchFamily="49" charset="0"/>
              <a:buChar char="o"/>
              <a:defRPr/>
            </a:pPr>
            <a:r>
              <a:rPr lang="en-US" i="1" dirty="0">
                <a:latin typeface="Avenir Next LT Pro Light" panose="020B0304020202020204" pitchFamily="34" charset="0"/>
                <a:cs typeface="Times New Roman" panose="02020603050405020304" pitchFamily="18" charset="0"/>
              </a:rPr>
              <a:t>Must be individuals for whom Spanish was their first language and English the second or learn simultaneously in childhood </a:t>
            </a:r>
          </a:p>
          <a:p>
            <a:pPr marL="1383030" lvl="1" indent="-640080">
              <a:spcBef>
                <a:spcPts val="0"/>
              </a:spcBef>
              <a:spcAft>
                <a:spcPts val="2400"/>
              </a:spcAft>
              <a:buFont typeface="Courier New" panose="02070309020205020404" pitchFamily="49" charset="0"/>
              <a:buChar char="o"/>
              <a:defRPr/>
            </a:pPr>
            <a:r>
              <a:rPr lang="en-US" i="1" dirty="0">
                <a:latin typeface="Avenir Next LT Pro Light" panose="020B0304020202020204" pitchFamily="34" charset="0"/>
                <a:cs typeface="Times New Roman" panose="02020603050405020304" pitchFamily="18" charset="0"/>
              </a:rPr>
              <a:t>Must be 18 years of age or older</a:t>
            </a:r>
          </a:p>
          <a:p>
            <a:pPr marL="640080" indent="-640080">
              <a:spcBef>
                <a:spcPts val="0"/>
              </a:spcBef>
              <a:spcAft>
                <a:spcPts val="2400"/>
              </a:spcAft>
              <a:buFont typeface="Wingdings" charset="0"/>
              <a:buChar char="v"/>
              <a:defRPr/>
            </a:pPr>
            <a:r>
              <a:rPr lang="en-US" dirty="0">
                <a:latin typeface="Avenir Next LT Pro Light" panose="020B0304020202020204" pitchFamily="34" charset="0"/>
                <a:cs typeface="Times New Roman" panose="02020603050405020304" pitchFamily="18" charset="0"/>
              </a:rPr>
              <a:t>Questionnaires were administered via Qualtrics in two sessions, each containing a consent form, the IPIP-50, the SWLS, and a debriefing.</a:t>
            </a:r>
          </a:p>
        </p:txBody>
      </p:sp>
      <p:sp>
        <p:nvSpPr>
          <p:cNvPr id="42" name="TextBox 7">
            <a:extLst>
              <a:ext uri="{FF2B5EF4-FFF2-40B4-BE49-F238E27FC236}">
                <a16:creationId xmlns:a16="http://schemas.microsoft.com/office/drawing/2014/main" id="{F01CE190-73BE-4017-9A90-3CCFC8119D99}"/>
              </a:ext>
            </a:extLst>
          </p:cNvPr>
          <p:cNvSpPr txBox="1">
            <a:spLocks noChangeArrowheads="1"/>
          </p:cNvSpPr>
          <p:nvPr/>
        </p:nvSpPr>
        <p:spPr bwMode="auto">
          <a:xfrm>
            <a:off x="28949691" y="21506795"/>
            <a:ext cx="13003728" cy="4401205"/>
          </a:xfrm>
          <a:prstGeom prst="rect">
            <a:avLst/>
          </a:prstGeom>
          <a:solidFill>
            <a:srgbClr val="FFFFFF"/>
          </a:solidFill>
          <a:ln w="76200" cmpd="sng">
            <a:noFill/>
            <a:miter lim="800000"/>
            <a:headEnd/>
            <a:tailEnd/>
          </a:ln>
        </p:spPr>
        <p:txBody>
          <a:bodyPr wrap="square" lIns="274320" tIns="228600" rIns="274320" bIns="228600">
            <a:spAutoFit/>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defTabSz="438785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pPr marL="640080" indent="-640080">
              <a:spcAft>
                <a:spcPts val="2400"/>
              </a:spcAft>
              <a:buFont typeface="Wingdings" panose="05000000000000000000" pitchFamily="2" charset="2"/>
              <a:buChar char="v"/>
              <a:defRPr/>
            </a:pPr>
            <a:r>
              <a:rPr lang="en-US" dirty="0">
                <a:latin typeface="Avenir Next LT Pro Light" panose="020B0304020202020204" pitchFamily="34" charset="0"/>
              </a:rPr>
              <a:t>Three E questions were removed from the scale, resulting in </a:t>
            </a:r>
            <a:r>
              <a:rPr lang="en-US" b="1" dirty="0">
                <a:latin typeface="Avenir Next LT Pro Light" panose="020B0304020202020204" pitchFamily="34" charset="0"/>
              </a:rPr>
              <a:t>alpha coefficients </a:t>
            </a:r>
            <a:r>
              <a:rPr lang="en-US" dirty="0">
                <a:latin typeface="Avenir Next LT Pro Light" panose="020B0304020202020204" pitchFamily="34" charset="0"/>
              </a:rPr>
              <a:t>ranging .74 to .91 (see Table 2). </a:t>
            </a:r>
          </a:p>
          <a:p>
            <a:pPr marL="640080" indent="-640080">
              <a:spcAft>
                <a:spcPts val="2400"/>
              </a:spcAft>
              <a:buFont typeface="Wingdings" panose="05000000000000000000" pitchFamily="2" charset="2"/>
              <a:buChar char="v"/>
              <a:defRPr/>
            </a:pPr>
            <a:r>
              <a:rPr lang="en-US" dirty="0">
                <a:latin typeface="Avenir Next LT Pro Light" panose="020B0304020202020204" pitchFamily="34" charset="0"/>
              </a:rPr>
              <a:t>Paired-samples t-tests revealed </a:t>
            </a:r>
            <a:r>
              <a:rPr lang="en-US" b="1" dirty="0">
                <a:latin typeface="Avenir Next LT Pro Light" panose="020B0304020202020204" pitchFamily="34" charset="0"/>
              </a:rPr>
              <a:t>differences</a:t>
            </a:r>
            <a:r>
              <a:rPr lang="en-US" dirty="0">
                <a:latin typeface="Avenir Next LT Pro Light" panose="020B0304020202020204" pitchFamily="34" charset="0"/>
              </a:rPr>
              <a:t> in E, N, and SWLS, with O being marginally significant (see Table 3).</a:t>
            </a:r>
          </a:p>
          <a:p>
            <a:pPr marL="640080" indent="-640080">
              <a:spcAft>
                <a:spcPts val="2400"/>
              </a:spcAft>
              <a:buFont typeface="Wingdings" panose="05000000000000000000" pitchFamily="2" charset="2"/>
              <a:buChar char="v"/>
              <a:defRPr/>
            </a:pPr>
            <a:r>
              <a:rPr lang="en-US" dirty="0">
                <a:latin typeface="Avenir Next LT Pro Light" panose="020B0304020202020204" pitchFamily="34" charset="0"/>
              </a:rPr>
              <a:t>One-way, between-subjects ANOVA suggest that </a:t>
            </a:r>
            <a:r>
              <a:rPr lang="en-US" b="1" dirty="0">
                <a:latin typeface="Avenir Next LT Pro Light" panose="020B0304020202020204" pitchFamily="34" charset="0"/>
              </a:rPr>
              <a:t>gender effects </a:t>
            </a:r>
            <a:r>
              <a:rPr lang="en-US" dirty="0">
                <a:latin typeface="Avenir Next LT Pro Light" panose="020B0304020202020204" pitchFamily="34" charset="0"/>
              </a:rPr>
              <a:t>on IPIP-50 N expression are weakened in L2.</a:t>
            </a:r>
          </a:p>
        </p:txBody>
      </p:sp>
      <p:sp>
        <p:nvSpPr>
          <p:cNvPr id="10" name="Arrow: Down 9">
            <a:extLst>
              <a:ext uri="{FF2B5EF4-FFF2-40B4-BE49-F238E27FC236}">
                <a16:creationId xmlns:a16="http://schemas.microsoft.com/office/drawing/2014/main" id="{DD558CC6-B789-435F-926E-0A88B55EA55D}"/>
              </a:ext>
            </a:extLst>
          </p:cNvPr>
          <p:cNvSpPr/>
          <p:nvPr/>
        </p:nvSpPr>
        <p:spPr>
          <a:xfrm>
            <a:off x="31013400" y="17512530"/>
            <a:ext cx="529058" cy="556083"/>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3E3AA16D-47BE-40BD-8D7B-E5A8337CF9E0}"/>
              </a:ext>
            </a:extLst>
          </p:cNvPr>
          <p:cNvSpPr/>
          <p:nvPr/>
        </p:nvSpPr>
        <p:spPr>
          <a:xfrm>
            <a:off x="33075142" y="17535213"/>
            <a:ext cx="533400" cy="1083813"/>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8BC39552-1A76-4DEF-B35C-9CE1039B8A7F}"/>
              </a:ext>
            </a:extLst>
          </p:cNvPr>
          <p:cNvSpPr/>
          <p:nvPr/>
        </p:nvSpPr>
        <p:spPr>
          <a:xfrm>
            <a:off x="38709600" y="17512530"/>
            <a:ext cx="529058" cy="890377"/>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DFB5D8B3-4A9D-4403-86BE-1D81593EF8CE}"/>
              </a:ext>
            </a:extLst>
          </p:cNvPr>
          <p:cNvSpPr/>
          <p:nvPr/>
        </p:nvSpPr>
        <p:spPr>
          <a:xfrm>
            <a:off x="40695142" y="17545993"/>
            <a:ext cx="529058" cy="675020"/>
          </a:xfrm>
          <a:prstGeom prst="down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48ABE450-2CFB-4107-9645-C6442F4B7353}"/>
              </a:ext>
            </a:extLst>
          </p:cNvPr>
          <p:cNvSpPr/>
          <p:nvPr/>
        </p:nvSpPr>
        <p:spPr>
          <a:xfrm>
            <a:off x="34975800" y="17535213"/>
            <a:ext cx="533400" cy="1083813"/>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Arrow: Down 52">
            <a:extLst>
              <a:ext uri="{FF2B5EF4-FFF2-40B4-BE49-F238E27FC236}">
                <a16:creationId xmlns:a16="http://schemas.microsoft.com/office/drawing/2014/main" id="{87CE6B17-4989-49BF-A8C9-B4AF349D95C5}"/>
              </a:ext>
            </a:extLst>
          </p:cNvPr>
          <p:cNvSpPr/>
          <p:nvPr/>
        </p:nvSpPr>
        <p:spPr>
          <a:xfrm>
            <a:off x="36880800" y="17535213"/>
            <a:ext cx="529058" cy="1447800"/>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5">
            <a:extLst>
              <a:ext uri="{FF2B5EF4-FFF2-40B4-BE49-F238E27FC236}">
                <a16:creationId xmlns:a16="http://schemas.microsoft.com/office/drawing/2014/main" id="{A557FC54-2296-47DA-A8DC-63725D84753F}"/>
              </a:ext>
            </a:extLst>
          </p:cNvPr>
          <p:cNvSpPr txBox="1">
            <a:spLocks noChangeArrowheads="1"/>
          </p:cNvSpPr>
          <p:nvPr/>
        </p:nvSpPr>
        <p:spPr bwMode="auto">
          <a:xfrm>
            <a:off x="28575000" y="13716000"/>
            <a:ext cx="13944600" cy="12512656"/>
          </a:xfrm>
          <a:prstGeom prst="rect">
            <a:avLst/>
          </a:prstGeom>
          <a:noFill/>
          <a:ln w="76200" cmpd="sng">
            <a:solidFill>
              <a:srgbClr val="C00000"/>
            </a:solidFill>
            <a:miter lim="800000"/>
            <a:headEnd/>
            <a:tailEnd/>
          </a:ln>
        </p:spPr>
        <p:txBody>
          <a:bodyPr wrap="square" lIns="274320" tIns="137160" rIns="274320" bIns="137160">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438785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a:p>
            <a:pPr algn="ctr">
              <a:spcBef>
                <a:spcPts val="0"/>
              </a:spcBef>
              <a:spcAft>
                <a:spcPts val="2400"/>
              </a:spcAft>
              <a:defRPr/>
            </a:pPr>
            <a:endParaRPr lang="en-US" sz="4270" b="1" dirty="0">
              <a:effectLst>
                <a:outerShdw blurRad="38100" dist="38100" dir="2700000" algn="tl">
                  <a:srgbClr val="000000">
                    <a:alpha val="43137"/>
                  </a:srgbClr>
                </a:outerShdw>
              </a:effectLst>
              <a:latin typeface="Avenir Next LT Pro Light" panose="020B0304020202020204" pitchFamily="34" charset="0"/>
              <a:cs typeface="Times New Roman" panose="02020603050405020304" pitchFamily="18" charset="0"/>
            </a:endParaRPr>
          </a:p>
        </p:txBody>
      </p:sp>
      <p:pic>
        <p:nvPicPr>
          <p:cNvPr id="44" name="Picture 43">
            <a:extLst>
              <a:ext uri="{FF2B5EF4-FFF2-40B4-BE49-F238E27FC236}">
                <a16:creationId xmlns:a16="http://schemas.microsoft.com/office/drawing/2014/main" id="{577C7FCB-6641-4D7C-BB76-05ACBA0D8630}"/>
              </a:ext>
            </a:extLst>
          </p:cNvPr>
          <p:cNvPicPr>
            <a:picLocks noChangeAspect="1"/>
          </p:cNvPicPr>
          <p:nvPr/>
        </p:nvPicPr>
        <p:blipFill rotWithShape="1">
          <a:blip r:embed="rId6"/>
          <a:srcRect l="19107" t="26593" r="19839" b="28305"/>
          <a:stretch/>
        </p:blipFill>
        <p:spPr>
          <a:xfrm>
            <a:off x="28727954" y="29852368"/>
            <a:ext cx="3969975" cy="1649651"/>
          </a:xfrm>
          <a:prstGeom prst="rect">
            <a:avLst/>
          </a:prstGeom>
        </p:spPr>
      </p:pic>
      <p:pic>
        <p:nvPicPr>
          <p:cNvPr id="2" name="Picture 1">
            <a:extLst>
              <a:ext uri="{FF2B5EF4-FFF2-40B4-BE49-F238E27FC236}">
                <a16:creationId xmlns:a16="http://schemas.microsoft.com/office/drawing/2014/main" id="{46C3745E-7A4D-413D-BFAA-9581AFAB204E}"/>
              </a:ext>
            </a:extLst>
          </p:cNvPr>
          <p:cNvPicPr>
            <a:picLocks noChangeAspect="1"/>
          </p:cNvPicPr>
          <p:nvPr/>
        </p:nvPicPr>
        <p:blipFill rotWithShape="1">
          <a:blip r:embed="rId7"/>
          <a:srcRect l="35938" t="27566" r="17792" b="12088"/>
          <a:stretch/>
        </p:blipFill>
        <p:spPr>
          <a:xfrm>
            <a:off x="14904720" y="14081760"/>
            <a:ext cx="12410724" cy="9104763"/>
          </a:xfrm>
          <a:prstGeom prst="rect">
            <a:avLst/>
          </a:prstGeom>
          <a:ln>
            <a:noFill/>
          </a:ln>
          <a:effectLst/>
        </p:spPr>
      </p:pic>
      <p:pic>
        <p:nvPicPr>
          <p:cNvPr id="3" name="Picture 2">
            <a:extLst>
              <a:ext uri="{FF2B5EF4-FFF2-40B4-BE49-F238E27FC236}">
                <a16:creationId xmlns:a16="http://schemas.microsoft.com/office/drawing/2014/main" id="{6DCA3262-8B18-4116-90B0-BF858A57234B}"/>
              </a:ext>
            </a:extLst>
          </p:cNvPr>
          <p:cNvPicPr>
            <a:picLocks noChangeAspect="1"/>
          </p:cNvPicPr>
          <p:nvPr/>
        </p:nvPicPr>
        <p:blipFill rotWithShape="1">
          <a:blip r:embed="rId8"/>
          <a:srcRect l="35313" t="30440" r="16904" b="19633"/>
          <a:stretch/>
        </p:blipFill>
        <p:spPr>
          <a:xfrm>
            <a:off x="14721840" y="23774400"/>
            <a:ext cx="12816547" cy="7532786"/>
          </a:xfrm>
          <a:prstGeom prst="rect">
            <a:avLst/>
          </a:prstGeom>
          <a:ln>
            <a:noFill/>
          </a:ln>
          <a:effectLst/>
        </p:spPr>
      </p:pic>
      <p:cxnSp>
        <p:nvCxnSpPr>
          <p:cNvPr id="7" name="Straight Connector 6">
            <a:extLst>
              <a:ext uri="{FF2B5EF4-FFF2-40B4-BE49-F238E27FC236}">
                <a16:creationId xmlns:a16="http://schemas.microsoft.com/office/drawing/2014/main" id="{E82048BC-06A0-6849-B706-411915EF720B}"/>
              </a:ext>
            </a:extLst>
          </p:cNvPr>
          <p:cNvCxnSpPr/>
          <p:nvPr/>
        </p:nvCxnSpPr>
        <p:spPr>
          <a:xfrm>
            <a:off x="14173199" y="23545800"/>
            <a:ext cx="13944600" cy="0"/>
          </a:xfrm>
          <a:prstGeom prst="line">
            <a:avLst/>
          </a:prstGeom>
          <a:ln w="4445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11083</TotalTime>
  <Words>466</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Avenir Next LT Pro</vt:lpstr>
      <vt:lpstr>Avenir Next LT Pro Light</vt:lpstr>
      <vt:lpstr>Calibri</vt:lpstr>
      <vt:lpstr>Courier New</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Poster</dc:title>
  <dc:creator>Reinhard</dc:creator>
  <cp:lastModifiedBy>hjkquigley@yahoo.com</cp:lastModifiedBy>
  <cp:revision>397</cp:revision>
  <cp:lastPrinted>2020-03-05T15:07:22Z</cp:lastPrinted>
  <dcterms:created xsi:type="dcterms:W3CDTF">2009-02-01T18:12:19Z</dcterms:created>
  <dcterms:modified xsi:type="dcterms:W3CDTF">2020-05-09T04:06:05Z</dcterms:modified>
</cp:coreProperties>
</file>