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38404800"/>
  <p:notesSz cx="6858000" cy="9144000"/>
  <p:defaultTextStyle>
    <a:defPPr marL="0" marR="0" indent="0" algn="l" defTabSz="2363358" rtl="0" fontAlgn="auto" latinLnBrk="1" hangingPunct="0">
      <a:lnSpc>
        <a:spcPct val="100000"/>
      </a:lnSpc>
      <a:spcBef>
        <a:spcPts val="0"/>
      </a:spcBef>
      <a:spcAft>
        <a:spcPts val="0"/>
      </a:spcAft>
      <a:buClrTx/>
      <a:buSzTx/>
      <a:buFontTx/>
      <a:buNone/>
      <a:tabLst/>
      <a:defRPr kumimoji="0" sz="4652" b="0" i="0" u="none" strike="noStrike" cap="none" spc="0" normalizeH="0" baseline="0">
        <a:ln>
          <a:noFill/>
        </a:ln>
        <a:solidFill>
          <a:srgbClr val="000000"/>
        </a:solidFill>
        <a:effectLst/>
        <a:uFillTx/>
      </a:defRPr>
    </a:defPPr>
    <a:lvl1pPr marL="0" marR="0" indent="0"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1pPr>
    <a:lvl2pPr marL="0" marR="0" indent="886259"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2pPr>
    <a:lvl3pPr marL="0" marR="0" indent="1772519"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3pPr>
    <a:lvl4pPr marL="0" marR="0" indent="2658778"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4pPr>
    <a:lvl5pPr marL="0" marR="0" indent="3545037"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5pPr>
    <a:lvl6pPr marL="0" marR="0" indent="4431297"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6pPr>
    <a:lvl7pPr marL="0" marR="0" indent="5317556"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7pPr>
    <a:lvl8pPr marL="0" marR="0" indent="6203815"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8pPr>
    <a:lvl9pPr marL="0" marR="0" indent="7090075" algn="ctr" defTabSz="2133587" rtl="0" fontAlgn="auto" latinLnBrk="0" hangingPunct="0">
      <a:lnSpc>
        <a:spcPct val="100000"/>
      </a:lnSpc>
      <a:spcBef>
        <a:spcPts val="0"/>
      </a:spcBef>
      <a:spcAft>
        <a:spcPts val="0"/>
      </a:spcAft>
      <a:buClrTx/>
      <a:buSzTx/>
      <a:buFontTx/>
      <a:buNone/>
      <a:tabLst/>
      <a:defRPr kumimoji="0" sz="14991"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171" autoAdjust="0"/>
  </p:normalViewPr>
  <p:slideViewPr>
    <p:cSldViewPr snapToGrid="0">
      <p:cViewPr>
        <p:scale>
          <a:sx n="33" d="100"/>
          <a:sy n="33" d="100"/>
        </p:scale>
        <p:origin x="24"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133587" latinLnBrk="0">
      <a:defRPr sz="5686">
        <a:latin typeface="Lucida Grande"/>
        <a:ea typeface="Lucida Grande"/>
        <a:cs typeface="Lucida Grande"/>
        <a:sym typeface="Lucida Grande"/>
      </a:defRPr>
    </a:lvl1pPr>
    <a:lvl2pPr indent="590840" defTabSz="2133587" latinLnBrk="0">
      <a:defRPr sz="5686">
        <a:latin typeface="Lucida Grande"/>
        <a:ea typeface="Lucida Grande"/>
        <a:cs typeface="Lucida Grande"/>
        <a:sym typeface="Lucida Grande"/>
      </a:defRPr>
    </a:lvl2pPr>
    <a:lvl3pPr indent="1181679" defTabSz="2133587" latinLnBrk="0">
      <a:defRPr sz="5686">
        <a:latin typeface="Lucida Grande"/>
        <a:ea typeface="Lucida Grande"/>
        <a:cs typeface="Lucida Grande"/>
        <a:sym typeface="Lucida Grande"/>
      </a:defRPr>
    </a:lvl3pPr>
    <a:lvl4pPr indent="1772519" defTabSz="2133587" latinLnBrk="0">
      <a:defRPr sz="5686">
        <a:latin typeface="Lucida Grande"/>
        <a:ea typeface="Lucida Grande"/>
        <a:cs typeface="Lucida Grande"/>
        <a:sym typeface="Lucida Grande"/>
      </a:defRPr>
    </a:lvl4pPr>
    <a:lvl5pPr indent="2363358" defTabSz="2133587" latinLnBrk="0">
      <a:defRPr sz="5686">
        <a:latin typeface="Lucida Grande"/>
        <a:ea typeface="Lucida Grande"/>
        <a:cs typeface="Lucida Grande"/>
        <a:sym typeface="Lucida Grande"/>
      </a:defRPr>
    </a:lvl5pPr>
    <a:lvl6pPr indent="2954198" defTabSz="2133587" latinLnBrk="0">
      <a:defRPr sz="5686">
        <a:latin typeface="Lucida Grande"/>
        <a:ea typeface="Lucida Grande"/>
        <a:cs typeface="Lucida Grande"/>
        <a:sym typeface="Lucida Grande"/>
      </a:defRPr>
    </a:lvl6pPr>
    <a:lvl7pPr indent="3545037" defTabSz="2133587" latinLnBrk="0">
      <a:defRPr sz="5686">
        <a:latin typeface="Lucida Grande"/>
        <a:ea typeface="Lucida Grande"/>
        <a:cs typeface="Lucida Grande"/>
        <a:sym typeface="Lucida Grande"/>
      </a:defRPr>
    </a:lvl7pPr>
    <a:lvl8pPr indent="4135877" defTabSz="2133587" latinLnBrk="0">
      <a:defRPr sz="5686">
        <a:latin typeface="Lucida Grande"/>
        <a:ea typeface="Lucida Grande"/>
        <a:cs typeface="Lucida Grande"/>
        <a:sym typeface="Lucida Grande"/>
      </a:defRPr>
    </a:lvl8pPr>
    <a:lvl9pPr indent="4726716" defTabSz="2133587" latinLnBrk="0">
      <a:defRPr sz="5686">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96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029200" y="6437376"/>
            <a:ext cx="41208960" cy="13021056"/>
          </a:xfrm>
          <a:prstGeom prst="rect">
            <a:avLst/>
          </a:prstGeom>
        </p:spPr>
        <p:txBody>
          <a:bodyPr anchor="b"/>
          <a:lstStyle/>
          <a:p>
            <a:r>
              <a:t>Title Text</a:t>
            </a:r>
          </a:p>
        </p:txBody>
      </p:sp>
      <p:sp>
        <p:nvSpPr>
          <p:cNvPr id="12" name="Body Level One…"/>
          <p:cNvSpPr txBox="1">
            <a:spLocks noGrp="1"/>
          </p:cNvSpPr>
          <p:nvPr>
            <p:ph type="body" sz="quarter" idx="1"/>
          </p:nvPr>
        </p:nvSpPr>
        <p:spPr>
          <a:xfrm>
            <a:off x="5029200" y="19824192"/>
            <a:ext cx="41208960" cy="4462272"/>
          </a:xfrm>
          <a:prstGeom prst="rect">
            <a:avLst/>
          </a:prstGeom>
        </p:spPr>
        <p:txBody>
          <a:bodyPr anchor="t"/>
          <a:lstStyle>
            <a:lvl1pPr marL="0" indent="0" algn="ctr">
              <a:spcBef>
                <a:spcPts val="0"/>
              </a:spcBef>
              <a:buSzTx/>
              <a:buNone/>
              <a:defRPr sz="12000"/>
            </a:lvl1pPr>
            <a:lvl2pPr marL="0" indent="0" algn="ctr">
              <a:spcBef>
                <a:spcPts val="0"/>
              </a:spcBef>
              <a:buSzTx/>
              <a:buNone/>
              <a:defRPr sz="12000"/>
            </a:lvl2pPr>
            <a:lvl3pPr marL="0" indent="0" algn="ctr">
              <a:spcBef>
                <a:spcPts val="0"/>
              </a:spcBef>
              <a:buSzTx/>
              <a:buNone/>
              <a:defRPr sz="12000"/>
            </a:lvl3pPr>
            <a:lvl4pPr marL="0" indent="0" algn="ctr">
              <a:spcBef>
                <a:spcPts val="0"/>
              </a:spcBef>
              <a:buSzTx/>
              <a:buNone/>
              <a:defRPr sz="12000"/>
            </a:lvl4pPr>
            <a:lvl5pPr marL="0" indent="0" algn="ctr">
              <a:spcBef>
                <a:spcPts val="0"/>
              </a:spcBef>
              <a:buSzTx/>
              <a:buNone/>
              <a:defRPr sz="12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27432000" y="8924546"/>
            <a:ext cx="12466320" cy="19961133"/>
          </a:xfrm>
          <a:prstGeom prst="rect">
            <a:avLst/>
          </a:prstGeom>
        </p:spPr>
        <p:txBody>
          <a:bodyPr lIns="91439" tIns="45719" rIns="91439" bIns="45719" anchor="t"/>
          <a:lstStyle/>
          <a:p>
            <a:endParaRPr/>
          </a:p>
        </p:txBody>
      </p:sp>
      <p:sp>
        <p:nvSpPr>
          <p:cNvPr id="88" name="Title Text"/>
          <p:cNvSpPr txBox="1">
            <a:spLocks noGrp="1"/>
          </p:cNvSpPr>
          <p:nvPr>
            <p:ph type="title"/>
          </p:nvPr>
        </p:nvSpPr>
        <p:spPr>
          <a:xfrm>
            <a:off x="2499360" y="5559552"/>
            <a:ext cx="23103840" cy="13021056"/>
          </a:xfrm>
          <a:prstGeom prst="rect">
            <a:avLst/>
          </a:prstGeom>
        </p:spPr>
        <p:txBody>
          <a:bodyPr anchor="b"/>
          <a:lstStyle>
            <a:lvl1pPr>
              <a:defRPr sz="23520"/>
            </a:lvl1pPr>
          </a:lstStyle>
          <a:p>
            <a:r>
              <a:t>Title Text</a:t>
            </a:r>
          </a:p>
        </p:txBody>
      </p:sp>
      <p:sp>
        <p:nvSpPr>
          <p:cNvPr id="89" name="Body Level One…"/>
          <p:cNvSpPr txBox="1">
            <a:spLocks noGrp="1"/>
          </p:cNvSpPr>
          <p:nvPr>
            <p:ph type="body" sz="quarter" idx="1"/>
          </p:nvPr>
        </p:nvSpPr>
        <p:spPr>
          <a:xfrm>
            <a:off x="2499360" y="18836640"/>
            <a:ext cx="23103840" cy="13021056"/>
          </a:xfrm>
          <a:prstGeom prst="rect">
            <a:avLst/>
          </a:prstGeom>
        </p:spPr>
        <p:txBody>
          <a:bodyPr anchor="t"/>
          <a:lstStyle>
            <a:lvl1pPr marL="0" indent="0" algn="ctr">
              <a:spcBef>
                <a:spcPts val="0"/>
              </a:spcBef>
              <a:buSzTx/>
              <a:buNone/>
              <a:defRPr sz="11040"/>
            </a:lvl1pPr>
            <a:lvl2pPr marL="0" indent="0" algn="ctr">
              <a:spcBef>
                <a:spcPts val="0"/>
              </a:spcBef>
              <a:buSzTx/>
              <a:buNone/>
              <a:defRPr sz="11040"/>
            </a:lvl2pPr>
            <a:lvl3pPr marL="0" indent="0" algn="ctr">
              <a:spcBef>
                <a:spcPts val="0"/>
              </a:spcBef>
              <a:buSzTx/>
              <a:buNone/>
              <a:defRPr sz="11040"/>
            </a:lvl3pPr>
            <a:lvl4pPr marL="0" indent="0" algn="ctr">
              <a:spcBef>
                <a:spcPts val="0"/>
              </a:spcBef>
              <a:buSzTx/>
              <a:buNone/>
              <a:defRPr sz="11040"/>
            </a:lvl4pPr>
            <a:lvl5pPr marL="0" indent="0" algn="ctr">
              <a:spcBef>
                <a:spcPts val="0"/>
              </a:spcBef>
              <a:buSzTx/>
              <a:buNone/>
              <a:defRPr sz="1104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27432000" y="8924546"/>
            <a:ext cx="12466320" cy="19961133"/>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Title Text"/>
          <p:cNvSpPr txBox="1">
            <a:spLocks noGrp="1"/>
          </p:cNvSpPr>
          <p:nvPr>
            <p:ph type="title"/>
          </p:nvPr>
        </p:nvSpPr>
        <p:spPr>
          <a:xfrm>
            <a:off x="2499360" y="5559552"/>
            <a:ext cx="23103840" cy="13021056"/>
          </a:xfrm>
          <a:prstGeom prst="rect">
            <a:avLst/>
          </a:prstGeom>
        </p:spPr>
        <p:txBody>
          <a:bodyPr anchor="b"/>
          <a:lstStyle>
            <a:lvl1pPr>
              <a:defRPr sz="23520"/>
            </a:lvl1pPr>
          </a:lstStyle>
          <a:p>
            <a:r>
              <a:t>Title Text</a:t>
            </a:r>
          </a:p>
        </p:txBody>
      </p:sp>
      <p:sp>
        <p:nvSpPr>
          <p:cNvPr id="99" name="Body Level One…"/>
          <p:cNvSpPr txBox="1">
            <a:spLocks noGrp="1"/>
          </p:cNvSpPr>
          <p:nvPr>
            <p:ph type="body" sz="quarter" idx="1"/>
          </p:nvPr>
        </p:nvSpPr>
        <p:spPr>
          <a:xfrm>
            <a:off x="2499360" y="18836640"/>
            <a:ext cx="23103840" cy="13021056"/>
          </a:xfrm>
          <a:prstGeom prst="rect">
            <a:avLst/>
          </a:prstGeom>
        </p:spPr>
        <p:txBody>
          <a:bodyPr anchor="t"/>
          <a:lstStyle>
            <a:lvl1pPr marL="0" indent="0" algn="ctr">
              <a:spcBef>
                <a:spcPts val="0"/>
              </a:spcBef>
              <a:buSzTx/>
              <a:buNone/>
              <a:defRPr sz="11040"/>
            </a:lvl1pPr>
            <a:lvl2pPr marL="0" indent="0" algn="ctr">
              <a:spcBef>
                <a:spcPts val="0"/>
              </a:spcBef>
              <a:buSzTx/>
              <a:buNone/>
              <a:defRPr sz="11040"/>
            </a:lvl2pPr>
            <a:lvl3pPr marL="0" indent="0" algn="ctr">
              <a:spcBef>
                <a:spcPts val="0"/>
              </a:spcBef>
              <a:buSzTx/>
              <a:buNone/>
              <a:defRPr sz="11040"/>
            </a:lvl3pPr>
            <a:lvl4pPr marL="0" indent="0" algn="ctr">
              <a:spcBef>
                <a:spcPts val="0"/>
              </a:spcBef>
              <a:buSzTx/>
              <a:buNone/>
              <a:defRPr sz="11040"/>
            </a:lvl4pPr>
            <a:lvl5pPr marL="0" indent="0" algn="ctr">
              <a:spcBef>
                <a:spcPts val="0"/>
              </a:spcBef>
              <a:buSzTx/>
              <a:buNone/>
              <a:defRPr sz="1104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13"/>
          </p:nvPr>
        </p:nvSpPr>
        <p:spPr>
          <a:xfrm>
            <a:off x="27614880" y="12143233"/>
            <a:ext cx="12112142" cy="19394424"/>
          </a:xfrm>
          <a:prstGeom prst="rect">
            <a:avLst/>
          </a:prstGeom>
        </p:spPr>
        <p:txBody>
          <a:bodyPr lIns="91439" tIns="45719" rIns="91439" bIns="45719" anchor="t"/>
          <a:lstStyle/>
          <a:p>
            <a:endParaRPr/>
          </a:p>
        </p:txBody>
      </p:sp>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5029200" y="10899648"/>
            <a:ext cx="1984248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sz="half" idx="1"/>
          </p:nvPr>
        </p:nvSpPr>
        <p:spPr>
          <a:xfrm>
            <a:off x="5029200" y="10899648"/>
            <a:ext cx="1984248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Title Text"/>
          <p:cNvSpPr txBox="1">
            <a:spLocks noGrp="1"/>
          </p:cNvSpPr>
          <p:nvPr>
            <p:ph type="title"/>
          </p:nvPr>
        </p:nvSpPr>
        <p:spPr>
          <a:prstGeom prst="rect">
            <a:avLst/>
          </a:prstGeom>
        </p:spPr>
        <p:txBody>
          <a:bodyPr/>
          <a:lstStyle/>
          <a:p>
            <a:r>
              <a:t>Title Text</a:t>
            </a:r>
          </a:p>
        </p:txBody>
      </p:sp>
      <p:sp>
        <p:nvSpPr>
          <p:cNvPr id="127" name="Body Level One…"/>
          <p:cNvSpPr txBox="1">
            <a:spLocks noGrp="1"/>
          </p:cNvSpPr>
          <p:nvPr>
            <p:ph type="body" sz="quarter" idx="1"/>
          </p:nvPr>
        </p:nvSpPr>
        <p:spPr>
          <a:xfrm>
            <a:off x="30632400" y="10899648"/>
            <a:ext cx="15605760" cy="22494240"/>
          </a:xfrm>
          <a:prstGeom prst="rect">
            <a:avLst/>
          </a:prstGeom>
        </p:spPr>
        <p:txBody>
          <a:bodyPr/>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5029200" y="10899648"/>
            <a:ext cx="41208960" cy="22494240"/>
          </a:xfrm>
          <a:prstGeom prst="rect">
            <a:avLst/>
          </a:prstGeom>
        </p:spPr>
        <p:txBody>
          <a:bodyPr/>
          <a:lstStyle>
            <a:lvl1pPr>
              <a:spcBef>
                <a:spcPts val="8160"/>
              </a:spcBef>
            </a:lvl1pPr>
            <a:lvl2pPr>
              <a:spcBef>
                <a:spcPts val="8160"/>
              </a:spcBef>
            </a:lvl2pPr>
            <a:lvl3pPr>
              <a:spcBef>
                <a:spcPts val="8160"/>
              </a:spcBef>
            </a:lvl3pPr>
            <a:lvl4pPr>
              <a:spcBef>
                <a:spcPts val="8160"/>
              </a:spcBef>
            </a:lvl4pPr>
            <a:lvl5pPr>
              <a:spcBef>
                <a:spcPts val="8160"/>
              </a:spcBef>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5029200" y="10899648"/>
            <a:ext cx="41208960" cy="22494240"/>
          </a:xfrm>
          <a:prstGeom prst="rect">
            <a:avLst/>
          </a:prstGeom>
        </p:spPr>
        <p:txBody>
          <a:bodyPr numCol="2" spcCol="858519" anchor="t"/>
          <a:lstStyle>
            <a:lvl1pPr marL="1949088" indent="-1187088">
              <a:spcBef>
                <a:spcPts val="12720"/>
              </a:spcBef>
              <a:defRPr sz="10560"/>
            </a:lvl1pPr>
            <a:lvl2pPr marL="3015888" indent="-1187088">
              <a:spcBef>
                <a:spcPts val="12720"/>
              </a:spcBef>
              <a:defRPr sz="10560"/>
            </a:lvl2pPr>
            <a:lvl3pPr marL="4082688" indent="-1187088">
              <a:spcBef>
                <a:spcPts val="12720"/>
              </a:spcBef>
              <a:defRPr sz="10560"/>
            </a:lvl3pPr>
            <a:lvl4pPr marL="5149488" indent="-1187088">
              <a:spcBef>
                <a:spcPts val="12720"/>
              </a:spcBef>
              <a:defRPr sz="10560"/>
            </a:lvl4pPr>
            <a:lvl5pPr marL="6216288" indent="-1187088">
              <a:spcBef>
                <a:spcPts val="12720"/>
              </a:spcBef>
              <a:defRPr sz="1056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txBox="1">
            <a:spLocks noGrp="1"/>
          </p:cNvSpPr>
          <p:nvPr>
            <p:ph type="title"/>
          </p:nvPr>
        </p:nvSpPr>
        <p:spPr>
          <a:xfrm>
            <a:off x="5029200" y="11704320"/>
            <a:ext cx="41208960" cy="14996160"/>
          </a:xfrm>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quarter" idx="13"/>
          </p:nvPr>
        </p:nvSpPr>
        <p:spPr>
          <a:xfrm>
            <a:off x="13594080" y="7717536"/>
            <a:ext cx="24017222" cy="16166592"/>
          </a:xfrm>
          <a:prstGeom prst="rect">
            <a:avLst/>
          </a:prstGeom>
        </p:spPr>
        <p:txBody>
          <a:bodyPr lIns="91439" tIns="45719" rIns="91439" bIns="45719" anchor="t"/>
          <a:lstStyle/>
          <a:p>
            <a:endParaRPr/>
          </a:p>
        </p:txBody>
      </p:sp>
      <p:sp>
        <p:nvSpPr>
          <p:cNvPr id="70" name="Title Text"/>
          <p:cNvSpPr txBox="1">
            <a:spLocks noGrp="1"/>
          </p:cNvSpPr>
          <p:nvPr>
            <p:ph type="title"/>
          </p:nvPr>
        </p:nvSpPr>
        <p:spPr>
          <a:xfrm>
            <a:off x="5029200" y="29004768"/>
            <a:ext cx="41208960" cy="6693408"/>
          </a:xfrm>
          <a:prstGeom prst="rect">
            <a:avLst/>
          </a:prstGeom>
        </p:spPr>
        <p:txBody>
          <a:body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quarter" idx="13"/>
          </p:nvPr>
        </p:nvSpPr>
        <p:spPr>
          <a:xfrm>
            <a:off x="13594080" y="7717536"/>
            <a:ext cx="24017222" cy="16166592"/>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Title Text"/>
          <p:cNvSpPr txBox="1">
            <a:spLocks noGrp="1"/>
          </p:cNvSpPr>
          <p:nvPr>
            <p:ph type="title"/>
          </p:nvPr>
        </p:nvSpPr>
        <p:spPr>
          <a:xfrm>
            <a:off x="5029200" y="29004768"/>
            <a:ext cx="41208960" cy="6693408"/>
          </a:xfrm>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5029200" y="5010912"/>
            <a:ext cx="41208960" cy="284195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5029200" y="987552"/>
            <a:ext cx="41208960" cy="96194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25102250" y="36903747"/>
            <a:ext cx="971420" cy="988989"/>
          </a:xfrm>
          <a:prstGeom prst="rect">
            <a:avLst/>
          </a:prstGeom>
          <a:ln w="12700">
            <a:miter lim="400000"/>
          </a:ln>
        </p:spPr>
        <p:txBody>
          <a:bodyPr wrap="none" lIns="50800" tIns="50800" rIns="50800" bIns="50800" anchor="b">
            <a:spAutoFit/>
          </a:bodyPr>
          <a:lstStyle>
            <a:lvl1pPr>
              <a:defRPr sz="576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1pPr>
      <a:lvl2pPr marL="0" marR="0" indent="54864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2pPr>
      <a:lvl3pPr marL="0" marR="0" indent="109728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3pPr>
      <a:lvl4pPr marL="0" marR="0" indent="164592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4pPr>
      <a:lvl5pPr marL="0" marR="0" indent="219456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5pPr>
      <a:lvl6pPr marL="0" marR="0" indent="274320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6pPr>
      <a:lvl7pPr marL="0" marR="0" indent="329184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7pPr>
      <a:lvl8pPr marL="0" marR="0" indent="384048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8pPr>
      <a:lvl9pPr marL="0" marR="0" indent="4389120" algn="ctr" defTabSz="1981200" rtl="0" latinLnBrk="0">
        <a:lnSpc>
          <a:spcPct val="100000"/>
        </a:lnSpc>
        <a:spcBef>
          <a:spcPts val="0"/>
        </a:spcBef>
        <a:spcAft>
          <a:spcPts val="0"/>
        </a:spcAft>
        <a:buClrTx/>
        <a:buSzTx/>
        <a:buFontTx/>
        <a:buNone/>
        <a:tabLst/>
        <a:defRPr sz="28320" b="0" i="0" u="none" strike="noStrike" cap="none" spc="0" baseline="0">
          <a:ln>
            <a:noFill/>
          </a:ln>
          <a:solidFill>
            <a:srgbClr val="000000"/>
          </a:solidFill>
          <a:uFillTx/>
          <a:latin typeface="+mn-lt"/>
          <a:ea typeface="+mn-ea"/>
          <a:cs typeface="+mn-cs"/>
          <a:sym typeface="Gill Sans"/>
        </a:defRPr>
      </a:lvl9pPr>
    </p:titleStyle>
    <p:bodyStyle>
      <a:lvl1pPr marL="21336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1pPr>
      <a:lvl2pPr marL="32004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2pPr>
      <a:lvl3pPr marL="42672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3pPr>
      <a:lvl4pPr marL="53340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4pPr>
      <a:lvl5pPr marL="640080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5pPr>
      <a:lvl6pPr marL="725424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6pPr>
      <a:lvl7pPr marL="810768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7pPr>
      <a:lvl8pPr marL="896112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8pPr>
      <a:lvl9pPr marL="9814560" marR="0" indent="-1371600" algn="l" defTabSz="1981200" rtl="0" latinLnBrk="0">
        <a:lnSpc>
          <a:spcPct val="100000"/>
        </a:lnSpc>
        <a:spcBef>
          <a:spcPts val="16320"/>
        </a:spcBef>
        <a:spcAft>
          <a:spcPts val="0"/>
        </a:spcAft>
        <a:buClrTx/>
        <a:buSzPct val="171000"/>
        <a:buFontTx/>
        <a:buChar char="•"/>
        <a:tabLst/>
        <a:defRPr sz="1392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1pPr>
      <a:lvl2pPr marL="0" marR="0" indent="54864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2pPr>
      <a:lvl3pPr marL="0" marR="0" indent="109728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3pPr>
      <a:lvl4pPr marL="0" marR="0" indent="164592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4pPr>
      <a:lvl5pPr marL="0" marR="0" indent="219456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5pPr>
      <a:lvl6pPr marL="0" marR="0" indent="274320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6pPr>
      <a:lvl7pPr marL="0" marR="0" indent="329184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7pPr>
      <a:lvl8pPr marL="0" marR="0" indent="384048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8pPr>
      <a:lvl9pPr marL="0" marR="0" indent="4389120" algn="ctr" defTabSz="1981200" latinLnBrk="0">
        <a:lnSpc>
          <a:spcPct val="100000"/>
        </a:lnSpc>
        <a:spcBef>
          <a:spcPts val="0"/>
        </a:spcBef>
        <a:spcAft>
          <a:spcPts val="0"/>
        </a:spcAft>
        <a:buClrTx/>
        <a:buSzTx/>
        <a:buFontTx/>
        <a:buNone/>
        <a:tabLst/>
        <a:defRPr sz="576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p:cNvSpPr/>
          <p:nvPr/>
        </p:nvSpPr>
        <p:spPr>
          <a:xfrm>
            <a:off x="0" y="3577178"/>
            <a:ext cx="51206400" cy="32195589"/>
          </a:xfrm>
          <a:prstGeom prst="rect">
            <a:avLst/>
          </a:prstGeom>
          <a:solidFill>
            <a:srgbClr val="9D9C9D"/>
          </a:solidFill>
          <a:ln w="25400">
            <a:solidFill>
              <a:srgbClr val="000000">
                <a:alpha val="0"/>
              </a:srgbClr>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43" name="Rounded Rectangle"/>
          <p:cNvSpPr/>
          <p:nvPr/>
        </p:nvSpPr>
        <p:spPr>
          <a:xfrm>
            <a:off x="32518427" y="9631679"/>
            <a:ext cx="18166080" cy="15272942"/>
          </a:xfrm>
          <a:prstGeom prst="roundRect">
            <a:avLst>
              <a:gd name="adj" fmla="val 3759"/>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pic>
        <p:nvPicPr>
          <p:cNvPr id="226" name="Picture 225" descr="A close up of a map&#10;&#10;Description automatically generated">
            <a:extLst>
              <a:ext uri="{FF2B5EF4-FFF2-40B4-BE49-F238E27FC236}">
                <a16:creationId xmlns:a16="http://schemas.microsoft.com/office/drawing/2014/main" id="{15B795D7-6F13-40DA-ADD8-36DAA43DD0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15" t="5363" r="7718" b="5066"/>
          <a:stretch/>
        </p:blipFill>
        <p:spPr>
          <a:xfrm>
            <a:off x="32534877" y="11182343"/>
            <a:ext cx="12445319" cy="6903720"/>
          </a:xfrm>
          <a:prstGeom prst="rect">
            <a:avLst/>
          </a:prstGeom>
        </p:spPr>
      </p:pic>
      <p:sp>
        <p:nvSpPr>
          <p:cNvPr id="140" name="Rounded Rectangle"/>
          <p:cNvSpPr/>
          <p:nvPr/>
        </p:nvSpPr>
        <p:spPr>
          <a:xfrm>
            <a:off x="13655040" y="22402800"/>
            <a:ext cx="18166079" cy="12374880"/>
          </a:xfrm>
          <a:prstGeom prst="roundRect">
            <a:avLst>
              <a:gd name="adj" fmla="val 3695"/>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38" name="Rounded Rectangle"/>
          <p:cNvSpPr/>
          <p:nvPr/>
        </p:nvSpPr>
        <p:spPr>
          <a:xfrm>
            <a:off x="316505" y="3627120"/>
            <a:ext cx="50200560" cy="5516880"/>
          </a:xfrm>
          <a:prstGeom prst="roundRect">
            <a:avLst>
              <a:gd name="adj" fmla="val 8287"/>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39" name="Departments of 1Neurology, 2Psychiatry, 3Radiology, 4Neuroscience- Washington University School of Medicine…"/>
          <p:cNvSpPr/>
          <p:nvPr/>
        </p:nvSpPr>
        <p:spPr>
          <a:xfrm>
            <a:off x="514425" y="7596180"/>
            <a:ext cx="50170082" cy="11449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defRPr sz="1550">
                <a:latin typeface="Helvetica Neue"/>
                <a:ea typeface="Helvetica Neue"/>
                <a:cs typeface="Helvetica Neue"/>
                <a:sym typeface="Helvetica Neue"/>
              </a:defRPr>
            </a:pPr>
            <a:endParaRPr lang="en-US" sz="3720" dirty="0"/>
          </a:p>
          <a:p>
            <a:pPr>
              <a:defRPr sz="1550">
                <a:latin typeface="Helvetica Neue"/>
                <a:ea typeface="Helvetica Neue"/>
                <a:cs typeface="Helvetica Neue"/>
                <a:sym typeface="Helvetica Neue"/>
              </a:defRPr>
            </a:pPr>
            <a:r>
              <a:rPr lang="en-US" sz="3720" dirty="0"/>
              <a:t>Department of Psychology - Northwestern University</a:t>
            </a:r>
          </a:p>
        </p:txBody>
      </p:sp>
      <p:sp>
        <p:nvSpPr>
          <p:cNvPr id="141" name="Rounded Rectangle"/>
          <p:cNvSpPr/>
          <p:nvPr/>
        </p:nvSpPr>
        <p:spPr>
          <a:xfrm>
            <a:off x="32518427" y="25250717"/>
            <a:ext cx="18166080" cy="5445060"/>
          </a:xfrm>
          <a:prstGeom prst="roundRect">
            <a:avLst>
              <a:gd name="adj" fmla="val 5814"/>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2" name="Rounded Rectangle"/>
          <p:cNvSpPr/>
          <p:nvPr/>
        </p:nvSpPr>
        <p:spPr>
          <a:xfrm>
            <a:off x="32552640" y="31062872"/>
            <a:ext cx="18166080" cy="3714808"/>
          </a:xfrm>
          <a:prstGeom prst="roundRect">
            <a:avLst>
              <a:gd name="adj" fmla="val 11811"/>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4" name="Rounded Rectangle"/>
          <p:cNvSpPr/>
          <p:nvPr/>
        </p:nvSpPr>
        <p:spPr>
          <a:xfrm>
            <a:off x="13655040" y="9603580"/>
            <a:ext cx="18166080" cy="12311541"/>
          </a:xfrm>
          <a:prstGeom prst="roundRect">
            <a:avLst>
              <a:gd name="adj" fmla="val 3759"/>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5" name="Rounded Rectangle"/>
          <p:cNvSpPr/>
          <p:nvPr/>
        </p:nvSpPr>
        <p:spPr>
          <a:xfrm>
            <a:off x="352752" y="18740325"/>
            <a:ext cx="12535240" cy="16123920"/>
          </a:xfrm>
          <a:prstGeom prst="roundRect">
            <a:avLst>
              <a:gd name="adj" fmla="val 3676"/>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dirty="0"/>
          </a:p>
        </p:txBody>
      </p:sp>
      <p:sp>
        <p:nvSpPr>
          <p:cNvPr id="146" name="Rounded Rectangle"/>
          <p:cNvSpPr/>
          <p:nvPr/>
        </p:nvSpPr>
        <p:spPr>
          <a:xfrm>
            <a:off x="396240" y="9603581"/>
            <a:ext cx="12405360" cy="8412480"/>
          </a:xfrm>
          <a:prstGeom prst="roundRect">
            <a:avLst>
              <a:gd name="adj" fmla="val 5435"/>
            </a:avLst>
          </a:prstGeom>
          <a:solidFill>
            <a:srgbClr val="FFFFFF"/>
          </a:solidFill>
          <a:ln w="25400">
            <a:solidFill>
              <a:srgbClr val="FFFFFF"/>
            </a:solidFill>
            <a:miter lim="400000"/>
          </a:ln>
        </p:spPr>
        <p:txBody>
          <a:bodyPr lIns="121920" tIns="121920" rIns="121920" bIns="121920" anchor="ctr"/>
          <a:lstStyle/>
          <a:p>
            <a:pPr>
              <a:defRPr sz="5600">
                <a:solidFill>
                  <a:srgbClr val="FFFFFF"/>
                </a:solidFill>
                <a:effectLst>
                  <a:outerShdw blurRad="38100" dist="12700" dir="5400000" rotWithShape="0">
                    <a:srgbClr val="000000">
                      <a:alpha val="50000"/>
                    </a:srgbClr>
                  </a:outerShdw>
                </a:effectLst>
              </a:defRPr>
            </a:pPr>
            <a:endParaRPr sz="13440"/>
          </a:p>
        </p:txBody>
      </p:sp>
      <p:sp>
        <p:nvSpPr>
          <p:cNvPr id="147" name="2. Global signal regression and scrubbing eliminate motion-related differences both between- and within-individuals"/>
          <p:cNvSpPr/>
          <p:nvPr/>
        </p:nvSpPr>
        <p:spPr>
          <a:xfrm>
            <a:off x="13626078" y="22409706"/>
            <a:ext cx="18166082" cy="1723549"/>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2.</a:t>
            </a:r>
            <a:r>
              <a:rPr lang="en-US" sz="4800" dirty="0"/>
              <a:t> Calculating multiple correction coefficients in the same EOG channel distorts the data</a:t>
            </a:r>
            <a:endParaRPr sz="4800" dirty="0"/>
          </a:p>
        </p:txBody>
      </p:sp>
      <p:sp>
        <p:nvSpPr>
          <p:cNvPr id="148" name="Previous research has described individual differences in the organization of human functional brain networks.…"/>
          <p:cNvSpPr/>
          <p:nvPr/>
        </p:nvSpPr>
        <p:spPr>
          <a:xfrm>
            <a:off x="487680" y="11336337"/>
            <a:ext cx="12405360" cy="595547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marL="304800" indent="-304800" algn="l">
              <a:spcAft>
                <a:spcPts val="1440"/>
              </a:spcAft>
              <a:buSzPct val="90000"/>
              <a:buChar char="•"/>
              <a:defRPr sz="1400" b="1">
                <a:latin typeface="Helvetica Neue"/>
                <a:ea typeface="Helvetica Neue"/>
                <a:cs typeface="Helvetica Neue"/>
                <a:sym typeface="Helvetica Neue"/>
              </a:defRPr>
            </a:pPr>
            <a:r>
              <a:rPr lang="en-US" sz="3360" dirty="0"/>
              <a:t>Existing automatic eye correction methods are both sensitive to artifacts in the EEG and can distort the recorded data during correction</a:t>
            </a:r>
          </a:p>
          <a:p>
            <a:pPr marL="304800" indent="-304800" algn="l">
              <a:spcAft>
                <a:spcPts val="1440"/>
              </a:spcAft>
              <a:buSzPct val="90000"/>
              <a:buFontTx/>
              <a:buChar char="•"/>
              <a:defRPr sz="1400" b="1">
                <a:latin typeface="Helvetica Neue"/>
                <a:ea typeface="Helvetica Neue"/>
                <a:cs typeface="Helvetica Neue"/>
                <a:sym typeface="Helvetica Neue"/>
              </a:defRPr>
            </a:pPr>
            <a:r>
              <a:rPr lang="en-US" sz="3360" dirty="0">
                <a:latin typeface="Arial" panose="020B0604020202020204" pitchFamily="34" charset="0"/>
                <a:cs typeface="Arial" panose="020B0604020202020204" pitchFamily="34" charset="0"/>
              </a:rPr>
              <a:t>Here, a method is proposed that is much less sensitive to artifacts in the EEG and that provides visibly less distortion of the data than similar methods</a:t>
            </a:r>
          </a:p>
          <a:p>
            <a:pPr marL="304800" indent="-304800" algn="l">
              <a:spcAft>
                <a:spcPts val="1440"/>
              </a:spcAft>
              <a:buSzPct val="90000"/>
              <a:buChar char="•"/>
              <a:defRPr sz="1400" b="1">
                <a:latin typeface="Helvetica Neue"/>
                <a:ea typeface="Helvetica Neue"/>
                <a:cs typeface="Helvetica Neue"/>
                <a:sym typeface="Helvetica Neue"/>
              </a:defRPr>
            </a:pPr>
            <a:r>
              <a:rPr lang="en-US" sz="3360" dirty="0"/>
              <a:t>This method provides a similar correction to other ocular correction methods and conserves more data for analysis</a:t>
            </a:r>
          </a:p>
          <a:p>
            <a:pPr marL="304800" indent="-304800" algn="l">
              <a:spcAft>
                <a:spcPts val="1440"/>
              </a:spcAft>
              <a:buSzPct val="90000"/>
              <a:buChar char="•"/>
              <a:defRPr sz="1400" b="1">
                <a:latin typeface="Helvetica Neue"/>
                <a:ea typeface="Helvetica Neue"/>
                <a:cs typeface="Helvetica Neue"/>
                <a:sym typeface="Helvetica Neue"/>
              </a:defRPr>
            </a:pPr>
            <a:r>
              <a:rPr lang="en-US" sz="3360" dirty="0"/>
              <a:t>The method proposed here is ideal as an automated method for removing ocular artifacts in EEG data</a:t>
            </a:r>
          </a:p>
        </p:txBody>
      </p:sp>
      <p:sp>
        <p:nvSpPr>
          <p:cNvPr id="149" name="Introduction"/>
          <p:cNvSpPr/>
          <p:nvPr/>
        </p:nvSpPr>
        <p:spPr>
          <a:xfrm>
            <a:off x="366257" y="9653596"/>
            <a:ext cx="12435842" cy="1058751"/>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200" b="1">
                <a:latin typeface="Helvetica Neue"/>
                <a:ea typeface="Helvetica Neue"/>
                <a:cs typeface="Helvetica Neue"/>
                <a:sym typeface="Helvetica Neue"/>
              </a:defRPr>
            </a:lvl1pPr>
          </a:lstStyle>
          <a:p>
            <a:r>
              <a:rPr lang="en-US" sz="5280" dirty="0"/>
              <a:t>30 Second Summary</a:t>
            </a:r>
            <a:endParaRPr sz="5280" dirty="0"/>
          </a:p>
        </p:txBody>
      </p:sp>
      <p:sp>
        <p:nvSpPr>
          <p:cNvPr id="150" name="Methods"/>
          <p:cNvSpPr/>
          <p:nvPr/>
        </p:nvSpPr>
        <p:spPr>
          <a:xfrm>
            <a:off x="286793" y="18661119"/>
            <a:ext cx="1243584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Methods</a:t>
            </a:r>
          </a:p>
        </p:txBody>
      </p:sp>
      <p:sp>
        <p:nvSpPr>
          <p:cNvPr id="151" name="Benjamin A. Seitzman1, Christina N. Lessov-Schlaggar2, Babatunde Adeyemo1,…"/>
          <p:cNvSpPr/>
          <p:nvPr/>
        </p:nvSpPr>
        <p:spPr>
          <a:xfrm>
            <a:off x="487680" y="6062197"/>
            <a:ext cx="50200560" cy="1132618"/>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a:defRPr sz="2400">
                <a:latin typeface="Helvetica Neue"/>
                <a:ea typeface="Helvetica Neue"/>
                <a:cs typeface="Helvetica Neue"/>
                <a:sym typeface="Helvetica Neue"/>
              </a:defRPr>
            </a:pPr>
            <a:r>
              <a:rPr lang="en-US" sz="5760" dirty="0"/>
              <a:t>Brian Kraus</a:t>
            </a:r>
            <a:endParaRPr sz="5760" baseline="31999" dirty="0"/>
          </a:p>
        </p:txBody>
      </p:sp>
      <p:sp>
        <p:nvSpPr>
          <p:cNvPr id="152" name="Heritability of individual variant sub-types in functional brain networks"/>
          <p:cNvSpPr/>
          <p:nvPr/>
        </p:nvSpPr>
        <p:spPr>
          <a:xfrm>
            <a:off x="487680" y="3619978"/>
            <a:ext cx="50200560" cy="1477328"/>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3300" b="1">
                <a:latin typeface="Helvetica Neue"/>
                <a:ea typeface="Helvetica Neue"/>
                <a:cs typeface="Helvetica Neue"/>
                <a:sym typeface="Helvetica Neue"/>
              </a:defRPr>
            </a:lvl1pPr>
          </a:lstStyle>
          <a:p>
            <a:r>
              <a:rPr lang="en-US" sz="8000" dirty="0"/>
              <a:t>An Automated Method For Correcting Ocular Artifacts In EEG</a:t>
            </a:r>
            <a:endParaRPr lang="en-US" sz="7920" dirty="0"/>
          </a:p>
        </p:txBody>
      </p:sp>
      <p:sp>
        <p:nvSpPr>
          <p:cNvPr id="153" name="1. Whole-brain correlation matrix is weakly heritable, but estimates are affected by differences in preprocessing"/>
          <p:cNvSpPr/>
          <p:nvPr/>
        </p:nvSpPr>
        <p:spPr>
          <a:xfrm>
            <a:off x="13624560" y="9684306"/>
            <a:ext cx="18166080" cy="1723549"/>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1. </a:t>
            </a:r>
            <a:r>
              <a:rPr lang="en-US" sz="4800" dirty="0"/>
              <a:t>The Reg-EOG method for removing conserves more data and participants</a:t>
            </a:r>
            <a:endParaRPr sz="4800" dirty="0"/>
          </a:p>
        </p:txBody>
      </p:sp>
      <p:sp>
        <p:nvSpPr>
          <p:cNvPr id="154" name="References"/>
          <p:cNvSpPr/>
          <p:nvPr/>
        </p:nvSpPr>
        <p:spPr>
          <a:xfrm>
            <a:off x="32518427" y="31062872"/>
            <a:ext cx="18166080" cy="76328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1400" b="1">
                <a:latin typeface="Helvetica Neue"/>
                <a:ea typeface="Helvetica Neue"/>
                <a:cs typeface="Helvetica Neue"/>
                <a:sym typeface="Helvetica Neue"/>
              </a:defRPr>
            </a:lvl1pPr>
          </a:lstStyle>
          <a:p>
            <a:r>
              <a:rPr sz="3360" dirty="0"/>
              <a:t>References</a:t>
            </a:r>
          </a:p>
        </p:txBody>
      </p:sp>
      <p:sp>
        <p:nvSpPr>
          <p:cNvPr id="159"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p:cNvSpPr/>
          <p:nvPr/>
        </p:nvSpPr>
        <p:spPr>
          <a:xfrm>
            <a:off x="396240" y="19491255"/>
            <a:ext cx="12405360" cy="2831544"/>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algn="l">
              <a:spcBef>
                <a:spcPts val="1440"/>
              </a:spcBef>
              <a:defRPr sz="1000">
                <a:latin typeface="Helvetica Neue"/>
                <a:ea typeface="Helvetica Neue"/>
                <a:cs typeface="Helvetica Neue"/>
                <a:sym typeface="Helvetica Neue"/>
              </a:defRPr>
            </a:pPr>
            <a:r>
              <a:rPr sz="2400" dirty="0"/>
              <a:t>1. </a:t>
            </a:r>
            <a:r>
              <a:rPr lang="en-US" sz="2400" dirty="0"/>
              <a:t>Two datasets were used for analysis. Study 1 (Kraus &amp; </a:t>
            </a:r>
            <a:r>
              <a:rPr lang="en-US" sz="2400" dirty="0" err="1"/>
              <a:t>Kitayama</a:t>
            </a:r>
            <a:r>
              <a:rPr lang="en-US" sz="2400" dirty="0"/>
              <a:t>, 2019) included 114 participants who viewed unpleasant and neutral IAPS pictures. Participants were instructed to attend to their emotional response in one condition and instructed to suppress it in another condition. In Study 2 (</a:t>
            </a:r>
            <a:r>
              <a:rPr lang="en-US" sz="2400" dirty="0" err="1"/>
              <a:t>Kamikubo</a:t>
            </a:r>
            <a:r>
              <a:rPr lang="en-US" sz="2400" dirty="0"/>
              <a:t> et al., 2018), participants were presented with a scenario which was about either you or another person, followed by a sentence presented word by word. ERPs were time-locked to the presentation of the last word, which was either positive or negative.</a:t>
            </a:r>
          </a:p>
        </p:txBody>
      </p:sp>
      <p:sp>
        <p:nvSpPr>
          <p:cNvPr id="161" name="3. Network variant sub-type is ~47% heritable; other network variant properties do not appear to be heritable"/>
          <p:cNvSpPr/>
          <p:nvPr/>
        </p:nvSpPr>
        <p:spPr>
          <a:xfrm>
            <a:off x="32518427" y="9657571"/>
            <a:ext cx="1816608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3. </a:t>
            </a:r>
            <a:r>
              <a:rPr lang="en-US" sz="4800" dirty="0"/>
              <a:t>Both corrections perform similarly in each study</a:t>
            </a:r>
            <a:endParaRPr sz="4800" dirty="0"/>
          </a:p>
        </p:txBody>
      </p:sp>
      <p:sp>
        <p:nvSpPr>
          <p:cNvPr id="162" name="Conclusions"/>
          <p:cNvSpPr/>
          <p:nvPr/>
        </p:nvSpPr>
        <p:spPr>
          <a:xfrm>
            <a:off x="32552640" y="25362271"/>
            <a:ext cx="18166080" cy="984885"/>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2000" b="1">
                <a:latin typeface="Helvetica Neue"/>
                <a:ea typeface="Helvetica Neue"/>
                <a:cs typeface="Helvetica Neue"/>
                <a:sym typeface="Helvetica Neue"/>
              </a:defRPr>
            </a:lvl1pPr>
          </a:lstStyle>
          <a:p>
            <a:r>
              <a:rPr sz="4800" dirty="0"/>
              <a:t>Conclusions</a:t>
            </a:r>
          </a:p>
        </p:txBody>
      </p:sp>
      <p:sp>
        <p:nvSpPr>
          <p:cNvPr id="165" name="A. Preprocessing eliminates differences between low- and high-motion groups."/>
          <p:cNvSpPr/>
          <p:nvPr/>
        </p:nvSpPr>
        <p:spPr>
          <a:xfrm>
            <a:off x="13624560" y="27615567"/>
            <a:ext cx="4432907" cy="2019014"/>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sz="2880" dirty="0"/>
              <a:t>A. </a:t>
            </a:r>
            <a:r>
              <a:rPr lang="en-US" sz="2880" dirty="0"/>
              <a:t>Amplitude of blink onsets and offsets for a full epoch (top) and one blink (below) </a:t>
            </a:r>
            <a:endParaRPr sz="2880" dirty="0"/>
          </a:p>
        </p:txBody>
      </p:sp>
      <p:sp>
        <p:nvSpPr>
          <p:cNvPr id="166" name="B. Very similar elimination of differences between low- and high-motion runs (same individuals)."/>
          <p:cNvSpPr/>
          <p:nvPr/>
        </p:nvSpPr>
        <p:spPr>
          <a:xfrm>
            <a:off x="27446595" y="27324180"/>
            <a:ext cx="4478627" cy="2905411"/>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sz="2880" dirty="0"/>
              <a:t>B. </a:t>
            </a:r>
            <a:r>
              <a:rPr lang="en-US" sz="2880" dirty="0"/>
              <a:t>Amplitude difference of blink offsets for uncorrected data, Reg-EOG, and EMCP corrections in both studies</a:t>
            </a:r>
            <a:endParaRPr sz="2880" dirty="0"/>
          </a:p>
        </p:txBody>
      </p:sp>
      <p:sp>
        <p:nvSpPr>
          <p:cNvPr id="167" name="1. Mueller et al., 2013. Individual variability in functional connectivity architecture of the human brain. Neuron…"/>
          <p:cNvSpPr/>
          <p:nvPr/>
        </p:nvSpPr>
        <p:spPr>
          <a:xfrm>
            <a:off x="33225783" y="31602759"/>
            <a:ext cx="16885920" cy="2462213"/>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indent="-457200" algn="l">
              <a:defRPr sz="1000">
                <a:latin typeface="Helvetica Neue"/>
                <a:ea typeface="Helvetica Neue"/>
                <a:cs typeface="Helvetica Neue"/>
                <a:sym typeface="Helvetica Neue"/>
              </a:defRPr>
            </a:pPr>
            <a:r>
              <a:rPr sz="2400" dirty="0"/>
              <a:t>1. </a:t>
            </a:r>
            <a:r>
              <a:rPr lang="en-US" sz="2400" dirty="0"/>
              <a:t>Kraus &amp; </a:t>
            </a:r>
            <a:r>
              <a:rPr lang="en-US" sz="2400" dirty="0" err="1"/>
              <a:t>Kitayama</a:t>
            </a:r>
            <a:r>
              <a:rPr sz="2400" dirty="0"/>
              <a:t>, 201</a:t>
            </a:r>
            <a:r>
              <a:rPr lang="en-US" sz="2400" dirty="0"/>
              <a:t>9</a:t>
            </a:r>
            <a:r>
              <a:rPr sz="2400" dirty="0"/>
              <a:t>. </a:t>
            </a:r>
            <a:r>
              <a:rPr lang="en-US" sz="2400" dirty="0"/>
              <a:t>Interdependent Self-Construal Predicts Emotion Suppression in Asian Americans: An Electro-	Cortical Investigation. </a:t>
            </a:r>
            <a:r>
              <a:rPr lang="en-US" sz="2400" i="1" dirty="0"/>
              <a:t>Biological Psychology</a:t>
            </a:r>
            <a:r>
              <a:rPr lang="en-US" sz="2400" dirty="0"/>
              <a:t>.</a:t>
            </a:r>
            <a:endParaRPr sz="2400" i="1" dirty="0"/>
          </a:p>
          <a:p>
            <a:pPr marL="438912" indent="-1097280" algn="l">
              <a:defRPr sz="1000">
                <a:latin typeface="Helvetica Neue"/>
                <a:ea typeface="Helvetica Neue"/>
                <a:cs typeface="Helvetica Neue"/>
                <a:sym typeface="Helvetica Neue"/>
              </a:defRPr>
            </a:pPr>
            <a:r>
              <a:rPr sz="2400" dirty="0"/>
              <a:t>2. </a:t>
            </a:r>
            <a:r>
              <a:rPr lang="en-US" sz="2400" dirty="0" err="1"/>
              <a:t>Kamikubo</a:t>
            </a:r>
            <a:r>
              <a:rPr sz="2400" dirty="0"/>
              <a:t> et al., 201</a:t>
            </a:r>
            <a:r>
              <a:rPr lang="en-US" sz="2400" dirty="0"/>
              <a:t>8</a:t>
            </a:r>
            <a:r>
              <a:rPr sz="2400" dirty="0"/>
              <a:t>. </a:t>
            </a:r>
            <a:r>
              <a:rPr lang="en-US" sz="2400" dirty="0"/>
              <a:t>Cultural Perspectives on Self-Other Biases: An ERP investigation among Taiwanese</a:t>
            </a:r>
            <a:r>
              <a:rPr sz="2400" dirty="0"/>
              <a:t>.</a:t>
            </a:r>
            <a:r>
              <a:rPr lang="en-US" sz="2400" i="1" dirty="0"/>
              <a:t> Presented 	at the Japanese </a:t>
            </a:r>
            <a:r>
              <a:rPr lang="en-US" sz="2400" i="1" dirty="0" err="1"/>
              <a:t>Psychogical</a:t>
            </a:r>
            <a:r>
              <a:rPr lang="en-US" sz="2400" i="1" dirty="0"/>
              <a:t> Association Conference</a:t>
            </a:r>
            <a:r>
              <a:rPr lang="en-US" sz="2400" dirty="0"/>
              <a:t>.</a:t>
            </a:r>
          </a:p>
          <a:p>
            <a:pPr marL="438912" indent="-1097280" algn="l">
              <a:defRPr sz="1000">
                <a:latin typeface="Helvetica Neue"/>
                <a:ea typeface="Helvetica Neue"/>
                <a:cs typeface="Helvetica Neue"/>
                <a:sym typeface="Helvetica Neue"/>
              </a:defRPr>
            </a:pPr>
            <a:r>
              <a:rPr lang="en-US" sz="2400" dirty="0"/>
              <a:t>3. Gratton et al., 1983. </a:t>
            </a:r>
            <a:r>
              <a:rPr lang="en-US" sz="2400" dirty="0">
                <a:sym typeface="Helvetica Neue"/>
              </a:rPr>
              <a:t>A new method for off-line removal of ocular artifact.</a:t>
            </a:r>
            <a:r>
              <a:rPr lang="en-US" sz="2400" dirty="0"/>
              <a:t> </a:t>
            </a:r>
            <a:r>
              <a:rPr lang="en-US" sz="2400" i="1" dirty="0"/>
              <a:t>Electroencephalography </a:t>
            </a:r>
            <a:r>
              <a:rPr lang="en-US" sz="2400" dirty="0"/>
              <a:t>and </a:t>
            </a:r>
            <a:r>
              <a:rPr lang="en-US" sz="2400" i="1" dirty="0"/>
              <a:t>Clinical 	Neurophysiology</a:t>
            </a:r>
            <a:r>
              <a:rPr lang="en-US" sz="2400" dirty="0"/>
              <a:t>.</a:t>
            </a:r>
            <a:endParaRPr sz="2400" dirty="0"/>
          </a:p>
        </p:txBody>
      </p:sp>
      <p:sp>
        <p:nvSpPr>
          <p:cNvPr id="168" name="Network variant sub-types are approximately 47% heritable, which seems attributable to additive and non-additive genetic variance. There is insufficient evidence to rule out common shared environment as a factor.…"/>
          <p:cNvSpPr/>
          <p:nvPr/>
        </p:nvSpPr>
        <p:spPr>
          <a:xfrm>
            <a:off x="32522160" y="26437656"/>
            <a:ext cx="18166080" cy="4279120"/>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p>
            <a:pPr marL="304800" indent="-304800" algn="l">
              <a:spcBef>
                <a:spcPts val="1920"/>
              </a:spcBef>
              <a:buSzPct val="90000"/>
              <a:buChar char="•"/>
              <a:defRPr sz="1600" b="1">
                <a:latin typeface="Helvetica Neue"/>
                <a:ea typeface="Helvetica Neue"/>
                <a:cs typeface="Helvetica Neue"/>
                <a:sym typeface="Helvetica Neue"/>
              </a:defRPr>
            </a:pPr>
            <a:r>
              <a:rPr lang="en-US" sz="3840" dirty="0"/>
              <a:t>Reg-EOG method automatically excludes bad data and improves quality of ocular correction</a:t>
            </a:r>
          </a:p>
          <a:p>
            <a:pPr marL="304800" indent="-304800" algn="l">
              <a:spcBef>
                <a:spcPts val="1920"/>
              </a:spcBef>
              <a:buSzPct val="90000"/>
              <a:buChar char="•"/>
              <a:defRPr sz="1600" b="1">
                <a:latin typeface="Helvetica Neue"/>
                <a:ea typeface="Helvetica Neue"/>
                <a:cs typeface="Helvetica Neue"/>
                <a:sym typeface="Helvetica Neue"/>
              </a:defRPr>
            </a:pPr>
            <a:r>
              <a:rPr lang="en-US" sz="3840" dirty="0"/>
              <a:t>Provides equivalent correction to existing methods without distorting EEG data</a:t>
            </a:r>
            <a:endParaRPr sz="3840" dirty="0"/>
          </a:p>
          <a:p>
            <a:pPr marL="304800" indent="-304800" algn="l">
              <a:spcBef>
                <a:spcPts val="1920"/>
              </a:spcBef>
              <a:buSzPct val="90000"/>
              <a:buChar char="•"/>
              <a:defRPr sz="1600" b="1">
                <a:latin typeface="Helvetica Neue"/>
                <a:ea typeface="Helvetica Neue"/>
                <a:cs typeface="Helvetica Neue"/>
                <a:sym typeface="Helvetica Neue"/>
              </a:defRPr>
            </a:pPr>
            <a:r>
              <a:rPr lang="en-US" sz="3840" dirty="0"/>
              <a:t>The Reg-EOG method is suitable as an automated method of performing ocular correction on EEG data</a:t>
            </a:r>
            <a:endParaRPr sz="3840" dirty="0"/>
          </a:p>
        </p:txBody>
      </p:sp>
      <p:sp>
        <p:nvSpPr>
          <p:cNvPr id="114" name="427.12…">
            <a:extLst>
              <a:ext uri="{FF2B5EF4-FFF2-40B4-BE49-F238E27FC236}">
                <a16:creationId xmlns:a16="http://schemas.microsoft.com/office/drawing/2014/main" id="{3361CA30-4220-470D-9925-479A860441B6}"/>
              </a:ext>
            </a:extLst>
          </p:cNvPr>
          <p:cNvSpPr/>
          <p:nvPr/>
        </p:nvSpPr>
        <p:spPr>
          <a:xfrm>
            <a:off x="43028094" y="4565596"/>
            <a:ext cx="7022446" cy="236988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defRPr sz="2400">
                <a:latin typeface="Helvetica Neue"/>
                <a:ea typeface="Helvetica Neue"/>
                <a:cs typeface="Helvetica Neue"/>
                <a:sym typeface="Helvetica Neue"/>
              </a:defRPr>
            </a:pPr>
            <a:r>
              <a:rPr lang="en-US" sz="13800" dirty="0"/>
              <a:t>B89</a:t>
            </a:r>
            <a:endParaRPr sz="13800" dirty="0"/>
          </a:p>
        </p:txBody>
      </p:sp>
      <p:sp>
        <p:nvSpPr>
          <p:cNvPr id="134" name="References">
            <a:extLst>
              <a:ext uri="{FF2B5EF4-FFF2-40B4-BE49-F238E27FC236}">
                <a16:creationId xmlns:a16="http://schemas.microsoft.com/office/drawing/2014/main" id="{8F3EF37D-3183-48AA-8597-A340B91D1937}"/>
              </a:ext>
            </a:extLst>
          </p:cNvPr>
          <p:cNvSpPr/>
          <p:nvPr/>
        </p:nvSpPr>
        <p:spPr>
          <a:xfrm>
            <a:off x="32687568" y="33598124"/>
            <a:ext cx="18166080" cy="763286"/>
          </a:xfrm>
          <a:prstGeom prst="rect">
            <a:avLst/>
          </a:prstGeom>
          <a:ln w="12700">
            <a:miter lim="400000"/>
          </a:ln>
          <a:extLst>
            <a:ext uri="{C572A759-6A51-4108-AA02-DFA0A04FC94B}">
              <ma14:wrappingTextBoxFlag xmlns:ma14="http://schemas.microsoft.com/office/mac/drawingml/2011/main" xmlns="" val="1"/>
            </a:ext>
          </a:extLst>
        </p:spPr>
        <p:txBody>
          <a:bodyPr lIns="121920" tIns="121920" rIns="121920" bIns="121920" anchor="ctr">
            <a:spAutoFit/>
          </a:bodyPr>
          <a:lstStyle>
            <a:lvl1pPr>
              <a:defRPr sz="1400" b="1">
                <a:latin typeface="Helvetica Neue"/>
                <a:ea typeface="Helvetica Neue"/>
                <a:cs typeface="Helvetica Neue"/>
                <a:sym typeface="Helvetica Neue"/>
              </a:defRPr>
            </a:lvl1pPr>
          </a:lstStyle>
          <a:p>
            <a:r>
              <a:rPr lang="en-US" sz="3360" dirty="0"/>
              <a:t>Acknowledgements</a:t>
            </a:r>
            <a:endParaRPr sz="3360" dirty="0"/>
          </a:p>
        </p:txBody>
      </p:sp>
      <p:sp>
        <p:nvSpPr>
          <p:cNvPr id="15" name="TextBox 14">
            <a:extLst>
              <a:ext uri="{FF2B5EF4-FFF2-40B4-BE49-F238E27FC236}">
                <a16:creationId xmlns:a16="http://schemas.microsoft.com/office/drawing/2014/main" id="{DAF4330D-9A0A-48F5-BAD2-E3EEB9ADCD59}"/>
              </a:ext>
            </a:extLst>
          </p:cNvPr>
          <p:cNvSpPr txBox="1"/>
          <p:nvPr/>
        </p:nvSpPr>
        <p:spPr>
          <a:xfrm>
            <a:off x="32991330" y="34155472"/>
            <a:ext cx="17354827"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20" tIns="121920" rIns="121920" bIns="121920" numCol="1" spcCol="38100" rtlCol="0" anchor="ctr">
            <a:spAutoFit/>
          </a:bodyPr>
          <a:lstStyle/>
          <a:p>
            <a:r>
              <a:rPr lang="en-US" sz="2400" dirty="0">
                <a:latin typeface="Helvetica Neue"/>
              </a:rPr>
              <a:t>This work was supported by NIH Grant T32NS047987 (BK)</a:t>
            </a:r>
          </a:p>
        </p:txBody>
      </p:sp>
      <p:sp>
        <p:nvSpPr>
          <p:cNvPr id="248" name="427.12…">
            <a:extLst>
              <a:ext uri="{FF2B5EF4-FFF2-40B4-BE49-F238E27FC236}">
                <a16:creationId xmlns:a16="http://schemas.microsoft.com/office/drawing/2014/main" id="{758C4214-7D56-4267-BA65-A1691E026AF8}"/>
              </a:ext>
            </a:extLst>
          </p:cNvPr>
          <p:cNvSpPr/>
          <p:nvPr/>
        </p:nvSpPr>
        <p:spPr>
          <a:xfrm>
            <a:off x="43879906" y="8406499"/>
            <a:ext cx="5630904"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defRPr sz="2400">
                <a:latin typeface="Helvetica Neue"/>
                <a:ea typeface="Helvetica Neue"/>
                <a:cs typeface="Helvetica Neue"/>
                <a:sym typeface="Helvetica Neue"/>
              </a:defRPr>
            </a:pPr>
            <a:r>
              <a:rPr lang="en-US" sz="2880" dirty="0">
                <a:solidFill>
                  <a:srgbClr val="7030A0"/>
                </a:solidFill>
              </a:rPr>
              <a:t>btkraus@u.northwestern.edu</a:t>
            </a:r>
            <a:endParaRPr sz="2880" dirty="0">
              <a:solidFill>
                <a:srgbClr val="7030A0"/>
              </a:solidFill>
            </a:endParaRPr>
          </a:p>
        </p:txBody>
      </p:sp>
      <p:pic>
        <p:nvPicPr>
          <p:cNvPr id="22" name="Picture 21" descr="A picture containing drawing&#10;&#10;Description automatically generated">
            <a:extLst>
              <a:ext uri="{FF2B5EF4-FFF2-40B4-BE49-F238E27FC236}">
                <a16:creationId xmlns:a16="http://schemas.microsoft.com/office/drawing/2014/main" id="{0D119798-CB06-4EBC-8FE2-FE0F12374E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752" y="4069646"/>
            <a:ext cx="7471392" cy="4588205"/>
          </a:xfrm>
          <a:prstGeom prst="rect">
            <a:avLst/>
          </a:prstGeom>
        </p:spPr>
      </p:pic>
      <p:sp>
        <p:nvSpPr>
          <p:cNvPr id="77"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a:extLst>
              <a:ext uri="{FF2B5EF4-FFF2-40B4-BE49-F238E27FC236}">
                <a16:creationId xmlns:a16="http://schemas.microsoft.com/office/drawing/2014/main" id="{F6C877FC-4F96-4379-B06B-ECCAF174BBE7}"/>
              </a:ext>
            </a:extLst>
          </p:cNvPr>
          <p:cNvSpPr/>
          <p:nvPr/>
        </p:nvSpPr>
        <p:spPr>
          <a:xfrm>
            <a:off x="6103303" y="29139294"/>
            <a:ext cx="6626092" cy="1354217"/>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lgn="l">
              <a:spcBef>
                <a:spcPts val="1440"/>
              </a:spcBef>
              <a:defRPr sz="1000">
                <a:latin typeface="Helvetica Neue"/>
                <a:ea typeface="Helvetica Neue"/>
                <a:cs typeface="Helvetica Neue"/>
                <a:sym typeface="Helvetica Neue"/>
              </a:defRPr>
            </a:pPr>
            <a:r>
              <a:rPr lang="en-US" sz="2400" dirty="0"/>
              <a:t>2</a:t>
            </a:r>
            <a:r>
              <a:rPr sz="2400" dirty="0"/>
              <a:t>. </a:t>
            </a:r>
            <a:r>
              <a:rPr lang="en-US" sz="2400" dirty="0"/>
              <a:t>The proposed correction method (Reg-EOG) removes outlier data via the Cis of the residuals of a blink correction (above)</a:t>
            </a:r>
          </a:p>
        </p:txBody>
      </p:sp>
      <p:pic>
        <p:nvPicPr>
          <p:cNvPr id="19" name="Picture 18" descr="A screenshot of a social media post&#10;&#10;Description automatically generated">
            <a:extLst>
              <a:ext uri="{FF2B5EF4-FFF2-40B4-BE49-F238E27FC236}">
                <a16:creationId xmlns:a16="http://schemas.microsoft.com/office/drawing/2014/main" id="{B22750C2-D96C-48A0-ACB2-40C9E30E2C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205" y="22281585"/>
            <a:ext cx="12313945" cy="6495301"/>
          </a:xfrm>
          <a:prstGeom prst="rect">
            <a:avLst/>
          </a:prstGeom>
        </p:spPr>
      </p:pic>
      <p:sp>
        <p:nvSpPr>
          <p:cNvPr id="82" name="1. Eyes-open resting-state fMRI data (3T Skyra, 32-channel coil, mb-EPI (mb factor=8), 2mm3 voxels, TR=0.72s, TE=33ms, 4x 15min scans) from 170 monozygotic (MZ) twins, 92 dizygotic (DZ) twins, 128 non-twin siblings, and 362 unrelated individuals from the Human Connectome Project were included in the study (N total = 752).…">
            <a:extLst>
              <a:ext uri="{FF2B5EF4-FFF2-40B4-BE49-F238E27FC236}">
                <a16:creationId xmlns:a16="http://schemas.microsoft.com/office/drawing/2014/main" id="{857F4BA0-76DD-476B-BB42-74BE67CFEF50}"/>
              </a:ext>
            </a:extLst>
          </p:cNvPr>
          <p:cNvSpPr/>
          <p:nvPr/>
        </p:nvSpPr>
        <p:spPr>
          <a:xfrm>
            <a:off x="4524543" y="31444515"/>
            <a:ext cx="8198090" cy="3190617"/>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p>
            <a:pPr algn="l">
              <a:spcBef>
                <a:spcPts val="1440"/>
              </a:spcBef>
              <a:defRPr sz="1000">
                <a:latin typeface="Helvetica Neue"/>
                <a:ea typeface="Helvetica Neue"/>
                <a:cs typeface="Helvetica Neue"/>
                <a:sym typeface="Helvetica Neue"/>
              </a:defRPr>
            </a:pPr>
            <a:r>
              <a:rPr lang="en-US" sz="2400" dirty="0"/>
              <a:t>3. In addition, the Reg-EOG method calculates one correction coefficient for the VEOG correction instead of two (left)</a:t>
            </a:r>
          </a:p>
          <a:p>
            <a:pPr algn="l">
              <a:spcBef>
                <a:spcPts val="1440"/>
              </a:spcBef>
              <a:defRPr sz="1000">
                <a:latin typeface="Helvetica Neue"/>
                <a:ea typeface="Helvetica Neue"/>
                <a:cs typeface="Helvetica Neue"/>
                <a:sym typeface="Helvetica Neue"/>
              </a:defRPr>
            </a:pPr>
            <a:endParaRPr lang="en-US" sz="2400" dirty="0"/>
          </a:p>
          <a:p>
            <a:pPr algn="l">
              <a:spcBef>
                <a:spcPts val="1440"/>
              </a:spcBef>
              <a:defRPr sz="1000">
                <a:latin typeface="Helvetica Neue"/>
                <a:ea typeface="Helvetica Neue"/>
                <a:cs typeface="Helvetica Neue"/>
                <a:sym typeface="Helvetica Neue"/>
              </a:defRPr>
            </a:pPr>
            <a:r>
              <a:rPr lang="en-US" sz="2400" dirty="0"/>
              <a:t>4. The efficacy of the Reg-EOG correction was evaluated in both datasets and tested against the correction outlined by Gratton et al. (EMCP; 1983)</a:t>
            </a:r>
          </a:p>
        </p:txBody>
      </p:sp>
      <p:pic>
        <p:nvPicPr>
          <p:cNvPr id="23" name="Picture 22" descr="A close up of a map&#10;&#10;Description automatically generated">
            <a:extLst>
              <a:ext uri="{FF2B5EF4-FFF2-40B4-BE49-F238E27FC236}">
                <a16:creationId xmlns:a16="http://schemas.microsoft.com/office/drawing/2014/main" id="{2CF16C35-250E-4ACC-A238-358F9DB0F3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3667" y="24012894"/>
            <a:ext cx="9236728" cy="10622238"/>
          </a:xfrm>
          <a:prstGeom prst="rect">
            <a:avLst/>
          </a:prstGeom>
        </p:spPr>
      </p:pic>
      <p:sp>
        <p:nvSpPr>
          <p:cNvPr id="83" name="B. Very similar elimination of differences between low- and high-motion runs (same individuals).">
            <a:extLst>
              <a:ext uri="{FF2B5EF4-FFF2-40B4-BE49-F238E27FC236}">
                <a16:creationId xmlns:a16="http://schemas.microsoft.com/office/drawing/2014/main" id="{5E00D0B2-574A-4804-BB67-865C41DB72E2}"/>
              </a:ext>
            </a:extLst>
          </p:cNvPr>
          <p:cNvSpPr/>
          <p:nvPr/>
        </p:nvSpPr>
        <p:spPr>
          <a:xfrm>
            <a:off x="15528458" y="20584734"/>
            <a:ext cx="15578587" cy="1132618"/>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Amount of good epochs in each dataset after applying EMCP when removing epochs identified by the Reg-EOG method, no epochs, or randomly removing epochs</a:t>
            </a:r>
            <a:endParaRPr sz="2880" dirty="0"/>
          </a:p>
        </p:txBody>
      </p:sp>
      <p:sp>
        <p:nvSpPr>
          <p:cNvPr id="88" name="A. Preprocessing eliminates differences between low- and high-motion groups.">
            <a:extLst>
              <a:ext uri="{FF2B5EF4-FFF2-40B4-BE49-F238E27FC236}">
                <a16:creationId xmlns:a16="http://schemas.microsoft.com/office/drawing/2014/main" id="{14B68D63-61B3-40A4-BBA0-EC5BFB37D483}"/>
              </a:ext>
            </a:extLst>
          </p:cNvPr>
          <p:cNvSpPr/>
          <p:nvPr/>
        </p:nvSpPr>
        <p:spPr>
          <a:xfrm>
            <a:off x="32434770" y="10590184"/>
            <a:ext cx="4432907"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Study 1</a:t>
            </a:r>
            <a:endParaRPr sz="2880" dirty="0"/>
          </a:p>
        </p:txBody>
      </p:sp>
      <p:sp>
        <p:nvSpPr>
          <p:cNvPr id="89" name="A. Preprocessing eliminates differences between low- and high-motion groups.">
            <a:extLst>
              <a:ext uri="{FF2B5EF4-FFF2-40B4-BE49-F238E27FC236}">
                <a16:creationId xmlns:a16="http://schemas.microsoft.com/office/drawing/2014/main" id="{F5171D83-935A-47CA-BD7B-5654E878205B}"/>
              </a:ext>
            </a:extLst>
          </p:cNvPr>
          <p:cNvSpPr/>
          <p:nvPr/>
        </p:nvSpPr>
        <p:spPr>
          <a:xfrm>
            <a:off x="45792866" y="17257770"/>
            <a:ext cx="4432907" cy="689420"/>
          </a:xfrm>
          <a:prstGeom prst="rect">
            <a:avLst/>
          </a:prstGeom>
          <a:ln w="12700">
            <a:miter lim="400000"/>
          </a:ln>
          <a:extLst>
            <a:ext uri="{C572A759-6A51-4108-AA02-DFA0A04FC94B}">
              <ma14:wrappingTextBoxFlag xmlns:ma14="http://schemas.microsoft.com/office/mac/drawingml/2011/main" xmlns="" val="1"/>
            </a:ext>
          </a:extLst>
        </p:spPr>
        <p:txBody>
          <a:bodyPr wrap="square" lIns="121920" tIns="121920" rIns="121920" bIns="121920" anchor="ctr">
            <a:spAutoFit/>
          </a:bodyPr>
          <a:lstStyle>
            <a:lvl1pPr>
              <a:defRPr sz="1200" b="1">
                <a:latin typeface="Helvetica Neue"/>
                <a:ea typeface="Helvetica Neue"/>
                <a:cs typeface="Helvetica Neue"/>
                <a:sym typeface="Helvetica Neue"/>
              </a:defRPr>
            </a:lvl1pPr>
          </a:lstStyle>
          <a:p>
            <a:r>
              <a:rPr lang="en-US" sz="2880" dirty="0"/>
              <a:t>Study 2</a:t>
            </a:r>
            <a:endParaRPr sz="2880" dirty="0"/>
          </a:p>
        </p:txBody>
      </p:sp>
      <p:pic>
        <p:nvPicPr>
          <p:cNvPr id="3" name="Picture 2" descr="A screenshot of a cell phone&#10;&#10;Description automatically generated">
            <a:extLst>
              <a:ext uri="{FF2B5EF4-FFF2-40B4-BE49-F238E27FC236}">
                <a16:creationId xmlns:a16="http://schemas.microsoft.com/office/drawing/2014/main" id="{9505052C-E65F-4156-A53E-7C23F1E3A5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803" y="28915356"/>
            <a:ext cx="2825936" cy="5910150"/>
          </a:xfrm>
          <a:prstGeom prst="rect">
            <a:avLst/>
          </a:prstGeom>
        </p:spPr>
      </p:pic>
      <p:pic>
        <p:nvPicPr>
          <p:cNvPr id="6" name="Picture 5" descr="A close up of a map&#10;&#10;Description automatically generated">
            <a:extLst>
              <a:ext uri="{FF2B5EF4-FFF2-40B4-BE49-F238E27FC236}">
                <a16:creationId xmlns:a16="http://schemas.microsoft.com/office/drawing/2014/main" id="{4DC52252-A88C-4B45-AB39-3FFFBD25F7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0839" y="18008819"/>
            <a:ext cx="12174934" cy="689913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C271500-1E61-4FB1-89EE-6CD76A6796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47370" y="11336337"/>
            <a:ext cx="18173749" cy="9367207"/>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6165</TotalTime>
  <Words>528</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Gill Sans</vt:lpstr>
      <vt:lpstr>Helvetica Neue</vt:lpstr>
      <vt:lpstr>Lucida Grande</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Kraus</dc:creator>
  <cp:lastModifiedBy>Brian Kraus</cp:lastModifiedBy>
  <cp:revision>73</cp:revision>
  <dcterms:modified xsi:type="dcterms:W3CDTF">2020-05-02T16:58:48Z</dcterms:modified>
</cp:coreProperties>
</file>