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004000"/>
  <p:notesSz cx="6858000" cy="9296400"/>
  <p:defaultTextStyle>
    <a:defPPr>
      <a:defRPr lang="en-US"/>
    </a:defPPr>
    <a:lvl1pPr algn="l" rtl="0" fontAlgn="base">
      <a:spcBef>
        <a:spcPct val="0"/>
      </a:spcBef>
      <a:spcAft>
        <a:spcPct val="0"/>
      </a:spcAft>
      <a:defRPr sz="8600" kern="1200">
        <a:solidFill>
          <a:schemeClr val="tx1"/>
        </a:solidFill>
        <a:latin typeface="Arial" charset="0"/>
        <a:ea typeface="+mn-ea"/>
        <a:cs typeface="+mn-cs"/>
      </a:defRPr>
    </a:lvl1pPr>
    <a:lvl2pPr marL="457200" algn="l" rtl="0" fontAlgn="base">
      <a:spcBef>
        <a:spcPct val="0"/>
      </a:spcBef>
      <a:spcAft>
        <a:spcPct val="0"/>
      </a:spcAft>
      <a:defRPr sz="8600" kern="1200">
        <a:solidFill>
          <a:schemeClr val="tx1"/>
        </a:solidFill>
        <a:latin typeface="Arial" charset="0"/>
        <a:ea typeface="+mn-ea"/>
        <a:cs typeface="+mn-cs"/>
      </a:defRPr>
    </a:lvl2pPr>
    <a:lvl3pPr marL="914400" algn="l" rtl="0" fontAlgn="base">
      <a:spcBef>
        <a:spcPct val="0"/>
      </a:spcBef>
      <a:spcAft>
        <a:spcPct val="0"/>
      </a:spcAft>
      <a:defRPr sz="8600" kern="1200">
        <a:solidFill>
          <a:schemeClr val="tx1"/>
        </a:solidFill>
        <a:latin typeface="Arial" charset="0"/>
        <a:ea typeface="+mn-ea"/>
        <a:cs typeface="+mn-cs"/>
      </a:defRPr>
    </a:lvl3pPr>
    <a:lvl4pPr marL="1371600" algn="l" rtl="0" fontAlgn="base">
      <a:spcBef>
        <a:spcPct val="0"/>
      </a:spcBef>
      <a:spcAft>
        <a:spcPct val="0"/>
      </a:spcAft>
      <a:defRPr sz="8600" kern="1200">
        <a:solidFill>
          <a:schemeClr val="tx1"/>
        </a:solidFill>
        <a:latin typeface="Arial" charset="0"/>
        <a:ea typeface="+mn-ea"/>
        <a:cs typeface="+mn-cs"/>
      </a:defRPr>
    </a:lvl4pPr>
    <a:lvl5pPr marL="1828800" algn="l"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0080">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51B3"/>
    <a:srgbClr val="9900CC"/>
    <a:srgbClr val="003300"/>
    <a:srgbClr val="000070"/>
    <a:srgbClr val="505078"/>
    <a:srgbClr val="666699"/>
    <a:srgbClr val="FFFF66"/>
    <a:srgbClr val="FFFF00"/>
    <a:srgbClr val="3399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autoAdjust="0"/>
    <p:restoredTop sz="98063" autoAdjust="0"/>
  </p:normalViewPr>
  <p:slideViewPr>
    <p:cSldViewPr snapToGrid="0">
      <p:cViewPr varScale="1">
        <p:scale>
          <a:sx n="17" d="100"/>
          <a:sy n="17" d="100"/>
        </p:scale>
        <p:origin x="1896" y="134"/>
      </p:cViewPr>
      <p:guideLst>
        <p:guide orient="horz" pos="10080"/>
        <p:guide pos="13824"/>
      </p:guideLst>
    </p:cSldViewPr>
  </p:slideViewPr>
  <p:outlineViewPr>
    <p:cViewPr>
      <p:scale>
        <a:sx n="33" d="100"/>
        <a:sy n="33" d="100"/>
      </p:scale>
      <p:origin x="0" y="0"/>
    </p:cViewPr>
  </p:outlineViewPr>
  <p:notesTextViewPr>
    <p:cViewPr>
      <p:scale>
        <a:sx n="100" d="100"/>
        <a:sy n="100" d="100"/>
      </p:scale>
      <p:origin x="0" y="0"/>
    </p:cViewPr>
  </p:notesTextViewPr>
  <p:gridSpacing cx="1828800" cy="18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pPr>
              <a:defRPr/>
            </a:pPr>
            <a:fld id="{08ACFA7F-318F-4F79-A16B-0A113710A4CE}" type="datetimeFigureOut">
              <a:rPr lang="en-US"/>
              <a:pPr>
                <a:defRPr/>
              </a:pPr>
              <a:t>5/19/2020</a:t>
            </a:fld>
            <a:endParaRPr lang="en-US" dirty="0"/>
          </a:p>
        </p:txBody>
      </p:sp>
      <p:sp>
        <p:nvSpPr>
          <p:cNvPr id="4" name="Slide Image Placeholder 3"/>
          <p:cNvSpPr>
            <a:spLocks noGrp="1" noRot="1" noChangeAspect="1"/>
          </p:cNvSpPr>
          <p:nvPr>
            <p:ph type="sldImg" idx="2"/>
          </p:nvPr>
        </p:nvSpPr>
        <p:spPr>
          <a:xfrm>
            <a:off x="1039813" y="696913"/>
            <a:ext cx="4778375" cy="34861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pPr>
              <a:defRPr/>
            </a:pPr>
            <a:fld id="{B5626ED9-2B0F-44E0-87D7-EF9C408A2E95}" type="slidenum">
              <a:rPr lang="en-US"/>
              <a:pPr>
                <a:defRPr/>
              </a:pPr>
              <a:t>‹#›</a:t>
            </a:fld>
            <a:endParaRPr lang="en-US" dirty="0"/>
          </a:p>
        </p:txBody>
      </p:sp>
    </p:spTree>
    <p:extLst>
      <p:ext uri="{BB962C8B-B14F-4D97-AF65-F5344CB8AC3E}">
        <p14:creationId xmlns:p14="http://schemas.microsoft.com/office/powerpoint/2010/main" val="28290537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41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7782EFD-82FF-4B9B-B63C-85D4124CB165}"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9942513"/>
            <a:ext cx="37306250" cy="6859587"/>
          </a:xfrm>
        </p:spPr>
        <p:txBody>
          <a:bodyPr/>
          <a:lstStyle/>
          <a:p>
            <a:r>
              <a:rPr lang="en-US"/>
              <a:t>Click to edit Master title style</a:t>
            </a:r>
          </a:p>
        </p:txBody>
      </p:sp>
      <p:sp>
        <p:nvSpPr>
          <p:cNvPr id="3" name="Subtitle 2"/>
          <p:cNvSpPr>
            <a:spLocks noGrp="1"/>
          </p:cNvSpPr>
          <p:nvPr>
            <p:ph type="subTitle" idx="1"/>
          </p:nvPr>
        </p:nvSpPr>
        <p:spPr>
          <a:xfrm>
            <a:off x="6583363" y="18135600"/>
            <a:ext cx="30724475" cy="8178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56DBC17-0914-41AE-AAF9-B1CB808568ED}"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D6A49A8-18DF-49D0-9CB3-7673DC7310A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1281113"/>
            <a:ext cx="9875837" cy="27306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3925" y="1281113"/>
            <a:ext cx="29475113" cy="27306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D8C0786-65F1-4C89-84C9-038F7440751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36A7E7F-FC44-4EAB-868E-FFEB6C4E2F3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0566063"/>
            <a:ext cx="37307838" cy="6356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565188"/>
            <a:ext cx="37307838" cy="7000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348DDE6-CF66-4489-8200-FC700F4C0399}"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3925" y="7467600"/>
            <a:ext cx="19675475" cy="21120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0" y="7467600"/>
            <a:ext cx="19675475" cy="21120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8D9FF79-5DAC-4FCD-AD5F-F36B5532109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164388"/>
            <a:ext cx="19392900" cy="29845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148888"/>
            <a:ext cx="19392900" cy="1844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164388"/>
            <a:ext cx="19400837" cy="29845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148888"/>
            <a:ext cx="19400837" cy="1844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906BAC1C-DC68-423F-A0C2-BAA740A5063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71A4D4D3-65FF-4CF8-B28D-A7D54BDA282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B8F35CA0-5722-4A59-85FB-D05F528311F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274763"/>
            <a:ext cx="14439900" cy="54229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274763"/>
            <a:ext cx="24536400" cy="273145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697663"/>
            <a:ext cx="14439900" cy="218916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1358009-9332-4FAE-85D4-1F89839F02D4}"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2402800"/>
            <a:ext cx="26335037" cy="26447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2859088"/>
            <a:ext cx="26335037" cy="19202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602663" y="25047575"/>
            <a:ext cx="26335037" cy="3756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2105840-F1C5-405E-8C07-797F5A103AB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99FF"/>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193925" y="1281113"/>
            <a:ext cx="39503350" cy="5334000"/>
          </a:xfrm>
          <a:prstGeom prst="rect">
            <a:avLst/>
          </a:prstGeom>
          <a:noFill/>
          <a:ln w="9525">
            <a:noFill/>
            <a:miter lim="800000"/>
            <a:headEnd/>
            <a:tailEnd/>
          </a:ln>
        </p:spPr>
        <p:txBody>
          <a:bodyPr vert="horz" wrap="square" lIns="438912" tIns="219456" rIns="438912" bIns="219456"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2193925" y="7467600"/>
            <a:ext cx="39503350" cy="21120100"/>
          </a:xfrm>
          <a:prstGeom prst="rect">
            <a:avLst/>
          </a:prstGeom>
          <a:noFill/>
          <a:ln w="9525">
            <a:noFill/>
            <a:miter lim="800000"/>
            <a:headEnd/>
            <a:tailEnd/>
          </a:ln>
        </p:spPr>
        <p:txBody>
          <a:bodyPr vert="horz" wrap="square" lIns="438912" tIns="219456" rIns="438912" bIns="21945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193925" y="29143325"/>
            <a:ext cx="10242550" cy="2222500"/>
          </a:xfrm>
          <a:prstGeom prst="rect">
            <a:avLst/>
          </a:prstGeom>
          <a:noFill/>
          <a:ln w="9525">
            <a:noFill/>
            <a:miter lim="800000"/>
            <a:headEnd/>
            <a:tailEnd/>
          </a:ln>
          <a:effectLst/>
        </p:spPr>
        <p:txBody>
          <a:bodyPr vert="horz" wrap="square" lIns="438912" tIns="219456" rIns="438912" bIns="219456" numCol="1" anchor="t" anchorCtr="0" compatLnSpc="1">
            <a:prstTxWarp prst="textNoShape">
              <a:avLst/>
            </a:prstTxWarp>
          </a:bodyPr>
          <a:lstStyle>
            <a:lvl1pPr>
              <a:defRPr sz="6700"/>
            </a:lvl1pPr>
          </a:lstStyle>
          <a:p>
            <a:pPr>
              <a:defRPr/>
            </a:pPr>
            <a:endParaRPr lang="en-US" dirty="0"/>
          </a:p>
        </p:txBody>
      </p:sp>
      <p:sp>
        <p:nvSpPr>
          <p:cNvPr id="1029" name="Rectangle 5"/>
          <p:cNvSpPr>
            <a:spLocks noGrp="1" noChangeArrowheads="1"/>
          </p:cNvSpPr>
          <p:nvPr>
            <p:ph type="ftr" sz="quarter" idx="3"/>
          </p:nvPr>
        </p:nvSpPr>
        <p:spPr bwMode="auto">
          <a:xfrm>
            <a:off x="14995525" y="29143325"/>
            <a:ext cx="13900150" cy="2222500"/>
          </a:xfrm>
          <a:prstGeom prst="rect">
            <a:avLst/>
          </a:prstGeom>
          <a:noFill/>
          <a:ln w="9525">
            <a:noFill/>
            <a:miter lim="800000"/>
            <a:headEnd/>
            <a:tailEnd/>
          </a:ln>
          <a:effectLst/>
        </p:spPr>
        <p:txBody>
          <a:bodyPr vert="horz" wrap="square" lIns="438912" tIns="219456" rIns="438912" bIns="219456" numCol="1" anchor="t" anchorCtr="0" compatLnSpc="1">
            <a:prstTxWarp prst="textNoShape">
              <a:avLst/>
            </a:prstTxWarp>
          </a:bodyPr>
          <a:lstStyle>
            <a:lvl1pPr algn="ctr">
              <a:defRPr sz="6700"/>
            </a:lvl1pPr>
          </a:lstStyle>
          <a:p>
            <a:pPr>
              <a:defRPr/>
            </a:pPr>
            <a:endParaRPr lang="en-US" dirty="0"/>
          </a:p>
        </p:txBody>
      </p:sp>
      <p:sp>
        <p:nvSpPr>
          <p:cNvPr id="1030" name="Rectangle 6"/>
          <p:cNvSpPr>
            <a:spLocks noGrp="1" noChangeArrowheads="1"/>
          </p:cNvSpPr>
          <p:nvPr>
            <p:ph type="sldNum" sz="quarter" idx="4"/>
          </p:nvPr>
        </p:nvSpPr>
        <p:spPr bwMode="auto">
          <a:xfrm>
            <a:off x="31454725" y="29143325"/>
            <a:ext cx="10242550" cy="2222500"/>
          </a:xfrm>
          <a:prstGeom prst="rect">
            <a:avLst/>
          </a:prstGeom>
          <a:noFill/>
          <a:ln w="9525">
            <a:noFill/>
            <a:miter lim="800000"/>
            <a:headEnd/>
            <a:tailEnd/>
          </a:ln>
          <a:effectLst/>
        </p:spPr>
        <p:txBody>
          <a:bodyPr vert="horz" wrap="square" lIns="438912" tIns="219456" rIns="438912" bIns="219456" numCol="1" anchor="t" anchorCtr="0" compatLnSpc="1">
            <a:prstTxWarp prst="textNoShape">
              <a:avLst/>
            </a:prstTxWarp>
          </a:bodyPr>
          <a:lstStyle>
            <a:lvl1pPr algn="r">
              <a:defRPr sz="6700"/>
            </a:lvl1pPr>
          </a:lstStyle>
          <a:p>
            <a:pPr>
              <a:defRPr/>
            </a:pPr>
            <a:fld id="{46540910-3F7E-4C6B-A3E1-24FC0A5AC31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eaLnBrk="0" fontAlgn="base" hangingPunct="0">
        <a:spcBef>
          <a:spcPct val="0"/>
        </a:spcBef>
        <a:spcAft>
          <a:spcPct val="0"/>
        </a:spcAft>
        <a:defRPr sz="21100">
          <a:solidFill>
            <a:schemeClr val="tx2"/>
          </a:solidFill>
          <a:latin typeface="+mj-lt"/>
          <a:ea typeface="+mj-ea"/>
          <a:cs typeface="+mj-cs"/>
        </a:defRPr>
      </a:lvl1pPr>
      <a:lvl2pPr algn="ctr" defTabSz="4389438" rtl="0" eaLnBrk="0" fontAlgn="base" hangingPunct="0">
        <a:spcBef>
          <a:spcPct val="0"/>
        </a:spcBef>
        <a:spcAft>
          <a:spcPct val="0"/>
        </a:spcAft>
        <a:defRPr sz="21100">
          <a:solidFill>
            <a:schemeClr val="tx2"/>
          </a:solidFill>
          <a:latin typeface="Arial" charset="0"/>
        </a:defRPr>
      </a:lvl2pPr>
      <a:lvl3pPr algn="ctr" defTabSz="4389438" rtl="0" eaLnBrk="0" fontAlgn="base" hangingPunct="0">
        <a:spcBef>
          <a:spcPct val="0"/>
        </a:spcBef>
        <a:spcAft>
          <a:spcPct val="0"/>
        </a:spcAft>
        <a:defRPr sz="21100">
          <a:solidFill>
            <a:schemeClr val="tx2"/>
          </a:solidFill>
          <a:latin typeface="Arial" charset="0"/>
        </a:defRPr>
      </a:lvl3pPr>
      <a:lvl4pPr algn="ctr" defTabSz="4389438" rtl="0" eaLnBrk="0" fontAlgn="base" hangingPunct="0">
        <a:spcBef>
          <a:spcPct val="0"/>
        </a:spcBef>
        <a:spcAft>
          <a:spcPct val="0"/>
        </a:spcAft>
        <a:defRPr sz="21100">
          <a:solidFill>
            <a:schemeClr val="tx2"/>
          </a:solidFill>
          <a:latin typeface="Arial" charset="0"/>
        </a:defRPr>
      </a:lvl4pPr>
      <a:lvl5pPr algn="ctr" defTabSz="4389438" rtl="0" eaLnBrk="0" fontAlgn="base" hangingPunct="0">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eaLnBrk="0" fontAlgn="base" hangingPunct="0">
        <a:spcBef>
          <a:spcPct val="20000"/>
        </a:spcBef>
        <a:spcAft>
          <a:spcPct val="0"/>
        </a:spcAft>
        <a:buChar char="•"/>
        <a:defRPr sz="15400">
          <a:solidFill>
            <a:schemeClr val="tx1"/>
          </a:solidFill>
          <a:latin typeface="+mn-lt"/>
          <a:ea typeface="+mn-ea"/>
          <a:cs typeface="+mn-cs"/>
        </a:defRPr>
      </a:lvl1pPr>
      <a:lvl2pPr marL="3565525" indent="-1371600" algn="l" defTabSz="4389438" rtl="0" eaLnBrk="0" fontAlgn="base" hangingPunct="0">
        <a:spcBef>
          <a:spcPct val="20000"/>
        </a:spcBef>
        <a:spcAft>
          <a:spcPct val="0"/>
        </a:spcAft>
        <a:buChar char="–"/>
        <a:defRPr sz="13400">
          <a:solidFill>
            <a:schemeClr val="tx1"/>
          </a:solidFill>
          <a:latin typeface="+mn-lt"/>
        </a:defRPr>
      </a:lvl2pPr>
      <a:lvl3pPr marL="5486400" indent="-1096963" algn="l" defTabSz="4389438" rtl="0" eaLnBrk="0" fontAlgn="base" hangingPunct="0">
        <a:spcBef>
          <a:spcPct val="20000"/>
        </a:spcBef>
        <a:spcAft>
          <a:spcPct val="0"/>
        </a:spcAft>
        <a:buChar char="•"/>
        <a:defRPr sz="11500">
          <a:solidFill>
            <a:schemeClr val="tx1"/>
          </a:solidFill>
          <a:latin typeface="+mn-lt"/>
        </a:defRPr>
      </a:lvl3pPr>
      <a:lvl4pPr marL="7680325" indent="-1096963" algn="l" defTabSz="4389438" rtl="0" eaLnBrk="0" fontAlgn="base" hangingPunct="0">
        <a:spcBef>
          <a:spcPct val="20000"/>
        </a:spcBef>
        <a:spcAft>
          <a:spcPct val="0"/>
        </a:spcAft>
        <a:buChar char="–"/>
        <a:defRPr sz="9600">
          <a:solidFill>
            <a:schemeClr val="tx1"/>
          </a:solidFill>
          <a:latin typeface="+mn-lt"/>
        </a:defRPr>
      </a:lvl4pPr>
      <a:lvl5pPr marL="9875838" indent="-1096963" algn="l" defTabSz="4389438" rtl="0" eaLnBrk="0" fontAlgn="base" hangingPunct="0">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doi.org/10.1177/0887302x1562455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justice.gov/ovw/sexual-assault" TargetMode="External"/><Relationship Id="rId5" Type="http://schemas.openxmlformats.org/officeDocument/2006/relationships/hyperlink" Target="https://doi.org/10.1177/0886260511432149" TargetMode="External"/><Relationship Id="rId4" Type="http://schemas.openxmlformats.org/officeDocument/2006/relationships/hyperlink" Target="https://doi.org/10.1007/s11199-007-9343-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2"/>
          <p:cNvSpPr>
            <a:spLocks noGrp="1" noChangeArrowheads="1"/>
          </p:cNvSpPr>
          <p:nvPr>
            <p:ph type="ctrTitle"/>
          </p:nvPr>
        </p:nvSpPr>
        <p:spPr>
          <a:xfrm>
            <a:off x="2133600" y="723900"/>
            <a:ext cx="39014400" cy="4370388"/>
          </a:xfrm>
          <a:noFill/>
        </p:spPr>
        <p:txBody>
          <a:bodyPr/>
          <a:lstStyle/>
          <a:p>
            <a:pPr eaLnBrk="1" hangingPunct="1"/>
            <a:r>
              <a:rPr lang="en-US" sz="8800" b="1" dirty="0">
                <a:solidFill>
                  <a:srgbClr val="0070C0"/>
                </a:solidFill>
                <a:latin typeface="Times New Roman" panose="02020603050405020304" pitchFamily="18" charset="0"/>
                <a:cs typeface="Times New Roman" panose="02020603050405020304" pitchFamily="18" charset="0"/>
              </a:rPr>
              <a:t>The Effects of Substance Use on Perceptions of Rape and Victim Blaming</a:t>
            </a:r>
            <a:br>
              <a:rPr lang="en-US" sz="8800" b="1" dirty="0">
                <a:solidFill>
                  <a:srgbClr val="0070C0"/>
                </a:solidFill>
                <a:latin typeface="Times New Roman" panose="02020603050405020304" pitchFamily="18" charset="0"/>
                <a:cs typeface="Times New Roman" panose="02020603050405020304" pitchFamily="18" charset="0"/>
              </a:rPr>
            </a:br>
            <a:r>
              <a:rPr lang="en-US" sz="6600" b="1" dirty="0">
                <a:solidFill>
                  <a:srgbClr val="0070C0"/>
                </a:solidFill>
                <a:latin typeface="Times New Roman" panose="02020603050405020304" pitchFamily="18" charset="0"/>
                <a:cs typeface="Times New Roman" panose="02020603050405020304" pitchFamily="18" charset="0"/>
              </a:rPr>
              <a:t>Kaitlin McCarthy</a:t>
            </a:r>
            <a:br>
              <a:rPr lang="en-US" sz="6600" b="1" dirty="0">
                <a:solidFill>
                  <a:srgbClr val="0070C0"/>
                </a:solidFill>
                <a:latin typeface="Times New Roman" panose="02020603050405020304" pitchFamily="18" charset="0"/>
                <a:cs typeface="Times New Roman" panose="02020603050405020304" pitchFamily="18" charset="0"/>
              </a:rPr>
            </a:br>
            <a:r>
              <a:rPr lang="en-US" sz="6600" b="1" dirty="0">
                <a:solidFill>
                  <a:srgbClr val="0070C0"/>
                </a:solidFill>
                <a:latin typeface="Times New Roman" panose="02020603050405020304" pitchFamily="18" charset="0"/>
                <a:cs typeface="Times New Roman" panose="02020603050405020304" pitchFamily="18" charset="0"/>
              </a:rPr>
              <a:t>The College of Saint Rose, Department of Psychology</a:t>
            </a:r>
          </a:p>
        </p:txBody>
      </p:sp>
      <p:sp>
        <p:nvSpPr>
          <p:cNvPr id="1029" name="Rectangle 30"/>
          <p:cNvSpPr>
            <a:spLocks noChangeArrowheads="1"/>
          </p:cNvSpPr>
          <p:nvPr/>
        </p:nvSpPr>
        <p:spPr bwMode="auto">
          <a:xfrm>
            <a:off x="0" y="0"/>
            <a:ext cx="43891200" cy="0"/>
          </a:xfrm>
          <a:prstGeom prst="rect">
            <a:avLst/>
          </a:prstGeom>
          <a:noFill/>
          <a:ln w="9525">
            <a:noFill/>
            <a:miter lim="800000"/>
            <a:headEnd/>
            <a:tailEnd/>
          </a:ln>
        </p:spPr>
        <p:txBody>
          <a:bodyPr wrap="none" anchor="ctr">
            <a:spAutoFit/>
          </a:bodyPr>
          <a:lstStyle/>
          <a:p>
            <a:endParaRPr lang="en-US" dirty="0"/>
          </a:p>
        </p:txBody>
      </p:sp>
      <p:sp>
        <p:nvSpPr>
          <p:cNvPr id="1030" name="Rectangle 32"/>
          <p:cNvSpPr>
            <a:spLocks noChangeArrowheads="1"/>
          </p:cNvSpPr>
          <p:nvPr/>
        </p:nvSpPr>
        <p:spPr bwMode="auto">
          <a:xfrm>
            <a:off x="4800600" y="685800"/>
            <a:ext cx="43891200" cy="0"/>
          </a:xfrm>
          <a:prstGeom prst="rect">
            <a:avLst/>
          </a:prstGeom>
          <a:noFill/>
          <a:ln w="9525">
            <a:noFill/>
            <a:miter lim="800000"/>
            <a:headEnd/>
            <a:tailEnd/>
          </a:ln>
        </p:spPr>
        <p:txBody>
          <a:bodyPr wrap="none" anchor="ctr">
            <a:spAutoFit/>
          </a:bodyPr>
          <a:lstStyle/>
          <a:p>
            <a:endParaRPr lang="en-US" dirty="0"/>
          </a:p>
        </p:txBody>
      </p:sp>
      <p:sp>
        <p:nvSpPr>
          <p:cNvPr id="1031" name="Text Box 44"/>
          <p:cNvSpPr txBox="1">
            <a:spLocks noChangeArrowheads="1"/>
          </p:cNvSpPr>
          <p:nvPr/>
        </p:nvSpPr>
        <p:spPr bwMode="auto">
          <a:xfrm>
            <a:off x="969264" y="5430044"/>
            <a:ext cx="12796838" cy="731520"/>
          </a:xfrm>
          <a:prstGeom prst="rect">
            <a:avLst/>
          </a:prstGeom>
          <a:solidFill>
            <a:srgbClr val="0070C0"/>
          </a:solidFill>
          <a:ln w="9525">
            <a:noFill/>
            <a:miter lim="800000"/>
            <a:headEnd/>
            <a:tailEnd/>
          </a:ln>
        </p:spPr>
        <p:txBody>
          <a:bodyPr wrap="none"/>
          <a:lstStyle/>
          <a:p>
            <a:pPr defTabSz="4389438"/>
            <a:r>
              <a:rPr lang="en-US" sz="3600" b="1" dirty="0">
                <a:solidFill>
                  <a:schemeClr val="bg1"/>
                </a:solidFill>
              </a:rPr>
              <a:t>ABSTRACT                                                   </a:t>
            </a:r>
          </a:p>
        </p:txBody>
      </p:sp>
      <p:sp>
        <p:nvSpPr>
          <p:cNvPr id="1032" name="Text Box 56"/>
          <p:cNvSpPr txBox="1">
            <a:spLocks noChangeArrowheads="1"/>
          </p:cNvSpPr>
          <p:nvPr/>
        </p:nvSpPr>
        <p:spPr bwMode="auto">
          <a:xfrm>
            <a:off x="969264" y="6497320"/>
            <a:ext cx="12796838" cy="24592280"/>
          </a:xfrm>
          <a:prstGeom prst="rect">
            <a:avLst/>
          </a:prstGeom>
          <a:noFill/>
          <a:ln w="9525">
            <a:noFill/>
            <a:miter lim="800000"/>
            <a:headEnd/>
            <a:tailEnd/>
          </a:ln>
        </p:spPr>
        <p:txBody>
          <a:bodyPr/>
          <a:lstStyle/>
          <a:p>
            <a:pPr algn="just" defTabSz="4389438"/>
            <a:r>
              <a:rPr lang="en-US" sz="3600" dirty="0">
                <a:latin typeface="Times New Roman" panose="02020603050405020304" pitchFamily="18" charset="0"/>
                <a:cs typeface="Times New Roman" panose="02020603050405020304" pitchFamily="18" charset="0"/>
              </a:rPr>
              <a:t>This experiment examined the effect of substance use on college students’ perceptions of sexual intent, victim blaming, and perceptions of rape. Participants read one of five scenarios describing a male and female college student using different substances and having nonconsensual sex. Results revealed participants perceived the sexual act between the characters in the scenario was more likely to be considered sexual assault when the female was given alcohol or ecstasy rather than refraining from substances. </a:t>
            </a:r>
          </a:p>
          <a:p>
            <a:pPr algn="just" defTabSz="4389438"/>
            <a:endParaRPr lang="en-US" sz="3600" dirty="0">
              <a:latin typeface="Arial Narrow" pitchFamily="34" charset="0"/>
            </a:endParaRPr>
          </a:p>
          <a:p>
            <a:pPr algn="just" defTabSz="4389438"/>
            <a:endParaRPr lang="en-US" sz="3600" dirty="0">
              <a:latin typeface="Arial Narrow" pitchFamily="34" charset="0"/>
            </a:endParaRPr>
          </a:p>
          <a:p>
            <a:pPr algn="just" defTabSz="4389438"/>
            <a:endParaRPr lang="en-US" sz="3600" dirty="0">
              <a:latin typeface="Segoe Condensed" pitchFamily="34" charset="0"/>
            </a:endParaRPr>
          </a:p>
          <a:p>
            <a:endParaRPr lang="en-US" sz="3600" dirty="0">
              <a:latin typeface="Times New Roman" panose="02020603050405020304" pitchFamily="18" charset="0"/>
              <a:cs typeface="Times New Roman" panose="02020603050405020304" pitchFamily="18" charset="0"/>
            </a:endParaRPr>
          </a:p>
          <a:p>
            <a:pPr algn="just"/>
            <a:r>
              <a:rPr lang="en-US" sz="3600" dirty="0">
                <a:latin typeface="Times New Roman" panose="02020603050405020304" pitchFamily="18" charset="0"/>
                <a:cs typeface="Times New Roman" panose="02020603050405020304" pitchFamily="18" charset="0"/>
              </a:rPr>
              <a:t>	One in five women in college will be sexually assaulted (Johnson, Ju, &amp; Wu, 2016). Sexual assault encompasses any nonconsensual sexual act, including when the victim lacks the capacity to give consent (Sexual Assault, 2019).  Research examined individuals’ perceptions of sexual assault between strangers at a party using two different conditions: giving the female alcohol and using physical force (Romero-Sánchez , </a:t>
            </a:r>
            <a:r>
              <a:rPr lang="en-US" sz="3600" dirty="0" err="1">
                <a:latin typeface="Times New Roman" panose="02020603050405020304" pitchFamily="18" charset="0"/>
                <a:cs typeface="Times New Roman" panose="02020603050405020304" pitchFamily="18" charset="0"/>
              </a:rPr>
              <a:t>Megías</a:t>
            </a:r>
            <a:r>
              <a:rPr lang="en-US" sz="3600" dirty="0">
                <a:latin typeface="Times New Roman" panose="02020603050405020304" pitchFamily="18" charset="0"/>
                <a:cs typeface="Times New Roman" panose="02020603050405020304" pitchFamily="18" charset="0"/>
              </a:rPr>
              <a:t>, &amp; </a:t>
            </a:r>
            <a:r>
              <a:rPr lang="en-US" sz="3600" dirty="0" err="1">
                <a:latin typeface="Times New Roman" panose="02020603050405020304" pitchFamily="18" charset="0"/>
                <a:cs typeface="Times New Roman" panose="02020603050405020304" pitchFamily="18" charset="0"/>
              </a:rPr>
              <a:t>Krahé</a:t>
            </a:r>
            <a:r>
              <a:rPr lang="en-US" sz="3600" dirty="0">
                <a:latin typeface="Times New Roman" panose="02020603050405020304" pitchFamily="18" charset="0"/>
                <a:cs typeface="Times New Roman" panose="02020603050405020304" pitchFamily="18" charset="0"/>
              </a:rPr>
              <a:t>, 2011). Results showed participants were more certain of the incident being sexual assault when the perpetrator used physical force rather than alcohol; victim blame was higher when the perpetrator used alcohol rather than physical force.  Perceptions of sexual assault were further examined using perceptions of vignette characters’ sexual intent and victim blaming (Maurer &amp; Robinson, 2007). The results showed individuals perceived both the female and male character in the vignette to have greater sexual desire when they had consumed alcohol, but the sexual activity was not labeled rape when alcohol was consumed.</a:t>
            </a:r>
          </a:p>
          <a:p>
            <a:pPr algn="just"/>
            <a:r>
              <a:rPr lang="en-US" sz="3600" dirty="0">
                <a:latin typeface="Times New Roman" panose="02020603050405020304" pitchFamily="18" charset="0"/>
                <a:cs typeface="Times New Roman" panose="02020603050405020304" pitchFamily="18" charset="0"/>
              </a:rPr>
              <a:t>      Research has examined perceptions of sexual assault and alcohol abuse but has limited research on the use of other substances other than alcohol. Thus, the current study examined the use of alcohol and substances in relation to victim blaming and sexual intent regarding sexual assault. Participants read one of five scenarios describing a male and female college student hooking up at a party and the substances of marijuana, ecstasy, Xanax, alcohol, and refraining from consuming substances were depicted. I hypothesized participants who read the character takes an illegal drug would be blamed more for the sexual assault than the characters who drinks alcohol or refrains from any substance.</a:t>
            </a:r>
          </a:p>
          <a:p>
            <a:pPr algn="just" defTabSz="4389438"/>
            <a:endParaRPr lang="en-US" sz="3600" dirty="0">
              <a:latin typeface="Arial Narrow" pitchFamily="34" charset="0"/>
            </a:endParaRPr>
          </a:p>
          <a:p>
            <a:pPr marL="0" indent="0" algn="just">
              <a:buNone/>
            </a:pPr>
            <a:endParaRPr lang="en-US" sz="3200" dirty="0">
              <a:latin typeface="Times New Roman" pitchFamily="18" charset="0"/>
            </a:endParaRPr>
          </a:p>
        </p:txBody>
      </p:sp>
      <p:sp>
        <p:nvSpPr>
          <p:cNvPr id="1033" name="Rectangle 93"/>
          <p:cNvSpPr>
            <a:spLocks noChangeArrowheads="1"/>
          </p:cNvSpPr>
          <p:nvPr/>
        </p:nvSpPr>
        <p:spPr bwMode="auto">
          <a:xfrm>
            <a:off x="0" y="14020800"/>
            <a:ext cx="43891200" cy="0"/>
          </a:xfrm>
          <a:prstGeom prst="rect">
            <a:avLst/>
          </a:prstGeom>
          <a:noFill/>
          <a:ln w="9525">
            <a:noFill/>
            <a:miter lim="800000"/>
            <a:headEnd/>
            <a:tailEnd/>
          </a:ln>
        </p:spPr>
        <p:txBody>
          <a:bodyPr wrap="none" anchor="ctr">
            <a:spAutoFit/>
          </a:bodyPr>
          <a:lstStyle/>
          <a:p>
            <a:endParaRPr lang="en-US" dirty="0"/>
          </a:p>
        </p:txBody>
      </p:sp>
      <p:sp>
        <p:nvSpPr>
          <p:cNvPr id="1034" name="Text Box 101"/>
          <p:cNvSpPr txBox="1">
            <a:spLocks noChangeArrowheads="1"/>
          </p:cNvSpPr>
          <p:nvPr/>
        </p:nvSpPr>
        <p:spPr bwMode="auto">
          <a:xfrm>
            <a:off x="15544800" y="6497320"/>
            <a:ext cx="12801600" cy="23839244"/>
          </a:xfrm>
          <a:prstGeom prst="rect">
            <a:avLst/>
          </a:prstGeom>
          <a:noFill/>
          <a:ln w="9525">
            <a:noFill/>
            <a:miter lim="800000"/>
            <a:headEnd/>
            <a:tailEnd/>
          </a:ln>
        </p:spPr>
        <p:txBody>
          <a:bodyPr/>
          <a:lstStyle/>
          <a:p>
            <a:pPr marL="0" indent="0" algn="just">
              <a:buNone/>
            </a:pPr>
            <a:r>
              <a:rPr lang="en-US" sz="3600" dirty="0">
                <a:latin typeface="Times New Roman" panose="02020603050405020304" pitchFamily="18" charset="0"/>
                <a:cs typeface="Times New Roman" panose="02020603050405020304" pitchFamily="18" charset="0"/>
              </a:rPr>
              <a:t>	Participants were 37 female, 16 male, and one gender-fluid student from psychology classes at a private college in eastern New York State. The sample was 50% Caucasian, 28% African American, 16% Hispanic, 4% bi-racial, and 2% Asian.</a:t>
            </a:r>
          </a:p>
          <a:p>
            <a:pPr marL="0" indent="0" algn="just">
              <a:buNone/>
            </a:pPr>
            <a:r>
              <a:rPr lang="en-US" sz="3600" dirty="0">
                <a:latin typeface="Times New Roman" panose="02020603050405020304" pitchFamily="18" charset="0"/>
                <a:cs typeface="Times New Roman" panose="02020603050405020304" pitchFamily="18" charset="0"/>
              </a:rPr>
              <a:t>	Participants were randomly assigned to read one of five scenarios involving two characters, Ana and Nick. Ana and her friends arrive at a frat party. Nick introduces himself to Ana and the two begin flirting and dancing. In four of the scenarios, Nick offers Ana a substance: alcohol, marijuana, ecstasy, or Xanax; Ana takes the substance and the two continue to dance. Ana however refuses to take a substance in the fifth scenario and stays sober. Nick is persistently touching Ana sexually, even though she says no. He brings her up to his bedroom and even though Ana said no, the two have intercourse.</a:t>
            </a:r>
          </a:p>
          <a:p>
            <a:pPr marL="0" indent="0" algn="just">
              <a:buNone/>
            </a:pPr>
            <a:r>
              <a:rPr lang="en-US" sz="3600" dirty="0">
                <a:latin typeface="Times New Roman" panose="02020603050405020304" pitchFamily="18" charset="0"/>
                <a:cs typeface="Times New Roman" panose="02020603050405020304" pitchFamily="18" charset="0"/>
              </a:rPr>
              <a:t>	  After reading a scenario, participants to rated how strongly they agreed or disagreed regarding the extent Nick was responsible for what happened, and the extent was Ana was responsible. Additional questions asked participants how much they believed Nick and Ana wanted to have sex and if they considered the incident to be rape. Participants were asked to rate how much they believed the use of substances played a role in Nick and Ana having sexual intercourse. </a:t>
            </a:r>
          </a:p>
          <a:p>
            <a:pPr algn="just" defTabSz="4389438"/>
            <a:endParaRPr lang="en-US" sz="900" dirty="0">
              <a:latin typeface="Times New Roman" pitchFamily="18" charset="0"/>
            </a:endParaRPr>
          </a:p>
          <a:p>
            <a:pPr algn="just" defTabSz="4389438"/>
            <a:endParaRPr lang="en-US" sz="3600" dirty="0">
              <a:latin typeface="Times New Roman" pitchFamily="18" charset="0"/>
            </a:endParaRPr>
          </a:p>
          <a:p>
            <a:pPr algn="just" defTabSz="4389438"/>
            <a:endParaRPr lang="en-US" sz="3600" dirty="0">
              <a:latin typeface="Times New Roman" pitchFamily="18" charset="0"/>
            </a:endParaRPr>
          </a:p>
          <a:p>
            <a:pPr algn="just" defTabSz="4389438"/>
            <a:endParaRPr lang="en-US" sz="3600" dirty="0">
              <a:latin typeface="Times New Roman" pitchFamily="18" charset="0"/>
            </a:endParaRPr>
          </a:p>
          <a:p>
            <a:pPr marL="0" indent="0" algn="just">
              <a:buNone/>
            </a:pPr>
            <a:r>
              <a:rPr lang="en-US" sz="3600" dirty="0">
                <a:latin typeface="Times New Roman" panose="02020603050405020304" pitchFamily="18" charset="0"/>
                <a:cs typeface="Times New Roman" panose="02020603050405020304" pitchFamily="18" charset="0"/>
              </a:rPr>
              <a:t>	I examined the manipulation check to see how many participants did not correctly remember which substance (if any) Ana consumed.  Results showed that 83% of the sample (</a:t>
            </a:r>
            <a:r>
              <a:rPr lang="en-US" sz="3600" i="1" dirty="0">
                <a:latin typeface="Times New Roman" panose="02020603050405020304" pitchFamily="18" charset="0"/>
                <a:cs typeface="Times New Roman" panose="02020603050405020304" pitchFamily="18" charset="0"/>
              </a:rPr>
              <a:t>n</a:t>
            </a:r>
            <a:r>
              <a:rPr lang="en-US" sz="3600" dirty="0">
                <a:latin typeface="Times New Roman" panose="02020603050405020304" pitchFamily="18" charset="0"/>
                <a:cs typeface="Times New Roman" panose="02020603050405020304" pitchFamily="18" charset="0"/>
              </a:rPr>
              <a:t> = 44) got the manipulation check correct; analyses reported below use only those participants who got the manipulation check correct.</a:t>
            </a:r>
          </a:p>
          <a:p>
            <a:pPr marL="0" indent="0" algn="just">
              <a:buNone/>
            </a:pPr>
            <a:r>
              <a:rPr lang="en-US" sz="3600" dirty="0">
                <a:latin typeface="Times New Roman" panose="02020603050405020304" pitchFamily="18" charset="0"/>
                <a:cs typeface="Times New Roman" panose="02020603050405020304" pitchFamily="18" charset="0"/>
              </a:rPr>
              <a:t>	One-way ANOVAs were computed to test the hypothesis that participants who read the scenarios where the character takes an illegal drug would be blamed more for the sexual assault than the participants who drinks alcohol or refrains from any substance. Results showed that people who thought the use of substances played a role in Nick and Ana having sexual intercourse was a function of the type of substance Ana received, </a:t>
            </a:r>
            <a:r>
              <a:rPr lang="en-US" sz="3600" i="1" dirty="0">
                <a:latin typeface="Times New Roman" panose="02020603050405020304" pitchFamily="18" charset="0"/>
                <a:cs typeface="Times New Roman" panose="02020603050405020304" pitchFamily="18" charset="0"/>
              </a:rPr>
              <a:t>F</a:t>
            </a:r>
            <a:r>
              <a:rPr lang="en-US" sz="3600" dirty="0">
                <a:latin typeface="Times New Roman" panose="02020603050405020304" pitchFamily="18" charset="0"/>
                <a:cs typeface="Times New Roman" panose="02020603050405020304" pitchFamily="18" charset="0"/>
              </a:rPr>
              <a:t>(4,39) = 4.43, </a:t>
            </a:r>
            <a:r>
              <a:rPr lang="en-US" sz="3600" i="1" dirty="0">
                <a:latin typeface="Times New Roman" panose="02020603050405020304" pitchFamily="18" charset="0"/>
                <a:cs typeface="Times New Roman" panose="02020603050405020304" pitchFamily="18" charset="0"/>
              </a:rPr>
              <a:t>p </a:t>
            </a:r>
            <a:r>
              <a:rPr lang="en-US" sz="3600" dirty="0">
                <a:latin typeface="Times New Roman" panose="02020603050405020304" pitchFamily="18" charset="0"/>
                <a:cs typeface="Times New Roman" panose="02020603050405020304" pitchFamily="18" charset="0"/>
              </a:rPr>
              <a:t>= .01, </a:t>
            </a:r>
            <a:r>
              <a:rPr lang="en-US" sz="3600" i="1" dirty="0">
                <a:latin typeface="Times New Roman" panose="02020603050405020304" pitchFamily="18" charset="0"/>
                <a:cs typeface="Times New Roman" panose="02020603050405020304" pitchFamily="18" charset="0"/>
              </a:rPr>
              <a:t>R</a:t>
            </a:r>
            <a:r>
              <a:rPr lang="en-US" sz="3600" dirty="0">
                <a:latin typeface="Times New Roman" panose="02020603050405020304" pitchFamily="18" charset="0"/>
                <a:cs typeface="Times New Roman" panose="02020603050405020304" pitchFamily="18" charset="0"/>
              </a:rPr>
              <a:t>² = .31. To examine differences in perspectives between conditions, Tukey’s HSD was conducted. Results showed participants thought alcohol played a significant role in Nick and Ana having sexual intercourse (</a:t>
            </a:r>
            <a:r>
              <a:rPr lang="en-US" sz="3600" i="1" dirty="0">
                <a:latin typeface="Times New Roman" panose="02020603050405020304" pitchFamily="18" charset="0"/>
                <a:cs typeface="Times New Roman" panose="02020603050405020304" pitchFamily="18" charset="0"/>
              </a:rPr>
              <a:t>M </a:t>
            </a:r>
            <a:r>
              <a:rPr lang="en-US" sz="3600" dirty="0">
                <a:latin typeface="Times New Roman" panose="02020603050405020304" pitchFamily="18" charset="0"/>
                <a:cs typeface="Times New Roman" panose="02020603050405020304" pitchFamily="18" charset="0"/>
              </a:rPr>
              <a:t>= 4.45, </a:t>
            </a:r>
            <a:r>
              <a:rPr lang="en-US" sz="3600" i="1" dirty="0">
                <a:latin typeface="Times New Roman" panose="02020603050405020304" pitchFamily="18" charset="0"/>
                <a:cs typeface="Times New Roman" panose="02020603050405020304" pitchFamily="18" charset="0"/>
              </a:rPr>
              <a:t>SD</a:t>
            </a:r>
            <a:r>
              <a:rPr lang="en-US" sz="3600" dirty="0">
                <a:latin typeface="Times New Roman" panose="02020603050405020304" pitchFamily="18" charset="0"/>
                <a:cs typeface="Times New Roman" panose="02020603050405020304" pitchFamily="18" charset="0"/>
              </a:rPr>
              <a:t> = 0.69) compared to being sober (</a:t>
            </a:r>
            <a:r>
              <a:rPr lang="en-US" sz="3600" i="1" dirty="0">
                <a:latin typeface="Times New Roman" panose="02020603050405020304" pitchFamily="18" charset="0"/>
                <a:cs typeface="Times New Roman" panose="02020603050405020304" pitchFamily="18" charset="0"/>
              </a:rPr>
              <a:t>M </a:t>
            </a:r>
            <a:r>
              <a:rPr lang="en-US" sz="3600" dirty="0">
                <a:latin typeface="Times New Roman" panose="02020603050405020304" pitchFamily="18" charset="0"/>
                <a:cs typeface="Times New Roman" panose="02020603050405020304" pitchFamily="18" charset="0"/>
              </a:rPr>
              <a:t>= 2.40, </a:t>
            </a:r>
            <a:r>
              <a:rPr lang="en-US" sz="3600" i="1" dirty="0">
                <a:latin typeface="Times New Roman" panose="02020603050405020304" pitchFamily="18" charset="0"/>
                <a:cs typeface="Times New Roman" panose="02020603050405020304" pitchFamily="18" charset="0"/>
              </a:rPr>
              <a:t>SD</a:t>
            </a:r>
            <a:r>
              <a:rPr lang="en-US" sz="3600" dirty="0">
                <a:latin typeface="Times New Roman" panose="02020603050405020304" pitchFamily="18" charset="0"/>
                <a:cs typeface="Times New Roman" panose="02020603050405020304" pitchFamily="18" charset="0"/>
              </a:rPr>
              <a:t> = 1.67), </a:t>
            </a:r>
            <a:r>
              <a:rPr lang="en-US" sz="3600" i="1" dirty="0">
                <a:latin typeface="Times New Roman" panose="02020603050405020304" pitchFamily="18" charset="0"/>
                <a:cs typeface="Times New Roman" panose="02020603050405020304" pitchFamily="18" charset="0"/>
              </a:rPr>
              <a:t>M</a:t>
            </a:r>
            <a:r>
              <a:rPr lang="en-US" sz="3600" baseline="-25000" dirty="0">
                <a:latin typeface="Times New Roman" panose="02020603050405020304" pitchFamily="18" charset="0"/>
                <a:cs typeface="Times New Roman" panose="02020603050405020304" pitchFamily="18" charset="0"/>
              </a:rPr>
              <a:t>D</a:t>
            </a:r>
            <a:r>
              <a:rPr lang="en-US" sz="3600" dirty="0">
                <a:latin typeface="Times New Roman" panose="02020603050405020304" pitchFamily="18" charset="0"/>
                <a:cs typeface="Times New Roman" panose="02020603050405020304" pitchFamily="18" charset="0"/>
              </a:rPr>
              <a:t>=- 2.05, </a:t>
            </a:r>
            <a:r>
              <a:rPr lang="en-US" sz="3600" i="1" dirty="0">
                <a:latin typeface="Times New Roman" panose="02020603050405020304" pitchFamily="18" charset="0"/>
                <a:cs typeface="Times New Roman" panose="02020603050405020304" pitchFamily="18" charset="0"/>
              </a:rPr>
              <a:t>p </a:t>
            </a:r>
            <a:r>
              <a:rPr lang="en-US" sz="3600" dirty="0">
                <a:latin typeface="Times New Roman" panose="02020603050405020304" pitchFamily="18" charset="0"/>
                <a:cs typeface="Times New Roman" panose="02020603050405020304" pitchFamily="18" charset="0"/>
              </a:rPr>
              <a:t>= .004. The results also showed participants thought ecstasy played a significant role in Nick and Ana having sexual intercourse (</a:t>
            </a:r>
            <a:r>
              <a:rPr lang="en-US" sz="3600" i="1" dirty="0">
                <a:latin typeface="Times New Roman" panose="02020603050405020304" pitchFamily="18" charset="0"/>
                <a:cs typeface="Times New Roman" panose="02020603050405020304" pitchFamily="18" charset="0"/>
              </a:rPr>
              <a:t>M</a:t>
            </a:r>
            <a:r>
              <a:rPr lang="en-US" sz="3600" dirty="0">
                <a:latin typeface="Times New Roman" panose="02020603050405020304" pitchFamily="18" charset="0"/>
                <a:cs typeface="Times New Roman" panose="02020603050405020304" pitchFamily="18" charset="0"/>
              </a:rPr>
              <a:t> = 4.44, </a:t>
            </a:r>
            <a:r>
              <a:rPr lang="en-US" sz="3600" i="1" dirty="0">
                <a:latin typeface="Times New Roman" panose="02020603050405020304" pitchFamily="18" charset="0"/>
                <a:cs typeface="Times New Roman" panose="02020603050405020304" pitchFamily="18" charset="0"/>
              </a:rPr>
              <a:t>SD </a:t>
            </a:r>
            <a:r>
              <a:rPr lang="en-US" sz="3600" dirty="0">
                <a:latin typeface="Times New Roman" panose="02020603050405020304" pitchFamily="18" charset="0"/>
                <a:cs typeface="Times New Roman" panose="02020603050405020304" pitchFamily="18" charset="0"/>
              </a:rPr>
              <a:t>= 1.01) compared to being sober (</a:t>
            </a:r>
            <a:r>
              <a:rPr lang="en-US" sz="3600" i="1" dirty="0">
                <a:latin typeface="Times New Roman" panose="02020603050405020304" pitchFamily="18" charset="0"/>
                <a:cs typeface="Times New Roman" panose="02020603050405020304" pitchFamily="18" charset="0"/>
              </a:rPr>
              <a:t>M </a:t>
            </a:r>
            <a:r>
              <a:rPr lang="en-US" sz="3600" dirty="0">
                <a:latin typeface="Times New Roman" panose="02020603050405020304" pitchFamily="18" charset="0"/>
                <a:cs typeface="Times New Roman" panose="02020603050405020304" pitchFamily="18" charset="0"/>
              </a:rPr>
              <a:t>= 2.40, </a:t>
            </a:r>
            <a:r>
              <a:rPr lang="en-US" sz="3600" i="1" dirty="0">
                <a:latin typeface="Times New Roman" panose="02020603050405020304" pitchFamily="18" charset="0"/>
                <a:cs typeface="Times New Roman" panose="02020603050405020304" pitchFamily="18" charset="0"/>
              </a:rPr>
              <a:t>SD </a:t>
            </a:r>
            <a:r>
              <a:rPr lang="en-US" sz="3600" dirty="0">
                <a:latin typeface="Times New Roman" panose="02020603050405020304" pitchFamily="18" charset="0"/>
                <a:cs typeface="Times New Roman" panose="02020603050405020304" pitchFamily="18" charset="0"/>
              </a:rPr>
              <a:t>= 1.67), </a:t>
            </a:r>
            <a:r>
              <a:rPr lang="en-US" sz="3600" i="1" dirty="0">
                <a:latin typeface="Times New Roman" panose="02020603050405020304" pitchFamily="18" charset="0"/>
                <a:cs typeface="Times New Roman" panose="02020603050405020304" pitchFamily="18" charset="0"/>
              </a:rPr>
              <a:t>M</a:t>
            </a:r>
            <a:r>
              <a:rPr lang="en-US" sz="3600" baseline="-25000" dirty="0">
                <a:latin typeface="Times New Roman" panose="02020603050405020304" pitchFamily="18" charset="0"/>
                <a:cs typeface="Times New Roman" panose="02020603050405020304" pitchFamily="18" charset="0"/>
              </a:rPr>
              <a:t>D </a:t>
            </a:r>
            <a:r>
              <a:rPr lang="en-US" sz="3600" dirty="0">
                <a:latin typeface="Times New Roman" panose="02020603050405020304" pitchFamily="18" charset="0"/>
                <a:cs typeface="Times New Roman" panose="02020603050405020304" pitchFamily="18" charset="0"/>
              </a:rPr>
              <a:t>= -2.04, </a:t>
            </a:r>
            <a:r>
              <a:rPr lang="en-US" sz="3600" i="1" dirty="0">
                <a:latin typeface="Times New Roman" panose="02020603050405020304" pitchFamily="18" charset="0"/>
                <a:cs typeface="Times New Roman" panose="02020603050405020304" pitchFamily="18" charset="0"/>
              </a:rPr>
              <a:t>p</a:t>
            </a:r>
            <a:r>
              <a:rPr lang="en-US" sz="3600" dirty="0">
                <a:latin typeface="Times New Roman" panose="02020603050405020304" pitchFamily="18" charset="0"/>
                <a:cs typeface="Times New Roman" panose="02020603050405020304" pitchFamily="18" charset="0"/>
              </a:rPr>
              <a:t> = .01.</a:t>
            </a:r>
          </a:p>
          <a:p>
            <a:pPr algn="just" defTabSz="4389438"/>
            <a:endParaRPr lang="en-US" sz="4000" dirty="0">
              <a:latin typeface="Times New Roman" pitchFamily="18" charset="0"/>
            </a:endParaRPr>
          </a:p>
          <a:p>
            <a:pPr algn="just" defTabSz="4389438"/>
            <a:endParaRPr lang="en-US" sz="4000" dirty="0">
              <a:latin typeface="Times New Roman" pitchFamily="18" charset="0"/>
            </a:endParaRPr>
          </a:p>
        </p:txBody>
      </p:sp>
      <p:sp>
        <p:nvSpPr>
          <p:cNvPr id="1035" name="Text Box 102"/>
          <p:cNvSpPr txBox="1">
            <a:spLocks noChangeArrowheads="1"/>
          </p:cNvSpPr>
          <p:nvPr/>
        </p:nvSpPr>
        <p:spPr bwMode="auto">
          <a:xfrm>
            <a:off x="29833093" y="6497320"/>
            <a:ext cx="12796838" cy="24331930"/>
          </a:xfrm>
          <a:prstGeom prst="rect">
            <a:avLst/>
          </a:prstGeom>
          <a:noFill/>
          <a:ln w="9525">
            <a:noFill/>
            <a:miter lim="800000"/>
            <a:headEnd/>
            <a:tailEnd/>
          </a:ln>
        </p:spPr>
        <p:txBody>
          <a:bodyPr/>
          <a:lstStyle/>
          <a:p>
            <a:pPr marL="0" indent="0" algn="just">
              <a:buNone/>
            </a:pPr>
            <a:r>
              <a:rPr lang="en-US" sz="3600" dirty="0">
                <a:latin typeface="Times New Roman" panose="02020603050405020304" pitchFamily="18" charset="0"/>
                <a:cs typeface="Times New Roman" panose="02020603050405020304" pitchFamily="18" charset="0"/>
              </a:rPr>
              <a:t>	The hypothesis that participants who read the scenario where the character takes an illegal drug would be blamed more for the sexual assault than when the character drinks alcohol or refrains from any substance was partially supported. Participants perceived that the sexual act between the characters in the scenario was more likely to be sexual assault when the female was given alcohol or ecstasy rather than being sober.  No statistically significant difference was found in the perception of the sexual act being assault when the female character was given marijuana or Xanax.  One reason people may have perceived that the sexual assault was due to the alcohol is because alcohol is commonly consumed, and people may be more aware of the effects of it.  Ecstasy is a common drug used to slip into one’s drink and is referred to as the “date rape drug”. Considering ecstasy’s nickname, it is likely that’s why participants were more likely to think Ana was sexually assaulted when she consumed it rather than being sober. These results extend those of past research because past research has examined perceptions of sexual assault with alcohol consumption but has not looked at sexual assault and the use of other substances.</a:t>
            </a:r>
          </a:p>
          <a:p>
            <a:pPr marL="0" indent="0" algn="just">
              <a:buNone/>
            </a:pPr>
            <a:r>
              <a:rPr lang="en-US" sz="3600" dirty="0">
                <a:latin typeface="Times New Roman" panose="02020603050405020304" pitchFamily="18" charset="0"/>
                <a:cs typeface="Times New Roman" panose="02020603050405020304" pitchFamily="18" charset="0"/>
              </a:rPr>
              <a:t>	Further research should examine why individuals blame one gender over the other for the sexual assault. Factors including the individual’s physical actions, verbal interactions, clothing and ingested substances should be analyzed. Exploring perceptions of sexual assault with alcoholic drinks that have been mixed with other substances could further research in how individuals perceive blame in sexual assault. Results from this data could be mixed depending on whether the individual willingly consumed alcohol and other substances at the same time or if they had been drugged.</a:t>
            </a:r>
          </a:p>
          <a:p>
            <a:pPr marL="0" indent="0">
              <a:buNone/>
            </a:pPr>
            <a:endParaRPr lang="en-US" sz="3600" dirty="0">
              <a:latin typeface="Times New Roman" panose="02020603050405020304" pitchFamily="18" charset="0"/>
              <a:cs typeface="Times New Roman" panose="02020603050405020304" pitchFamily="18" charset="0"/>
            </a:endParaRPr>
          </a:p>
          <a:p>
            <a:pPr marL="0" indent="0">
              <a:buNone/>
            </a:pPr>
            <a:endParaRPr lang="en-US" sz="3600" dirty="0">
              <a:latin typeface="Times New Roman" panose="02020603050405020304" pitchFamily="18" charset="0"/>
              <a:cs typeface="Times New Roman" panose="02020603050405020304" pitchFamily="18" charset="0"/>
            </a:endParaRPr>
          </a:p>
          <a:p>
            <a:pPr marL="0" indent="0">
              <a:buNone/>
            </a:pPr>
            <a:endParaRPr lang="en-US" sz="3600" dirty="0">
              <a:latin typeface="Times New Roman" panose="02020603050405020304" pitchFamily="18" charset="0"/>
              <a:cs typeface="Times New Roman" panose="02020603050405020304" pitchFamily="18" charset="0"/>
            </a:endParaRPr>
          </a:p>
          <a:p>
            <a:pPr marL="457200" indent="-457200">
              <a:buNone/>
            </a:pPr>
            <a:endParaRPr lang="en-US" sz="3200" dirty="0">
              <a:latin typeface="Times New Roman" panose="02020603050405020304" pitchFamily="18" charset="0"/>
              <a:cs typeface="Times New Roman" panose="02020603050405020304" pitchFamily="18" charset="0"/>
            </a:endParaRPr>
          </a:p>
          <a:p>
            <a:pPr marL="457200" indent="-457200">
              <a:buNone/>
            </a:pPr>
            <a:r>
              <a:rPr lang="en-US" sz="3200" dirty="0">
                <a:latin typeface="Times New Roman" panose="02020603050405020304" pitchFamily="18" charset="0"/>
                <a:cs typeface="Times New Roman" panose="02020603050405020304" pitchFamily="18" charset="0"/>
              </a:rPr>
              <a:t>Johnson, K. K., Ju, H. W., &amp; Wu, J. (2016). Young adults’ inferences surrounding an alleged sexual assault. </a:t>
            </a:r>
            <a:r>
              <a:rPr lang="en-US" sz="3200" i="1" dirty="0">
                <a:latin typeface="Times New Roman" panose="02020603050405020304" pitchFamily="18" charset="0"/>
                <a:cs typeface="Times New Roman" panose="02020603050405020304" pitchFamily="18" charset="0"/>
              </a:rPr>
              <a:t>Clothing and Textiles Research Journal,</a:t>
            </a:r>
            <a:r>
              <a:rPr lang="en-US" sz="3200" dirty="0">
                <a:latin typeface="Times New Roman" panose="02020603050405020304" pitchFamily="18" charset="0"/>
                <a:cs typeface="Times New Roman" panose="02020603050405020304" pitchFamily="18" charset="0"/>
              </a:rPr>
              <a:t> </a:t>
            </a:r>
            <a:r>
              <a:rPr lang="en-US" sz="3200" i="1" dirty="0">
                <a:latin typeface="Times New Roman" panose="02020603050405020304" pitchFamily="18" charset="0"/>
                <a:cs typeface="Times New Roman" panose="02020603050405020304" pitchFamily="18" charset="0"/>
              </a:rPr>
              <a:t>34</a:t>
            </a:r>
            <a:r>
              <a:rPr lang="en-US" sz="3200" dirty="0">
                <a:latin typeface="Times New Roman" panose="02020603050405020304" pitchFamily="18" charset="0"/>
                <a:cs typeface="Times New Roman" panose="02020603050405020304" pitchFamily="18" charset="0"/>
              </a:rPr>
              <a:t>(2), 127-142. </a:t>
            </a:r>
            <a:r>
              <a:rPr lang="en-US" sz="3200" dirty="0">
                <a:latin typeface="Times New Roman" panose="02020603050405020304" pitchFamily="18" charset="0"/>
                <a:cs typeface="Times New Roman" panose="02020603050405020304" pitchFamily="18" charset="0"/>
                <a:hlinkClick r:id="rId3"/>
              </a:rPr>
              <a:t>https://doi.org/10.1177/0887302x15624550</a:t>
            </a:r>
            <a:endParaRPr lang="en-US" sz="3200" dirty="0">
              <a:latin typeface="Times New Roman" panose="02020603050405020304" pitchFamily="18" charset="0"/>
              <a:cs typeface="Times New Roman" panose="02020603050405020304" pitchFamily="18" charset="0"/>
            </a:endParaRPr>
          </a:p>
          <a:p>
            <a:pPr marL="457200" indent="-457200">
              <a:buNone/>
            </a:pPr>
            <a:r>
              <a:rPr lang="en-US" sz="3200" dirty="0">
                <a:latin typeface="Times New Roman" panose="02020603050405020304" pitchFamily="18" charset="0"/>
                <a:cs typeface="Times New Roman" panose="02020603050405020304" pitchFamily="18" charset="0"/>
              </a:rPr>
              <a:t>Maurer, T. W., &amp; Robinson, D. W. (2007). Effects of attire, alcohol,	and gender on perceptions of date rape. </a:t>
            </a:r>
            <a:r>
              <a:rPr lang="en-US" sz="3200" i="1" dirty="0">
                <a:latin typeface="Times New Roman" panose="02020603050405020304" pitchFamily="18" charset="0"/>
                <a:cs typeface="Times New Roman" panose="02020603050405020304" pitchFamily="18" charset="0"/>
              </a:rPr>
              <a:t>Sex Roles,</a:t>
            </a:r>
            <a:r>
              <a:rPr lang="en-US" sz="3200" dirty="0">
                <a:latin typeface="Times New Roman" panose="02020603050405020304" pitchFamily="18" charset="0"/>
                <a:cs typeface="Times New Roman" panose="02020603050405020304" pitchFamily="18" charset="0"/>
              </a:rPr>
              <a:t> </a:t>
            </a:r>
            <a:r>
              <a:rPr lang="en-US" sz="3200" i="1" dirty="0">
                <a:latin typeface="Times New Roman" panose="02020603050405020304" pitchFamily="18" charset="0"/>
                <a:cs typeface="Times New Roman" panose="02020603050405020304" pitchFamily="18" charset="0"/>
              </a:rPr>
              <a:t>58</a:t>
            </a:r>
            <a:r>
              <a:rPr lang="en-US" sz="3200" dirty="0">
                <a:latin typeface="Times New Roman" panose="02020603050405020304" pitchFamily="18" charset="0"/>
                <a:cs typeface="Times New Roman" panose="02020603050405020304" pitchFamily="18" charset="0"/>
              </a:rPr>
              <a:t>, 423-434. </a:t>
            </a:r>
            <a:r>
              <a:rPr lang="en-US" sz="3200" dirty="0">
                <a:latin typeface="Times New Roman" panose="02020603050405020304" pitchFamily="18" charset="0"/>
                <a:cs typeface="Times New Roman" panose="02020603050405020304" pitchFamily="18" charset="0"/>
                <a:hlinkClick r:id="rId4"/>
              </a:rPr>
              <a:t>https://doi.org/10.1007/s11199-007-9343-9</a:t>
            </a:r>
            <a:endParaRPr lang="en-US" sz="3200" dirty="0">
              <a:latin typeface="Times New Roman" panose="02020603050405020304" pitchFamily="18" charset="0"/>
              <a:cs typeface="Times New Roman" panose="02020603050405020304" pitchFamily="18" charset="0"/>
            </a:endParaRPr>
          </a:p>
          <a:p>
            <a:pPr marL="457200" indent="-457200">
              <a:buNone/>
            </a:pPr>
            <a:r>
              <a:rPr lang="en-US" sz="3200" dirty="0">
                <a:latin typeface="Times New Roman" panose="02020603050405020304" pitchFamily="18" charset="0"/>
                <a:cs typeface="Times New Roman" panose="02020603050405020304" pitchFamily="18" charset="0"/>
              </a:rPr>
              <a:t>Romero-Sánchez, M., </a:t>
            </a:r>
            <a:r>
              <a:rPr lang="en-US" sz="3200" dirty="0" err="1">
                <a:latin typeface="Times New Roman" panose="02020603050405020304" pitchFamily="18" charset="0"/>
                <a:cs typeface="Times New Roman" panose="02020603050405020304" pitchFamily="18" charset="0"/>
              </a:rPr>
              <a:t>Megías</a:t>
            </a:r>
            <a:r>
              <a:rPr lang="en-US" sz="3200" dirty="0">
                <a:latin typeface="Times New Roman" panose="02020603050405020304" pitchFamily="18" charset="0"/>
                <a:cs typeface="Times New Roman" panose="02020603050405020304" pitchFamily="18" charset="0"/>
              </a:rPr>
              <a:t>, J. L., &amp; </a:t>
            </a:r>
            <a:r>
              <a:rPr lang="en-US" sz="3200" dirty="0" err="1">
                <a:latin typeface="Times New Roman" panose="02020603050405020304" pitchFamily="18" charset="0"/>
                <a:cs typeface="Times New Roman" panose="02020603050405020304" pitchFamily="18" charset="0"/>
              </a:rPr>
              <a:t>Krahé</a:t>
            </a:r>
            <a:r>
              <a:rPr lang="en-US" sz="3200" dirty="0">
                <a:latin typeface="Times New Roman" panose="02020603050405020304" pitchFamily="18" charset="0"/>
                <a:cs typeface="Times New Roman" panose="02020603050405020304" pitchFamily="18" charset="0"/>
              </a:rPr>
              <a:t>, B. (2011). The role of alcohol and victim sexual interest in Spanish students’ perceptions of sexual assault. </a:t>
            </a:r>
            <a:r>
              <a:rPr lang="en-US" sz="3200" i="1" dirty="0">
                <a:latin typeface="Times New Roman" panose="02020603050405020304" pitchFamily="18" charset="0"/>
                <a:cs typeface="Times New Roman" panose="02020603050405020304" pitchFamily="18" charset="0"/>
              </a:rPr>
              <a:t>Journal of Interpersonal Violence,</a:t>
            </a:r>
            <a:r>
              <a:rPr lang="en-US" sz="3200" dirty="0">
                <a:latin typeface="Times New Roman" panose="02020603050405020304" pitchFamily="18" charset="0"/>
                <a:cs typeface="Times New Roman" panose="02020603050405020304" pitchFamily="18" charset="0"/>
              </a:rPr>
              <a:t> </a:t>
            </a:r>
            <a:r>
              <a:rPr lang="en-US" sz="3200" i="1" dirty="0">
                <a:latin typeface="Times New Roman" panose="02020603050405020304" pitchFamily="18" charset="0"/>
                <a:cs typeface="Times New Roman" panose="02020603050405020304" pitchFamily="18" charset="0"/>
              </a:rPr>
              <a:t>27</a:t>
            </a:r>
            <a:r>
              <a:rPr lang="en-US" sz="3200" dirty="0">
                <a:latin typeface="Times New Roman" panose="02020603050405020304" pitchFamily="18" charset="0"/>
                <a:cs typeface="Times New Roman" panose="02020603050405020304" pitchFamily="18" charset="0"/>
              </a:rPr>
              <a:t>(11), 2230-2258. </a:t>
            </a:r>
            <a:r>
              <a:rPr lang="en-US" sz="3200" dirty="0">
                <a:latin typeface="Times New Roman" panose="02020603050405020304" pitchFamily="18" charset="0"/>
                <a:cs typeface="Times New Roman" panose="02020603050405020304" pitchFamily="18" charset="0"/>
                <a:hlinkClick r:id="rId5"/>
              </a:rPr>
              <a:t>https://doi.org/10.1177/0886260511432149</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Sexual Assault. (2019, January 03). What is sexual assault?</a:t>
            </a:r>
          </a:p>
          <a:p>
            <a:pPr marL="457200" indent="-457200"/>
            <a:r>
              <a:rPr lang="en-US" sz="32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hlinkClick r:id="rId6"/>
              </a:rPr>
              <a:t>https://www.justice.gov/ovw/sexual-assault</a:t>
            </a:r>
            <a:endParaRPr lang="en-US" sz="3200" dirty="0">
              <a:latin typeface="Times New Roman" panose="02020603050405020304" pitchFamily="18" charset="0"/>
              <a:cs typeface="Times New Roman" panose="02020603050405020304" pitchFamily="18" charset="0"/>
            </a:endParaRPr>
          </a:p>
          <a:p>
            <a:pPr marL="457200" indent="-457200"/>
            <a:endParaRPr lang="en-US" sz="3200" dirty="0">
              <a:latin typeface="Times New Roman" panose="02020603050405020304" pitchFamily="18" charset="0"/>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a:p>
            <a:pPr marL="0" indent="0">
              <a:buNone/>
            </a:pPr>
            <a:endParaRPr lang="en-US" sz="3600" dirty="0">
              <a:latin typeface="Times New Roman" panose="02020603050405020304" pitchFamily="18" charset="0"/>
              <a:cs typeface="Times New Roman" panose="02020603050405020304" pitchFamily="18" charset="0"/>
            </a:endParaRPr>
          </a:p>
        </p:txBody>
      </p:sp>
      <p:sp>
        <p:nvSpPr>
          <p:cNvPr id="1036" name="Text Box 103"/>
          <p:cNvSpPr txBox="1">
            <a:spLocks noChangeArrowheads="1"/>
          </p:cNvSpPr>
          <p:nvPr/>
        </p:nvSpPr>
        <p:spPr bwMode="auto">
          <a:xfrm>
            <a:off x="969265" y="12597448"/>
            <a:ext cx="12796837" cy="731520"/>
          </a:xfrm>
          <a:prstGeom prst="rect">
            <a:avLst/>
          </a:prstGeom>
          <a:solidFill>
            <a:srgbClr val="0070C0"/>
          </a:solidFill>
          <a:ln w="9525">
            <a:noFill/>
            <a:miter lim="800000"/>
            <a:headEnd/>
            <a:tailEnd/>
          </a:ln>
        </p:spPr>
        <p:txBody>
          <a:bodyPr wrap="none"/>
          <a:lstStyle/>
          <a:p>
            <a:pPr defTabSz="4389438"/>
            <a:r>
              <a:rPr lang="en-US" sz="3600" b="1" dirty="0">
                <a:solidFill>
                  <a:schemeClr val="bg1"/>
                </a:solidFill>
              </a:rPr>
              <a:t>BACKGROUND                                                  </a:t>
            </a:r>
          </a:p>
        </p:txBody>
      </p:sp>
      <p:sp>
        <p:nvSpPr>
          <p:cNvPr id="1038" name="Text Box 107"/>
          <p:cNvSpPr txBox="1">
            <a:spLocks noChangeArrowheads="1"/>
          </p:cNvSpPr>
          <p:nvPr/>
        </p:nvSpPr>
        <p:spPr bwMode="auto">
          <a:xfrm>
            <a:off x="15563088" y="19354800"/>
            <a:ext cx="12796838" cy="731520"/>
          </a:xfrm>
          <a:prstGeom prst="rect">
            <a:avLst/>
          </a:prstGeom>
          <a:solidFill>
            <a:srgbClr val="0070C0"/>
          </a:solidFill>
          <a:ln w="9525">
            <a:noFill/>
            <a:miter lim="800000"/>
            <a:headEnd/>
            <a:tailEnd/>
          </a:ln>
        </p:spPr>
        <p:txBody>
          <a:bodyPr wrap="none"/>
          <a:lstStyle/>
          <a:p>
            <a:pPr defTabSz="4389438"/>
            <a:r>
              <a:rPr lang="en-US" sz="3600" b="1" dirty="0">
                <a:solidFill>
                  <a:schemeClr val="bg1"/>
                </a:solidFill>
              </a:rPr>
              <a:t>RESULTS                                                   </a:t>
            </a:r>
          </a:p>
        </p:txBody>
      </p:sp>
      <p:sp>
        <p:nvSpPr>
          <p:cNvPr id="1039" name="Text Box 108"/>
          <p:cNvSpPr txBox="1">
            <a:spLocks noChangeArrowheads="1"/>
          </p:cNvSpPr>
          <p:nvPr/>
        </p:nvSpPr>
        <p:spPr bwMode="auto">
          <a:xfrm>
            <a:off x="29833093" y="5430044"/>
            <a:ext cx="12796838" cy="731520"/>
          </a:xfrm>
          <a:prstGeom prst="rect">
            <a:avLst/>
          </a:prstGeom>
          <a:solidFill>
            <a:srgbClr val="0070C0"/>
          </a:solidFill>
          <a:ln w="9525">
            <a:noFill/>
            <a:miter lim="800000"/>
            <a:headEnd/>
            <a:tailEnd/>
          </a:ln>
        </p:spPr>
        <p:txBody>
          <a:bodyPr wrap="none"/>
          <a:lstStyle/>
          <a:p>
            <a:pPr defTabSz="4389438"/>
            <a:r>
              <a:rPr lang="en-US" sz="3600" b="1" dirty="0">
                <a:solidFill>
                  <a:schemeClr val="bg1"/>
                </a:solidFill>
              </a:rPr>
              <a:t>DISCUSSION                                                 </a:t>
            </a:r>
          </a:p>
        </p:txBody>
      </p:sp>
      <p:sp>
        <p:nvSpPr>
          <p:cNvPr id="1040" name="Text Box 109"/>
          <p:cNvSpPr txBox="1">
            <a:spLocks noChangeArrowheads="1"/>
          </p:cNvSpPr>
          <p:nvPr/>
        </p:nvSpPr>
        <p:spPr bwMode="auto">
          <a:xfrm>
            <a:off x="29833093" y="22914966"/>
            <a:ext cx="12796838" cy="731520"/>
          </a:xfrm>
          <a:prstGeom prst="rect">
            <a:avLst/>
          </a:prstGeom>
          <a:solidFill>
            <a:srgbClr val="0070C0"/>
          </a:solidFill>
          <a:ln w="9525">
            <a:noFill/>
            <a:miter lim="800000"/>
            <a:headEnd/>
            <a:tailEnd/>
          </a:ln>
        </p:spPr>
        <p:txBody>
          <a:bodyPr wrap="none"/>
          <a:lstStyle/>
          <a:p>
            <a:pPr defTabSz="4389438"/>
            <a:r>
              <a:rPr lang="en-US" sz="3600" b="1" dirty="0">
                <a:solidFill>
                  <a:schemeClr val="bg1"/>
                </a:solidFill>
              </a:rPr>
              <a:t>REFERENCES       </a:t>
            </a:r>
          </a:p>
          <a:p>
            <a:pPr defTabSz="4389438"/>
            <a:r>
              <a:rPr lang="en-US" sz="3600" b="1" dirty="0">
                <a:solidFill>
                  <a:schemeClr val="bg1"/>
                </a:solidFill>
              </a:rPr>
              <a:t>                                    </a:t>
            </a:r>
          </a:p>
        </p:txBody>
      </p:sp>
      <p:sp>
        <p:nvSpPr>
          <p:cNvPr id="25" name="Text Box 107"/>
          <p:cNvSpPr txBox="1">
            <a:spLocks noChangeArrowheads="1"/>
          </p:cNvSpPr>
          <p:nvPr/>
        </p:nvSpPr>
        <p:spPr bwMode="auto">
          <a:xfrm>
            <a:off x="15547181" y="5430044"/>
            <a:ext cx="12796838" cy="731520"/>
          </a:xfrm>
          <a:prstGeom prst="rect">
            <a:avLst/>
          </a:prstGeom>
          <a:solidFill>
            <a:srgbClr val="0070C0"/>
          </a:solidFill>
          <a:ln w="9525">
            <a:noFill/>
            <a:miter lim="800000"/>
            <a:headEnd/>
            <a:tailEnd/>
          </a:ln>
        </p:spPr>
        <p:txBody>
          <a:bodyPr wrap="none"/>
          <a:lstStyle/>
          <a:p>
            <a:pPr defTabSz="4389438"/>
            <a:r>
              <a:rPr lang="en-US" sz="3600" b="1" dirty="0">
                <a:solidFill>
                  <a:schemeClr val="bg1"/>
                </a:solidFill>
              </a:rPr>
              <a:t>METHOD</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4297</TotalTime>
  <Words>1400</Words>
  <Application>Microsoft Office PowerPoint</Application>
  <PresentationFormat>Custom</PresentationFormat>
  <Paragraphs>37</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Narrow</vt:lpstr>
      <vt:lpstr>Calibri</vt:lpstr>
      <vt:lpstr>Segoe Condensed</vt:lpstr>
      <vt:lpstr>Times New Roman</vt:lpstr>
      <vt:lpstr>Default Design</vt:lpstr>
      <vt:lpstr>The Effects of Substance Use on Perceptions of Rape and Victim Blaming Kaitlin McCarthy The College of Saint Rose, Department of Psychology</vt:lpstr>
    </vt:vector>
  </TitlesOfParts>
  <Company>The College of Saint Rose (Faculty&amp;Staff)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Emotional Arousal, Blood Glucose Levels, and Memory Modulation: Three Laboratory Exercises in Cognitive Neuroscience  Robert W. Flint, Jr. The College of Saint Rose</dc:title>
  <dc:creator>FLINTR</dc:creator>
  <cp:lastModifiedBy> </cp:lastModifiedBy>
  <cp:revision>173</cp:revision>
  <dcterms:created xsi:type="dcterms:W3CDTF">2005-09-13T19:19:14Z</dcterms:created>
  <dcterms:modified xsi:type="dcterms:W3CDTF">2020-05-19T19:36:34Z</dcterms:modified>
</cp:coreProperties>
</file>