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36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36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36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36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5306">
          <p15:clr>
            <a:srgbClr val="A4A3A4"/>
          </p15:clr>
        </p15:guide>
        <p15:guide id="2" pos="11280">
          <p15:clr>
            <a:srgbClr val="A4A3A4"/>
          </p15:clr>
        </p15:guide>
        <p15:guide id="3" pos="5232">
          <p15:clr>
            <a:srgbClr val="A4A3A4"/>
          </p15:clr>
        </p15:guide>
        <p15:guide id="4" pos="10704">
          <p15:clr>
            <a:srgbClr val="A4A3A4"/>
          </p15:clr>
        </p15:guide>
        <p15:guide id="5" pos="16176">
          <p15:clr>
            <a:srgbClr val="A4A3A4"/>
          </p15:clr>
        </p15:guide>
        <p15:guide id="6" pos="21648">
          <p15:clr>
            <a:srgbClr val="A4A3A4"/>
          </p15:clr>
        </p15:guide>
        <p15:guide id="7" pos="22224">
          <p15:clr>
            <a:srgbClr val="A4A3A4"/>
          </p15:clr>
        </p15:guide>
        <p15:guide id="8" pos="5808">
          <p15:clr>
            <a:srgbClr val="A4A3A4"/>
          </p15:clr>
        </p15:guide>
        <p15:guide id="9"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rett, Amy Sue" initials="AmyG" lastIdx="8" clrIdx="0"/>
  <p:cmAuthor id="1" name="Jen" initials="" lastIdx="0" clrIdx="1"/>
  <p:cmAuthor id="2" name="Academic User"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335"/>
    <a:srgbClr val="29502F"/>
    <a:srgbClr val="C1CCB5"/>
    <a:srgbClr val="CCCCA1"/>
    <a:srgbClr val="8B1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033" autoAdjust="0"/>
    <p:restoredTop sz="95619" autoAdjust="0"/>
  </p:normalViewPr>
  <p:slideViewPr>
    <p:cSldViewPr>
      <p:cViewPr>
        <p:scale>
          <a:sx n="20" d="100"/>
          <a:sy n="20" d="100"/>
        </p:scale>
        <p:origin x="674" y="-1274"/>
      </p:cViewPr>
      <p:guideLst>
        <p:guide orient="horz" pos="5306"/>
        <p:guide pos="11280"/>
        <p:guide pos="5232"/>
        <p:guide pos="10704"/>
        <p:guide pos="16176"/>
        <p:guide pos="21648"/>
        <p:guide pos="22224"/>
        <p:guide pos="5808"/>
        <p:guide pos="33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2A91E5-94AA-7040-B8A8-D89A9A902548}" type="datetimeFigureOut">
              <a:rPr lang="en-US" smtClean="0"/>
              <a:t>3/15/2019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8EB414-4FF0-CD40-AA11-3778D0321532}" type="slidenum">
              <a:rPr lang="en-US" smtClean="0"/>
              <a:t>‹#›</a:t>
            </a:fld>
            <a:endParaRPr lang="en-US"/>
          </a:p>
        </p:txBody>
      </p:sp>
    </p:spTree>
    <p:extLst>
      <p:ext uri="{BB962C8B-B14F-4D97-AF65-F5344CB8AC3E}">
        <p14:creationId xmlns:p14="http://schemas.microsoft.com/office/powerpoint/2010/main" val="3771577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B89168B-20E3-42D3-9CA2-29619721DD9D}" type="datetime1">
              <a:rPr lang="en-US"/>
              <a:pPr/>
              <a:t>3/15/2019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ED3EB08-604A-479F-B5C0-7F109E43A5E2}" type="slidenum">
              <a:rPr lang="en-US"/>
              <a:pPr/>
              <a:t>‹#›</a:t>
            </a:fld>
            <a:endParaRPr lang="en-US"/>
          </a:p>
        </p:txBody>
      </p:sp>
    </p:spTree>
    <p:extLst>
      <p:ext uri="{BB962C8B-B14F-4D97-AF65-F5344CB8AC3E}">
        <p14:creationId xmlns:p14="http://schemas.microsoft.com/office/powerpoint/2010/main" val="264585344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endParaRPr lang="en-US" sz="1200" dirty="0">
              <a:latin typeface="Arial" pitchFamily="34" charset="0"/>
              <a:cs typeface="Arial" pitchFamily="34" charset="0"/>
            </a:endParaRPr>
          </a:p>
        </p:txBody>
      </p:sp>
      <p:sp>
        <p:nvSpPr>
          <p:cNvPr id="15363" name="Slide Number Placeholder 3"/>
          <p:cNvSpPr>
            <a:spLocks noGrp="1"/>
          </p:cNvSpPr>
          <p:nvPr>
            <p:ph type="sldNum" sz="quarter" idx="5"/>
          </p:nvPr>
        </p:nvSpPr>
        <p:spPr bwMode="auto">
          <a:noFill/>
          <a:ln>
            <a:miter lim="800000"/>
            <a:headEnd/>
            <a:tailEnd/>
          </a:ln>
        </p:spPr>
        <p:txBody>
          <a:bodyPr/>
          <a:lstStyle/>
          <a:p>
            <a:fld id="{80FDA149-EEAC-46E6-8D6A-FE52629B0D7B}"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8"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CAA812-DD26-4AF2-B86D-745701226E1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253678E-DBD5-4C34-902A-B03A4E457EC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5" y="2927350"/>
            <a:ext cx="9326563" cy="26333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2475" y="2927350"/>
            <a:ext cx="27827288" cy="2633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6DB11A8-14A9-4578-9582-1C9C16E2C0C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60528C9-7143-433C-84F1-137FCC8A2B2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448"/>
            <a:ext cx="37307839"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3" y="13952538"/>
            <a:ext cx="37307839"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D02D2B5-D07D-4307-8427-21965C9BBC4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2480" y="9509135"/>
            <a:ext cx="1857692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4" y="9509135"/>
            <a:ext cx="1857692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DD5A23-C364-4FA3-AC5B-E37CCEE9872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6" y="736918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6" y="1043941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42" y="736918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42" y="1043941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F21E97F-3D60-439C-BA73-48892FE86A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5C0AFF6-7B67-4C04-AAE2-98F7F3CDFE5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5724283-B429-4FA6-AAB0-FBE354EFFF6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6"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6"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1B966DA-1734-4361-9ED6-F23B0525080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6" y="2304257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6" y="294164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6" y="2576354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3BE0C58-E5EB-4E74-BAF8-890CB3FD819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929" y="2927350"/>
            <a:ext cx="37305343" cy="5486400"/>
          </a:xfrm>
          <a:prstGeom prst="rect">
            <a:avLst/>
          </a:prstGeom>
          <a:noFill/>
          <a:ln w="9525">
            <a:noFill/>
            <a:miter lim="800000"/>
            <a:headEnd/>
            <a:tailEnd/>
          </a:ln>
        </p:spPr>
        <p:txBody>
          <a:bodyPr vert="horz" wrap="square" lIns="436297" tIns="218148" rIns="436297" bIns="21814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2929" y="9509126"/>
            <a:ext cx="37305343" cy="19751675"/>
          </a:xfrm>
          <a:prstGeom prst="rect">
            <a:avLst/>
          </a:prstGeom>
          <a:noFill/>
          <a:ln w="9525">
            <a:noFill/>
            <a:miter lim="800000"/>
            <a:headEnd/>
            <a:tailEnd/>
          </a:ln>
        </p:spPr>
        <p:txBody>
          <a:bodyPr vert="horz" wrap="square" lIns="436297" tIns="218148" rIns="436297" bIns="21814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2929" y="29991050"/>
            <a:ext cx="9144000" cy="2197100"/>
          </a:xfrm>
          <a:prstGeom prst="rect">
            <a:avLst/>
          </a:prstGeom>
          <a:noFill/>
          <a:ln w="9525">
            <a:noFill/>
            <a:miter lim="800000"/>
            <a:headEnd/>
            <a:tailEnd/>
          </a:ln>
          <a:effectLst/>
        </p:spPr>
        <p:txBody>
          <a:bodyPr vert="horz" wrap="square" lIns="436297" tIns="218148" rIns="436297" bIns="218148" numCol="1" anchor="t" anchorCtr="0" compatLnSpc="1">
            <a:prstTxWarp prst="textNoShape">
              <a:avLst/>
            </a:prstTxWarp>
          </a:bodyPr>
          <a:lstStyle>
            <a:lvl1pPr>
              <a:defRPr sz="6700">
                <a:latin typeface="Times New Roman" charset="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14995072" y="29991050"/>
            <a:ext cx="13901057" cy="2197100"/>
          </a:xfrm>
          <a:prstGeom prst="rect">
            <a:avLst/>
          </a:prstGeom>
          <a:noFill/>
          <a:ln w="9525">
            <a:noFill/>
            <a:miter lim="800000"/>
            <a:headEnd/>
            <a:tailEnd/>
          </a:ln>
          <a:effectLst/>
        </p:spPr>
        <p:txBody>
          <a:bodyPr vert="horz" wrap="square" lIns="436297" tIns="218148" rIns="436297" bIns="218148" numCol="1" anchor="t" anchorCtr="0" compatLnSpc="1">
            <a:prstTxWarp prst="textNoShape">
              <a:avLst/>
            </a:prstTxWarp>
          </a:bodyPr>
          <a:lstStyle>
            <a:lvl1pPr algn="ctr">
              <a:defRPr sz="6700">
                <a:latin typeface="Times New Roman" charset="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31454271" y="29991050"/>
            <a:ext cx="9144000" cy="2197100"/>
          </a:xfrm>
          <a:prstGeom prst="rect">
            <a:avLst/>
          </a:prstGeom>
          <a:noFill/>
          <a:ln w="9525">
            <a:noFill/>
            <a:miter lim="800000"/>
            <a:headEnd/>
            <a:tailEnd/>
          </a:ln>
          <a:effectLst/>
        </p:spPr>
        <p:txBody>
          <a:bodyPr vert="horz" wrap="square" lIns="436297" tIns="218148" rIns="436297" bIns="218148" numCol="1" anchor="t" anchorCtr="0" compatLnSpc="1">
            <a:prstTxWarp prst="textNoShape">
              <a:avLst/>
            </a:prstTxWarp>
          </a:bodyPr>
          <a:lstStyle>
            <a:lvl1pPr algn="r">
              <a:defRPr sz="6700"/>
            </a:lvl1pPr>
          </a:lstStyle>
          <a:p>
            <a:fld id="{4CEA3133-AADE-4B48-94C9-2EC844A410D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62450" rtl="0" eaLnBrk="0" fontAlgn="base" hangingPunct="0">
        <a:spcBef>
          <a:spcPct val="0"/>
        </a:spcBef>
        <a:spcAft>
          <a:spcPct val="0"/>
        </a:spcAft>
        <a:defRPr sz="21000">
          <a:solidFill>
            <a:schemeClr val="tx2"/>
          </a:solidFill>
          <a:latin typeface="+mj-lt"/>
          <a:ea typeface="MS PGothic" pitchFamily="34" charset="-128"/>
          <a:cs typeface="ＭＳ Ｐゴシック" charset="0"/>
        </a:defRPr>
      </a:lvl1pPr>
      <a:lvl2pPr algn="ctr" defTabSz="4362450" rtl="0" eaLnBrk="0" fontAlgn="base" hangingPunct="0">
        <a:spcBef>
          <a:spcPct val="0"/>
        </a:spcBef>
        <a:spcAft>
          <a:spcPct val="0"/>
        </a:spcAft>
        <a:defRPr sz="21000">
          <a:solidFill>
            <a:schemeClr val="tx2"/>
          </a:solidFill>
          <a:latin typeface="Times New Roman" charset="0"/>
          <a:ea typeface="MS PGothic" pitchFamily="34" charset="-128"/>
          <a:cs typeface="ＭＳ Ｐゴシック" charset="0"/>
        </a:defRPr>
      </a:lvl2pPr>
      <a:lvl3pPr algn="ctr" defTabSz="4362450" rtl="0" eaLnBrk="0" fontAlgn="base" hangingPunct="0">
        <a:spcBef>
          <a:spcPct val="0"/>
        </a:spcBef>
        <a:spcAft>
          <a:spcPct val="0"/>
        </a:spcAft>
        <a:defRPr sz="21000">
          <a:solidFill>
            <a:schemeClr val="tx2"/>
          </a:solidFill>
          <a:latin typeface="Times New Roman" charset="0"/>
          <a:ea typeface="MS PGothic" pitchFamily="34" charset="-128"/>
          <a:cs typeface="ＭＳ Ｐゴシック" charset="0"/>
        </a:defRPr>
      </a:lvl3pPr>
      <a:lvl4pPr algn="ctr" defTabSz="4362450" rtl="0" eaLnBrk="0" fontAlgn="base" hangingPunct="0">
        <a:spcBef>
          <a:spcPct val="0"/>
        </a:spcBef>
        <a:spcAft>
          <a:spcPct val="0"/>
        </a:spcAft>
        <a:defRPr sz="21000">
          <a:solidFill>
            <a:schemeClr val="tx2"/>
          </a:solidFill>
          <a:latin typeface="Times New Roman" charset="0"/>
          <a:ea typeface="MS PGothic" pitchFamily="34" charset="-128"/>
          <a:cs typeface="ＭＳ Ｐゴシック" charset="0"/>
        </a:defRPr>
      </a:lvl4pPr>
      <a:lvl5pPr algn="ctr" defTabSz="4362450" rtl="0" eaLnBrk="0" fontAlgn="base" hangingPunct="0">
        <a:spcBef>
          <a:spcPct val="0"/>
        </a:spcBef>
        <a:spcAft>
          <a:spcPct val="0"/>
        </a:spcAft>
        <a:defRPr sz="21000">
          <a:solidFill>
            <a:schemeClr val="tx2"/>
          </a:solidFill>
          <a:latin typeface="Times New Roman" charset="0"/>
          <a:ea typeface="MS PGothic" pitchFamily="34" charset="-128"/>
          <a:cs typeface="ＭＳ Ｐゴシック" charset="0"/>
        </a:defRPr>
      </a:lvl5pPr>
      <a:lvl6pPr marL="457200" algn="ctr" defTabSz="4362450" rtl="0" fontAlgn="base">
        <a:spcBef>
          <a:spcPct val="0"/>
        </a:spcBef>
        <a:spcAft>
          <a:spcPct val="0"/>
        </a:spcAft>
        <a:defRPr sz="21000">
          <a:solidFill>
            <a:schemeClr val="tx2"/>
          </a:solidFill>
          <a:latin typeface="Times New Roman" charset="0"/>
        </a:defRPr>
      </a:lvl6pPr>
      <a:lvl7pPr marL="914400" algn="ctr" defTabSz="4362450" rtl="0" fontAlgn="base">
        <a:spcBef>
          <a:spcPct val="0"/>
        </a:spcBef>
        <a:spcAft>
          <a:spcPct val="0"/>
        </a:spcAft>
        <a:defRPr sz="21000">
          <a:solidFill>
            <a:schemeClr val="tx2"/>
          </a:solidFill>
          <a:latin typeface="Times New Roman" charset="0"/>
        </a:defRPr>
      </a:lvl7pPr>
      <a:lvl8pPr marL="1371600" algn="ctr" defTabSz="4362450" rtl="0" fontAlgn="base">
        <a:spcBef>
          <a:spcPct val="0"/>
        </a:spcBef>
        <a:spcAft>
          <a:spcPct val="0"/>
        </a:spcAft>
        <a:defRPr sz="21000">
          <a:solidFill>
            <a:schemeClr val="tx2"/>
          </a:solidFill>
          <a:latin typeface="Times New Roman" charset="0"/>
        </a:defRPr>
      </a:lvl8pPr>
      <a:lvl9pPr marL="1828800" algn="ctr" defTabSz="4362450" rtl="0" fontAlgn="base">
        <a:spcBef>
          <a:spcPct val="0"/>
        </a:spcBef>
        <a:spcAft>
          <a:spcPct val="0"/>
        </a:spcAft>
        <a:defRPr sz="21000">
          <a:solidFill>
            <a:schemeClr val="tx2"/>
          </a:solidFill>
          <a:latin typeface="Times New Roman" charset="0"/>
        </a:defRPr>
      </a:lvl9pPr>
    </p:titleStyle>
    <p:bodyStyle>
      <a:lvl1pPr marL="1636713" indent="-1636713" algn="l" defTabSz="4362450" rtl="0" eaLnBrk="0" fontAlgn="base" hangingPunct="0">
        <a:spcBef>
          <a:spcPct val="20000"/>
        </a:spcBef>
        <a:spcAft>
          <a:spcPct val="0"/>
        </a:spcAft>
        <a:buChar char="•"/>
        <a:defRPr sz="15300">
          <a:solidFill>
            <a:schemeClr val="tx1"/>
          </a:solidFill>
          <a:latin typeface="+mn-lt"/>
          <a:ea typeface="MS PGothic" pitchFamily="34" charset="-128"/>
          <a:cs typeface="ＭＳ Ｐゴシック" charset="0"/>
        </a:defRPr>
      </a:lvl1pPr>
      <a:lvl2pPr marL="3544888" indent="-1363663" algn="l" defTabSz="4362450" rtl="0" eaLnBrk="0" fontAlgn="base" hangingPunct="0">
        <a:spcBef>
          <a:spcPct val="20000"/>
        </a:spcBef>
        <a:spcAft>
          <a:spcPct val="0"/>
        </a:spcAft>
        <a:buChar char="–"/>
        <a:defRPr sz="13400">
          <a:solidFill>
            <a:schemeClr val="tx1"/>
          </a:solidFill>
          <a:latin typeface="+mn-lt"/>
          <a:ea typeface="MS PGothic" pitchFamily="34" charset="-128"/>
        </a:defRPr>
      </a:lvl2pPr>
      <a:lvl3pPr marL="5453063" indent="-1090613" algn="l" defTabSz="4362450" rtl="0" eaLnBrk="0" fontAlgn="base" hangingPunct="0">
        <a:spcBef>
          <a:spcPct val="20000"/>
        </a:spcBef>
        <a:spcAft>
          <a:spcPct val="0"/>
        </a:spcAft>
        <a:buChar char="•"/>
        <a:defRPr sz="11500">
          <a:solidFill>
            <a:schemeClr val="tx1"/>
          </a:solidFill>
          <a:latin typeface="+mn-lt"/>
          <a:ea typeface="MS PGothic" pitchFamily="34" charset="-128"/>
        </a:defRPr>
      </a:lvl3pPr>
      <a:lvl4pPr marL="7635875" indent="-1092200" algn="l" defTabSz="4362450" rtl="0" eaLnBrk="0" fontAlgn="base" hangingPunct="0">
        <a:spcBef>
          <a:spcPct val="20000"/>
        </a:spcBef>
        <a:spcAft>
          <a:spcPct val="0"/>
        </a:spcAft>
        <a:buChar char="–"/>
        <a:defRPr sz="9500">
          <a:solidFill>
            <a:schemeClr val="tx1"/>
          </a:solidFill>
          <a:latin typeface="+mn-lt"/>
          <a:ea typeface="MS PGothic" pitchFamily="34" charset="-128"/>
        </a:defRPr>
      </a:lvl4pPr>
      <a:lvl5pPr marL="9817100" indent="-1090613" algn="l" defTabSz="4362450" rtl="0" eaLnBrk="0" fontAlgn="base" hangingPunct="0">
        <a:spcBef>
          <a:spcPct val="20000"/>
        </a:spcBef>
        <a:spcAft>
          <a:spcPct val="0"/>
        </a:spcAft>
        <a:buChar char="»"/>
        <a:defRPr sz="9500">
          <a:solidFill>
            <a:schemeClr val="tx1"/>
          </a:solidFill>
          <a:latin typeface="+mn-lt"/>
          <a:ea typeface="MS PGothic" pitchFamily="34" charset="-128"/>
        </a:defRPr>
      </a:lvl5pPr>
      <a:lvl6pPr marL="10274300" indent="-1090613" algn="l" defTabSz="4362450" rtl="0" fontAlgn="base">
        <a:spcBef>
          <a:spcPct val="20000"/>
        </a:spcBef>
        <a:spcAft>
          <a:spcPct val="0"/>
        </a:spcAft>
        <a:buChar char="»"/>
        <a:defRPr sz="9500">
          <a:solidFill>
            <a:schemeClr val="tx1"/>
          </a:solidFill>
          <a:latin typeface="+mn-lt"/>
          <a:ea typeface="ＭＳ Ｐゴシック" charset="-128"/>
        </a:defRPr>
      </a:lvl6pPr>
      <a:lvl7pPr marL="10731500" indent="-1090613" algn="l" defTabSz="4362450" rtl="0" fontAlgn="base">
        <a:spcBef>
          <a:spcPct val="20000"/>
        </a:spcBef>
        <a:spcAft>
          <a:spcPct val="0"/>
        </a:spcAft>
        <a:buChar char="»"/>
        <a:defRPr sz="9500">
          <a:solidFill>
            <a:schemeClr val="tx1"/>
          </a:solidFill>
          <a:latin typeface="+mn-lt"/>
          <a:ea typeface="ＭＳ Ｐゴシック" charset="-128"/>
        </a:defRPr>
      </a:lvl7pPr>
      <a:lvl8pPr marL="11188700" indent="-1090613" algn="l" defTabSz="4362450" rtl="0" fontAlgn="base">
        <a:spcBef>
          <a:spcPct val="20000"/>
        </a:spcBef>
        <a:spcAft>
          <a:spcPct val="0"/>
        </a:spcAft>
        <a:buChar char="»"/>
        <a:defRPr sz="9500">
          <a:solidFill>
            <a:schemeClr val="tx1"/>
          </a:solidFill>
          <a:latin typeface="+mn-lt"/>
          <a:ea typeface="ＭＳ Ｐゴシック" charset="-128"/>
        </a:defRPr>
      </a:lvl8pPr>
      <a:lvl9pPr marL="11645900" indent="-1090613" algn="l" defTabSz="4362450" rtl="0" fontAlgn="base">
        <a:spcBef>
          <a:spcPct val="20000"/>
        </a:spcBef>
        <a:spcAft>
          <a:spcPct val="0"/>
        </a:spcAft>
        <a:buChar char="»"/>
        <a:defRPr sz="95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10" Type="http://schemas.openxmlformats.org/officeDocument/2006/relationships/image" Target="../media/image8.png"/><Relationship Id="rId4" Type="http://schemas.openxmlformats.org/officeDocument/2006/relationships/image" Target="../media/image2.w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5960630" y="610201"/>
            <a:ext cx="33147000" cy="2246769"/>
          </a:xfrm>
          <a:prstGeom prst="rect">
            <a:avLst/>
          </a:prstGeom>
          <a:noFill/>
          <a:ln w="9525">
            <a:noFill/>
            <a:miter lim="800000"/>
            <a:headEnd/>
            <a:tailEnd/>
          </a:ln>
        </p:spPr>
        <p:txBody>
          <a:bodyPr>
            <a:spAutoFit/>
          </a:bodyPr>
          <a:lstStyle/>
          <a:p>
            <a:pPr algn="ctr"/>
            <a:r>
              <a:rPr lang="en-JM" sz="7000" dirty="0">
                <a:latin typeface="Calibri" panose="020F0502020204030204" pitchFamily="34" charset="0"/>
                <a:ea typeface="Times New Roman" panose="02020603050405020304" pitchFamily="18" charset="0"/>
              </a:rPr>
              <a:t>Creative collaboration between team-members is represented in their shared brain activity: A NIRS based </a:t>
            </a:r>
            <a:r>
              <a:rPr lang="en-JM" sz="7000" dirty="0" err="1">
                <a:latin typeface="Calibri" panose="020F0502020204030204" pitchFamily="34" charset="0"/>
                <a:ea typeface="Times New Roman" panose="02020603050405020304" pitchFamily="18" charset="0"/>
              </a:rPr>
              <a:t>hyperscanning</a:t>
            </a:r>
            <a:r>
              <a:rPr lang="en-JM" sz="7000" dirty="0">
                <a:latin typeface="Calibri" panose="020F0502020204030204" pitchFamily="34" charset="0"/>
                <a:ea typeface="Times New Roman" panose="02020603050405020304" pitchFamily="18" charset="0"/>
              </a:rPr>
              <a:t> study </a:t>
            </a:r>
            <a:endParaRPr lang="en-US" sz="7000" b="1" dirty="0"/>
          </a:p>
        </p:txBody>
      </p:sp>
      <mc:AlternateContent xmlns:mc="http://schemas.openxmlformats.org/markup-compatibility/2006">
        <mc:Choice xmlns:a14="http://schemas.microsoft.com/office/drawing/2010/main" Requires="a14">
          <p:sp>
            <p:nvSpPr>
              <p:cNvPr id="14342" name="Text Box 6"/>
              <p:cNvSpPr txBox="1">
                <a:spLocks noChangeArrowheads="1"/>
              </p:cNvSpPr>
              <p:nvPr/>
            </p:nvSpPr>
            <p:spPr bwMode="auto">
              <a:xfrm>
                <a:off x="8834355" y="3304096"/>
                <a:ext cx="25995086" cy="3385542"/>
              </a:xfrm>
              <a:prstGeom prst="rect">
                <a:avLst/>
              </a:prstGeom>
              <a:noFill/>
              <a:ln w="9525">
                <a:noFill/>
                <a:miter lim="800000"/>
                <a:headEnd/>
                <a:tailEnd/>
              </a:ln>
            </p:spPr>
            <p:txBody>
              <a:bodyPr wrap="square">
                <a:spAutoFit/>
              </a:bodyPr>
              <a:lstStyle/>
              <a:p>
                <a:pPr algn="ctr"/>
                <a:r>
                  <a:rPr lang="en-JM" sz="6000" dirty="0">
                    <a:latin typeface="Calibri" panose="020F0502020204030204" pitchFamily="34" charset="0"/>
                    <a:ea typeface="Times New Roman" panose="02020603050405020304" pitchFamily="18" charset="0"/>
                  </a:rPr>
                  <a:t>Naama Mayseless</a:t>
                </a:r>
                <a14:m>
                  <m:oMath xmlns:m="http://schemas.openxmlformats.org/officeDocument/2006/math">
                    <m:r>
                      <a:rPr lang="en-JM" sz="6000" i="1" baseline="30000" dirty="0" smtClean="0">
                        <a:latin typeface="Cambria Math" panose="02040503050406030204" pitchFamily="18" charset="0"/>
                        <a:ea typeface="Times New Roman" panose="02020603050405020304" pitchFamily="18" charset="0"/>
                      </a:rPr>
                      <m:t>1</m:t>
                    </m:r>
                  </m:oMath>
                </a14:m>
                <a:r>
                  <a:rPr lang="en-JM" sz="6000" dirty="0">
                    <a:latin typeface="Calibri" panose="020F0502020204030204" pitchFamily="34" charset="0"/>
                    <a:ea typeface="Times New Roman" panose="02020603050405020304" pitchFamily="18" charset="0"/>
                  </a:rPr>
                  <a:t>, Kristi Bartholomay</a:t>
                </a:r>
                <a14:m>
                  <m:oMath xmlns:m="http://schemas.openxmlformats.org/officeDocument/2006/math">
                    <m:r>
                      <a:rPr lang="en-JM" sz="6000" i="1" baseline="30000" dirty="0">
                        <a:latin typeface="Cambria Math" panose="02040503050406030204" pitchFamily="18" charset="0"/>
                        <a:ea typeface="Times New Roman" panose="02020603050405020304" pitchFamily="18" charset="0"/>
                      </a:rPr>
                      <m:t>1</m:t>
                    </m:r>
                  </m:oMath>
                </a14:m>
                <a:r>
                  <a:rPr lang="en-JM" sz="6000" dirty="0">
                    <a:latin typeface="Calibri" panose="020F0502020204030204" pitchFamily="34" charset="0"/>
                    <a:ea typeface="Times New Roman" panose="02020603050405020304" pitchFamily="18" charset="0"/>
                  </a:rPr>
                  <a:t>, Grace Hawthorne</a:t>
                </a:r>
                <a14:m>
                  <m:oMath xmlns:m="http://schemas.openxmlformats.org/officeDocument/2006/math">
                    <m:r>
                      <a:rPr lang="en-US" sz="6000" b="0" i="1" baseline="30000" dirty="0" smtClean="0">
                        <a:latin typeface="Cambria Math" panose="02040503050406030204" pitchFamily="18" charset="0"/>
                        <a:ea typeface="Times New Roman" panose="02020603050405020304" pitchFamily="18" charset="0"/>
                      </a:rPr>
                      <m:t>2</m:t>
                    </m:r>
                  </m:oMath>
                </a14:m>
                <a:r>
                  <a:rPr lang="en-JM" sz="6000" dirty="0">
                    <a:latin typeface="Calibri" panose="020F0502020204030204" pitchFamily="34" charset="0"/>
                    <a:ea typeface="Times New Roman" panose="02020603050405020304" pitchFamily="18" charset="0"/>
                  </a:rPr>
                  <a:t>, Allan Reiss</a:t>
                </a:r>
                <a14:m>
                  <m:oMath xmlns:m="http://schemas.openxmlformats.org/officeDocument/2006/math">
                    <m:r>
                      <a:rPr lang="en-JM" sz="6000" i="1" baseline="30000" dirty="0">
                        <a:latin typeface="Cambria Math" panose="02040503050406030204" pitchFamily="18" charset="0"/>
                        <a:ea typeface="Times New Roman" panose="02020603050405020304" pitchFamily="18" charset="0"/>
                      </a:rPr>
                      <m:t>1</m:t>
                    </m:r>
                  </m:oMath>
                </a14:m>
                <a:endParaRPr lang="en-US" dirty="0">
                  <a:latin typeface="Arial" pitchFamily="34" charset="0"/>
                  <a:cs typeface="Arial" pitchFamily="34" charset="0"/>
                </a:endParaRPr>
              </a:p>
              <a:p>
                <a:pPr marL="742950" indent="-742950" algn="ctr">
                  <a:buAutoNum type="arabicPeriod"/>
                </a:pPr>
                <a:r>
                  <a:rPr lang="en-US" dirty="0">
                    <a:latin typeface="Arial" pitchFamily="34" charset="0"/>
                    <a:cs typeface="Arial" pitchFamily="34" charset="0"/>
                  </a:rPr>
                  <a:t>Department of Psychiatry and Behavioral </a:t>
                </a:r>
                <a:r>
                  <a:rPr lang="en-US" dirty="0">
                    <a:latin typeface="Arial"/>
                    <a:cs typeface="Arial"/>
                  </a:rPr>
                  <a:t>Sciences, </a:t>
                </a:r>
                <a:r>
                  <a:rPr lang="en-US" dirty="0">
                    <a:latin typeface="Arial" pitchFamily="34" charset="0"/>
                    <a:cs typeface="Arial" pitchFamily="34" charset="0"/>
                  </a:rPr>
                  <a:t>Stanford University</a:t>
                </a:r>
              </a:p>
              <a:p>
                <a:pPr marL="742950" indent="-742950" algn="ctr">
                  <a:buAutoNum type="arabicPeriod"/>
                </a:pPr>
                <a:r>
                  <a:rPr lang="en-JM" dirty="0" err="1"/>
                  <a:t>Hasso</a:t>
                </a:r>
                <a:r>
                  <a:rPr lang="en-JM" dirty="0"/>
                  <a:t> Plattner Institute of Design (</a:t>
                </a:r>
                <a:r>
                  <a:rPr lang="en-JM" dirty="0" err="1"/>
                  <a:t>d.school</a:t>
                </a:r>
                <a:r>
                  <a:rPr lang="en-JM" dirty="0"/>
                  <a:t>) </a:t>
                </a:r>
                <a:endParaRPr lang="en-US" sz="4100" dirty="0">
                  <a:latin typeface="Arial" pitchFamily="34" charset="0"/>
                  <a:cs typeface="Arial" pitchFamily="34" charset="0"/>
                </a:endParaRPr>
              </a:p>
              <a:p>
                <a:pPr algn="ctr"/>
                <a:r>
                  <a:rPr lang="en-US" sz="4100" baseline="30000" dirty="0">
                    <a:latin typeface="Arial" pitchFamily="34" charset="0"/>
                    <a:cs typeface="Arial" pitchFamily="34" charset="0"/>
                  </a:rPr>
                  <a:t>		</a:t>
                </a:r>
                <a:endParaRPr lang="en-US" sz="4100" dirty="0">
                  <a:latin typeface="Arial" pitchFamily="34" charset="0"/>
                  <a:cs typeface="Arial" pitchFamily="34" charset="0"/>
                </a:endParaRPr>
              </a:p>
              <a:p>
                <a:pPr algn="ctr"/>
                <a:r>
                  <a:rPr lang="en-US" sz="4100" dirty="0">
                    <a:latin typeface="Arial" pitchFamily="34" charset="0"/>
                    <a:cs typeface="Arial" pitchFamily="34" charset="0"/>
                  </a:rPr>
                  <a:t>                                                                                              </a:t>
                </a:r>
              </a:p>
            </p:txBody>
          </p:sp>
        </mc:Choice>
        <mc:Fallback>
          <p:sp>
            <p:nvSpPr>
              <p:cNvPr id="14342" name="Text Box 6"/>
              <p:cNvSpPr txBox="1">
                <a:spLocks noRot="1" noChangeAspect="1" noMove="1" noResize="1" noEditPoints="1" noAdjustHandles="1" noChangeArrowheads="1" noChangeShapeType="1" noTextEdit="1"/>
              </p:cNvSpPr>
              <p:nvPr/>
            </p:nvSpPr>
            <p:spPr bwMode="auto">
              <a:xfrm>
                <a:off x="8834355" y="3304096"/>
                <a:ext cx="25995086" cy="3385542"/>
              </a:xfrm>
              <a:prstGeom prst="rect">
                <a:avLst/>
              </a:prstGeom>
              <a:blipFill>
                <a:blip r:embed="rId3"/>
                <a:stretch>
                  <a:fillRect t="-5225"/>
                </a:stretch>
              </a:blipFill>
              <a:ln w="9525">
                <a:noFill/>
                <a:miter lim="800000"/>
                <a:headEnd/>
                <a:tailEnd/>
              </a:ln>
            </p:spPr>
            <p:txBody>
              <a:bodyPr/>
              <a:lstStyle/>
              <a:p>
                <a:r>
                  <a:rPr lang="en-US">
                    <a:noFill/>
                  </a:rPr>
                  <a:t> </a:t>
                </a:r>
              </a:p>
            </p:txBody>
          </p:sp>
        </mc:Fallback>
      </mc:AlternateContent>
      <p:sp>
        <p:nvSpPr>
          <p:cNvPr id="14343" name="Text Box 31"/>
          <p:cNvSpPr txBox="1">
            <a:spLocks noChangeArrowheads="1"/>
          </p:cNvSpPr>
          <p:nvPr/>
        </p:nvSpPr>
        <p:spPr bwMode="auto">
          <a:xfrm>
            <a:off x="990600" y="7086600"/>
            <a:ext cx="12649200" cy="584776"/>
          </a:xfrm>
          <a:prstGeom prst="rect">
            <a:avLst/>
          </a:prstGeom>
          <a:noFill/>
          <a:ln w="9525">
            <a:noFill/>
            <a:miter lim="800000"/>
            <a:headEnd/>
            <a:tailEnd/>
          </a:ln>
        </p:spPr>
        <p:txBody>
          <a:bodyPr wrap="square">
            <a:spAutoFit/>
          </a:bodyPr>
          <a:lstStyle/>
          <a:p>
            <a:pPr algn="just"/>
            <a:r>
              <a:rPr lang="en-US" sz="3200" dirty="0">
                <a:latin typeface="Helvetica"/>
                <a:cs typeface="Helvetica"/>
              </a:rPr>
              <a:t>	</a:t>
            </a:r>
          </a:p>
        </p:txBody>
      </p:sp>
      <p:sp>
        <p:nvSpPr>
          <p:cNvPr id="14344" name="Text Box 33"/>
          <p:cNvSpPr txBox="1">
            <a:spLocks noChangeArrowheads="1"/>
          </p:cNvSpPr>
          <p:nvPr/>
        </p:nvSpPr>
        <p:spPr bwMode="auto">
          <a:xfrm>
            <a:off x="32385000" y="6796089"/>
            <a:ext cx="10515600" cy="623887"/>
          </a:xfrm>
          <a:prstGeom prst="rect">
            <a:avLst/>
          </a:prstGeom>
          <a:noFill/>
          <a:ln w="9525">
            <a:noFill/>
            <a:miter lim="800000"/>
            <a:headEnd/>
            <a:tailEnd/>
          </a:ln>
        </p:spPr>
        <p:txBody>
          <a:bodyPr>
            <a:spAutoFit/>
          </a:bodyPr>
          <a:lstStyle/>
          <a:p>
            <a:pPr>
              <a:lnSpc>
                <a:spcPct val="95000"/>
              </a:lnSpc>
              <a:spcBef>
                <a:spcPct val="25000"/>
              </a:spcBef>
              <a:spcAft>
                <a:spcPct val="25000"/>
              </a:spcAft>
            </a:pPr>
            <a:endParaRPr lang="en-US"/>
          </a:p>
        </p:txBody>
      </p:sp>
      <p:sp>
        <p:nvSpPr>
          <p:cNvPr id="14346" name="TextBox 35"/>
          <p:cNvSpPr txBox="1">
            <a:spLocks noChangeArrowheads="1"/>
          </p:cNvSpPr>
          <p:nvPr/>
        </p:nvSpPr>
        <p:spPr bwMode="auto">
          <a:xfrm>
            <a:off x="32820429" y="11887201"/>
            <a:ext cx="184666" cy="646331"/>
          </a:xfrm>
          <a:prstGeom prst="rect">
            <a:avLst/>
          </a:prstGeom>
          <a:noFill/>
          <a:ln w="9525">
            <a:noFill/>
            <a:miter lim="800000"/>
            <a:headEnd/>
            <a:tailEnd/>
          </a:ln>
        </p:spPr>
        <p:txBody>
          <a:bodyPr wrap="none">
            <a:spAutoFit/>
          </a:bodyPr>
          <a:lstStyle/>
          <a:p>
            <a:endParaRPr lang="en-US"/>
          </a:p>
        </p:txBody>
      </p:sp>
      <p:pic>
        <p:nvPicPr>
          <p:cNvPr id="14349" name="Picture 52" descr="biox_logo copy"/>
          <p:cNvPicPr>
            <a:picLocks noChangeAspect="1" noChangeArrowheads="1"/>
          </p:cNvPicPr>
          <p:nvPr/>
        </p:nvPicPr>
        <p:blipFill>
          <a:blip r:embed="rId4"/>
          <a:srcRect/>
          <a:stretch>
            <a:fillRect/>
          </a:stretch>
        </p:blipFill>
        <p:spPr bwMode="auto">
          <a:xfrm>
            <a:off x="22262647" y="19317646"/>
            <a:ext cx="432707" cy="863600"/>
          </a:xfrm>
          <a:prstGeom prst="rect">
            <a:avLst/>
          </a:prstGeom>
          <a:noFill/>
          <a:ln w="9525">
            <a:noFill/>
            <a:miter lim="800000"/>
            <a:headEnd/>
            <a:tailEnd/>
          </a:ln>
        </p:spPr>
      </p:pic>
      <p:sp>
        <p:nvSpPr>
          <p:cNvPr id="14392" name="Rectangle 52"/>
          <p:cNvSpPr>
            <a:spLocks noChangeArrowheads="1"/>
          </p:cNvSpPr>
          <p:nvPr/>
        </p:nvSpPr>
        <p:spPr bwMode="auto">
          <a:xfrm>
            <a:off x="26582914" y="28270201"/>
            <a:ext cx="3657600" cy="492443"/>
          </a:xfrm>
          <a:prstGeom prst="rect">
            <a:avLst/>
          </a:prstGeom>
          <a:noFill/>
          <a:ln w="9525">
            <a:noFill/>
            <a:miter lim="800000"/>
            <a:headEnd/>
            <a:tailEnd/>
          </a:ln>
        </p:spPr>
        <p:txBody>
          <a:bodyPr wrap="square">
            <a:spAutoFit/>
          </a:bodyPr>
          <a:lstStyle/>
          <a:p>
            <a:endParaRPr lang="en-US" sz="2600" b="1" dirty="0">
              <a:latin typeface="Arial" pitchFamily="34" charset="0"/>
              <a:cs typeface="Arial" pitchFamily="34" charset="0"/>
            </a:endParaRPr>
          </a:p>
        </p:txBody>
      </p:sp>
      <p:pic>
        <p:nvPicPr>
          <p:cNvPr id="14395" name="Picture 49" descr="SU_Seal_red"/>
          <p:cNvPicPr>
            <a:picLocks noChangeAspect="1" noChangeArrowheads="1"/>
          </p:cNvPicPr>
          <p:nvPr/>
        </p:nvPicPr>
        <p:blipFill>
          <a:blip r:embed="rId5"/>
          <a:srcRect/>
          <a:stretch>
            <a:fillRect/>
          </a:stretch>
        </p:blipFill>
        <p:spPr bwMode="auto">
          <a:xfrm>
            <a:off x="3596035" y="870911"/>
            <a:ext cx="2687758" cy="2704197"/>
          </a:xfrm>
          <a:prstGeom prst="rect">
            <a:avLst/>
          </a:prstGeom>
          <a:noFill/>
          <a:ln w="9525">
            <a:noFill/>
            <a:miter lim="800000"/>
            <a:headEnd/>
            <a:tailEnd/>
          </a:ln>
        </p:spPr>
      </p:pic>
      <p:pic>
        <p:nvPicPr>
          <p:cNvPr id="14396" name="Picture 23" descr="CIBSR_logoPuzzle_transparentbg.png"/>
          <p:cNvPicPr>
            <a:picLocks noChangeAspect="1"/>
          </p:cNvPicPr>
          <p:nvPr/>
        </p:nvPicPr>
        <p:blipFill>
          <a:blip r:embed="rId6"/>
          <a:srcRect/>
          <a:stretch>
            <a:fillRect/>
          </a:stretch>
        </p:blipFill>
        <p:spPr bwMode="auto">
          <a:xfrm>
            <a:off x="-716089" y="109734"/>
            <a:ext cx="4602290" cy="4741272"/>
          </a:xfrm>
          <a:prstGeom prst="rect">
            <a:avLst/>
          </a:prstGeom>
          <a:noFill/>
          <a:ln w="9525">
            <a:noFill/>
            <a:miter lim="800000"/>
            <a:headEnd/>
            <a:tailEnd/>
          </a:ln>
        </p:spPr>
      </p:pic>
      <p:sp>
        <p:nvSpPr>
          <p:cNvPr id="86" name="Rounded Rectangle 75"/>
          <p:cNvSpPr>
            <a:spLocks noChangeArrowheads="1"/>
          </p:cNvSpPr>
          <p:nvPr/>
        </p:nvSpPr>
        <p:spPr bwMode="auto">
          <a:xfrm>
            <a:off x="14401800" y="6019800"/>
            <a:ext cx="28727400" cy="838200"/>
          </a:xfrm>
          <a:prstGeom prst="roundRect">
            <a:avLst>
              <a:gd name="adj" fmla="val 16667"/>
            </a:avLst>
          </a:prstGeom>
          <a:solidFill>
            <a:srgbClr val="8B1336"/>
          </a:solidFill>
          <a:ln w="9525">
            <a:noFill/>
            <a:round/>
            <a:headEnd/>
            <a:tailEnd/>
          </a:ln>
        </p:spPr>
        <p:txBody>
          <a:bodyPr/>
          <a:lstStyle/>
          <a:p>
            <a:endParaRPr lang="en-US"/>
          </a:p>
        </p:txBody>
      </p:sp>
      <p:sp>
        <p:nvSpPr>
          <p:cNvPr id="10" name="TextBox 9"/>
          <p:cNvSpPr txBox="1"/>
          <p:nvPr/>
        </p:nvSpPr>
        <p:spPr>
          <a:xfrm>
            <a:off x="30480000" y="32156400"/>
            <a:ext cx="12649200" cy="533400"/>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algn="just"/>
            <a:r>
              <a:rPr lang="en-US" sz="2800" dirty="0">
                <a:latin typeface="Helvetica"/>
                <a:cs typeface="Helvetica"/>
              </a:rPr>
              <a:t>ACKNOWLEDGEMENTS: This study was funded by grant ........</a:t>
            </a:r>
          </a:p>
        </p:txBody>
      </p:sp>
      <p:sp>
        <p:nvSpPr>
          <p:cNvPr id="14394" name="Rectangle 56"/>
          <p:cNvSpPr>
            <a:spLocks noChangeArrowheads="1"/>
          </p:cNvSpPr>
          <p:nvPr/>
        </p:nvSpPr>
        <p:spPr bwMode="auto">
          <a:xfrm>
            <a:off x="15022286" y="29260801"/>
            <a:ext cx="2612571" cy="492125"/>
          </a:xfrm>
          <a:prstGeom prst="rect">
            <a:avLst/>
          </a:prstGeom>
          <a:noFill/>
          <a:ln w="9525">
            <a:noFill/>
            <a:miter lim="800000"/>
            <a:headEnd/>
            <a:tailEnd/>
          </a:ln>
        </p:spPr>
        <p:txBody>
          <a:bodyPr>
            <a:spAutoFit/>
          </a:bodyPr>
          <a:lstStyle/>
          <a:p>
            <a:endParaRPr lang="en-US" sz="2600" b="1" dirty="0">
              <a:latin typeface="Arial" pitchFamily="34" charset="0"/>
              <a:cs typeface="Arial" pitchFamily="34" charset="0"/>
            </a:endParaRPr>
          </a:p>
        </p:txBody>
      </p:sp>
      <p:sp>
        <p:nvSpPr>
          <p:cNvPr id="57" name="Text Box 31"/>
          <p:cNvSpPr txBox="1">
            <a:spLocks noChangeArrowheads="1"/>
          </p:cNvSpPr>
          <p:nvPr/>
        </p:nvSpPr>
        <p:spPr bwMode="auto">
          <a:xfrm>
            <a:off x="990600" y="24331434"/>
            <a:ext cx="12649200" cy="1569660"/>
          </a:xfrm>
          <a:prstGeom prst="rect">
            <a:avLst/>
          </a:prstGeom>
          <a:noFill/>
          <a:ln w="9525">
            <a:noFill/>
            <a:miter lim="800000"/>
            <a:headEnd/>
            <a:tailEnd/>
          </a:ln>
        </p:spPr>
        <p:txBody>
          <a:bodyPr wrap="square">
            <a:spAutoFit/>
          </a:bodyPr>
          <a:lstStyle/>
          <a:p>
            <a:r>
              <a:rPr lang="en-US" sz="3200" dirty="0"/>
              <a:t> </a:t>
            </a:r>
          </a:p>
          <a:p>
            <a:pPr algn="just"/>
            <a:endParaRPr lang="en-US" sz="3200" dirty="0"/>
          </a:p>
          <a:p>
            <a:pPr algn="just"/>
            <a:r>
              <a:rPr lang="en-US" sz="3200" dirty="0">
                <a:latin typeface="Helvetica"/>
                <a:cs typeface="Helvetica"/>
              </a:rPr>
              <a:t>		</a:t>
            </a:r>
          </a:p>
        </p:txBody>
      </p:sp>
      <p:sp>
        <p:nvSpPr>
          <p:cNvPr id="65" name="Text Box 36"/>
          <p:cNvSpPr txBox="1">
            <a:spLocks noChangeArrowheads="1"/>
          </p:cNvSpPr>
          <p:nvPr/>
        </p:nvSpPr>
        <p:spPr bwMode="auto">
          <a:xfrm>
            <a:off x="30632400" y="23241000"/>
            <a:ext cx="12496800" cy="8956299"/>
          </a:xfrm>
          <a:prstGeom prst="rect">
            <a:avLst/>
          </a:prstGeom>
          <a:noFill/>
          <a:ln w="9525">
            <a:noFill/>
            <a:miter lim="800000"/>
            <a:headEnd/>
            <a:tailEnd/>
          </a:ln>
        </p:spPr>
        <p:txBody>
          <a:bodyPr wrap="square">
            <a:spAutoFit/>
          </a:bodyPr>
          <a:lstStyle/>
          <a:p>
            <a:pPr algn="just"/>
            <a:r>
              <a:rPr lang="en-US" sz="3200" b="1" dirty="0">
                <a:solidFill>
                  <a:srgbClr val="800000"/>
                </a:solidFill>
              </a:rPr>
              <a:t>IBS between </a:t>
            </a:r>
            <a:r>
              <a:rPr lang="en-US" sz="3200" b="1" dirty="0" err="1">
                <a:solidFill>
                  <a:srgbClr val="800000"/>
                </a:solidFill>
              </a:rPr>
              <a:t>mentalizing</a:t>
            </a:r>
            <a:r>
              <a:rPr lang="en-US" sz="3200" b="1" dirty="0">
                <a:solidFill>
                  <a:srgbClr val="800000"/>
                </a:solidFill>
              </a:rPr>
              <a:t> systems (</a:t>
            </a:r>
            <a:r>
              <a:rPr lang="en-US" sz="3200" b="1" dirty="0" err="1">
                <a:solidFill>
                  <a:srgbClr val="800000"/>
                </a:solidFill>
              </a:rPr>
              <a:t>aPFC</a:t>
            </a:r>
            <a:r>
              <a:rPr lang="en-US" sz="3200" b="1" dirty="0">
                <a:solidFill>
                  <a:srgbClr val="800000"/>
                </a:solidFill>
              </a:rPr>
              <a:t> and the </a:t>
            </a:r>
            <a:r>
              <a:rPr lang="en-US" sz="3200" b="1" dirty="0" err="1">
                <a:solidFill>
                  <a:srgbClr val="800000"/>
                </a:solidFill>
              </a:rPr>
              <a:t>temporoparietal</a:t>
            </a:r>
            <a:r>
              <a:rPr lang="en-US" sz="3200" b="1" dirty="0">
                <a:solidFill>
                  <a:srgbClr val="800000"/>
                </a:solidFill>
              </a:rPr>
              <a:t> </a:t>
            </a:r>
            <a:r>
              <a:rPr lang="en-US" sz="3200" b="1" dirty="0" err="1">
                <a:solidFill>
                  <a:srgbClr val="800000"/>
                </a:solidFill>
              </a:rPr>
              <a:t>gyrus</a:t>
            </a:r>
            <a:r>
              <a:rPr lang="en-US" sz="3200" b="1" dirty="0">
                <a:solidFill>
                  <a:srgbClr val="800000"/>
                </a:solidFill>
              </a:rPr>
              <a:t>): </a:t>
            </a:r>
            <a:r>
              <a:rPr lang="en-US" sz="3200" dirty="0"/>
              <a:t>Increased IBS in the creative task only. These regions are thought to be related to the ability to infer knowledge, beliefs, and emotions (Theory of Mind). Success in the creativity task may require each partner taking the other’s perspective.</a:t>
            </a:r>
          </a:p>
          <a:p>
            <a:pPr algn="just"/>
            <a:r>
              <a:rPr lang="en-US" sz="3200" b="1" dirty="0">
                <a:solidFill>
                  <a:srgbClr val="800000"/>
                </a:solidFill>
              </a:rPr>
              <a:t>IBS between mirror neuron systems (</a:t>
            </a:r>
            <a:r>
              <a:rPr lang="en-US" sz="3200" b="1" dirty="0" err="1">
                <a:solidFill>
                  <a:srgbClr val="800000"/>
                </a:solidFill>
              </a:rPr>
              <a:t>pSTG</a:t>
            </a:r>
            <a:r>
              <a:rPr lang="en-US" sz="3200" b="1" dirty="0">
                <a:solidFill>
                  <a:srgbClr val="800000"/>
                </a:solidFill>
              </a:rPr>
              <a:t>-IFG):</a:t>
            </a:r>
            <a:r>
              <a:rPr lang="en-US" sz="3200" dirty="0"/>
              <a:t> Increased IBS in both creativity and control tasks, suggesting these regions may be related to the demands of cooperation and communication generally, rather than the demands of creativity specifically. The difference in IBS was negatively correlated with average originality of the pair and originality of design product. Since mirror neuron systems are activated on imitation, this may suggest that when cooperation is achieved based on mimicry, overall potential for creativity may be reduced.</a:t>
            </a:r>
          </a:p>
          <a:p>
            <a:pPr algn="just"/>
            <a:r>
              <a:rPr lang="en-US" sz="3200" b="1" dirty="0">
                <a:solidFill>
                  <a:srgbClr val="800000"/>
                </a:solidFill>
              </a:rPr>
              <a:t>IBS between </a:t>
            </a:r>
            <a:r>
              <a:rPr lang="en-US" sz="3200" b="1" dirty="0" err="1">
                <a:solidFill>
                  <a:srgbClr val="800000"/>
                </a:solidFill>
              </a:rPr>
              <a:t>mentalizing</a:t>
            </a:r>
            <a:r>
              <a:rPr lang="en-US" sz="3200" b="1" dirty="0">
                <a:solidFill>
                  <a:srgbClr val="800000"/>
                </a:solidFill>
              </a:rPr>
              <a:t> and mirror neuron systems (</a:t>
            </a:r>
            <a:r>
              <a:rPr lang="en-US" sz="3200" b="1" dirty="0" err="1">
                <a:solidFill>
                  <a:srgbClr val="800000"/>
                </a:solidFill>
              </a:rPr>
              <a:t>aPFC-pSTG</a:t>
            </a:r>
            <a:r>
              <a:rPr lang="en-US" sz="3200" b="1" dirty="0">
                <a:solidFill>
                  <a:srgbClr val="800000"/>
                </a:solidFill>
              </a:rPr>
              <a:t>): </a:t>
            </a:r>
            <a:r>
              <a:rPr lang="en-US" sz="3200" dirty="0"/>
              <a:t>IBS in these regions was positively correlated with level of cooperation, suggesting that cooperation may rely on one person’s ability of mimicry and their partner’s simultaneous ability to understand their intention.</a:t>
            </a:r>
          </a:p>
          <a:p>
            <a:pPr algn="just"/>
            <a:endParaRPr lang="en-US" sz="3200" dirty="0"/>
          </a:p>
        </p:txBody>
      </p:sp>
      <p:grpSp>
        <p:nvGrpSpPr>
          <p:cNvPr id="106" name="Group 65"/>
          <p:cNvGrpSpPr>
            <a:grpSpLocks/>
          </p:cNvGrpSpPr>
          <p:nvPr/>
        </p:nvGrpSpPr>
        <p:grpSpPr bwMode="auto">
          <a:xfrm>
            <a:off x="990600" y="6019800"/>
            <a:ext cx="12649200" cy="914400"/>
            <a:chOff x="457200" y="15456378"/>
            <a:chExt cx="10591800" cy="762000"/>
          </a:xfrm>
        </p:grpSpPr>
        <p:sp>
          <p:nvSpPr>
            <p:cNvPr id="107" name="Rounded Rectangle 66"/>
            <p:cNvSpPr>
              <a:spLocks noChangeArrowheads="1"/>
            </p:cNvSpPr>
            <p:nvPr/>
          </p:nvSpPr>
          <p:spPr bwMode="auto">
            <a:xfrm>
              <a:off x="457200" y="15456378"/>
              <a:ext cx="10591800" cy="762000"/>
            </a:xfrm>
            <a:prstGeom prst="roundRect">
              <a:avLst>
                <a:gd name="adj" fmla="val 16667"/>
              </a:avLst>
            </a:prstGeom>
            <a:solidFill>
              <a:srgbClr val="8B1336"/>
            </a:solidFill>
            <a:ln w="9525">
              <a:noFill/>
              <a:round/>
              <a:headEnd/>
              <a:tailEnd/>
            </a:ln>
          </p:spPr>
          <p:txBody>
            <a:bodyPr/>
            <a:lstStyle/>
            <a:p>
              <a:endParaRPr lang="en-US"/>
            </a:p>
          </p:txBody>
        </p:sp>
        <p:sp>
          <p:nvSpPr>
            <p:cNvPr id="108" name="Rectangle 14"/>
            <p:cNvSpPr>
              <a:spLocks noChangeArrowheads="1"/>
            </p:cNvSpPr>
            <p:nvPr/>
          </p:nvSpPr>
          <p:spPr bwMode="auto">
            <a:xfrm>
              <a:off x="3907559" y="15583378"/>
              <a:ext cx="3586465" cy="461665"/>
            </a:xfrm>
            <a:prstGeom prst="rect">
              <a:avLst/>
            </a:prstGeom>
            <a:solidFill>
              <a:srgbClr val="8B1336"/>
            </a:solidFill>
            <a:ln w="9525">
              <a:noFill/>
              <a:miter lim="800000"/>
              <a:headEnd/>
              <a:tailEnd/>
            </a:ln>
          </p:spPr>
          <p:txBody>
            <a:bodyPr wrap="square" lIns="0" tIns="0" rIns="0" bIns="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a:ln/>
                  <a:solidFill>
                    <a:schemeClr val="accent3"/>
                  </a:solidFill>
                  <a:latin typeface="Arial" pitchFamily="34" charset="0"/>
                </a:rPr>
                <a:t>Introduction</a:t>
              </a:r>
            </a:p>
          </p:txBody>
        </p:sp>
      </p:grpSp>
      <p:sp>
        <p:nvSpPr>
          <p:cNvPr id="39" name="Rounded Rectangle 66"/>
          <p:cNvSpPr>
            <a:spLocks noChangeArrowheads="1"/>
          </p:cNvSpPr>
          <p:nvPr/>
        </p:nvSpPr>
        <p:spPr bwMode="auto">
          <a:xfrm>
            <a:off x="30480000" y="22250400"/>
            <a:ext cx="12655296" cy="914400"/>
          </a:xfrm>
          <a:prstGeom prst="roundRect">
            <a:avLst>
              <a:gd name="adj" fmla="val 16667"/>
            </a:avLst>
          </a:prstGeom>
          <a:solidFill>
            <a:srgbClr val="8B1336"/>
          </a:solidFill>
          <a:ln w="9525">
            <a:noFill/>
            <a:round/>
            <a:headEnd/>
            <a:tailEnd/>
          </a:ln>
        </p:spPr>
        <p:txBody>
          <a:bodyPr/>
          <a:lstStyle/>
          <a:p>
            <a:endParaRPr lang="en-US"/>
          </a:p>
        </p:txBody>
      </p:sp>
      <p:sp>
        <p:nvSpPr>
          <p:cNvPr id="41" name="Rectangle 14"/>
          <p:cNvSpPr>
            <a:spLocks noChangeArrowheads="1"/>
          </p:cNvSpPr>
          <p:nvPr/>
        </p:nvSpPr>
        <p:spPr bwMode="auto">
          <a:xfrm>
            <a:off x="35104722" y="22459177"/>
            <a:ext cx="3405852" cy="553998"/>
          </a:xfrm>
          <a:prstGeom prst="rect">
            <a:avLst/>
          </a:prstGeom>
          <a:solidFill>
            <a:srgbClr val="8B1336"/>
          </a:solidFill>
          <a:ln w="9525">
            <a:noFill/>
            <a:miter lim="800000"/>
            <a:headEnd/>
            <a:tailEnd/>
          </a:ln>
        </p:spPr>
        <p:txBody>
          <a:bodyPr wrap="square" lIns="0" tIns="0" rIns="0" bIns="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a:ln/>
                <a:solidFill>
                  <a:schemeClr val="accent3"/>
                </a:solidFill>
                <a:latin typeface="Arial" pitchFamily="34" charset="0"/>
              </a:rPr>
              <a:t>Conclusions</a:t>
            </a:r>
          </a:p>
        </p:txBody>
      </p:sp>
      <p:grpSp>
        <p:nvGrpSpPr>
          <p:cNvPr id="17" name="Group 16"/>
          <p:cNvGrpSpPr/>
          <p:nvPr/>
        </p:nvGrpSpPr>
        <p:grpSpPr>
          <a:xfrm>
            <a:off x="990600" y="11944117"/>
            <a:ext cx="12649200" cy="914400"/>
            <a:chOff x="990600" y="23241000"/>
            <a:chExt cx="12496800" cy="914400"/>
          </a:xfrm>
        </p:grpSpPr>
        <p:sp>
          <p:nvSpPr>
            <p:cNvPr id="60" name="Rounded Rectangle 66"/>
            <p:cNvSpPr>
              <a:spLocks noChangeArrowheads="1"/>
            </p:cNvSpPr>
            <p:nvPr/>
          </p:nvSpPr>
          <p:spPr bwMode="auto">
            <a:xfrm>
              <a:off x="990600" y="23241000"/>
              <a:ext cx="12496800" cy="914400"/>
            </a:xfrm>
            <a:prstGeom prst="roundRect">
              <a:avLst>
                <a:gd name="adj" fmla="val 16667"/>
              </a:avLst>
            </a:prstGeom>
            <a:solidFill>
              <a:srgbClr val="8B1336"/>
            </a:solidFill>
            <a:ln w="9525">
              <a:noFill/>
              <a:round/>
              <a:headEnd/>
              <a:tailEnd/>
            </a:ln>
          </p:spPr>
          <p:txBody>
            <a:bodyPr/>
            <a:lstStyle/>
            <a:p>
              <a:endParaRPr lang="en-US"/>
            </a:p>
          </p:txBody>
        </p:sp>
        <p:sp>
          <p:nvSpPr>
            <p:cNvPr id="42" name="Rectangle 14"/>
            <p:cNvSpPr>
              <a:spLocks noChangeArrowheads="1"/>
            </p:cNvSpPr>
            <p:nvPr/>
          </p:nvSpPr>
          <p:spPr bwMode="auto">
            <a:xfrm>
              <a:off x="5334000" y="23469600"/>
              <a:ext cx="3405852" cy="553998"/>
            </a:xfrm>
            <a:prstGeom prst="rect">
              <a:avLst/>
            </a:prstGeom>
            <a:solidFill>
              <a:srgbClr val="8B1336"/>
            </a:solidFill>
            <a:ln w="9525">
              <a:noFill/>
              <a:miter lim="800000"/>
              <a:headEnd/>
              <a:tailEnd/>
            </a:ln>
          </p:spPr>
          <p:txBody>
            <a:bodyPr wrap="square" lIns="0" tIns="0" rIns="0" bIns="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a:ln/>
                  <a:solidFill>
                    <a:schemeClr val="accent3"/>
                  </a:solidFill>
                  <a:latin typeface="Arial" pitchFamily="34" charset="0"/>
                </a:rPr>
                <a:t>Methods</a:t>
              </a:r>
            </a:p>
          </p:txBody>
        </p:sp>
      </p:grpSp>
      <p:sp>
        <p:nvSpPr>
          <p:cNvPr id="56" name="Rectangle 14"/>
          <p:cNvSpPr>
            <a:spLocks noChangeArrowheads="1"/>
          </p:cNvSpPr>
          <p:nvPr/>
        </p:nvSpPr>
        <p:spPr bwMode="auto">
          <a:xfrm>
            <a:off x="26631900" y="6216691"/>
            <a:ext cx="4267200" cy="553998"/>
          </a:xfrm>
          <a:prstGeom prst="rect">
            <a:avLst/>
          </a:prstGeom>
          <a:solidFill>
            <a:srgbClr val="8B1336"/>
          </a:solidFill>
          <a:ln w="9525">
            <a:noFill/>
            <a:miter lim="800000"/>
            <a:headEnd/>
            <a:tailEnd/>
          </a:ln>
        </p:spPr>
        <p:txBody>
          <a:bodyPr wrap="square" lIns="0" tIns="0" rIns="0" bIns="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a:ln/>
                <a:solidFill>
                  <a:schemeClr val="accent3"/>
                </a:solidFill>
                <a:latin typeface="Arial" pitchFamily="34" charset="0"/>
              </a:rPr>
              <a:t>Results</a:t>
            </a:r>
          </a:p>
        </p:txBody>
      </p:sp>
      <p:sp>
        <p:nvSpPr>
          <p:cNvPr id="32" name="Text Box 31">
            <a:extLst>
              <a:ext uri="{FF2B5EF4-FFF2-40B4-BE49-F238E27FC236}">
                <a16:creationId xmlns:a16="http://schemas.microsoft.com/office/drawing/2014/main" id="{0CA81F61-6233-9D45-881A-5FDD90A99B87}"/>
              </a:ext>
            </a:extLst>
          </p:cNvPr>
          <p:cNvSpPr txBox="1">
            <a:spLocks noChangeArrowheads="1"/>
          </p:cNvSpPr>
          <p:nvPr/>
        </p:nvSpPr>
        <p:spPr bwMode="auto">
          <a:xfrm>
            <a:off x="1066800" y="7419976"/>
            <a:ext cx="12649200" cy="3724096"/>
          </a:xfrm>
          <a:prstGeom prst="rect">
            <a:avLst/>
          </a:prstGeom>
          <a:noFill/>
          <a:ln w="9525">
            <a:noFill/>
            <a:miter lim="800000"/>
            <a:headEnd/>
            <a:tailEnd/>
          </a:ln>
        </p:spPr>
        <p:txBody>
          <a:bodyPr wrap="square">
            <a:spAutoFit/>
          </a:bodyPr>
          <a:lstStyle/>
          <a:p>
            <a:pPr marL="571500" indent="-571500">
              <a:spcAft>
                <a:spcPts val="1200"/>
              </a:spcAft>
              <a:buFont typeface="Arial" panose="020B0604020202020204" pitchFamily="34" charset="0"/>
              <a:buChar char="•"/>
            </a:pPr>
            <a:r>
              <a:rPr lang="en-JM" dirty="0"/>
              <a:t>Team collaboration is an essential component of teams looking to achieve innovative ideas. </a:t>
            </a:r>
          </a:p>
          <a:p>
            <a:pPr marL="571500" indent="-571500">
              <a:spcAft>
                <a:spcPts val="1200"/>
              </a:spcAft>
              <a:buFont typeface="Arial" panose="020B0604020202020204" pitchFamily="34" charset="0"/>
              <a:buChar char="•"/>
            </a:pPr>
            <a:r>
              <a:rPr lang="en-JM" dirty="0"/>
              <a:t>This study investigated the brain-to-brain synchrony profile that occurs during creative team collaboration.</a:t>
            </a:r>
          </a:p>
          <a:p>
            <a:pPr marL="571500" indent="-571500">
              <a:spcAft>
                <a:spcPts val="1200"/>
              </a:spcAft>
              <a:buFont typeface="Arial" panose="020B0604020202020204" pitchFamily="34" charset="0"/>
              <a:buChar char="•"/>
            </a:pPr>
            <a:r>
              <a:rPr lang="en-JM" dirty="0"/>
              <a:t>naturalistic study design that allowed for social face-to-face interaction and free movements using </a:t>
            </a:r>
            <a:r>
              <a:rPr lang="en-JM" dirty="0" err="1"/>
              <a:t>fNIRS</a:t>
            </a:r>
            <a:endParaRPr lang="en-US" sz="3200" dirty="0">
              <a:latin typeface="Helvetica"/>
              <a:cs typeface="Helvetica"/>
            </a:endParaRPr>
          </a:p>
        </p:txBody>
      </p:sp>
      <p:pic>
        <p:nvPicPr>
          <p:cNvPr id="35" name="Picture 34">
            <a:extLst>
              <a:ext uri="{FF2B5EF4-FFF2-40B4-BE49-F238E27FC236}">
                <a16:creationId xmlns:a16="http://schemas.microsoft.com/office/drawing/2014/main" id="{A3AB7671-A616-114D-942F-389AFD095FE6}"/>
              </a:ext>
            </a:extLst>
          </p:cNvPr>
          <p:cNvPicPr>
            <a:picLocks noChangeAspect="1"/>
          </p:cNvPicPr>
          <p:nvPr/>
        </p:nvPicPr>
        <p:blipFill rotWithShape="1">
          <a:blip r:embed="rId7">
            <a:extLst>
              <a:ext uri="{28A0092B-C50C-407E-A947-70E740481C1C}">
                <a14:useLocalDpi xmlns:a14="http://schemas.microsoft.com/office/drawing/2010/main" val="0"/>
              </a:ext>
            </a:extLst>
          </a:blip>
          <a:srcRect b="13746"/>
          <a:stretch/>
        </p:blipFill>
        <p:spPr bwMode="auto">
          <a:xfrm>
            <a:off x="16306800" y="23164800"/>
            <a:ext cx="12344400" cy="8049647"/>
          </a:xfrm>
          <a:prstGeom prst="rect">
            <a:avLst/>
          </a:prstGeom>
          <a:noFill/>
        </p:spPr>
      </p:pic>
      <p:pic>
        <p:nvPicPr>
          <p:cNvPr id="38" name="Picture 37" descr="Macintosh HD:Users:ishak:Downloads:dSchool_logo.png">
            <a:extLst>
              <a:ext uri="{FF2B5EF4-FFF2-40B4-BE49-F238E27FC236}">
                <a16:creationId xmlns:a16="http://schemas.microsoft.com/office/drawing/2014/main" id="{D4D7BEB0-B589-C140-A4F2-6347A651254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013066" y="1135121"/>
            <a:ext cx="4117467" cy="2113099"/>
          </a:xfrm>
          <a:prstGeom prst="rect">
            <a:avLst/>
          </a:prstGeom>
          <a:noFill/>
          <a:ln>
            <a:noFill/>
          </a:ln>
        </p:spPr>
      </p:pic>
      <p:sp>
        <p:nvSpPr>
          <p:cNvPr id="45" name="Text Box 31">
            <a:extLst>
              <a:ext uri="{FF2B5EF4-FFF2-40B4-BE49-F238E27FC236}">
                <a16:creationId xmlns:a16="http://schemas.microsoft.com/office/drawing/2014/main" id="{9431FDA4-2DD9-8D43-BE0D-A1F8D02DDF4D}"/>
              </a:ext>
            </a:extLst>
          </p:cNvPr>
          <p:cNvSpPr txBox="1">
            <a:spLocks noChangeArrowheads="1"/>
          </p:cNvSpPr>
          <p:nvPr/>
        </p:nvSpPr>
        <p:spPr bwMode="auto">
          <a:xfrm>
            <a:off x="1063089" y="12858517"/>
            <a:ext cx="12576711" cy="3539430"/>
          </a:xfrm>
          <a:prstGeom prst="rect">
            <a:avLst/>
          </a:prstGeom>
          <a:noFill/>
          <a:ln w="9525">
            <a:noFill/>
            <a:miter lim="800000"/>
            <a:headEnd/>
            <a:tailEnd/>
          </a:ln>
        </p:spPr>
        <p:txBody>
          <a:bodyPr wrap="square">
            <a:spAutoFit/>
          </a:bodyPr>
          <a:lstStyle/>
          <a:p>
            <a:pPr algn="just"/>
            <a:r>
              <a:rPr lang="en-US" sz="3200" dirty="0"/>
              <a:t>56 participants (27 females, age: 32.09</a:t>
            </a:r>
            <a:r>
              <a:rPr lang="en-US" sz="3200" dirty="0">
                <a:sym typeface="Symbol" pitchFamily="2" charset="2"/>
              </a:rPr>
              <a:t></a:t>
            </a:r>
            <a:r>
              <a:rPr lang="en-US" sz="3200" dirty="0"/>
              <a:t>6.95) randomly assigned to one of 28 dyad pairs. </a:t>
            </a:r>
          </a:p>
          <a:p>
            <a:pPr algn="just"/>
            <a:r>
              <a:rPr lang="en-US" sz="3200" dirty="0"/>
              <a:t>two 10-minute tasks while </a:t>
            </a:r>
            <a:r>
              <a:rPr lang="en-US" sz="3200" dirty="0" err="1"/>
              <a:t>fNIRS</a:t>
            </a:r>
            <a:r>
              <a:rPr lang="en-US" sz="3200" dirty="0"/>
              <a:t> was collected Participants then individually completed the Alternate Uses Task (AUT) to assess originality of individual thinking. </a:t>
            </a:r>
          </a:p>
          <a:p>
            <a:pPr algn="just"/>
            <a:endParaRPr lang="en-US" sz="3200" dirty="0"/>
          </a:p>
          <a:p>
            <a:pPr algn="just"/>
            <a:r>
              <a:rPr lang="en-US" sz="3200" dirty="0">
                <a:latin typeface="Helvetica"/>
                <a:cs typeface="Helvetica"/>
              </a:rPr>
              <a:t>		</a:t>
            </a:r>
          </a:p>
        </p:txBody>
      </p:sp>
      <p:sp>
        <p:nvSpPr>
          <p:cNvPr id="46" name="Text Box 31">
            <a:extLst>
              <a:ext uri="{FF2B5EF4-FFF2-40B4-BE49-F238E27FC236}">
                <a16:creationId xmlns:a16="http://schemas.microsoft.com/office/drawing/2014/main" id="{10443FBB-EBE8-9A40-9225-820BC7EDE4DB}"/>
              </a:ext>
            </a:extLst>
          </p:cNvPr>
          <p:cNvSpPr txBox="1">
            <a:spLocks noChangeArrowheads="1"/>
          </p:cNvSpPr>
          <p:nvPr/>
        </p:nvSpPr>
        <p:spPr bwMode="auto">
          <a:xfrm>
            <a:off x="1026844" y="26967313"/>
            <a:ext cx="12649200" cy="6001643"/>
          </a:xfrm>
          <a:prstGeom prst="rect">
            <a:avLst/>
          </a:prstGeom>
          <a:noFill/>
          <a:ln w="9525">
            <a:noFill/>
            <a:miter lim="800000"/>
            <a:headEnd/>
            <a:tailEnd/>
          </a:ln>
        </p:spPr>
        <p:txBody>
          <a:bodyPr wrap="square">
            <a:spAutoFit/>
          </a:bodyPr>
          <a:lstStyle/>
          <a:p>
            <a:pPr algn="just"/>
            <a:r>
              <a:rPr lang="en-US" sz="3200" b="1" dirty="0" err="1">
                <a:solidFill>
                  <a:srgbClr val="8B1335"/>
                </a:solidFill>
              </a:rPr>
              <a:t>fNIRS</a:t>
            </a:r>
            <a:r>
              <a:rPr lang="en-US" sz="3200" b="1" dirty="0">
                <a:solidFill>
                  <a:srgbClr val="8B1335"/>
                </a:solidFill>
              </a:rPr>
              <a:t>: </a:t>
            </a:r>
            <a:r>
              <a:rPr lang="en-US" sz="3200" dirty="0" err="1"/>
              <a:t>fNIRS</a:t>
            </a:r>
            <a:r>
              <a:rPr lang="en-US" sz="3200" dirty="0"/>
              <a:t> data was preprocessed and channels were divided into 8 regions of interest in the left frontal, parietal, and temporal regions.</a:t>
            </a:r>
          </a:p>
          <a:p>
            <a:pPr algn="just"/>
            <a:r>
              <a:rPr lang="en-US" sz="3200" b="1" dirty="0">
                <a:solidFill>
                  <a:srgbClr val="8B1335"/>
                </a:solidFill>
              </a:rPr>
              <a:t>IBS Analysis: </a:t>
            </a:r>
            <a:r>
              <a:rPr lang="en-US" sz="3200" dirty="0"/>
              <a:t>Inter-brain Synchrony (IBS) was measured between each ROI of the dyad pairs. Average IBS between the same ROI pairings within a dyad was used in all analyses. </a:t>
            </a:r>
          </a:p>
          <a:p>
            <a:pPr algn="just"/>
            <a:r>
              <a:rPr lang="en-US" sz="3200" b="1" dirty="0">
                <a:solidFill>
                  <a:srgbClr val="8B1335"/>
                </a:solidFill>
              </a:rPr>
              <a:t>Coding of Cooperation: </a:t>
            </a:r>
            <a:r>
              <a:rPr lang="en-US" sz="3200" dirty="0"/>
              <a:t>Level of cooperation was coded independently by two trained raters from the video of both tasks on a 7 point Likert scale.</a:t>
            </a:r>
          </a:p>
          <a:p>
            <a:pPr algn="just"/>
            <a:r>
              <a:rPr lang="en-US" sz="3200" b="1" dirty="0">
                <a:solidFill>
                  <a:srgbClr val="8B1335"/>
                </a:solidFill>
              </a:rPr>
              <a:t>Coding of Creativity of Designs: </a:t>
            </a:r>
            <a:r>
              <a:rPr lang="en-US" sz="3200" dirty="0"/>
              <a:t>Two trained raters raters independently assessed the originality of product ideas on a 5-point Likert scale.</a:t>
            </a:r>
          </a:p>
          <a:p>
            <a:pPr algn="just"/>
            <a:r>
              <a:rPr lang="en-US" sz="3200" b="1" dirty="0">
                <a:solidFill>
                  <a:srgbClr val="8B1335"/>
                </a:solidFill>
              </a:rPr>
              <a:t>Average Originality: </a:t>
            </a:r>
            <a:r>
              <a:rPr lang="en-US" sz="3200" dirty="0"/>
              <a:t>Individual originality scores from the AUT were averaged between each  pair to describe average originality of the dyad.</a:t>
            </a:r>
            <a:endParaRPr lang="en-US" sz="3200" b="1" dirty="0">
              <a:solidFill>
                <a:srgbClr val="8B1335"/>
              </a:solidFill>
            </a:endParaRPr>
          </a:p>
          <a:p>
            <a:pPr algn="just"/>
            <a:r>
              <a:rPr lang="en-US" sz="3200" dirty="0"/>
              <a:t>		</a:t>
            </a:r>
          </a:p>
        </p:txBody>
      </p:sp>
      <p:pic>
        <p:nvPicPr>
          <p:cNvPr id="34" name="Picture 33">
            <a:extLst>
              <a:ext uri="{FF2B5EF4-FFF2-40B4-BE49-F238E27FC236}">
                <a16:creationId xmlns:a16="http://schemas.microsoft.com/office/drawing/2014/main" id="{C5F1D128-A427-B94E-A5D8-9EBD7C2BDF4C}"/>
              </a:ext>
            </a:extLst>
          </p:cNvPr>
          <p:cNvPicPr/>
          <p:nvPr/>
        </p:nvPicPr>
        <p:blipFill rotWithShape="1">
          <a:blip r:embed="rId9">
            <a:extLst>
              <a:ext uri="{28A0092B-C50C-407E-A947-70E740481C1C}">
                <a14:useLocalDpi xmlns:a14="http://schemas.microsoft.com/office/drawing/2010/main" val="0"/>
              </a:ext>
            </a:extLst>
          </a:blip>
          <a:srcRect b="17193"/>
          <a:stretch/>
        </p:blipFill>
        <p:spPr bwMode="auto">
          <a:xfrm>
            <a:off x="1410133" y="15432874"/>
            <a:ext cx="11955112" cy="8206422"/>
          </a:xfrm>
          <a:prstGeom prst="rect">
            <a:avLst/>
          </a:prstGeom>
          <a:noFill/>
        </p:spPr>
      </p:pic>
      <p:sp>
        <p:nvSpPr>
          <p:cNvPr id="2" name="TextBox 1">
            <a:extLst>
              <a:ext uri="{FF2B5EF4-FFF2-40B4-BE49-F238E27FC236}">
                <a16:creationId xmlns:a16="http://schemas.microsoft.com/office/drawing/2014/main" id="{47AE803F-5469-DE4A-A6D5-9A62CC080E94}"/>
              </a:ext>
            </a:extLst>
          </p:cNvPr>
          <p:cNvSpPr txBox="1"/>
          <p:nvPr/>
        </p:nvSpPr>
        <p:spPr>
          <a:xfrm>
            <a:off x="990600" y="23652400"/>
            <a:ext cx="12649200" cy="2062103"/>
          </a:xfrm>
          <a:prstGeom prst="rect">
            <a:avLst/>
          </a:prstGeom>
          <a:noFill/>
        </p:spPr>
        <p:txBody>
          <a:bodyPr wrap="square" rtlCol="0">
            <a:spAutoFit/>
          </a:bodyPr>
          <a:lstStyle/>
          <a:p>
            <a:pPr algn="just"/>
            <a:r>
              <a:rPr lang="en-US" sz="3200" b="1" dirty="0">
                <a:solidFill>
                  <a:srgbClr val="8B1335"/>
                </a:solidFill>
              </a:rPr>
              <a:t>Figure 1. Creativity and control task design. </a:t>
            </a:r>
            <a:r>
              <a:rPr lang="en-US" sz="3200" dirty="0"/>
              <a:t>(A) Creativity task designing a product to increase voter turnout. (B) Control task building a 3D model airplane together. (C) Example of a product produced by one dyad in the creativity task. (D) 3D model airplane presented to participants. </a:t>
            </a:r>
          </a:p>
        </p:txBody>
      </p:sp>
      <p:sp>
        <p:nvSpPr>
          <p:cNvPr id="47" name="Rounded Rectangle 66">
            <a:extLst>
              <a:ext uri="{FF2B5EF4-FFF2-40B4-BE49-F238E27FC236}">
                <a16:creationId xmlns:a16="http://schemas.microsoft.com/office/drawing/2014/main" id="{92F0E8A8-B58E-344F-BAB6-245FB39C6E8D}"/>
              </a:ext>
            </a:extLst>
          </p:cNvPr>
          <p:cNvSpPr>
            <a:spLocks noChangeArrowheads="1"/>
          </p:cNvSpPr>
          <p:nvPr/>
        </p:nvSpPr>
        <p:spPr bwMode="auto">
          <a:xfrm>
            <a:off x="990600" y="25921111"/>
            <a:ext cx="12649200" cy="914400"/>
          </a:xfrm>
          <a:prstGeom prst="roundRect">
            <a:avLst>
              <a:gd name="adj" fmla="val 16667"/>
            </a:avLst>
          </a:prstGeom>
          <a:solidFill>
            <a:srgbClr val="8B1336"/>
          </a:solidFill>
          <a:ln w="9525">
            <a:noFill/>
            <a:round/>
            <a:headEnd/>
            <a:tailEnd/>
          </a:ln>
        </p:spPr>
        <p:txBody>
          <a:bodyPr/>
          <a:lstStyle/>
          <a:p>
            <a:endParaRPr lang="en-US"/>
          </a:p>
        </p:txBody>
      </p:sp>
      <p:sp>
        <p:nvSpPr>
          <p:cNvPr id="49" name="Rectangle 14">
            <a:extLst>
              <a:ext uri="{FF2B5EF4-FFF2-40B4-BE49-F238E27FC236}">
                <a16:creationId xmlns:a16="http://schemas.microsoft.com/office/drawing/2014/main" id="{E058A01D-65E2-4345-8931-837ABA161799}"/>
              </a:ext>
            </a:extLst>
          </p:cNvPr>
          <p:cNvSpPr>
            <a:spLocks noChangeArrowheads="1"/>
          </p:cNvSpPr>
          <p:nvPr/>
        </p:nvSpPr>
        <p:spPr bwMode="auto">
          <a:xfrm>
            <a:off x="5492793" y="26111331"/>
            <a:ext cx="3447387" cy="553998"/>
          </a:xfrm>
          <a:prstGeom prst="rect">
            <a:avLst/>
          </a:prstGeom>
          <a:solidFill>
            <a:srgbClr val="8B1336"/>
          </a:solidFill>
          <a:ln w="9525">
            <a:noFill/>
            <a:miter lim="800000"/>
            <a:headEnd/>
            <a:tailEnd/>
          </a:ln>
        </p:spPr>
        <p:txBody>
          <a:bodyPr wrap="square" lIns="0" tIns="0" rIns="0" bIns="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a:ln/>
                <a:solidFill>
                  <a:schemeClr val="accent3"/>
                </a:solidFill>
                <a:latin typeface="Arial" pitchFamily="34" charset="0"/>
              </a:rPr>
              <a:t>Data Analysis</a:t>
            </a:r>
          </a:p>
        </p:txBody>
      </p:sp>
      <p:pic>
        <p:nvPicPr>
          <p:cNvPr id="58" name="Picture 57">
            <a:extLst>
              <a:ext uri="{FF2B5EF4-FFF2-40B4-BE49-F238E27FC236}">
                <a16:creationId xmlns:a16="http://schemas.microsoft.com/office/drawing/2014/main" id="{5C0C3882-AE95-2640-B378-BA2E13105731}"/>
              </a:ext>
            </a:extLst>
          </p:cNvPr>
          <p:cNvPicPr/>
          <p:nvPr/>
        </p:nvPicPr>
        <p:blipFill rotWithShape="1">
          <a:blip r:embed="rId10" cstate="print">
            <a:extLst>
              <a:ext uri="{28A0092B-C50C-407E-A947-70E740481C1C}">
                <a14:useLocalDpi xmlns:a14="http://schemas.microsoft.com/office/drawing/2010/main" val="0"/>
              </a:ext>
            </a:extLst>
          </a:blip>
          <a:srcRect b="15404"/>
          <a:stretch/>
        </p:blipFill>
        <p:spPr bwMode="auto">
          <a:xfrm>
            <a:off x="18897600" y="7010400"/>
            <a:ext cx="21793200" cy="12649200"/>
          </a:xfrm>
          <a:prstGeom prst="rect">
            <a:avLst/>
          </a:prstGeom>
          <a:noFill/>
        </p:spPr>
      </p:pic>
      <p:sp>
        <p:nvSpPr>
          <p:cNvPr id="43" name="Rounded Rectangle 66"/>
          <p:cNvSpPr>
            <a:spLocks noChangeArrowheads="1"/>
          </p:cNvSpPr>
          <p:nvPr/>
        </p:nvSpPr>
        <p:spPr bwMode="auto">
          <a:xfrm>
            <a:off x="14401800" y="22250400"/>
            <a:ext cx="15392400" cy="914400"/>
          </a:xfrm>
          <a:prstGeom prst="roundRect">
            <a:avLst>
              <a:gd name="adj" fmla="val 16667"/>
            </a:avLst>
          </a:prstGeom>
          <a:solidFill>
            <a:srgbClr val="8B1336"/>
          </a:solidFill>
          <a:ln w="9525">
            <a:noFill/>
            <a:round/>
            <a:headEnd/>
            <a:tailEnd/>
          </a:ln>
        </p:spPr>
        <p:txBody>
          <a:bodyPr/>
          <a:lstStyle/>
          <a:p>
            <a:endParaRPr lang="en-US"/>
          </a:p>
        </p:txBody>
      </p:sp>
      <p:sp>
        <p:nvSpPr>
          <p:cNvPr id="44" name="Rectangle 14"/>
          <p:cNvSpPr>
            <a:spLocks noChangeArrowheads="1"/>
          </p:cNvSpPr>
          <p:nvPr/>
        </p:nvSpPr>
        <p:spPr bwMode="auto">
          <a:xfrm>
            <a:off x="19377934" y="22402800"/>
            <a:ext cx="5440132" cy="553998"/>
          </a:xfrm>
          <a:prstGeom prst="rect">
            <a:avLst/>
          </a:prstGeom>
          <a:solidFill>
            <a:srgbClr val="8B1336"/>
          </a:solidFill>
          <a:ln w="9525">
            <a:noFill/>
            <a:miter lim="800000"/>
            <a:headEnd/>
            <a:tailEnd/>
          </a:ln>
        </p:spPr>
        <p:txBody>
          <a:bodyPr wrap="square" lIns="0" tIns="0" rIns="0" bIns="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err="1">
                <a:ln/>
                <a:solidFill>
                  <a:schemeClr val="accent3"/>
                </a:solidFill>
                <a:latin typeface="Arial" pitchFamily="34" charset="0"/>
              </a:rPr>
              <a:t>fNIRS</a:t>
            </a:r>
            <a:r>
              <a:rPr lang="en-US" b="1" dirty="0">
                <a:ln/>
                <a:solidFill>
                  <a:schemeClr val="accent3"/>
                </a:solidFill>
                <a:latin typeface="Arial" pitchFamily="34" charset="0"/>
              </a:rPr>
              <a:t> and IBS Analyses </a:t>
            </a:r>
          </a:p>
        </p:txBody>
      </p:sp>
      <p:grpSp>
        <p:nvGrpSpPr>
          <p:cNvPr id="48" name="Group 47">
            <a:extLst>
              <a:ext uri="{FF2B5EF4-FFF2-40B4-BE49-F238E27FC236}">
                <a16:creationId xmlns:a16="http://schemas.microsoft.com/office/drawing/2014/main" id="{6F240FB9-B821-0A40-BC5E-31282BD66285}"/>
              </a:ext>
            </a:extLst>
          </p:cNvPr>
          <p:cNvGrpSpPr/>
          <p:nvPr/>
        </p:nvGrpSpPr>
        <p:grpSpPr>
          <a:xfrm>
            <a:off x="30632400" y="22250400"/>
            <a:ext cx="12496800" cy="914400"/>
            <a:chOff x="30632400" y="22383749"/>
            <a:chExt cx="12496800" cy="914400"/>
          </a:xfrm>
        </p:grpSpPr>
        <p:sp>
          <p:nvSpPr>
            <p:cNvPr id="50" name="Rounded Rectangle 66"/>
            <p:cNvSpPr>
              <a:spLocks noChangeArrowheads="1"/>
            </p:cNvSpPr>
            <p:nvPr/>
          </p:nvSpPr>
          <p:spPr bwMode="auto">
            <a:xfrm>
              <a:off x="30632400" y="22383749"/>
              <a:ext cx="12496800" cy="914400"/>
            </a:xfrm>
            <a:prstGeom prst="roundRect">
              <a:avLst>
                <a:gd name="adj" fmla="val 16667"/>
              </a:avLst>
            </a:prstGeom>
            <a:solidFill>
              <a:srgbClr val="8B1336"/>
            </a:solidFill>
            <a:ln w="9525">
              <a:noFill/>
              <a:round/>
              <a:headEnd/>
              <a:tailEnd/>
            </a:ln>
          </p:spPr>
          <p:txBody>
            <a:bodyPr/>
            <a:lstStyle/>
            <a:p>
              <a:endParaRPr lang="en-US"/>
            </a:p>
          </p:txBody>
        </p:sp>
        <p:sp>
          <p:nvSpPr>
            <p:cNvPr id="51" name="Rectangle 14"/>
            <p:cNvSpPr>
              <a:spLocks noChangeArrowheads="1"/>
            </p:cNvSpPr>
            <p:nvPr/>
          </p:nvSpPr>
          <p:spPr bwMode="auto">
            <a:xfrm>
              <a:off x="35215974" y="22592526"/>
              <a:ext cx="3405852" cy="553998"/>
            </a:xfrm>
            <a:prstGeom prst="rect">
              <a:avLst/>
            </a:prstGeom>
            <a:solidFill>
              <a:srgbClr val="8B1336"/>
            </a:solidFill>
            <a:ln w="9525">
              <a:noFill/>
              <a:miter lim="800000"/>
              <a:headEnd/>
              <a:tailEnd/>
            </a:ln>
          </p:spPr>
          <p:txBody>
            <a:bodyPr wrap="square" lIns="0" tIns="0" rIns="0" bIns="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a:ln/>
                  <a:solidFill>
                    <a:schemeClr val="accent3"/>
                  </a:solidFill>
                  <a:latin typeface="Arial" pitchFamily="34" charset="0"/>
                </a:rPr>
                <a:t>Conclusions</a:t>
              </a:r>
            </a:p>
          </p:txBody>
        </p:sp>
      </p:grpSp>
      <p:sp>
        <p:nvSpPr>
          <p:cNvPr id="52" name="TextBox 51">
            <a:extLst>
              <a:ext uri="{FF2B5EF4-FFF2-40B4-BE49-F238E27FC236}">
                <a16:creationId xmlns:a16="http://schemas.microsoft.com/office/drawing/2014/main" id="{47AE803F-5469-DE4A-A6D5-9A62CC080E94}"/>
              </a:ext>
            </a:extLst>
          </p:cNvPr>
          <p:cNvSpPr txBox="1"/>
          <p:nvPr/>
        </p:nvSpPr>
        <p:spPr>
          <a:xfrm>
            <a:off x="14401800" y="31013400"/>
            <a:ext cx="15392400" cy="1569660"/>
          </a:xfrm>
          <a:prstGeom prst="rect">
            <a:avLst/>
          </a:prstGeom>
          <a:noFill/>
        </p:spPr>
        <p:txBody>
          <a:bodyPr wrap="square" rtlCol="0">
            <a:spAutoFit/>
          </a:bodyPr>
          <a:lstStyle/>
          <a:p>
            <a:pPr algn="just"/>
            <a:r>
              <a:rPr lang="en-US" sz="3200" b="1" dirty="0">
                <a:solidFill>
                  <a:srgbClr val="8B1335"/>
                </a:solidFill>
              </a:rPr>
              <a:t>Figure 2. </a:t>
            </a:r>
            <a:r>
              <a:rPr lang="en-US" sz="3200" b="1" dirty="0" err="1">
                <a:solidFill>
                  <a:srgbClr val="8B1335"/>
                </a:solidFill>
              </a:rPr>
              <a:t>fNIRS</a:t>
            </a:r>
            <a:r>
              <a:rPr lang="en-US" sz="3200" b="1" dirty="0">
                <a:solidFill>
                  <a:srgbClr val="8B1335"/>
                </a:solidFill>
              </a:rPr>
              <a:t> setup and IBS analyses. </a:t>
            </a:r>
            <a:r>
              <a:rPr lang="en-US" sz="3200" dirty="0"/>
              <a:t>(A) 22 channels covering left frontal, temporal, and parietal regions. (B) Regions of interest from source localization. (C) IBS results show increased IBS between </a:t>
            </a:r>
            <a:r>
              <a:rPr lang="en-US" sz="3200" dirty="0" err="1"/>
              <a:t>mentalizing</a:t>
            </a:r>
            <a:r>
              <a:rPr lang="en-US" sz="3200" dirty="0"/>
              <a:t> systems (MS) and mirror neuron systems (MNS). </a:t>
            </a:r>
          </a:p>
        </p:txBody>
      </p:sp>
      <p:sp>
        <p:nvSpPr>
          <p:cNvPr id="53" name="TextBox 52">
            <a:extLst>
              <a:ext uri="{FF2B5EF4-FFF2-40B4-BE49-F238E27FC236}">
                <a16:creationId xmlns:a16="http://schemas.microsoft.com/office/drawing/2014/main" id="{47AE803F-5469-DE4A-A6D5-9A62CC080E94}"/>
              </a:ext>
            </a:extLst>
          </p:cNvPr>
          <p:cNvSpPr txBox="1"/>
          <p:nvPr/>
        </p:nvSpPr>
        <p:spPr>
          <a:xfrm>
            <a:off x="18669000" y="19431000"/>
            <a:ext cx="22402800" cy="2554545"/>
          </a:xfrm>
          <a:prstGeom prst="rect">
            <a:avLst/>
          </a:prstGeom>
          <a:noFill/>
        </p:spPr>
        <p:txBody>
          <a:bodyPr wrap="square" rtlCol="0">
            <a:spAutoFit/>
          </a:bodyPr>
          <a:lstStyle/>
          <a:p>
            <a:pPr algn="just"/>
            <a:r>
              <a:rPr lang="en-US" sz="3200" b="1" dirty="0">
                <a:solidFill>
                  <a:srgbClr val="8B1335"/>
                </a:solidFill>
              </a:rPr>
              <a:t>Figure 3. IBS Results. </a:t>
            </a:r>
            <a:r>
              <a:rPr lang="en-US" sz="3200" dirty="0"/>
              <a:t>(A) Significant results of IBS analysis of the two experimental tasks. (B) Correlation analysis using the difference in IBS between the creative task and the control task between IFG-</a:t>
            </a:r>
            <a:r>
              <a:rPr lang="en-US" sz="3200" dirty="0" err="1"/>
              <a:t>pSTG</a:t>
            </a:r>
            <a:r>
              <a:rPr lang="en-US" sz="3200" dirty="0"/>
              <a:t> and average originality of dyad pair. (C) Correlation analysis using the difference in IBS between the creative design task and the control task between IFG-</a:t>
            </a:r>
            <a:r>
              <a:rPr lang="en-US" sz="3200" dirty="0" err="1"/>
              <a:t>pSTG</a:t>
            </a:r>
            <a:r>
              <a:rPr lang="en-US" sz="3200" dirty="0"/>
              <a:t> and originality of design product. (D) Correlation analysis using IBS of the creative design task between </a:t>
            </a:r>
            <a:r>
              <a:rPr lang="en-US" sz="3200" dirty="0" err="1"/>
              <a:t>aPFC-pSTG</a:t>
            </a:r>
            <a:r>
              <a:rPr lang="en-US" sz="3200" dirty="0"/>
              <a:t> and cooperation index. (E) Correlation analysis using the difference in IBS between the creative task and the control task between </a:t>
            </a:r>
            <a:r>
              <a:rPr lang="en-US" sz="3200" dirty="0" err="1"/>
              <a:t>aPFC-pSTG</a:t>
            </a:r>
            <a:r>
              <a:rPr lang="en-US" sz="3200" dirty="0"/>
              <a:t> and cooperation index.</a:t>
            </a:r>
          </a:p>
        </p:txBody>
      </p:sp>
    </p:spTree>
  </p:cSld>
  <p:clrMapOvr>
    <a:masterClrMapping/>
  </p:clrMapOvr>
</p:sld>
</file>

<file path=ppt/theme/theme1.xml><?xml version="1.0" encoding="utf-8"?>
<a:theme xmlns:a="http://schemas.openxmlformats.org/drawingml/2006/main" name="3x4">
  <a:themeElements>
    <a:clrScheme name="3x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x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Times New Roman" charset="0"/>
          </a:defRPr>
        </a:defPPr>
      </a:lstStyle>
    </a:lnDef>
  </a:objectDefaults>
  <a:extraClrSchemeLst>
    <a:extraClrScheme>
      <a:clrScheme name="3x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x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x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x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x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x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x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x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x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x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x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x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STORAGE:vas forms:POSTER Templates:ppt temps:3x4.pot</Template>
  <TotalTime>9214</TotalTime>
  <Words>707</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 Math</vt:lpstr>
      <vt:lpstr>Helvetica</vt:lpstr>
      <vt:lpstr>Times New Roman</vt:lpstr>
      <vt:lpstr>3x4</vt:lpstr>
      <vt:lpstr>PowerPoint Presentation</vt:lpstr>
    </vt:vector>
  </TitlesOfParts>
  <Company>VAS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dc:creator>
  <cp:lastModifiedBy>Naama M</cp:lastModifiedBy>
  <cp:revision>414</cp:revision>
  <cp:lastPrinted>2013-04-15T03:06:20Z</cp:lastPrinted>
  <dcterms:created xsi:type="dcterms:W3CDTF">2012-09-29T01:54:33Z</dcterms:created>
  <dcterms:modified xsi:type="dcterms:W3CDTF">2019-03-16T07:33:41Z</dcterms:modified>
</cp:coreProperties>
</file>