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sldIdLst>
    <p:sldId id="279" r:id="rId3"/>
    <p:sldId id="356" r:id="rId4"/>
    <p:sldId id="270" r:id="rId5"/>
    <p:sldId id="284" r:id="rId6"/>
    <p:sldId id="301" r:id="rId7"/>
    <p:sldId id="290" r:id="rId8"/>
    <p:sldId id="291" r:id="rId9"/>
    <p:sldId id="292" r:id="rId10"/>
    <p:sldId id="293" r:id="rId11"/>
    <p:sldId id="294" r:id="rId12"/>
    <p:sldId id="295" r:id="rId13"/>
    <p:sldId id="296" r:id="rId14"/>
    <p:sldId id="297" r:id="rId15"/>
    <p:sldId id="298" r:id="rId16"/>
    <p:sldId id="299" r:id="rId17"/>
    <p:sldId id="330" r:id="rId18"/>
    <p:sldId id="321" r:id="rId19"/>
    <p:sldId id="325" r:id="rId20"/>
    <p:sldId id="344" r:id="rId21"/>
    <p:sldId id="345" r:id="rId22"/>
    <p:sldId id="346" r:id="rId23"/>
    <p:sldId id="347" r:id="rId24"/>
    <p:sldId id="271" r:id="rId25"/>
    <p:sldId id="323" r:id="rId26"/>
    <p:sldId id="273" r:id="rId27"/>
    <p:sldId id="275" r:id="rId28"/>
    <p:sldId id="276" r:id="rId29"/>
    <p:sldId id="278" r:id="rId30"/>
    <p:sldId id="277" r:id="rId31"/>
    <p:sldId id="280" r:id="rId32"/>
    <p:sldId id="281" r:id="rId33"/>
    <p:sldId id="324" r:id="rId34"/>
    <p:sldId id="282" r:id="rId35"/>
    <p:sldId id="283" r:id="rId36"/>
    <p:sldId id="328" r:id="rId3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rrell Mabe" initials="DM" lastIdx="1" clrIdx="0">
    <p:extLst>
      <p:ext uri="{19B8F6BF-5375-455C-9EA6-DF929625EA0E}">
        <p15:presenceInfo xmlns:p15="http://schemas.microsoft.com/office/powerpoint/2012/main" userId="S::d.mabe@citadelbrands.com::7934c66c-2f83-4e27-b9db-0fdb223cc9a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983E"/>
    <a:srgbClr val="4B732F"/>
    <a:srgbClr val="517D33"/>
    <a:srgbClr val="49702E"/>
    <a:srgbClr val="2E471D"/>
    <a:srgbClr val="365422"/>
    <a:srgbClr val="476D2D"/>
    <a:srgbClr val="6AA343"/>
    <a:srgbClr val="5F86CD"/>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1" autoAdjust="0"/>
    <p:restoredTop sz="86335" autoAdjust="0"/>
  </p:normalViewPr>
  <p:slideViewPr>
    <p:cSldViewPr snapToGrid="0">
      <p:cViewPr varScale="1">
        <p:scale>
          <a:sx n="45" d="100"/>
          <a:sy n="45" d="100"/>
        </p:scale>
        <p:origin x="360" y="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53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7739" cy="471054"/>
          </a:xfrm>
          <a:prstGeom prst="rect">
            <a:avLst/>
          </a:prstGeom>
        </p:spPr>
        <p:txBody>
          <a:bodyPr vert="horz" lIns="94203" tIns="47101" rIns="94203" bIns="47101" rtlCol="0"/>
          <a:lstStyle>
            <a:lvl1pPr algn="l">
              <a:defRPr sz="1200"/>
            </a:lvl1pPr>
          </a:lstStyle>
          <a:p>
            <a:endParaRPr lang="en-US" dirty="0"/>
          </a:p>
        </p:txBody>
      </p:sp>
      <p:sp>
        <p:nvSpPr>
          <p:cNvPr id="3" name="Date Placeholder 2"/>
          <p:cNvSpPr>
            <a:spLocks noGrp="1"/>
          </p:cNvSpPr>
          <p:nvPr>
            <p:ph type="dt" idx="1"/>
          </p:nvPr>
        </p:nvSpPr>
        <p:spPr>
          <a:xfrm>
            <a:off x="4023094" y="0"/>
            <a:ext cx="3077739" cy="471054"/>
          </a:xfrm>
          <a:prstGeom prst="rect">
            <a:avLst/>
          </a:prstGeom>
        </p:spPr>
        <p:txBody>
          <a:bodyPr vert="horz" lIns="94203" tIns="47101" rIns="94203" bIns="47101" rtlCol="0"/>
          <a:lstStyle>
            <a:lvl1pPr algn="r">
              <a:defRPr sz="1200"/>
            </a:lvl1pPr>
          </a:lstStyle>
          <a:p>
            <a:fld id="{8252762E-1CF7-4325-9B79-50D718477C61}" type="datetimeFigureOut">
              <a:rPr lang="en-US" smtClean="0"/>
              <a:t>5/7/2020</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03" tIns="47101" rIns="94203" bIns="47101" rtlCol="0" anchor="ctr"/>
          <a:lstStyle/>
          <a:p>
            <a:endParaRPr lang="en-US" dirty="0"/>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03" tIns="47101" rIns="94203" bIns="4710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917424"/>
            <a:ext cx="3077739" cy="471053"/>
          </a:xfrm>
          <a:prstGeom prst="rect">
            <a:avLst/>
          </a:prstGeom>
        </p:spPr>
        <p:txBody>
          <a:bodyPr vert="horz" lIns="94203" tIns="47101" rIns="94203" bIns="47101"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4" y="8917424"/>
            <a:ext cx="3077739" cy="471053"/>
          </a:xfrm>
          <a:prstGeom prst="rect">
            <a:avLst/>
          </a:prstGeom>
        </p:spPr>
        <p:txBody>
          <a:bodyPr vert="horz" lIns="94203" tIns="47101" rIns="94203" bIns="47101" rtlCol="0" anchor="b"/>
          <a:lstStyle>
            <a:lvl1pPr algn="r">
              <a:defRPr sz="1200"/>
            </a:lvl1pPr>
          </a:lstStyle>
          <a:p>
            <a:fld id="{43D21AC0-7E53-4B1A-9163-580CE62B968C}" type="slidenum">
              <a:rPr lang="en-US" smtClean="0"/>
              <a:t>‹#›</a:t>
            </a:fld>
            <a:endParaRPr lang="en-US" dirty="0"/>
          </a:p>
        </p:txBody>
      </p:sp>
    </p:spTree>
    <p:extLst>
      <p:ext uri="{BB962C8B-B14F-4D97-AF65-F5344CB8AC3E}">
        <p14:creationId xmlns:p14="http://schemas.microsoft.com/office/powerpoint/2010/main" val="2852578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21AC0-7E53-4B1A-9163-580CE62B968C}" type="slidenum">
              <a:rPr lang="en-US" smtClean="0"/>
              <a:t>2</a:t>
            </a:fld>
            <a:endParaRPr lang="en-US" dirty="0"/>
          </a:p>
        </p:txBody>
      </p:sp>
    </p:spTree>
    <p:extLst>
      <p:ext uri="{BB962C8B-B14F-4D97-AF65-F5344CB8AC3E}">
        <p14:creationId xmlns:p14="http://schemas.microsoft.com/office/powerpoint/2010/main" val="1066425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21AC0-7E53-4B1A-9163-580CE62B968C}" type="slidenum">
              <a:rPr lang="en-US" smtClean="0"/>
              <a:t>3</a:t>
            </a:fld>
            <a:endParaRPr lang="en-US" dirty="0"/>
          </a:p>
        </p:txBody>
      </p:sp>
    </p:spTree>
    <p:extLst>
      <p:ext uri="{BB962C8B-B14F-4D97-AF65-F5344CB8AC3E}">
        <p14:creationId xmlns:p14="http://schemas.microsoft.com/office/powerpoint/2010/main" val="1454754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21AC0-7E53-4B1A-9163-580CE62B968C}" type="slidenum">
              <a:rPr lang="en-US" smtClean="0"/>
              <a:t>4</a:t>
            </a:fld>
            <a:endParaRPr lang="en-US" dirty="0"/>
          </a:p>
        </p:txBody>
      </p:sp>
    </p:spTree>
    <p:extLst>
      <p:ext uri="{BB962C8B-B14F-4D97-AF65-F5344CB8AC3E}">
        <p14:creationId xmlns:p14="http://schemas.microsoft.com/office/powerpoint/2010/main" val="848829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21AC0-7E53-4B1A-9163-580CE62B968C}" type="slidenum">
              <a:rPr lang="en-US" smtClean="0"/>
              <a:t>15</a:t>
            </a:fld>
            <a:endParaRPr lang="en-US" dirty="0"/>
          </a:p>
        </p:txBody>
      </p:sp>
    </p:spTree>
    <p:extLst>
      <p:ext uri="{BB962C8B-B14F-4D97-AF65-F5344CB8AC3E}">
        <p14:creationId xmlns:p14="http://schemas.microsoft.com/office/powerpoint/2010/main" val="554485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21AC0-7E53-4B1A-9163-580CE62B968C}" type="slidenum">
              <a:rPr lang="en-US" smtClean="0"/>
              <a:t>16</a:t>
            </a:fld>
            <a:endParaRPr lang="en-US" dirty="0"/>
          </a:p>
        </p:txBody>
      </p:sp>
    </p:spTree>
    <p:extLst>
      <p:ext uri="{BB962C8B-B14F-4D97-AF65-F5344CB8AC3E}">
        <p14:creationId xmlns:p14="http://schemas.microsoft.com/office/powerpoint/2010/main" val="2797452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21AC0-7E53-4B1A-9163-580CE62B968C}" type="slidenum">
              <a:rPr lang="en-US" smtClean="0"/>
              <a:t>19</a:t>
            </a:fld>
            <a:endParaRPr lang="en-US" dirty="0"/>
          </a:p>
        </p:txBody>
      </p:sp>
    </p:spTree>
    <p:extLst>
      <p:ext uri="{BB962C8B-B14F-4D97-AF65-F5344CB8AC3E}">
        <p14:creationId xmlns:p14="http://schemas.microsoft.com/office/powerpoint/2010/main" val="3351745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21AC0-7E53-4B1A-9163-580CE62B968C}" type="slidenum">
              <a:rPr lang="en-US" smtClean="0"/>
              <a:t>34</a:t>
            </a:fld>
            <a:endParaRPr lang="en-US" dirty="0"/>
          </a:p>
        </p:txBody>
      </p:sp>
    </p:spTree>
    <p:extLst>
      <p:ext uri="{BB962C8B-B14F-4D97-AF65-F5344CB8AC3E}">
        <p14:creationId xmlns:p14="http://schemas.microsoft.com/office/powerpoint/2010/main" val="1804788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21AC0-7E53-4B1A-9163-580CE62B968C}" type="slidenum">
              <a:rPr lang="en-US" smtClean="0"/>
              <a:t>35</a:t>
            </a:fld>
            <a:endParaRPr lang="en-US" dirty="0"/>
          </a:p>
        </p:txBody>
      </p:sp>
    </p:spTree>
    <p:extLst>
      <p:ext uri="{BB962C8B-B14F-4D97-AF65-F5344CB8AC3E}">
        <p14:creationId xmlns:p14="http://schemas.microsoft.com/office/powerpoint/2010/main" val="3908091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2C14D-73BE-4B99-A1E0-928BDE1061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595870-DCE4-48EC-A05D-F71B6786D2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C7D58A-3E9E-4A4B-9162-6150CAE94584}"/>
              </a:ext>
            </a:extLst>
          </p:cNvPr>
          <p:cNvSpPr>
            <a:spLocks noGrp="1"/>
          </p:cNvSpPr>
          <p:nvPr>
            <p:ph type="dt" sz="half" idx="10"/>
          </p:nvPr>
        </p:nvSpPr>
        <p:spPr/>
        <p:txBody>
          <a:bodyPr/>
          <a:lstStyle/>
          <a:p>
            <a:fld id="{A6EB07DE-87DD-4D66-89E2-233AB6F65E1A}" type="datetimeFigureOut">
              <a:rPr lang="en-US" smtClean="0"/>
              <a:t>5/7/2020</a:t>
            </a:fld>
            <a:endParaRPr lang="en-US" dirty="0"/>
          </a:p>
        </p:txBody>
      </p:sp>
      <p:sp>
        <p:nvSpPr>
          <p:cNvPr id="5" name="Footer Placeholder 4">
            <a:extLst>
              <a:ext uri="{FF2B5EF4-FFF2-40B4-BE49-F238E27FC236}">
                <a16:creationId xmlns:a16="http://schemas.microsoft.com/office/drawing/2014/main" id="{FD695DDB-CDC8-4EB8-8BE0-18AA42ABFC0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B5ACF3-4187-47FD-8A7F-9DC5B9754E85}"/>
              </a:ext>
            </a:extLst>
          </p:cNvPr>
          <p:cNvSpPr>
            <a:spLocks noGrp="1"/>
          </p:cNvSpPr>
          <p:nvPr>
            <p:ph type="sldNum" sz="quarter" idx="12"/>
          </p:nvPr>
        </p:nvSpPr>
        <p:spPr/>
        <p:txBody>
          <a:bodyPr/>
          <a:lstStyle/>
          <a:p>
            <a:fld id="{905D7F65-D866-4DBA-BDFF-4A4473B908A7}" type="slidenum">
              <a:rPr lang="en-US" smtClean="0"/>
              <a:t>‹#›</a:t>
            </a:fld>
            <a:endParaRPr lang="en-US" dirty="0"/>
          </a:p>
        </p:txBody>
      </p:sp>
    </p:spTree>
    <p:extLst>
      <p:ext uri="{BB962C8B-B14F-4D97-AF65-F5344CB8AC3E}">
        <p14:creationId xmlns:p14="http://schemas.microsoft.com/office/powerpoint/2010/main" val="271740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D49B8-5EC9-4D6A-8E80-805945A118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A2FB6A-9C76-45A1-AA27-33EE337170D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6841A-B1B6-440A-9EAD-002D94FE5C07}"/>
              </a:ext>
            </a:extLst>
          </p:cNvPr>
          <p:cNvSpPr>
            <a:spLocks noGrp="1"/>
          </p:cNvSpPr>
          <p:nvPr>
            <p:ph type="dt" sz="half" idx="10"/>
          </p:nvPr>
        </p:nvSpPr>
        <p:spPr/>
        <p:txBody>
          <a:bodyPr/>
          <a:lstStyle/>
          <a:p>
            <a:fld id="{A6EB07DE-87DD-4D66-89E2-233AB6F65E1A}" type="datetimeFigureOut">
              <a:rPr lang="en-US" smtClean="0"/>
              <a:t>5/7/2020</a:t>
            </a:fld>
            <a:endParaRPr lang="en-US" dirty="0"/>
          </a:p>
        </p:txBody>
      </p:sp>
      <p:sp>
        <p:nvSpPr>
          <p:cNvPr id="5" name="Footer Placeholder 4">
            <a:extLst>
              <a:ext uri="{FF2B5EF4-FFF2-40B4-BE49-F238E27FC236}">
                <a16:creationId xmlns:a16="http://schemas.microsoft.com/office/drawing/2014/main" id="{3D1B9980-C800-436C-AFB1-F5BB0ED88A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BF7967C-B605-413D-B2EA-1E4A2770DCE4}"/>
              </a:ext>
            </a:extLst>
          </p:cNvPr>
          <p:cNvSpPr>
            <a:spLocks noGrp="1"/>
          </p:cNvSpPr>
          <p:nvPr>
            <p:ph type="sldNum" sz="quarter" idx="12"/>
          </p:nvPr>
        </p:nvSpPr>
        <p:spPr/>
        <p:txBody>
          <a:bodyPr/>
          <a:lstStyle/>
          <a:p>
            <a:fld id="{905D7F65-D866-4DBA-BDFF-4A4473B908A7}" type="slidenum">
              <a:rPr lang="en-US" smtClean="0"/>
              <a:t>‹#›</a:t>
            </a:fld>
            <a:endParaRPr lang="en-US" dirty="0"/>
          </a:p>
        </p:txBody>
      </p:sp>
    </p:spTree>
    <p:extLst>
      <p:ext uri="{BB962C8B-B14F-4D97-AF65-F5344CB8AC3E}">
        <p14:creationId xmlns:p14="http://schemas.microsoft.com/office/powerpoint/2010/main" val="3887387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668512-F792-42FD-904F-70E2C71A14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04B767-6ECE-4CC9-8DB4-676404B1D51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729020-FA1F-4295-8691-E9BBCF0FF6C9}"/>
              </a:ext>
            </a:extLst>
          </p:cNvPr>
          <p:cNvSpPr>
            <a:spLocks noGrp="1"/>
          </p:cNvSpPr>
          <p:nvPr>
            <p:ph type="dt" sz="half" idx="10"/>
          </p:nvPr>
        </p:nvSpPr>
        <p:spPr/>
        <p:txBody>
          <a:bodyPr/>
          <a:lstStyle/>
          <a:p>
            <a:fld id="{A6EB07DE-87DD-4D66-89E2-233AB6F65E1A}" type="datetimeFigureOut">
              <a:rPr lang="en-US" smtClean="0"/>
              <a:t>5/7/2020</a:t>
            </a:fld>
            <a:endParaRPr lang="en-US" dirty="0"/>
          </a:p>
        </p:txBody>
      </p:sp>
      <p:sp>
        <p:nvSpPr>
          <p:cNvPr id="5" name="Footer Placeholder 4">
            <a:extLst>
              <a:ext uri="{FF2B5EF4-FFF2-40B4-BE49-F238E27FC236}">
                <a16:creationId xmlns:a16="http://schemas.microsoft.com/office/drawing/2014/main" id="{94C8F9E3-ED44-4088-BF2B-CC4FFAC59ED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801612-3274-4F2B-9B89-B0B237DF9022}"/>
              </a:ext>
            </a:extLst>
          </p:cNvPr>
          <p:cNvSpPr>
            <a:spLocks noGrp="1"/>
          </p:cNvSpPr>
          <p:nvPr>
            <p:ph type="sldNum" sz="quarter" idx="12"/>
          </p:nvPr>
        </p:nvSpPr>
        <p:spPr/>
        <p:txBody>
          <a:bodyPr/>
          <a:lstStyle/>
          <a:p>
            <a:fld id="{905D7F65-D866-4DBA-BDFF-4A4473B908A7}" type="slidenum">
              <a:rPr lang="en-US" smtClean="0"/>
              <a:t>‹#›</a:t>
            </a:fld>
            <a:endParaRPr lang="en-US" dirty="0"/>
          </a:p>
        </p:txBody>
      </p:sp>
    </p:spTree>
    <p:extLst>
      <p:ext uri="{BB962C8B-B14F-4D97-AF65-F5344CB8AC3E}">
        <p14:creationId xmlns:p14="http://schemas.microsoft.com/office/powerpoint/2010/main" val="3021216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2C14D-73BE-4B99-A1E0-928BDE1061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595870-DCE4-48EC-A05D-F71B6786D2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C7D58A-3E9E-4A4B-9162-6150CAE94584}"/>
              </a:ext>
            </a:extLst>
          </p:cNvPr>
          <p:cNvSpPr>
            <a:spLocks noGrp="1"/>
          </p:cNvSpPr>
          <p:nvPr>
            <p:ph type="dt" sz="half" idx="10"/>
          </p:nvPr>
        </p:nvSpPr>
        <p:spPr/>
        <p:txBody>
          <a:bodyPr/>
          <a:lstStyle/>
          <a:p>
            <a:fld id="{A6EB07DE-87DD-4D66-89E2-233AB6F65E1A}" type="datetimeFigureOut">
              <a:rPr lang="en-US" smtClean="0"/>
              <a:t>5/7/2020</a:t>
            </a:fld>
            <a:endParaRPr lang="en-US"/>
          </a:p>
        </p:txBody>
      </p:sp>
      <p:sp>
        <p:nvSpPr>
          <p:cNvPr id="5" name="Footer Placeholder 4">
            <a:extLst>
              <a:ext uri="{FF2B5EF4-FFF2-40B4-BE49-F238E27FC236}">
                <a16:creationId xmlns:a16="http://schemas.microsoft.com/office/drawing/2014/main" id="{FD695DDB-CDC8-4EB8-8BE0-18AA42ABFC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5ACF3-4187-47FD-8A7F-9DC5B9754E85}"/>
              </a:ext>
            </a:extLst>
          </p:cNvPr>
          <p:cNvSpPr>
            <a:spLocks noGrp="1"/>
          </p:cNvSpPr>
          <p:nvPr>
            <p:ph type="sldNum" sz="quarter" idx="12"/>
          </p:nvPr>
        </p:nvSpPr>
        <p:spPr/>
        <p:txBody>
          <a:bodyPr/>
          <a:lstStyle/>
          <a:p>
            <a:fld id="{905D7F65-D866-4DBA-BDFF-4A4473B908A7}" type="slidenum">
              <a:rPr lang="en-US" smtClean="0"/>
              <a:t>‹#›</a:t>
            </a:fld>
            <a:endParaRPr lang="en-US"/>
          </a:p>
        </p:txBody>
      </p:sp>
    </p:spTree>
    <p:extLst>
      <p:ext uri="{BB962C8B-B14F-4D97-AF65-F5344CB8AC3E}">
        <p14:creationId xmlns:p14="http://schemas.microsoft.com/office/powerpoint/2010/main" val="2051705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57189-9F4F-463B-AB10-73F0A3CD76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8521D2-A465-4FE8-97B8-3F465A6CF88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E05E91-0352-4B05-B2CD-02B72487D857}"/>
              </a:ext>
            </a:extLst>
          </p:cNvPr>
          <p:cNvSpPr>
            <a:spLocks noGrp="1"/>
          </p:cNvSpPr>
          <p:nvPr>
            <p:ph type="dt" sz="half" idx="10"/>
          </p:nvPr>
        </p:nvSpPr>
        <p:spPr/>
        <p:txBody>
          <a:bodyPr/>
          <a:lstStyle/>
          <a:p>
            <a:fld id="{A6EB07DE-87DD-4D66-89E2-233AB6F65E1A}" type="datetimeFigureOut">
              <a:rPr lang="en-US" smtClean="0"/>
              <a:t>5/7/2020</a:t>
            </a:fld>
            <a:endParaRPr lang="en-US"/>
          </a:p>
        </p:txBody>
      </p:sp>
      <p:sp>
        <p:nvSpPr>
          <p:cNvPr id="5" name="Footer Placeholder 4">
            <a:extLst>
              <a:ext uri="{FF2B5EF4-FFF2-40B4-BE49-F238E27FC236}">
                <a16:creationId xmlns:a16="http://schemas.microsoft.com/office/drawing/2014/main" id="{8A75F337-9850-4084-9D9C-9E00E9E27E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E78573-CF9F-47F1-B900-8FDB293531AC}"/>
              </a:ext>
            </a:extLst>
          </p:cNvPr>
          <p:cNvSpPr>
            <a:spLocks noGrp="1"/>
          </p:cNvSpPr>
          <p:nvPr>
            <p:ph type="sldNum" sz="quarter" idx="12"/>
          </p:nvPr>
        </p:nvSpPr>
        <p:spPr/>
        <p:txBody>
          <a:bodyPr/>
          <a:lstStyle/>
          <a:p>
            <a:fld id="{905D7F65-D866-4DBA-BDFF-4A4473B908A7}" type="slidenum">
              <a:rPr lang="en-US" smtClean="0"/>
              <a:t>‹#›</a:t>
            </a:fld>
            <a:endParaRPr lang="en-US"/>
          </a:p>
        </p:txBody>
      </p:sp>
    </p:spTree>
    <p:extLst>
      <p:ext uri="{BB962C8B-B14F-4D97-AF65-F5344CB8AC3E}">
        <p14:creationId xmlns:p14="http://schemas.microsoft.com/office/powerpoint/2010/main" val="3985439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F2BC2-F759-4255-B1F0-1072249EE6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F7789-4A73-4CA5-8DC0-645556E3AF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A99ED08-5A31-4A62-9F12-1D50AE497F83}"/>
              </a:ext>
            </a:extLst>
          </p:cNvPr>
          <p:cNvSpPr>
            <a:spLocks noGrp="1"/>
          </p:cNvSpPr>
          <p:nvPr>
            <p:ph type="dt" sz="half" idx="10"/>
          </p:nvPr>
        </p:nvSpPr>
        <p:spPr/>
        <p:txBody>
          <a:bodyPr/>
          <a:lstStyle/>
          <a:p>
            <a:fld id="{A6EB07DE-87DD-4D66-89E2-233AB6F65E1A}" type="datetimeFigureOut">
              <a:rPr lang="en-US" smtClean="0"/>
              <a:t>5/7/2020</a:t>
            </a:fld>
            <a:endParaRPr lang="en-US"/>
          </a:p>
        </p:txBody>
      </p:sp>
      <p:sp>
        <p:nvSpPr>
          <p:cNvPr id="5" name="Footer Placeholder 4">
            <a:extLst>
              <a:ext uri="{FF2B5EF4-FFF2-40B4-BE49-F238E27FC236}">
                <a16:creationId xmlns:a16="http://schemas.microsoft.com/office/drawing/2014/main" id="{453B01DD-BB35-43F7-A629-4BCD47105A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0AD76-3D1F-41C1-A7EA-81903169C617}"/>
              </a:ext>
            </a:extLst>
          </p:cNvPr>
          <p:cNvSpPr>
            <a:spLocks noGrp="1"/>
          </p:cNvSpPr>
          <p:nvPr>
            <p:ph type="sldNum" sz="quarter" idx="12"/>
          </p:nvPr>
        </p:nvSpPr>
        <p:spPr/>
        <p:txBody>
          <a:bodyPr/>
          <a:lstStyle/>
          <a:p>
            <a:fld id="{905D7F65-D866-4DBA-BDFF-4A4473B908A7}" type="slidenum">
              <a:rPr lang="en-US" smtClean="0"/>
              <a:t>‹#›</a:t>
            </a:fld>
            <a:endParaRPr lang="en-US"/>
          </a:p>
        </p:txBody>
      </p:sp>
    </p:spTree>
    <p:extLst>
      <p:ext uri="{BB962C8B-B14F-4D97-AF65-F5344CB8AC3E}">
        <p14:creationId xmlns:p14="http://schemas.microsoft.com/office/powerpoint/2010/main" val="4132312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94773-BE33-4F41-B586-CF9FFB13BF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F36AD8-6A32-44C3-B59D-11B7F5A9217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825FC1-F444-4218-9A26-593904B177C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E53DCF-182F-49DE-8C08-8C48E5838A9D}"/>
              </a:ext>
            </a:extLst>
          </p:cNvPr>
          <p:cNvSpPr>
            <a:spLocks noGrp="1"/>
          </p:cNvSpPr>
          <p:nvPr>
            <p:ph type="dt" sz="half" idx="10"/>
          </p:nvPr>
        </p:nvSpPr>
        <p:spPr/>
        <p:txBody>
          <a:bodyPr/>
          <a:lstStyle/>
          <a:p>
            <a:fld id="{A6EB07DE-87DD-4D66-89E2-233AB6F65E1A}" type="datetimeFigureOut">
              <a:rPr lang="en-US" smtClean="0"/>
              <a:t>5/7/2020</a:t>
            </a:fld>
            <a:endParaRPr lang="en-US"/>
          </a:p>
        </p:txBody>
      </p:sp>
      <p:sp>
        <p:nvSpPr>
          <p:cNvPr id="6" name="Footer Placeholder 5">
            <a:extLst>
              <a:ext uri="{FF2B5EF4-FFF2-40B4-BE49-F238E27FC236}">
                <a16:creationId xmlns:a16="http://schemas.microsoft.com/office/drawing/2014/main" id="{F55EC082-64C4-4AEF-8832-735190C0E9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4B8461-66C9-4FDE-A816-5B15B9F68F34}"/>
              </a:ext>
            </a:extLst>
          </p:cNvPr>
          <p:cNvSpPr>
            <a:spLocks noGrp="1"/>
          </p:cNvSpPr>
          <p:nvPr>
            <p:ph type="sldNum" sz="quarter" idx="12"/>
          </p:nvPr>
        </p:nvSpPr>
        <p:spPr/>
        <p:txBody>
          <a:bodyPr/>
          <a:lstStyle/>
          <a:p>
            <a:fld id="{905D7F65-D866-4DBA-BDFF-4A4473B908A7}" type="slidenum">
              <a:rPr lang="en-US" smtClean="0"/>
              <a:t>‹#›</a:t>
            </a:fld>
            <a:endParaRPr lang="en-US"/>
          </a:p>
        </p:txBody>
      </p:sp>
    </p:spTree>
    <p:extLst>
      <p:ext uri="{BB962C8B-B14F-4D97-AF65-F5344CB8AC3E}">
        <p14:creationId xmlns:p14="http://schemas.microsoft.com/office/powerpoint/2010/main" val="24059190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B176B-E770-4F33-A3A9-F2C218C381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E55E0B-0577-42FB-9054-EE93D51C1D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20CD3F6-FF3F-4B21-954D-A48B6B66F40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38188F-C6AB-47FA-80AC-5B766125C9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F49312F-4C3D-4105-AFC3-9F604080B39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A3C153-4265-40B7-AEEE-1E0C7110EA9A}"/>
              </a:ext>
            </a:extLst>
          </p:cNvPr>
          <p:cNvSpPr>
            <a:spLocks noGrp="1"/>
          </p:cNvSpPr>
          <p:nvPr>
            <p:ph type="dt" sz="half" idx="10"/>
          </p:nvPr>
        </p:nvSpPr>
        <p:spPr/>
        <p:txBody>
          <a:bodyPr/>
          <a:lstStyle/>
          <a:p>
            <a:fld id="{A6EB07DE-87DD-4D66-89E2-233AB6F65E1A}" type="datetimeFigureOut">
              <a:rPr lang="en-US" smtClean="0"/>
              <a:t>5/7/2020</a:t>
            </a:fld>
            <a:endParaRPr lang="en-US"/>
          </a:p>
        </p:txBody>
      </p:sp>
      <p:sp>
        <p:nvSpPr>
          <p:cNvPr id="8" name="Footer Placeholder 7">
            <a:extLst>
              <a:ext uri="{FF2B5EF4-FFF2-40B4-BE49-F238E27FC236}">
                <a16:creationId xmlns:a16="http://schemas.microsoft.com/office/drawing/2014/main" id="{D8BDBFBD-C006-44FD-BC33-B57C212BDE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AD66BC-7E36-4BF4-BCCA-E30DD7EF0EAD}"/>
              </a:ext>
            </a:extLst>
          </p:cNvPr>
          <p:cNvSpPr>
            <a:spLocks noGrp="1"/>
          </p:cNvSpPr>
          <p:nvPr>
            <p:ph type="sldNum" sz="quarter" idx="12"/>
          </p:nvPr>
        </p:nvSpPr>
        <p:spPr/>
        <p:txBody>
          <a:bodyPr/>
          <a:lstStyle/>
          <a:p>
            <a:fld id="{905D7F65-D866-4DBA-BDFF-4A4473B908A7}" type="slidenum">
              <a:rPr lang="en-US" smtClean="0"/>
              <a:t>‹#›</a:t>
            </a:fld>
            <a:endParaRPr lang="en-US"/>
          </a:p>
        </p:txBody>
      </p:sp>
    </p:spTree>
    <p:extLst>
      <p:ext uri="{BB962C8B-B14F-4D97-AF65-F5344CB8AC3E}">
        <p14:creationId xmlns:p14="http://schemas.microsoft.com/office/powerpoint/2010/main" val="20170507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2FB70-E38A-41E4-B846-D79CC210D7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0B4C43-36BA-4E6F-BD5D-9E8F478A9A12}"/>
              </a:ext>
            </a:extLst>
          </p:cNvPr>
          <p:cNvSpPr>
            <a:spLocks noGrp="1"/>
          </p:cNvSpPr>
          <p:nvPr>
            <p:ph type="dt" sz="half" idx="10"/>
          </p:nvPr>
        </p:nvSpPr>
        <p:spPr/>
        <p:txBody>
          <a:bodyPr/>
          <a:lstStyle/>
          <a:p>
            <a:fld id="{A6EB07DE-87DD-4D66-89E2-233AB6F65E1A}" type="datetimeFigureOut">
              <a:rPr lang="en-US" smtClean="0"/>
              <a:t>5/7/2020</a:t>
            </a:fld>
            <a:endParaRPr lang="en-US"/>
          </a:p>
        </p:txBody>
      </p:sp>
      <p:sp>
        <p:nvSpPr>
          <p:cNvPr id="4" name="Footer Placeholder 3">
            <a:extLst>
              <a:ext uri="{FF2B5EF4-FFF2-40B4-BE49-F238E27FC236}">
                <a16:creationId xmlns:a16="http://schemas.microsoft.com/office/drawing/2014/main" id="{3E31AC1C-E30D-4D1E-BE3B-9A6E4BAA49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F6A469-F269-4FD7-B26C-560732077731}"/>
              </a:ext>
            </a:extLst>
          </p:cNvPr>
          <p:cNvSpPr>
            <a:spLocks noGrp="1"/>
          </p:cNvSpPr>
          <p:nvPr>
            <p:ph type="sldNum" sz="quarter" idx="12"/>
          </p:nvPr>
        </p:nvSpPr>
        <p:spPr/>
        <p:txBody>
          <a:bodyPr/>
          <a:lstStyle/>
          <a:p>
            <a:fld id="{905D7F65-D866-4DBA-BDFF-4A4473B908A7}" type="slidenum">
              <a:rPr lang="en-US" smtClean="0"/>
              <a:t>‹#›</a:t>
            </a:fld>
            <a:endParaRPr lang="en-US"/>
          </a:p>
        </p:txBody>
      </p:sp>
    </p:spTree>
    <p:extLst>
      <p:ext uri="{BB962C8B-B14F-4D97-AF65-F5344CB8AC3E}">
        <p14:creationId xmlns:p14="http://schemas.microsoft.com/office/powerpoint/2010/main" val="2308192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136B5A-C0C3-4D11-91BA-C4BEAD539297}"/>
              </a:ext>
            </a:extLst>
          </p:cNvPr>
          <p:cNvSpPr>
            <a:spLocks noGrp="1"/>
          </p:cNvSpPr>
          <p:nvPr>
            <p:ph type="dt" sz="half" idx="10"/>
          </p:nvPr>
        </p:nvSpPr>
        <p:spPr/>
        <p:txBody>
          <a:bodyPr/>
          <a:lstStyle/>
          <a:p>
            <a:fld id="{A6EB07DE-87DD-4D66-89E2-233AB6F65E1A}" type="datetimeFigureOut">
              <a:rPr lang="en-US" smtClean="0"/>
              <a:t>5/7/2020</a:t>
            </a:fld>
            <a:endParaRPr lang="en-US"/>
          </a:p>
        </p:txBody>
      </p:sp>
      <p:sp>
        <p:nvSpPr>
          <p:cNvPr id="3" name="Footer Placeholder 2">
            <a:extLst>
              <a:ext uri="{FF2B5EF4-FFF2-40B4-BE49-F238E27FC236}">
                <a16:creationId xmlns:a16="http://schemas.microsoft.com/office/drawing/2014/main" id="{2EECA67B-CD0B-49FC-BFE3-1204A09008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1FF18A-2FF8-4BB0-BFBE-79C66C27C237}"/>
              </a:ext>
            </a:extLst>
          </p:cNvPr>
          <p:cNvSpPr>
            <a:spLocks noGrp="1"/>
          </p:cNvSpPr>
          <p:nvPr>
            <p:ph type="sldNum" sz="quarter" idx="12"/>
          </p:nvPr>
        </p:nvSpPr>
        <p:spPr/>
        <p:txBody>
          <a:bodyPr/>
          <a:lstStyle/>
          <a:p>
            <a:fld id="{905D7F65-D866-4DBA-BDFF-4A4473B908A7}" type="slidenum">
              <a:rPr lang="en-US" smtClean="0"/>
              <a:t>‹#›</a:t>
            </a:fld>
            <a:endParaRPr lang="en-US"/>
          </a:p>
        </p:txBody>
      </p:sp>
    </p:spTree>
    <p:extLst>
      <p:ext uri="{BB962C8B-B14F-4D97-AF65-F5344CB8AC3E}">
        <p14:creationId xmlns:p14="http://schemas.microsoft.com/office/powerpoint/2010/main" val="4241857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AEF7E-4DFC-4237-9DC1-7473346D20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26E3C8-412F-4B16-A9C2-F61752C023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91660A-1A97-4AFF-B703-3C3CAE2199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EF32437-2608-424B-A10B-5A9862FB628F}"/>
              </a:ext>
            </a:extLst>
          </p:cNvPr>
          <p:cNvSpPr>
            <a:spLocks noGrp="1"/>
          </p:cNvSpPr>
          <p:nvPr>
            <p:ph type="dt" sz="half" idx="10"/>
          </p:nvPr>
        </p:nvSpPr>
        <p:spPr/>
        <p:txBody>
          <a:bodyPr/>
          <a:lstStyle/>
          <a:p>
            <a:fld id="{A6EB07DE-87DD-4D66-89E2-233AB6F65E1A}" type="datetimeFigureOut">
              <a:rPr lang="en-US" smtClean="0"/>
              <a:t>5/7/2020</a:t>
            </a:fld>
            <a:endParaRPr lang="en-US"/>
          </a:p>
        </p:txBody>
      </p:sp>
      <p:sp>
        <p:nvSpPr>
          <p:cNvPr id="6" name="Footer Placeholder 5">
            <a:extLst>
              <a:ext uri="{FF2B5EF4-FFF2-40B4-BE49-F238E27FC236}">
                <a16:creationId xmlns:a16="http://schemas.microsoft.com/office/drawing/2014/main" id="{D9279B92-48AE-4045-B0B9-37BBDD0438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F98A09-D1DC-44CF-A79D-A3E0108BA45B}"/>
              </a:ext>
            </a:extLst>
          </p:cNvPr>
          <p:cNvSpPr>
            <a:spLocks noGrp="1"/>
          </p:cNvSpPr>
          <p:nvPr>
            <p:ph type="sldNum" sz="quarter" idx="12"/>
          </p:nvPr>
        </p:nvSpPr>
        <p:spPr/>
        <p:txBody>
          <a:bodyPr/>
          <a:lstStyle/>
          <a:p>
            <a:fld id="{905D7F65-D866-4DBA-BDFF-4A4473B908A7}" type="slidenum">
              <a:rPr lang="en-US" smtClean="0"/>
              <a:t>‹#›</a:t>
            </a:fld>
            <a:endParaRPr lang="en-US"/>
          </a:p>
        </p:txBody>
      </p:sp>
    </p:spTree>
    <p:extLst>
      <p:ext uri="{BB962C8B-B14F-4D97-AF65-F5344CB8AC3E}">
        <p14:creationId xmlns:p14="http://schemas.microsoft.com/office/powerpoint/2010/main" val="322678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57189-9F4F-463B-AB10-73F0A3CD76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8521D2-A465-4FE8-97B8-3F465A6CF88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E05E91-0352-4B05-B2CD-02B72487D857}"/>
              </a:ext>
            </a:extLst>
          </p:cNvPr>
          <p:cNvSpPr>
            <a:spLocks noGrp="1"/>
          </p:cNvSpPr>
          <p:nvPr>
            <p:ph type="dt" sz="half" idx="10"/>
          </p:nvPr>
        </p:nvSpPr>
        <p:spPr/>
        <p:txBody>
          <a:bodyPr/>
          <a:lstStyle/>
          <a:p>
            <a:fld id="{A6EB07DE-87DD-4D66-89E2-233AB6F65E1A}" type="datetimeFigureOut">
              <a:rPr lang="en-US" smtClean="0"/>
              <a:t>5/7/2020</a:t>
            </a:fld>
            <a:endParaRPr lang="en-US" dirty="0"/>
          </a:p>
        </p:txBody>
      </p:sp>
      <p:sp>
        <p:nvSpPr>
          <p:cNvPr id="5" name="Footer Placeholder 4">
            <a:extLst>
              <a:ext uri="{FF2B5EF4-FFF2-40B4-BE49-F238E27FC236}">
                <a16:creationId xmlns:a16="http://schemas.microsoft.com/office/drawing/2014/main" id="{8A75F337-9850-4084-9D9C-9E00E9E27E5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2E78573-CF9F-47F1-B900-8FDB293531AC}"/>
              </a:ext>
            </a:extLst>
          </p:cNvPr>
          <p:cNvSpPr>
            <a:spLocks noGrp="1"/>
          </p:cNvSpPr>
          <p:nvPr>
            <p:ph type="sldNum" sz="quarter" idx="12"/>
          </p:nvPr>
        </p:nvSpPr>
        <p:spPr/>
        <p:txBody>
          <a:bodyPr/>
          <a:lstStyle/>
          <a:p>
            <a:fld id="{905D7F65-D866-4DBA-BDFF-4A4473B908A7}" type="slidenum">
              <a:rPr lang="en-US" smtClean="0"/>
              <a:t>‹#›</a:t>
            </a:fld>
            <a:endParaRPr lang="en-US" dirty="0"/>
          </a:p>
        </p:txBody>
      </p:sp>
    </p:spTree>
    <p:extLst>
      <p:ext uri="{BB962C8B-B14F-4D97-AF65-F5344CB8AC3E}">
        <p14:creationId xmlns:p14="http://schemas.microsoft.com/office/powerpoint/2010/main" val="2179252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E0BB5-5E74-47D2-B2EC-B7209A2C22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704D98-5996-4253-823C-875DC24B6C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B7C07A-3F56-4F28-BCD0-5BFD8A7BC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BDF05DB-F2E4-4378-8CAB-B68CE6098AA9}"/>
              </a:ext>
            </a:extLst>
          </p:cNvPr>
          <p:cNvSpPr>
            <a:spLocks noGrp="1"/>
          </p:cNvSpPr>
          <p:nvPr>
            <p:ph type="dt" sz="half" idx="10"/>
          </p:nvPr>
        </p:nvSpPr>
        <p:spPr/>
        <p:txBody>
          <a:bodyPr/>
          <a:lstStyle/>
          <a:p>
            <a:fld id="{A6EB07DE-87DD-4D66-89E2-233AB6F65E1A}" type="datetimeFigureOut">
              <a:rPr lang="en-US" smtClean="0"/>
              <a:t>5/7/2020</a:t>
            </a:fld>
            <a:endParaRPr lang="en-US"/>
          </a:p>
        </p:txBody>
      </p:sp>
      <p:sp>
        <p:nvSpPr>
          <p:cNvPr id="6" name="Footer Placeholder 5">
            <a:extLst>
              <a:ext uri="{FF2B5EF4-FFF2-40B4-BE49-F238E27FC236}">
                <a16:creationId xmlns:a16="http://schemas.microsoft.com/office/drawing/2014/main" id="{1F7A301B-9A79-458A-8AF1-049D2E7480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A2C56E-B910-4188-8724-A641080B6B23}"/>
              </a:ext>
            </a:extLst>
          </p:cNvPr>
          <p:cNvSpPr>
            <a:spLocks noGrp="1"/>
          </p:cNvSpPr>
          <p:nvPr>
            <p:ph type="sldNum" sz="quarter" idx="12"/>
          </p:nvPr>
        </p:nvSpPr>
        <p:spPr/>
        <p:txBody>
          <a:bodyPr/>
          <a:lstStyle/>
          <a:p>
            <a:fld id="{905D7F65-D866-4DBA-BDFF-4A4473B908A7}" type="slidenum">
              <a:rPr lang="en-US" smtClean="0"/>
              <a:t>‹#›</a:t>
            </a:fld>
            <a:endParaRPr lang="en-US"/>
          </a:p>
        </p:txBody>
      </p:sp>
    </p:spTree>
    <p:extLst>
      <p:ext uri="{BB962C8B-B14F-4D97-AF65-F5344CB8AC3E}">
        <p14:creationId xmlns:p14="http://schemas.microsoft.com/office/powerpoint/2010/main" val="377694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D49B8-5EC9-4D6A-8E80-805945A118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A2FB6A-9C76-45A1-AA27-33EE337170D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6841A-B1B6-440A-9EAD-002D94FE5C07}"/>
              </a:ext>
            </a:extLst>
          </p:cNvPr>
          <p:cNvSpPr>
            <a:spLocks noGrp="1"/>
          </p:cNvSpPr>
          <p:nvPr>
            <p:ph type="dt" sz="half" idx="10"/>
          </p:nvPr>
        </p:nvSpPr>
        <p:spPr/>
        <p:txBody>
          <a:bodyPr/>
          <a:lstStyle/>
          <a:p>
            <a:fld id="{A6EB07DE-87DD-4D66-89E2-233AB6F65E1A}" type="datetimeFigureOut">
              <a:rPr lang="en-US" smtClean="0"/>
              <a:t>5/7/2020</a:t>
            </a:fld>
            <a:endParaRPr lang="en-US"/>
          </a:p>
        </p:txBody>
      </p:sp>
      <p:sp>
        <p:nvSpPr>
          <p:cNvPr id="5" name="Footer Placeholder 4">
            <a:extLst>
              <a:ext uri="{FF2B5EF4-FFF2-40B4-BE49-F238E27FC236}">
                <a16:creationId xmlns:a16="http://schemas.microsoft.com/office/drawing/2014/main" id="{3D1B9980-C800-436C-AFB1-F5BB0ED88A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F7967C-B605-413D-B2EA-1E4A2770DCE4}"/>
              </a:ext>
            </a:extLst>
          </p:cNvPr>
          <p:cNvSpPr>
            <a:spLocks noGrp="1"/>
          </p:cNvSpPr>
          <p:nvPr>
            <p:ph type="sldNum" sz="quarter" idx="12"/>
          </p:nvPr>
        </p:nvSpPr>
        <p:spPr/>
        <p:txBody>
          <a:bodyPr/>
          <a:lstStyle/>
          <a:p>
            <a:fld id="{905D7F65-D866-4DBA-BDFF-4A4473B908A7}" type="slidenum">
              <a:rPr lang="en-US" smtClean="0"/>
              <a:t>‹#›</a:t>
            </a:fld>
            <a:endParaRPr lang="en-US"/>
          </a:p>
        </p:txBody>
      </p:sp>
    </p:spTree>
    <p:extLst>
      <p:ext uri="{BB962C8B-B14F-4D97-AF65-F5344CB8AC3E}">
        <p14:creationId xmlns:p14="http://schemas.microsoft.com/office/powerpoint/2010/main" val="3265279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668512-F792-42FD-904F-70E2C71A14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04B767-6ECE-4CC9-8DB4-676404B1D51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729020-FA1F-4295-8691-E9BBCF0FF6C9}"/>
              </a:ext>
            </a:extLst>
          </p:cNvPr>
          <p:cNvSpPr>
            <a:spLocks noGrp="1"/>
          </p:cNvSpPr>
          <p:nvPr>
            <p:ph type="dt" sz="half" idx="10"/>
          </p:nvPr>
        </p:nvSpPr>
        <p:spPr/>
        <p:txBody>
          <a:bodyPr/>
          <a:lstStyle/>
          <a:p>
            <a:fld id="{A6EB07DE-87DD-4D66-89E2-233AB6F65E1A}" type="datetimeFigureOut">
              <a:rPr lang="en-US" smtClean="0"/>
              <a:t>5/7/2020</a:t>
            </a:fld>
            <a:endParaRPr lang="en-US"/>
          </a:p>
        </p:txBody>
      </p:sp>
      <p:sp>
        <p:nvSpPr>
          <p:cNvPr id="5" name="Footer Placeholder 4">
            <a:extLst>
              <a:ext uri="{FF2B5EF4-FFF2-40B4-BE49-F238E27FC236}">
                <a16:creationId xmlns:a16="http://schemas.microsoft.com/office/drawing/2014/main" id="{94C8F9E3-ED44-4088-BF2B-CC4FFAC59E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801612-3274-4F2B-9B89-B0B237DF9022}"/>
              </a:ext>
            </a:extLst>
          </p:cNvPr>
          <p:cNvSpPr>
            <a:spLocks noGrp="1"/>
          </p:cNvSpPr>
          <p:nvPr>
            <p:ph type="sldNum" sz="quarter" idx="12"/>
          </p:nvPr>
        </p:nvSpPr>
        <p:spPr/>
        <p:txBody>
          <a:bodyPr/>
          <a:lstStyle/>
          <a:p>
            <a:fld id="{905D7F65-D866-4DBA-BDFF-4A4473B908A7}" type="slidenum">
              <a:rPr lang="en-US" smtClean="0"/>
              <a:t>‹#›</a:t>
            </a:fld>
            <a:endParaRPr lang="en-US"/>
          </a:p>
        </p:txBody>
      </p:sp>
    </p:spTree>
    <p:extLst>
      <p:ext uri="{BB962C8B-B14F-4D97-AF65-F5344CB8AC3E}">
        <p14:creationId xmlns:p14="http://schemas.microsoft.com/office/powerpoint/2010/main" val="1444899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F2BC2-F759-4255-B1F0-1072249EE6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F7789-4A73-4CA5-8DC0-645556E3AF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A99ED08-5A31-4A62-9F12-1D50AE497F83}"/>
              </a:ext>
            </a:extLst>
          </p:cNvPr>
          <p:cNvSpPr>
            <a:spLocks noGrp="1"/>
          </p:cNvSpPr>
          <p:nvPr>
            <p:ph type="dt" sz="half" idx="10"/>
          </p:nvPr>
        </p:nvSpPr>
        <p:spPr/>
        <p:txBody>
          <a:bodyPr/>
          <a:lstStyle/>
          <a:p>
            <a:fld id="{A6EB07DE-87DD-4D66-89E2-233AB6F65E1A}" type="datetimeFigureOut">
              <a:rPr lang="en-US" smtClean="0"/>
              <a:t>5/7/2020</a:t>
            </a:fld>
            <a:endParaRPr lang="en-US" dirty="0"/>
          </a:p>
        </p:txBody>
      </p:sp>
      <p:sp>
        <p:nvSpPr>
          <p:cNvPr id="5" name="Footer Placeholder 4">
            <a:extLst>
              <a:ext uri="{FF2B5EF4-FFF2-40B4-BE49-F238E27FC236}">
                <a16:creationId xmlns:a16="http://schemas.microsoft.com/office/drawing/2014/main" id="{453B01DD-BB35-43F7-A629-4BCD47105A2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70AD76-3D1F-41C1-A7EA-81903169C617}"/>
              </a:ext>
            </a:extLst>
          </p:cNvPr>
          <p:cNvSpPr>
            <a:spLocks noGrp="1"/>
          </p:cNvSpPr>
          <p:nvPr>
            <p:ph type="sldNum" sz="quarter" idx="12"/>
          </p:nvPr>
        </p:nvSpPr>
        <p:spPr/>
        <p:txBody>
          <a:bodyPr/>
          <a:lstStyle/>
          <a:p>
            <a:fld id="{905D7F65-D866-4DBA-BDFF-4A4473B908A7}" type="slidenum">
              <a:rPr lang="en-US" smtClean="0"/>
              <a:t>‹#›</a:t>
            </a:fld>
            <a:endParaRPr lang="en-US" dirty="0"/>
          </a:p>
        </p:txBody>
      </p:sp>
    </p:spTree>
    <p:extLst>
      <p:ext uri="{BB962C8B-B14F-4D97-AF65-F5344CB8AC3E}">
        <p14:creationId xmlns:p14="http://schemas.microsoft.com/office/powerpoint/2010/main" val="3327075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94773-BE33-4F41-B586-CF9FFB13BF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F36AD8-6A32-44C3-B59D-11B7F5A9217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825FC1-F444-4218-9A26-593904B177C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E53DCF-182F-49DE-8C08-8C48E5838A9D}"/>
              </a:ext>
            </a:extLst>
          </p:cNvPr>
          <p:cNvSpPr>
            <a:spLocks noGrp="1"/>
          </p:cNvSpPr>
          <p:nvPr>
            <p:ph type="dt" sz="half" idx="10"/>
          </p:nvPr>
        </p:nvSpPr>
        <p:spPr/>
        <p:txBody>
          <a:bodyPr/>
          <a:lstStyle/>
          <a:p>
            <a:fld id="{A6EB07DE-87DD-4D66-89E2-233AB6F65E1A}" type="datetimeFigureOut">
              <a:rPr lang="en-US" smtClean="0"/>
              <a:t>5/7/2020</a:t>
            </a:fld>
            <a:endParaRPr lang="en-US" dirty="0"/>
          </a:p>
        </p:txBody>
      </p:sp>
      <p:sp>
        <p:nvSpPr>
          <p:cNvPr id="6" name="Footer Placeholder 5">
            <a:extLst>
              <a:ext uri="{FF2B5EF4-FFF2-40B4-BE49-F238E27FC236}">
                <a16:creationId xmlns:a16="http://schemas.microsoft.com/office/drawing/2014/main" id="{F55EC082-64C4-4AEF-8832-735190C0E97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B4B8461-66C9-4FDE-A816-5B15B9F68F34}"/>
              </a:ext>
            </a:extLst>
          </p:cNvPr>
          <p:cNvSpPr>
            <a:spLocks noGrp="1"/>
          </p:cNvSpPr>
          <p:nvPr>
            <p:ph type="sldNum" sz="quarter" idx="12"/>
          </p:nvPr>
        </p:nvSpPr>
        <p:spPr/>
        <p:txBody>
          <a:bodyPr/>
          <a:lstStyle/>
          <a:p>
            <a:fld id="{905D7F65-D866-4DBA-BDFF-4A4473B908A7}" type="slidenum">
              <a:rPr lang="en-US" smtClean="0"/>
              <a:t>‹#›</a:t>
            </a:fld>
            <a:endParaRPr lang="en-US" dirty="0"/>
          </a:p>
        </p:txBody>
      </p:sp>
    </p:spTree>
    <p:extLst>
      <p:ext uri="{BB962C8B-B14F-4D97-AF65-F5344CB8AC3E}">
        <p14:creationId xmlns:p14="http://schemas.microsoft.com/office/powerpoint/2010/main" val="3893865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B176B-E770-4F33-A3A9-F2C218C381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E55E0B-0577-42FB-9054-EE93D51C1D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20CD3F6-FF3F-4B21-954D-A48B6B66F40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38188F-C6AB-47FA-80AC-5B766125C9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F49312F-4C3D-4105-AFC3-9F604080B39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A3C153-4265-40B7-AEEE-1E0C7110EA9A}"/>
              </a:ext>
            </a:extLst>
          </p:cNvPr>
          <p:cNvSpPr>
            <a:spLocks noGrp="1"/>
          </p:cNvSpPr>
          <p:nvPr>
            <p:ph type="dt" sz="half" idx="10"/>
          </p:nvPr>
        </p:nvSpPr>
        <p:spPr/>
        <p:txBody>
          <a:bodyPr/>
          <a:lstStyle/>
          <a:p>
            <a:fld id="{A6EB07DE-87DD-4D66-89E2-233AB6F65E1A}" type="datetimeFigureOut">
              <a:rPr lang="en-US" smtClean="0"/>
              <a:t>5/7/2020</a:t>
            </a:fld>
            <a:endParaRPr lang="en-US" dirty="0"/>
          </a:p>
        </p:txBody>
      </p:sp>
      <p:sp>
        <p:nvSpPr>
          <p:cNvPr id="8" name="Footer Placeholder 7">
            <a:extLst>
              <a:ext uri="{FF2B5EF4-FFF2-40B4-BE49-F238E27FC236}">
                <a16:creationId xmlns:a16="http://schemas.microsoft.com/office/drawing/2014/main" id="{D8BDBFBD-C006-44FD-BC33-B57C212BDEF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7AD66BC-7E36-4BF4-BCCA-E30DD7EF0EAD}"/>
              </a:ext>
            </a:extLst>
          </p:cNvPr>
          <p:cNvSpPr>
            <a:spLocks noGrp="1"/>
          </p:cNvSpPr>
          <p:nvPr>
            <p:ph type="sldNum" sz="quarter" idx="12"/>
          </p:nvPr>
        </p:nvSpPr>
        <p:spPr/>
        <p:txBody>
          <a:bodyPr/>
          <a:lstStyle/>
          <a:p>
            <a:fld id="{905D7F65-D866-4DBA-BDFF-4A4473B908A7}" type="slidenum">
              <a:rPr lang="en-US" smtClean="0"/>
              <a:t>‹#›</a:t>
            </a:fld>
            <a:endParaRPr lang="en-US" dirty="0"/>
          </a:p>
        </p:txBody>
      </p:sp>
    </p:spTree>
    <p:extLst>
      <p:ext uri="{BB962C8B-B14F-4D97-AF65-F5344CB8AC3E}">
        <p14:creationId xmlns:p14="http://schemas.microsoft.com/office/powerpoint/2010/main" val="2087043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2FB70-E38A-41E4-B846-D79CC210D7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0B4C43-36BA-4E6F-BD5D-9E8F478A9A12}"/>
              </a:ext>
            </a:extLst>
          </p:cNvPr>
          <p:cNvSpPr>
            <a:spLocks noGrp="1"/>
          </p:cNvSpPr>
          <p:nvPr>
            <p:ph type="dt" sz="half" idx="10"/>
          </p:nvPr>
        </p:nvSpPr>
        <p:spPr/>
        <p:txBody>
          <a:bodyPr/>
          <a:lstStyle/>
          <a:p>
            <a:fld id="{A6EB07DE-87DD-4D66-89E2-233AB6F65E1A}" type="datetimeFigureOut">
              <a:rPr lang="en-US" smtClean="0"/>
              <a:t>5/7/2020</a:t>
            </a:fld>
            <a:endParaRPr lang="en-US" dirty="0"/>
          </a:p>
        </p:txBody>
      </p:sp>
      <p:sp>
        <p:nvSpPr>
          <p:cNvPr id="4" name="Footer Placeholder 3">
            <a:extLst>
              <a:ext uri="{FF2B5EF4-FFF2-40B4-BE49-F238E27FC236}">
                <a16:creationId xmlns:a16="http://schemas.microsoft.com/office/drawing/2014/main" id="{3E31AC1C-E30D-4D1E-BE3B-9A6E4BAA49A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DF6A469-F269-4FD7-B26C-560732077731}"/>
              </a:ext>
            </a:extLst>
          </p:cNvPr>
          <p:cNvSpPr>
            <a:spLocks noGrp="1"/>
          </p:cNvSpPr>
          <p:nvPr>
            <p:ph type="sldNum" sz="quarter" idx="12"/>
          </p:nvPr>
        </p:nvSpPr>
        <p:spPr/>
        <p:txBody>
          <a:bodyPr/>
          <a:lstStyle/>
          <a:p>
            <a:fld id="{905D7F65-D866-4DBA-BDFF-4A4473B908A7}" type="slidenum">
              <a:rPr lang="en-US" smtClean="0"/>
              <a:t>‹#›</a:t>
            </a:fld>
            <a:endParaRPr lang="en-US" dirty="0"/>
          </a:p>
        </p:txBody>
      </p:sp>
    </p:spTree>
    <p:extLst>
      <p:ext uri="{BB962C8B-B14F-4D97-AF65-F5344CB8AC3E}">
        <p14:creationId xmlns:p14="http://schemas.microsoft.com/office/powerpoint/2010/main" val="3460127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136B5A-C0C3-4D11-91BA-C4BEAD539297}"/>
              </a:ext>
            </a:extLst>
          </p:cNvPr>
          <p:cNvSpPr>
            <a:spLocks noGrp="1"/>
          </p:cNvSpPr>
          <p:nvPr>
            <p:ph type="dt" sz="half" idx="10"/>
          </p:nvPr>
        </p:nvSpPr>
        <p:spPr/>
        <p:txBody>
          <a:bodyPr/>
          <a:lstStyle/>
          <a:p>
            <a:fld id="{A6EB07DE-87DD-4D66-89E2-233AB6F65E1A}" type="datetimeFigureOut">
              <a:rPr lang="en-US" smtClean="0"/>
              <a:t>5/7/2020</a:t>
            </a:fld>
            <a:endParaRPr lang="en-US" dirty="0"/>
          </a:p>
        </p:txBody>
      </p:sp>
      <p:sp>
        <p:nvSpPr>
          <p:cNvPr id="3" name="Footer Placeholder 2">
            <a:extLst>
              <a:ext uri="{FF2B5EF4-FFF2-40B4-BE49-F238E27FC236}">
                <a16:creationId xmlns:a16="http://schemas.microsoft.com/office/drawing/2014/main" id="{2EECA67B-CD0B-49FC-BFE3-1204A09008A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E1FF18A-2FF8-4BB0-BFBE-79C66C27C237}"/>
              </a:ext>
            </a:extLst>
          </p:cNvPr>
          <p:cNvSpPr>
            <a:spLocks noGrp="1"/>
          </p:cNvSpPr>
          <p:nvPr>
            <p:ph type="sldNum" sz="quarter" idx="12"/>
          </p:nvPr>
        </p:nvSpPr>
        <p:spPr/>
        <p:txBody>
          <a:bodyPr/>
          <a:lstStyle/>
          <a:p>
            <a:fld id="{905D7F65-D866-4DBA-BDFF-4A4473B908A7}" type="slidenum">
              <a:rPr lang="en-US" smtClean="0"/>
              <a:t>‹#›</a:t>
            </a:fld>
            <a:endParaRPr lang="en-US" dirty="0"/>
          </a:p>
        </p:txBody>
      </p:sp>
    </p:spTree>
    <p:extLst>
      <p:ext uri="{BB962C8B-B14F-4D97-AF65-F5344CB8AC3E}">
        <p14:creationId xmlns:p14="http://schemas.microsoft.com/office/powerpoint/2010/main" val="29281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AEF7E-4DFC-4237-9DC1-7473346D20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26E3C8-412F-4B16-A9C2-F61752C023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91660A-1A97-4AFF-B703-3C3CAE2199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EF32437-2608-424B-A10B-5A9862FB628F}"/>
              </a:ext>
            </a:extLst>
          </p:cNvPr>
          <p:cNvSpPr>
            <a:spLocks noGrp="1"/>
          </p:cNvSpPr>
          <p:nvPr>
            <p:ph type="dt" sz="half" idx="10"/>
          </p:nvPr>
        </p:nvSpPr>
        <p:spPr/>
        <p:txBody>
          <a:bodyPr/>
          <a:lstStyle/>
          <a:p>
            <a:fld id="{A6EB07DE-87DD-4D66-89E2-233AB6F65E1A}" type="datetimeFigureOut">
              <a:rPr lang="en-US" smtClean="0"/>
              <a:t>5/7/2020</a:t>
            </a:fld>
            <a:endParaRPr lang="en-US" dirty="0"/>
          </a:p>
        </p:txBody>
      </p:sp>
      <p:sp>
        <p:nvSpPr>
          <p:cNvPr id="6" name="Footer Placeholder 5">
            <a:extLst>
              <a:ext uri="{FF2B5EF4-FFF2-40B4-BE49-F238E27FC236}">
                <a16:creationId xmlns:a16="http://schemas.microsoft.com/office/drawing/2014/main" id="{D9279B92-48AE-4045-B0B9-37BBDD0438D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1F98A09-D1DC-44CF-A79D-A3E0108BA45B}"/>
              </a:ext>
            </a:extLst>
          </p:cNvPr>
          <p:cNvSpPr>
            <a:spLocks noGrp="1"/>
          </p:cNvSpPr>
          <p:nvPr>
            <p:ph type="sldNum" sz="quarter" idx="12"/>
          </p:nvPr>
        </p:nvSpPr>
        <p:spPr/>
        <p:txBody>
          <a:bodyPr/>
          <a:lstStyle/>
          <a:p>
            <a:fld id="{905D7F65-D866-4DBA-BDFF-4A4473B908A7}" type="slidenum">
              <a:rPr lang="en-US" smtClean="0"/>
              <a:t>‹#›</a:t>
            </a:fld>
            <a:endParaRPr lang="en-US" dirty="0"/>
          </a:p>
        </p:txBody>
      </p:sp>
    </p:spTree>
    <p:extLst>
      <p:ext uri="{BB962C8B-B14F-4D97-AF65-F5344CB8AC3E}">
        <p14:creationId xmlns:p14="http://schemas.microsoft.com/office/powerpoint/2010/main" val="2454047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E0BB5-5E74-47D2-B2EC-B7209A2C22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704D98-5996-4253-823C-875DC24B6C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7B7C07A-3F56-4F28-BCD0-5BFD8A7BC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BDF05DB-F2E4-4378-8CAB-B68CE6098AA9}"/>
              </a:ext>
            </a:extLst>
          </p:cNvPr>
          <p:cNvSpPr>
            <a:spLocks noGrp="1"/>
          </p:cNvSpPr>
          <p:nvPr>
            <p:ph type="dt" sz="half" idx="10"/>
          </p:nvPr>
        </p:nvSpPr>
        <p:spPr/>
        <p:txBody>
          <a:bodyPr/>
          <a:lstStyle/>
          <a:p>
            <a:fld id="{A6EB07DE-87DD-4D66-89E2-233AB6F65E1A}" type="datetimeFigureOut">
              <a:rPr lang="en-US" smtClean="0"/>
              <a:t>5/7/2020</a:t>
            </a:fld>
            <a:endParaRPr lang="en-US" dirty="0"/>
          </a:p>
        </p:txBody>
      </p:sp>
      <p:sp>
        <p:nvSpPr>
          <p:cNvPr id="6" name="Footer Placeholder 5">
            <a:extLst>
              <a:ext uri="{FF2B5EF4-FFF2-40B4-BE49-F238E27FC236}">
                <a16:creationId xmlns:a16="http://schemas.microsoft.com/office/drawing/2014/main" id="{1F7A301B-9A79-458A-8AF1-049D2E7480B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2A2C56E-B910-4188-8724-A641080B6B23}"/>
              </a:ext>
            </a:extLst>
          </p:cNvPr>
          <p:cNvSpPr>
            <a:spLocks noGrp="1"/>
          </p:cNvSpPr>
          <p:nvPr>
            <p:ph type="sldNum" sz="quarter" idx="12"/>
          </p:nvPr>
        </p:nvSpPr>
        <p:spPr/>
        <p:txBody>
          <a:bodyPr/>
          <a:lstStyle/>
          <a:p>
            <a:fld id="{905D7F65-D866-4DBA-BDFF-4A4473B908A7}" type="slidenum">
              <a:rPr lang="en-US" smtClean="0"/>
              <a:t>‹#›</a:t>
            </a:fld>
            <a:endParaRPr lang="en-US" dirty="0"/>
          </a:p>
        </p:txBody>
      </p:sp>
    </p:spTree>
    <p:extLst>
      <p:ext uri="{BB962C8B-B14F-4D97-AF65-F5344CB8AC3E}">
        <p14:creationId xmlns:p14="http://schemas.microsoft.com/office/powerpoint/2010/main" val="4121817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FF4D5C-BB92-46E5-8C93-AEE5577DB7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FFFD76-D58D-4AFE-B32D-47130501E1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BB5B34-C04C-4455-B069-30123C0764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EB07DE-87DD-4D66-89E2-233AB6F65E1A}" type="datetimeFigureOut">
              <a:rPr lang="en-US" smtClean="0"/>
              <a:t>5/7/2020</a:t>
            </a:fld>
            <a:endParaRPr lang="en-US" dirty="0"/>
          </a:p>
        </p:txBody>
      </p:sp>
      <p:sp>
        <p:nvSpPr>
          <p:cNvPr id="5" name="Footer Placeholder 4">
            <a:extLst>
              <a:ext uri="{FF2B5EF4-FFF2-40B4-BE49-F238E27FC236}">
                <a16:creationId xmlns:a16="http://schemas.microsoft.com/office/drawing/2014/main" id="{DADBFFF0-3DF4-4017-BF5D-9A10D7C1B2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3839D3F-055D-41EE-890A-F231359B16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5D7F65-D866-4DBA-BDFF-4A4473B908A7}" type="slidenum">
              <a:rPr lang="en-US" smtClean="0"/>
              <a:t>‹#›</a:t>
            </a:fld>
            <a:endParaRPr lang="en-US" dirty="0"/>
          </a:p>
        </p:txBody>
      </p:sp>
    </p:spTree>
    <p:extLst>
      <p:ext uri="{BB962C8B-B14F-4D97-AF65-F5344CB8AC3E}">
        <p14:creationId xmlns:p14="http://schemas.microsoft.com/office/powerpoint/2010/main" val="4004296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FF4D5C-BB92-46E5-8C93-AEE5577DB7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FFFD76-D58D-4AFE-B32D-47130501E1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BB5B34-C04C-4455-B069-30123C0764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EB07DE-87DD-4D66-89E2-233AB6F65E1A}" type="datetimeFigureOut">
              <a:rPr lang="en-US" smtClean="0"/>
              <a:t>5/7/2020</a:t>
            </a:fld>
            <a:endParaRPr lang="en-US"/>
          </a:p>
        </p:txBody>
      </p:sp>
      <p:sp>
        <p:nvSpPr>
          <p:cNvPr id="5" name="Footer Placeholder 4">
            <a:extLst>
              <a:ext uri="{FF2B5EF4-FFF2-40B4-BE49-F238E27FC236}">
                <a16:creationId xmlns:a16="http://schemas.microsoft.com/office/drawing/2014/main" id="{DADBFFF0-3DF4-4017-BF5D-9A10D7C1B2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839D3F-055D-41EE-890A-F231359B16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5D7F65-D866-4DBA-BDFF-4A4473B908A7}" type="slidenum">
              <a:rPr lang="en-US" smtClean="0"/>
              <a:t>‹#›</a:t>
            </a:fld>
            <a:endParaRPr lang="en-US"/>
          </a:p>
        </p:txBody>
      </p:sp>
    </p:spTree>
    <p:extLst>
      <p:ext uri="{BB962C8B-B14F-4D97-AF65-F5344CB8AC3E}">
        <p14:creationId xmlns:p14="http://schemas.microsoft.com/office/powerpoint/2010/main" val="12189678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png"/><Relationship Id="rId2"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38.jpe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jp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3.png"/><Relationship Id="rId4" Type="http://schemas.openxmlformats.org/officeDocument/2006/relationships/image" Target="../media/image50.png"/><Relationship Id="rId9" Type="http://schemas.openxmlformats.org/officeDocument/2006/relationships/image" Target="../media/image55.png"/></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6.png"/><Relationship Id="rId7"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1.png"/><Relationship Id="rId10" Type="http://schemas.openxmlformats.org/officeDocument/2006/relationships/image" Target="../media/image3.png"/><Relationship Id="rId4" Type="http://schemas.openxmlformats.org/officeDocument/2006/relationships/image" Target="../media/image57.jpg"/><Relationship Id="rId9"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3.png"/><Relationship Id="rId7"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4DEA32D-DC21-471A-97C9-7A43FF59AD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3">
            <a:extLst>
              <a:ext uri="{FF2B5EF4-FFF2-40B4-BE49-F238E27FC236}">
                <a16:creationId xmlns:a16="http://schemas.microsoft.com/office/drawing/2014/main" id="{7695D806-0BD6-41DF-81C3-D8C135B40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6" name="Freeform 4">
            <a:extLst>
              <a:ext uri="{FF2B5EF4-FFF2-40B4-BE49-F238E27FC236}">
                <a16:creationId xmlns:a16="http://schemas.microsoft.com/office/drawing/2014/main" id="{5351B1B0-ABAE-4DCC-9C3E-ACDF4485F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76E33D44-5811-469B-A416-85EBCDBE2851}"/>
              </a:ext>
            </a:extLst>
          </p:cNvPr>
          <p:cNvSpPr>
            <a:spLocks noGrp="1"/>
          </p:cNvSpPr>
          <p:nvPr>
            <p:ph type="subTitle" idx="1"/>
          </p:nvPr>
        </p:nvSpPr>
        <p:spPr>
          <a:xfrm>
            <a:off x="279208" y="4548778"/>
            <a:ext cx="4455142" cy="817873"/>
          </a:xfrm>
        </p:spPr>
        <p:txBody>
          <a:bodyPr anchor="b">
            <a:normAutofit/>
          </a:bodyPr>
          <a:lstStyle/>
          <a:p>
            <a:pPr algn="l"/>
            <a:r>
              <a:rPr lang="en-US" sz="3200" dirty="0"/>
              <a:t>May 20, 2020</a:t>
            </a:r>
          </a:p>
        </p:txBody>
      </p:sp>
      <p:pic>
        <p:nvPicPr>
          <p:cNvPr id="17" name="Picture 16">
            <a:extLst>
              <a:ext uri="{FF2B5EF4-FFF2-40B4-BE49-F238E27FC236}">
                <a16:creationId xmlns:a16="http://schemas.microsoft.com/office/drawing/2014/main" id="{3A98E51B-CC89-4A3A-BCB9-9FA5268504ED}"/>
              </a:ext>
            </a:extLst>
          </p:cNvPr>
          <p:cNvPicPr>
            <a:picLocks noChangeAspect="1"/>
          </p:cNvPicPr>
          <p:nvPr/>
        </p:nvPicPr>
        <p:blipFill>
          <a:blip r:embed="rId2"/>
          <a:stretch>
            <a:fillRect/>
          </a:stretch>
        </p:blipFill>
        <p:spPr>
          <a:xfrm>
            <a:off x="3345793" y="4250329"/>
            <a:ext cx="5081443" cy="2504008"/>
          </a:xfrm>
          <a:prstGeom prst="rect">
            <a:avLst/>
          </a:prstGeom>
        </p:spPr>
      </p:pic>
      <p:pic>
        <p:nvPicPr>
          <p:cNvPr id="21" name="Picture 20" descr="A close up of a logo&#10;&#10;Description automatically generated">
            <a:extLst>
              <a:ext uri="{FF2B5EF4-FFF2-40B4-BE49-F238E27FC236}">
                <a16:creationId xmlns:a16="http://schemas.microsoft.com/office/drawing/2014/main" id="{BC638414-A816-462B-999C-D374898CA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4963" y="763903"/>
            <a:ext cx="4147793" cy="2011680"/>
          </a:xfrm>
          <a:prstGeom prst="rect">
            <a:avLst/>
          </a:prstGeom>
        </p:spPr>
      </p:pic>
      <p:pic>
        <p:nvPicPr>
          <p:cNvPr id="23" name="Picture 22" descr="A close up of a logo&#10;&#10;Description automatically generated">
            <a:extLst>
              <a:ext uri="{FF2B5EF4-FFF2-40B4-BE49-F238E27FC236}">
                <a16:creationId xmlns:a16="http://schemas.microsoft.com/office/drawing/2014/main" id="{049685A6-B9E7-40FA-BDFC-BD0F5F30BA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5222" y="3428761"/>
            <a:ext cx="3582186" cy="1737360"/>
          </a:xfrm>
          <a:prstGeom prst="rect">
            <a:avLst/>
          </a:prstGeom>
        </p:spPr>
      </p:pic>
      <p:pic>
        <p:nvPicPr>
          <p:cNvPr id="2" name="Picture 1">
            <a:extLst>
              <a:ext uri="{FF2B5EF4-FFF2-40B4-BE49-F238E27FC236}">
                <a16:creationId xmlns:a16="http://schemas.microsoft.com/office/drawing/2014/main" id="{D013531A-EA49-46DD-AA87-58F58E966EAF}"/>
              </a:ext>
            </a:extLst>
          </p:cNvPr>
          <p:cNvPicPr>
            <a:picLocks noChangeAspect="1"/>
          </p:cNvPicPr>
          <p:nvPr/>
        </p:nvPicPr>
        <p:blipFill>
          <a:blip r:embed="rId5"/>
          <a:stretch>
            <a:fillRect/>
          </a:stretch>
        </p:blipFill>
        <p:spPr>
          <a:xfrm>
            <a:off x="104592" y="2309222"/>
            <a:ext cx="5561816" cy="1733550"/>
          </a:xfrm>
          <a:prstGeom prst="rect">
            <a:avLst/>
          </a:prstGeom>
        </p:spPr>
      </p:pic>
    </p:spTree>
    <p:extLst>
      <p:ext uri="{BB962C8B-B14F-4D97-AF65-F5344CB8AC3E}">
        <p14:creationId xmlns:p14="http://schemas.microsoft.com/office/powerpoint/2010/main" val="32646955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11CBE-C879-41D4-8611-59F3AEDC8EDB}"/>
              </a:ext>
            </a:extLst>
          </p:cNvPr>
          <p:cNvSpPr>
            <a:spLocks noGrp="1"/>
          </p:cNvSpPr>
          <p:nvPr>
            <p:ph type="title"/>
          </p:nvPr>
        </p:nvSpPr>
        <p:spPr>
          <a:xfrm>
            <a:off x="838200" y="308854"/>
            <a:ext cx="10515600" cy="774562"/>
          </a:xfrm>
        </p:spPr>
        <p:txBody>
          <a:bodyPr/>
          <a:lstStyle/>
          <a:p>
            <a:pPr algn="ctr"/>
            <a:r>
              <a:rPr lang="en-US" b="1" dirty="0"/>
              <a:t>Style: JHA021 – Cross Neck Hoodie</a:t>
            </a:r>
          </a:p>
        </p:txBody>
      </p:sp>
      <p:cxnSp>
        <p:nvCxnSpPr>
          <p:cNvPr id="5" name="Straight Connector 4">
            <a:extLst>
              <a:ext uri="{FF2B5EF4-FFF2-40B4-BE49-F238E27FC236}">
                <a16:creationId xmlns:a16="http://schemas.microsoft.com/office/drawing/2014/main" id="{EA3D2272-B500-4701-B526-F143FEE8DC9B}"/>
              </a:ext>
            </a:extLst>
          </p:cNvPr>
          <p:cNvCxnSpPr/>
          <p:nvPr/>
        </p:nvCxnSpPr>
        <p:spPr>
          <a:xfrm>
            <a:off x="838200" y="1013079"/>
            <a:ext cx="10515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12B5591-754C-4B19-AFB9-F697F5448EF5}"/>
              </a:ext>
            </a:extLst>
          </p:cNvPr>
          <p:cNvPicPr>
            <a:picLocks noChangeAspect="1"/>
          </p:cNvPicPr>
          <p:nvPr/>
        </p:nvPicPr>
        <p:blipFill>
          <a:blip r:embed="rId2"/>
          <a:stretch>
            <a:fillRect/>
          </a:stretch>
        </p:blipFill>
        <p:spPr>
          <a:xfrm>
            <a:off x="838200" y="1083417"/>
            <a:ext cx="5124311" cy="5465718"/>
          </a:xfrm>
          <a:prstGeom prst="rect">
            <a:avLst/>
          </a:prstGeom>
        </p:spPr>
      </p:pic>
      <p:sp>
        <p:nvSpPr>
          <p:cNvPr id="12" name="Content Placeholder 2">
            <a:extLst>
              <a:ext uri="{FF2B5EF4-FFF2-40B4-BE49-F238E27FC236}">
                <a16:creationId xmlns:a16="http://schemas.microsoft.com/office/drawing/2014/main" id="{3E2929A8-AC31-4058-BC5E-0C3252A51D66}"/>
              </a:ext>
            </a:extLst>
          </p:cNvPr>
          <p:cNvSpPr txBox="1">
            <a:spLocks/>
          </p:cNvSpPr>
          <p:nvPr/>
        </p:nvSpPr>
        <p:spPr>
          <a:xfrm>
            <a:off x="6229490" y="1083417"/>
            <a:ext cx="5443400" cy="5465718"/>
          </a:xfrm>
          <a:prstGeom prst="rect">
            <a:avLst/>
          </a:prstGeom>
          <a:ln w="12700">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Fabric: 70% Ring-spun Cotton/30% Polyester </a:t>
            </a:r>
          </a:p>
          <a:p>
            <a:r>
              <a:rPr lang="en-US" sz="2000" dirty="0"/>
              <a:t>Weight: 9.8oz Heavyweight Hoodie</a:t>
            </a:r>
          </a:p>
          <a:p>
            <a:r>
              <a:rPr lang="en-US" sz="2000" dirty="0"/>
              <a:t>Cross Over Neck detail</a:t>
            </a:r>
          </a:p>
          <a:p>
            <a:r>
              <a:rPr lang="en-US" sz="2000" dirty="0"/>
              <a:t>Three panel double fabric hood</a:t>
            </a:r>
          </a:p>
          <a:p>
            <a:r>
              <a:rPr lang="en-US" sz="2000" dirty="0"/>
              <a:t>Thumb holes in the cuffs</a:t>
            </a:r>
          </a:p>
          <a:p>
            <a:r>
              <a:rPr lang="en-US" sz="2000" dirty="0"/>
              <a:t>Kangaroo pouch pocket with hidden openings for phone cord feed</a:t>
            </a:r>
          </a:p>
          <a:p>
            <a:r>
              <a:rPr lang="en-US" sz="2000" dirty="0"/>
              <a:t>Flat lace drawcords</a:t>
            </a:r>
          </a:p>
          <a:p>
            <a:r>
              <a:rPr lang="en-US" sz="2000" dirty="0"/>
              <a:t>Ribbed Cuff and Hem</a:t>
            </a:r>
          </a:p>
          <a:p>
            <a:r>
              <a:rPr lang="en-US" sz="2000" dirty="0"/>
              <a:t>Easy tear-away labels prefect for rebranding</a:t>
            </a:r>
          </a:p>
          <a:p>
            <a:r>
              <a:rPr lang="en-US" sz="2000" dirty="0"/>
              <a:t>Available in 3 colors</a:t>
            </a:r>
          </a:p>
          <a:p>
            <a:r>
              <a:rPr lang="en-US" sz="2000" dirty="0"/>
              <a:t>Case Quantities: 24 units</a:t>
            </a:r>
          </a:p>
          <a:p>
            <a:r>
              <a:rPr lang="en-US" sz="2000" dirty="0"/>
              <a:t>Sizes: S – 3XL</a:t>
            </a:r>
          </a:p>
          <a:p>
            <a:pPr marL="0" indent="0">
              <a:buFont typeface="Arial" panose="020B0604020202020204" pitchFamily="34" charset="0"/>
              <a:buNone/>
            </a:pPr>
            <a:endParaRPr lang="en-US" sz="1900" dirty="0"/>
          </a:p>
          <a:p>
            <a:endParaRPr lang="en-US" sz="1900" dirty="0"/>
          </a:p>
        </p:txBody>
      </p:sp>
      <p:pic>
        <p:nvPicPr>
          <p:cNvPr id="13" name="Picture 12" descr="A close up of a logo&#10;&#10;Description automatically generated">
            <a:extLst>
              <a:ext uri="{FF2B5EF4-FFF2-40B4-BE49-F238E27FC236}">
                <a16:creationId xmlns:a16="http://schemas.microsoft.com/office/drawing/2014/main" id="{0C1B2919-E665-4B91-9CC3-B862FE8AF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6" y="8405"/>
            <a:ext cx="2439255" cy="1280160"/>
          </a:xfrm>
          <a:prstGeom prst="rect">
            <a:avLst/>
          </a:prstGeom>
        </p:spPr>
      </p:pic>
      <p:pic>
        <p:nvPicPr>
          <p:cNvPr id="14" name="Picture 13" descr="A close up of a logo&#10;&#10;Description automatically generated">
            <a:extLst>
              <a:ext uri="{FF2B5EF4-FFF2-40B4-BE49-F238E27FC236}">
                <a16:creationId xmlns:a16="http://schemas.microsoft.com/office/drawing/2014/main" id="{9EC6CA6C-6DF2-4A1B-819B-8C2316396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4951" y="7429"/>
            <a:ext cx="2439255" cy="1280160"/>
          </a:xfrm>
          <a:prstGeom prst="rect">
            <a:avLst/>
          </a:prstGeom>
        </p:spPr>
      </p:pic>
    </p:spTree>
    <p:extLst>
      <p:ext uri="{BB962C8B-B14F-4D97-AF65-F5344CB8AC3E}">
        <p14:creationId xmlns:p14="http://schemas.microsoft.com/office/powerpoint/2010/main" val="105158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11CBE-C879-41D4-8611-59F3AEDC8EDB}"/>
              </a:ext>
            </a:extLst>
          </p:cNvPr>
          <p:cNvSpPr>
            <a:spLocks noGrp="1"/>
          </p:cNvSpPr>
          <p:nvPr>
            <p:ph type="title"/>
          </p:nvPr>
        </p:nvSpPr>
        <p:spPr>
          <a:xfrm>
            <a:off x="838200" y="308854"/>
            <a:ext cx="10515600" cy="774562"/>
          </a:xfrm>
        </p:spPr>
        <p:txBody>
          <a:bodyPr>
            <a:normAutofit/>
          </a:bodyPr>
          <a:lstStyle/>
          <a:p>
            <a:pPr algn="ctr"/>
            <a:r>
              <a:rPr lang="en-US" sz="4000" b="1" dirty="0"/>
              <a:t>Style: JHA030 – College Sweat</a:t>
            </a:r>
          </a:p>
        </p:txBody>
      </p:sp>
      <p:cxnSp>
        <p:nvCxnSpPr>
          <p:cNvPr id="5" name="Straight Connector 4">
            <a:extLst>
              <a:ext uri="{FF2B5EF4-FFF2-40B4-BE49-F238E27FC236}">
                <a16:creationId xmlns:a16="http://schemas.microsoft.com/office/drawing/2014/main" id="{EA3D2272-B500-4701-B526-F143FEE8DC9B}"/>
              </a:ext>
            </a:extLst>
          </p:cNvPr>
          <p:cNvCxnSpPr/>
          <p:nvPr/>
        </p:nvCxnSpPr>
        <p:spPr>
          <a:xfrm>
            <a:off x="838200" y="1013079"/>
            <a:ext cx="10515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E390D44-065F-4B6E-85A7-73F79F41F77A}"/>
              </a:ext>
            </a:extLst>
          </p:cNvPr>
          <p:cNvPicPr>
            <a:picLocks noChangeAspect="1"/>
          </p:cNvPicPr>
          <p:nvPr/>
        </p:nvPicPr>
        <p:blipFill>
          <a:blip r:embed="rId2"/>
          <a:stretch>
            <a:fillRect/>
          </a:stretch>
        </p:blipFill>
        <p:spPr>
          <a:xfrm>
            <a:off x="694944" y="1213950"/>
            <a:ext cx="5267567" cy="5465718"/>
          </a:xfrm>
          <a:prstGeom prst="rect">
            <a:avLst/>
          </a:prstGeom>
        </p:spPr>
      </p:pic>
      <p:sp>
        <p:nvSpPr>
          <p:cNvPr id="11" name="Content Placeholder 2">
            <a:extLst>
              <a:ext uri="{FF2B5EF4-FFF2-40B4-BE49-F238E27FC236}">
                <a16:creationId xmlns:a16="http://schemas.microsoft.com/office/drawing/2014/main" id="{E1158EEC-D062-46DA-9D0E-34F32E368098}"/>
              </a:ext>
            </a:extLst>
          </p:cNvPr>
          <p:cNvSpPr txBox="1">
            <a:spLocks/>
          </p:cNvSpPr>
          <p:nvPr/>
        </p:nvSpPr>
        <p:spPr>
          <a:xfrm>
            <a:off x="6229490" y="1266297"/>
            <a:ext cx="5556110" cy="5465718"/>
          </a:xfrm>
          <a:prstGeom prst="rect">
            <a:avLst/>
          </a:prstGeom>
          <a:ln w="12700">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Fabric: 80% Ring-spun Cotton/20% Polyester </a:t>
            </a:r>
          </a:p>
          <a:p>
            <a:r>
              <a:rPr lang="en-US" sz="2000" dirty="0"/>
              <a:t>Weight: 8.3oz</a:t>
            </a:r>
          </a:p>
          <a:p>
            <a:r>
              <a:rPr lang="en-US" sz="2000" dirty="0"/>
              <a:t>Twin Needle Stitching detail</a:t>
            </a:r>
          </a:p>
          <a:p>
            <a:r>
              <a:rPr lang="en-US" sz="2000" dirty="0"/>
              <a:t>Crew Neck Sweat with Stylish fit</a:t>
            </a:r>
          </a:p>
          <a:p>
            <a:r>
              <a:rPr lang="en-US" sz="2000" dirty="0"/>
              <a:t>Set in Sleeves</a:t>
            </a:r>
          </a:p>
          <a:p>
            <a:r>
              <a:rPr lang="en-US" sz="2000" dirty="0"/>
              <a:t>Taped Neck</a:t>
            </a:r>
          </a:p>
          <a:p>
            <a:r>
              <a:rPr lang="en-US" sz="2000" dirty="0"/>
              <a:t>Ribbed collar, cuffs and hem</a:t>
            </a:r>
          </a:p>
          <a:p>
            <a:r>
              <a:rPr lang="en-US" sz="2000" dirty="0"/>
              <a:t>100% cotton face creates the ideal printing surface</a:t>
            </a:r>
          </a:p>
          <a:p>
            <a:r>
              <a:rPr lang="en-US" sz="2000" dirty="0"/>
              <a:t>Easy tear-away labels prefect for rebranding</a:t>
            </a:r>
          </a:p>
          <a:p>
            <a:r>
              <a:rPr lang="en-US" sz="2000" dirty="0"/>
              <a:t>Available in 36 colors</a:t>
            </a:r>
          </a:p>
          <a:p>
            <a:r>
              <a:rPr lang="en-US" sz="2000" dirty="0"/>
              <a:t>Case Quantities: 36 units</a:t>
            </a:r>
          </a:p>
          <a:p>
            <a:r>
              <a:rPr lang="en-US" sz="2000" dirty="0"/>
              <a:t>Sizes: S – 5XL – 3 Colors all other colors  S – 3XL</a:t>
            </a:r>
          </a:p>
          <a:p>
            <a:pPr marL="0" indent="0">
              <a:buFont typeface="Arial" panose="020B0604020202020204" pitchFamily="34" charset="0"/>
              <a:buNone/>
            </a:pPr>
            <a:endParaRPr lang="en-US" sz="1900" dirty="0"/>
          </a:p>
          <a:p>
            <a:endParaRPr lang="en-US" sz="1900" dirty="0"/>
          </a:p>
        </p:txBody>
      </p:sp>
      <p:pic>
        <p:nvPicPr>
          <p:cNvPr id="12" name="Picture 11" descr="A close up of a logo&#10;&#10;Description automatically generated">
            <a:extLst>
              <a:ext uri="{FF2B5EF4-FFF2-40B4-BE49-F238E27FC236}">
                <a16:creationId xmlns:a16="http://schemas.microsoft.com/office/drawing/2014/main" id="{BDEB58C3-4394-4323-9F94-6CEFF4BFAB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6" y="8405"/>
            <a:ext cx="2439255" cy="1280160"/>
          </a:xfrm>
          <a:prstGeom prst="rect">
            <a:avLst/>
          </a:prstGeom>
        </p:spPr>
      </p:pic>
      <p:pic>
        <p:nvPicPr>
          <p:cNvPr id="13" name="Picture 12" descr="A close up of a logo&#10;&#10;Description automatically generated">
            <a:extLst>
              <a:ext uri="{FF2B5EF4-FFF2-40B4-BE49-F238E27FC236}">
                <a16:creationId xmlns:a16="http://schemas.microsoft.com/office/drawing/2014/main" id="{A640F27F-4457-4A08-8EEC-3C3AD2E182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4951" y="7429"/>
            <a:ext cx="2439255" cy="1280160"/>
          </a:xfrm>
          <a:prstGeom prst="rect">
            <a:avLst/>
          </a:prstGeom>
        </p:spPr>
      </p:pic>
    </p:spTree>
    <p:extLst>
      <p:ext uri="{BB962C8B-B14F-4D97-AF65-F5344CB8AC3E}">
        <p14:creationId xmlns:p14="http://schemas.microsoft.com/office/powerpoint/2010/main" val="3844128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11CBE-C879-41D4-8611-59F3AEDC8EDB}"/>
              </a:ext>
            </a:extLst>
          </p:cNvPr>
          <p:cNvSpPr>
            <a:spLocks noGrp="1"/>
          </p:cNvSpPr>
          <p:nvPr>
            <p:ph type="title"/>
          </p:nvPr>
        </p:nvSpPr>
        <p:spPr>
          <a:xfrm>
            <a:off x="838200" y="308854"/>
            <a:ext cx="10515600" cy="774562"/>
          </a:xfrm>
        </p:spPr>
        <p:txBody>
          <a:bodyPr/>
          <a:lstStyle/>
          <a:p>
            <a:pPr algn="ctr"/>
            <a:r>
              <a:rPr lang="en-US" sz="4000" b="1" dirty="0"/>
              <a:t>Style: JHA042 – Urban Letterman Jacket</a:t>
            </a:r>
          </a:p>
        </p:txBody>
      </p:sp>
      <p:cxnSp>
        <p:nvCxnSpPr>
          <p:cNvPr id="5" name="Straight Connector 4">
            <a:extLst>
              <a:ext uri="{FF2B5EF4-FFF2-40B4-BE49-F238E27FC236}">
                <a16:creationId xmlns:a16="http://schemas.microsoft.com/office/drawing/2014/main" id="{EA3D2272-B500-4701-B526-F143FEE8DC9B}"/>
              </a:ext>
            </a:extLst>
          </p:cNvPr>
          <p:cNvCxnSpPr/>
          <p:nvPr/>
        </p:nvCxnSpPr>
        <p:spPr>
          <a:xfrm>
            <a:off x="838200" y="1013079"/>
            <a:ext cx="10515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31AA6C2-4665-4D85-AE2C-A73B9F155763}"/>
              </a:ext>
            </a:extLst>
          </p:cNvPr>
          <p:cNvPicPr>
            <a:picLocks noChangeAspect="1"/>
          </p:cNvPicPr>
          <p:nvPr/>
        </p:nvPicPr>
        <p:blipFill>
          <a:blip r:embed="rId2"/>
          <a:stretch>
            <a:fillRect/>
          </a:stretch>
        </p:blipFill>
        <p:spPr>
          <a:xfrm>
            <a:off x="519111" y="1213950"/>
            <a:ext cx="5576890" cy="5335194"/>
          </a:xfrm>
          <a:prstGeom prst="rect">
            <a:avLst/>
          </a:prstGeom>
        </p:spPr>
      </p:pic>
      <p:sp>
        <p:nvSpPr>
          <p:cNvPr id="10" name="Content Placeholder 2">
            <a:extLst>
              <a:ext uri="{FF2B5EF4-FFF2-40B4-BE49-F238E27FC236}">
                <a16:creationId xmlns:a16="http://schemas.microsoft.com/office/drawing/2014/main" id="{19862F31-EECA-4FA0-901D-B8E6FED181D4}"/>
              </a:ext>
            </a:extLst>
          </p:cNvPr>
          <p:cNvSpPr txBox="1">
            <a:spLocks/>
          </p:cNvSpPr>
          <p:nvPr/>
        </p:nvSpPr>
        <p:spPr>
          <a:xfrm>
            <a:off x="6229490" y="1229721"/>
            <a:ext cx="5443400" cy="5465718"/>
          </a:xfrm>
          <a:prstGeom prst="rect">
            <a:avLst/>
          </a:prstGeom>
          <a:ln w="12700">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Fabric: 70% Ring-spun Cotton/30% Polyester  Body &amp; 100% PU Leather (Sleeves)</a:t>
            </a:r>
          </a:p>
          <a:p>
            <a:r>
              <a:rPr lang="en-US" sz="2000" dirty="0"/>
              <a:t>Knitted collar, cuffs and waistband with stripe details</a:t>
            </a:r>
          </a:p>
          <a:p>
            <a:r>
              <a:rPr lang="en-US" sz="2000" dirty="0"/>
              <a:t>Faux leather sleeves</a:t>
            </a:r>
          </a:p>
          <a:p>
            <a:r>
              <a:rPr lang="en-US" sz="2000" dirty="0"/>
              <a:t>Press – stud closure</a:t>
            </a:r>
          </a:p>
          <a:p>
            <a:r>
              <a:rPr lang="en-US" sz="2000" dirty="0"/>
              <a:t>Welt pockets with faux leather trim </a:t>
            </a:r>
          </a:p>
          <a:p>
            <a:r>
              <a:rPr lang="en-US" sz="2000" dirty="0"/>
              <a:t>Hanging loop detail</a:t>
            </a:r>
          </a:p>
          <a:p>
            <a:r>
              <a:rPr lang="en-US" sz="2000" dirty="0"/>
              <a:t>Taped back neck</a:t>
            </a:r>
          </a:p>
          <a:p>
            <a:r>
              <a:rPr lang="en-US" sz="2000" dirty="0"/>
              <a:t>Cotton rich face creates the ideal printing surface</a:t>
            </a:r>
          </a:p>
          <a:p>
            <a:r>
              <a:rPr lang="en-US" sz="2000" dirty="0"/>
              <a:t>Easy tear away labels ideal for rebranding</a:t>
            </a:r>
          </a:p>
          <a:p>
            <a:r>
              <a:rPr lang="en-US" sz="2000" dirty="0"/>
              <a:t>Available in 2 colors</a:t>
            </a:r>
          </a:p>
          <a:p>
            <a:r>
              <a:rPr lang="en-US" sz="2000" dirty="0"/>
              <a:t>Case Quantities: 24 units</a:t>
            </a:r>
          </a:p>
          <a:p>
            <a:r>
              <a:rPr lang="en-US" sz="2000" dirty="0"/>
              <a:t>Sizes: S – 3XL</a:t>
            </a:r>
          </a:p>
          <a:p>
            <a:pPr marL="0" indent="0">
              <a:buFont typeface="Arial" panose="020B0604020202020204" pitchFamily="34" charset="0"/>
              <a:buNone/>
            </a:pPr>
            <a:endParaRPr lang="en-US" sz="1900" dirty="0"/>
          </a:p>
          <a:p>
            <a:endParaRPr lang="en-US" sz="1900" dirty="0"/>
          </a:p>
        </p:txBody>
      </p:sp>
      <p:pic>
        <p:nvPicPr>
          <p:cNvPr id="11" name="Picture 10" descr="A close up of a logo&#10;&#10;Description automatically generated">
            <a:extLst>
              <a:ext uri="{FF2B5EF4-FFF2-40B4-BE49-F238E27FC236}">
                <a16:creationId xmlns:a16="http://schemas.microsoft.com/office/drawing/2014/main" id="{B00DDD83-232C-4DC4-A7C8-2771C2B8F7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6" y="8405"/>
            <a:ext cx="2439255" cy="1280160"/>
          </a:xfrm>
          <a:prstGeom prst="rect">
            <a:avLst/>
          </a:prstGeom>
        </p:spPr>
      </p:pic>
      <p:pic>
        <p:nvPicPr>
          <p:cNvPr id="12" name="Picture 11" descr="A close up of a logo&#10;&#10;Description automatically generated">
            <a:extLst>
              <a:ext uri="{FF2B5EF4-FFF2-40B4-BE49-F238E27FC236}">
                <a16:creationId xmlns:a16="http://schemas.microsoft.com/office/drawing/2014/main" id="{67994622-FC33-46BC-A3E1-094F96B58B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4951" y="7429"/>
            <a:ext cx="2439255" cy="1280160"/>
          </a:xfrm>
          <a:prstGeom prst="rect">
            <a:avLst/>
          </a:prstGeom>
        </p:spPr>
      </p:pic>
    </p:spTree>
    <p:extLst>
      <p:ext uri="{BB962C8B-B14F-4D97-AF65-F5344CB8AC3E}">
        <p14:creationId xmlns:p14="http://schemas.microsoft.com/office/powerpoint/2010/main" val="4091669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11CBE-C879-41D4-8611-59F3AEDC8EDB}"/>
              </a:ext>
            </a:extLst>
          </p:cNvPr>
          <p:cNvSpPr>
            <a:spLocks noGrp="1"/>
          </p:cNvSpPr>
          <p:nvPr>
            <p:ph type="title"/>
          </p:nvPr>
        </p:nvSpPr>
        <p:spPr>
          <a:xfrm>
            <a:off x="838200" y="308854"/>
            <a:ext cx="10515600" cy="774562"/>
          </a:xfrm>
        </p:spPr>
        <p:txBody>
          <a:bodyPr>
            <a:normAutofit/>
          </a:bodyPr>
          <a:lstStyle/>
          <a:p>
            <a:pPr algn="ctr"/>
            <a:r>
              <a:rPr lang="en-US" sz="4000" b="1" dirty="0"/>
              <a:t>Style: JHA043 – Letterman Jacket</a:t>
            </a:r>
          </a:p>
        </p:txBody>
      </p:sp>
      <p:cxnSp>
        <p:nvCxnSpPr>
          <p:cNvPr id="5" name="Straight Connector 4">
            <a:extLst>
              <a:ext uri="{FF2B5EF4-FFF2-40B4-BE49-F238E27FC236}">
                <a16:creationId xmlns:a16="http://schemas.microsoft.com/office/drawing/2014/main" id="{EA3D2272-B500-4701-B526-F143FEE8DC9B}"/>
              </a:ext>
            </a:extLst>
          </p:cNvPr>
          <p:cNvCxnSpPr/>
          <p:nvPr/>
        </p:nvCxnSpPr>
        <p:spPr>
          <a:xfrm>
            <a:off x="838200" y="1013079"/>
            <a:ext cx="10515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DBD8E0B-53D3-41D3-B36B-55230F4CF0E2}"/>
              </a:ext>
            </a:extLst>
          </p:cNvPr>
          <p:cNvPicPr>
            <a:picLocks noChangeAspect="1"/>
          </p:cNvPicPr>
          <p:nvPr/>
        </p:nvPicPr>
        <p:blipFill>
          <a:blip r:embed="rId2"/>
          <a:stretch>
            <a:fillRect/>
          </a:stretch>
        </p:blipFill>
        <p:spPr>
          <a:xfrm>
            <a:off x="519110" y="1229720"/>
            <a:ext cx="5443401" cy="5478841"/>
          </a:xfrm>
          <a:prstGeom prst="rect">
            <a:avLst/>
          </a:prstGeom>
        </p:spPr>
      </p:pic>
      <p:sp>
        <p:nvSpPr>
          <p:cNvPr id="10" name="Content Placeholder 2">
            <a:extLst>
              <a:ext uri="{FF2B5EF4-FFF2-40B4-BE49-F238E27FC236}">
                <a16:creationId xmlns:a16="http://schemas.microsoft.com/office/drawing/2014/main" id="{1009EE7B-4230-4585-85F3-A26FAF2825F5}"/>
              </a:ext>
            </a:extLst>
          </p:cNvPr>
          <p:cNvSpPr txBox="1">
            <a:spLocks/>
          </p:cNvSpPr>
          <p:nvPr/>
        </p:nvSpPr>
        <p:spPr>
          <a:xfrm>
            <a:off x="6229490" y="1229721"/>
            <a:ext cx="5443400" cy="5465718"/>
          </a:xfrm>
          <a:prstGeom prst="rect">
            <a:avLst/>
          </a:prstGeom>
          <a:ln w="12700">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Fabric: 70% Ring-spun Cotton/30% Polyester </a:t>
            </a:r>
          </a:p>
          <a:p>
            <a:r>
              <a:rPr lang="en-US" sz="2000" dirty="0"/>
              <a:t>Knitted collar, cuffs and waistband with stripe detail</a:t>
            </a:r>
          </a:p>
          <a:p>
            <a:r>
              <a:rPr lang="en-US" sz="2000" dirty="0"/>
              <a:t>Contrast Sleeves with taped back neck</a:t>
            </a:r>
          </a:p>
          <a:p>
            <a:r>
              <a:rPr lang="en-US" sz="2000" dirty="0"/>
              <a:t>Press – stud closure</a:t>
            </a:r>
          </a:p>
          <a:p>
            <a:r>
              <a:rPr lang="en-US" sz="2000" dirty="0"/>
              <a:t>Contrast Studs</a:t>
            </a:r>
          </a:p>
          <a:p>
            <a:r>
              <a:rPr lang="en-US" sz="2000" dirty="0"/>
              <a:t>Welt contrast pockets</a:t>
            </a:r>
          </a:p>
          <a:p>
            <a:r>
              <a:rPr lang="en-US" sz="2000" dirty="0"/>
              <a:t>Hanging loop at back neck &amp; Hidden earphone loops</a:t>
            </a:r>
          </a:p>
          <a:p>
            <a:r>
              <a:rPr lang="en-US" sz="2000" dirty="0"/>
              <a:t>Cotton rich  face creates the ideal printing surface</a:t>
            </a:r>
          </a:p>
          <a:p>
            <a:r>
              <a:rPr lang="en-US" sz="2000" dirty="0"/>
              <a:t>Simple tear away labels ideal for rebranding</a:t>
            </a:r>
          </a:p>
          <a:p>
            <a:r>
              <a:rPr lang="en-US" sz="2000" dirty="0"/>
              <a:t>Available in 13 colors</a:t>
            </a:r>
          </a:p>
          <a:p>
            <a:r>
              <a:rPr lang="en-US" sz="2000" dirty="0"/>
              <a:t>Case Quantities: 24 units</a:t>
            </a:r>
          </a:p>
          <a:p>
            <a:r>
              <a:rPr lang="en-US" sz="2000" dirty="0"/>
              <a:t>Sizes: S – 3XL</a:t>
            </a:r>
          </a:p>
          <a:p>
            <a:pPr marL="0" indent="0">
              <a:buFont typeface="Arial" panose="020B0604020202020204" pitchFamily="34" charset="0"/>
              <a:buNone/>
            </a:pPr>
            <a:endParaRPr lang="en-US" sz="1900" dirty="0"/>
          </a:p>
          <a:p>
            <a:endParaRPr lang="en-US" sz="1900" dirty="0"/>
          </a:p>
        </p:txBody>
      </p:sp>
      <p:pic>
        <p:nvPicPr>
          <p:cNvPr id="11" name="Picture 10" descr="A close up of a logo&#10;&#10;Description automatically generated">
            <a:extLst>
              <a:ext uri="{FF2B5EF4-FFF2-40B4-BE49-F238E27FC236}">
                <a16:creationId xmlns:a16="http://schemas.microsoft.com/office/drawing/2014/main" id="{61A72C59-8CF4-4DB4-8CCE-DB51E1A7C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6" y="8405"/>
            <a:ext cx="2439255" cy="1280160"/>
          </a:xfrm>
          <a:prstGeom prst="rect">
            <a:avLst/>
          </a:prstGeom>
        </p:spPr>
      </p:pic>
      <p:pic>
        <p:nvPicPr>
          <p:cNvPr id="12" name="Picture 11" descr="A close up of a logo&#10;&#10;Description automatically generated">
            <a:extLst>
              <a:ext uri="{FF2B5EF4-FFF2-40B4-BE49-F238E27FC236}">
                <a16:creationId xmlns:a16="http://schemas.microsoft.com/office/drawing/2014/main" id="{B7B4200B-C9E3-45A6-8259-F2D89E532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4951" y="7429"/>
            <a:ext cx="2439255" cy="1280160"/>
          </a:xfrm>
          <a:prstGeom prst="rect">
            <a:avLst/>
          </a:prstGeom>
        </p:spPr>
      </p:pic>
    </p:spTree>
    <p:extLst>
      <p:ext uri="{BB962C8B-B14F-4D97-AF65-F5344CB8AC3E}">
        <p14:creationId xmlns:p14="http://schemas.microsoft.com/office/powerpoint/2010/main" val="3874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11CBE-C879-41D4-8611-59F3AEDC8EDB}"/>
              </a:ext>
            </a:extLst>
          </p:cNvPr>
          <p:cNvSpPr>
            <a:spLocks noGrp="1"/>
          </p:cNvSpPr>
          <p:nvPr>
            <p:ph type="title"/>
          </p:nvPr>
        </p:nvSpPr>
        <p:spPr>
          <a:xfrm>
            <a:off x="838200" y="308854"/>
            <a:ext cx="10515600" cy="774562"/>
          </a:xfrm>
        </p:spPr>
        <p:txBody>
          <a:bodyPr>
            <a:normAutofit/>
          </a:bodyPr>
          <a:lstStyle/>
          <a:p>
            <a:pPr algn="ctr"/>
            <a:r>
              <a:rPr lang="en-US" sz="4000" b="1" dirty="0"/>
              <a:t>Style: JHY 043 – Youth Letterman Jacket</a:t>
            </a:r>
          </a:p>
        </p:txBody>
      </p:sp>
      <p:cxnSp>
        <p:nvCxnSpPr>
          <p:cNvPr id="5" name="Straight Connector 4">
            <a:extLst>
              <a:ext uri="{FF2B5EF4-FFF2-40B4-BE49-F238E27FC236}">
                <a16:creationId xmlns:a16="http://schemas.microsoft.com/office/drawing/2014/main" id="{EA3D2272-B500-4701-B526-F143FEE8DC9B}"/>
              </a:ext>
            </a:extLst>
          </p:cNvPr>
          <p:cNvCxnSpPr/>
          <p:nvPr/>
        </p:nvCxnSpPr>
        <p:spPr>
          <a:xfrm>
            <a:off x="838200" y="1013079"/>
            <a:ext cx="10515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3D0123FE-7EC8-4D8B-A33F-C1009B2EAA9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295024" y="1213949"/>
            <a:ext cx="5800976" cy="5335198"/>
          </a:xfrm>
          <a:prstGeom prst="rect">
            <a:avLst/>
          </a:prstGeom>
        </p:spPr>
      </p:pic>
      <p:sp>
        <p:nvSpPr>
          <p:cNvPr id="11" name="Content Placeholder 2">
            <a:extLst>
              <a:ext uri="{FF2B5EF4-FFF2-40B4-BE49-F238E27FC236}">
                <a16:creationId xmlns:a16="http://schemas.microsoft.com/office/drawing/2014/main" id="{E4389280-2380-4123-89B6-E1021AF247C1}"/>
              </a:ext>
            </a:extLst>
          </p:cNvPr>
          <p:cNvSpPr txBox="1">
            <a:spLocks/>
          </p:cNvSpPr>
          <p:nvPr/>
        </p:nvSpPr>
        <p:spPr>
          <a:xfrm>
            <a:off x="6229490" y="1248009"/>
            <a:ext cx="5443400" cy="5465718"/>
          </a:xfrm>
          <a:prstGeom prst="rect">
            <a:avLst/>
          </a:prstGeom>
          <a:ln w="12700">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Fabric: 70% Ring-spun Cotton/30% Polyester </a:t>
            </a:r>
          </a:p>
          <a:p>
            <a:r>
              <a:rPr lang="en-US" sz="1800" dirty="0"/>
              <a:t>Knitted collar, cuffs and waistband with stripe detail</a:t>
            </a:r>
          </a:p>
          <a:p>
            <a:r>
              <a:rPr lang="en-US" sz="1800" dirty="0"/>
              <a:t>Contrast Sleeves with taped back neck</a:t>
            </a:r>
          </a:p>
          <a:p>
            <a:r>
              <a:rPr lang="en-US" sz="1800" dirty="0"/>
              <a:t>Press – stud closure</a:t>
            </a:r>
          </a:p>
          <a:p>
            <a:r>
              <a:rPr lang="en-US" sz="1800" dirty="0"/>
              <a:t>Contrast Studs</a:t>
            </a:r>
          </a:p>
          <a:p>
            <a:r>
              <a:rPr lang="en-US" sz="1800" dirty="0"/>
              <a:t>Welt contrast pockets</a:t>
            </a:r>
          </a:p>
          <a:p>
            <a:r>
              <a:rPr lang="en-US" sz="1800" dirty="0"/>
              <a:t>Hanging loop at back neck &amp; Hidden earphone loops</a:t>
            </a:r>
          </a:p>
          <a:p>
            <a:r>
              <a:rPr lang="en-US" sz="1800" dirty="0"/>
              <a:t>Cotton rich  face creates the ideal printing surface</a:t>
            </a:r>
          </a:p>
          <a:p>
            <a:r>
              <a:rPr lang="en-US" sz="1800" dirty="0"/>
              <a:t>Easy tear-away labels ideal for rebranding</a:t>
            </a:r>
          </a:p>
          <a:p>
            <a:r>
              <a:rPr lang="en-US" sz="1800" dirty="0"/>
              <a:t>Available in 5 colors</a:t>
            </a:r>
          </a:p>
          <a:p>
            <a:r>
              <a:rPr lang="en-US" sz="1800" dirty="0"/>
              <a:t>Case Quantities: 24 units</a:t>
            </a:r>
          </a:p>
          <a:p>
            <a:r>
              <a:rPr lang="en-US" sz="1800" dirty="0"/>
              <a:t>Sizes:  XS – XL</a:t>
            </a:r>
          </a:p>
          <a:p>
            <a:pPr marL="0" indent="0">
              <a:buFont typeface="Arial" panose="020B0604020202020204" pitchFamily="34" charset="0"/>
              <a:buNone/>
            </a:pPr>
            <a:endParaRPr lang="en-US" sz="1900" dirty="0"/>
          </a:p>
          <a:p>
            <a:endParaRPr lang="en-US" sz="1900" dirty="0"/>
          </a:p>
        </p:txBody>
      </p:sp>
      <p:pic>
        <p:nvPicPr>
          <p:cNvPr id="12" name="Picture 11" descr="A close up of a logo&#10;&#10;Description automatically generated">
            <a:extLst>
              <a:ext uri="{FF2B5EF4-FFF2-40B4-BE49-F238E27FC236}">
                <a16:creationId xmlns:a16="http://schemas.microsoft.com/office/drawing/2014/main" id="{F50D57D7-98D7-4499-925E-8237793006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6" y="8405"/>
            <a:ext cx="2439255" cy="1280160"/>
          </a:xfrm>
          <a:prstGeom prst="rect">
            <a:avLst/>
          </a:prstGeom>
        </p:spPr>
      </p:pic>
      <p:pic>
        <p:nvPicPr>
          <p:cNvPr id="13" name="Picture 12" descr="A close up of a logo&#10;&#10;Description automatically generated">
            <a:extLst>
              <a:ext uri="{FF2B5EF4-FFF2-40B4-BE49-F238E27FC236}">
                <a16:creationId xmlns:a16="http://schemas.microsoft.com/office/drawing/2014/main" id="{461C79BE-3B9C-4963-A735-72779394A4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4951" y="7429"/>
            <a:ext cx="2439255" cy="1280160"/>
          </a:xfrm>
          <a:prstGeom prst="rect">
            <a:avLst/>
          </a:prstGeom>
        </p:spPr>
      </p:pic>
    </p:spTree>
    <p:extLst>
      <p:ext uri="{BB962C8B-B14F-4D97-AF65-F5344CB8AC3E}">
        <p14:creationId xmlns:p14="http://schemas.microsoft.com/office/powerpoint/2010/main" val="1846506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11CBE-C879-41D4-8611-59F3AEDC8EDB}"/>
              </a:ext>
            </a:extLst>
          </p:cNvPr>
          <p:cNvSpPr>
            <a:spLocks noGrp="1"/>
          </p:cNvSpPr>
          <p:nvPr>
            <p:ph type="title"/>
          </p:nvPr>
        </p:nvSpPr>
        <p:spPr>
          <a:xfrm>
            <a:off x="838200" y="308854"/>
            <a:ext cx="10515600" cy="774562"/>
          </a:xfrm>
        </p:spPr>
        <p:txBody>
          <a:bodyPr>
            <a:normAutofit/>
          </a:bodyPr>
          <a:lstStyle/>
          <a:p>
            <a:pPr algn="ctr"/>
            <a:r>
              <a:rPr lang="en-US" sz="4000" b="1" dirty="0"/>
              <a:t>Style: JHA050 – College Zip Hoodie</a:t>
            </a:r>
          </a:p>
        </p:txBody>
      </p:sp>
      <p:cxnSp>
        <p:nvCxnSpPr>
          <p:cNvPr id="5" name="Straight Connector 4">
            <a:extLst>
              <a:ext uri="{FF2B5EF4-FFF2-40B4-BE49-F238E27FC236}">
                <a16:creationId xmlns:a16="http://schemas.microsoft.com/office/drawing/2014/main" id="{EA3D2272-B500-4701-B526-F143FEE8DC9B}"/>
              </a:ext>
            </a:extLst>
          </p:cNvPr>
          <p:cNvCxnSpPr/>
          <p:nvPr/>
        </p:nvCxnSpPr>
        <p:spPr>
          <a:xfrm>
            <a:off x="838200" y="1013079"/>
            <a:ext cx="10515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E2A6C9E1-FA31-4978-90CD-66B5E8739987}"/>
              </a:ext>
            </a:extLst>
          </p:cNvPr>
          <p:cNvPicPr>
            <a:picLocks noChangeAspect="1"/>
          </p:cNvPicPr>
          <p:nvPr/>
        </p:nvPicPr>
        <p:blipFill>
          <a:blip r:embed="rId3"/>
          <a:stretch>
            <a:fillRect/>
          </a:stretch>
        </p:blipFill>
        <p:spPr>
          <a:xfrm>
            <a:off x="633984" y="1242843"/>
            <a:ext cx="5328527" cy="5465718"/>
          </a:xfrm>
          <a:prstGeom prst="rect">
            <a:avLst/>
          </a:prstGeom>
        </p:spPr>
      </p:pic>
      <p:sp>
        <p:nvSpPr>
          <p:cNvPr id="14" name="Content Placeholder 2">
            <a:extLst>
              <a:ext uri="{FF2B5EF4-FFF2-40B4-BE49-F238E27FC236}">
                <a16:creationId xmlns:a16="http://schemas.microsoft.com/office/drawing/2014/main" id="{2A833F95-6C85-40D2-AE54-D11B1C7236C0}"/>
              </a:ext>
            </a:extLst>
          </p:cNvPr>
          <p:cNvSpPr txBox="1">
            <a:spLocks/>
          </p:cNvSpPr>
          <p:nvPr/>
        </p:nvSpPr>
        <p:spPr>
          <a:xfrm>
            <a:off x="6229489" y="1266297"/>
            <a:ext cx="5573043" cy="5465718"/>
          </a:xfrm>
          <a:prstGeom prst="rect">
            <a:avLst/>
          </a:prstGeom>
          <a:ln w="12700">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Fabric: 80% Ring-spun Cotton/20% Polyester </a:t>
            </a:r>
          </a:p>
          <a:p>
            <a:r>
              <a:rPr lang="en-US" sz="1800" dirty="0"/>
              <a:t>Weight: 8.3oz Full Zip Hoodie</a:t>
            </a:r>
          </a:p>
          <a:p>
            <a:r>
              <a:rPr lang="en-US" sz="1800" dirty="0"/>
              <a:t>Twin Needle Stitching detail &amp; </a:t>
            </a:r>
          </a:p>
          <a:p>
            <a:r>
              <a:rPr lang="en-US" sz="1800" dirty="0"/>
              <a:t>Self-fabric covered main Zip</a:t>
            </a:r>
          </a:p>
          <a:p>
            <a:r>
              <a:rPr lang="en-US" sz="1800" dirty="0"/>
              <a:t>Double Fabric Hood</a:t>
            </a:r>
          </a:p>
          <a:p>
            <a:r>
              <a:rPr lang="en-US" sz="1800" dirty="0"/>
              <a:t>Right pocket has small hidden openings for phone cord feed with hidden earphone loops</a:t>
            </a:r>
          </a:p>
          <a:p>
            <a:r>
              <a:rPr lang="en-US" sz="1800" dirty="0"/>
              <a:t>Self-colored drawstrings</a:t>
            </a:r>
          </a:p>
          <a:p>
            <a:r>
              <a:rPr lang="en-US" sz="1800" dirty="0"/>
              <a:t>Ribbed Cuff and Hem</a:t>
            </a:r>
          </a:p>
          <a:p>
            <a:r>
              <a:rPr lang="en-US" sz="1800" dirty="0"/>
              <a:t>100% cotton face creates the ideal printing surface</a:t>
            </a:r>
          </a:p>
          <a:p>
            <a:r>
              <a:rPr lang="en-US" sz="1800" dirty="0"/>
              <a:t>Available in 7 colors</a:t>
            </a:r>
          </a:p>
          <a:p>
            <a:r>
              <a:rPr lang="en-US" sz="1800" dirty="0"/>
              <a:t>Case Quantities: 24 units</a:t>
            </a:r>
          </a:p>
          <a:p>
            <a:r>
              <a:rPr lang="en-US" sz="1800" dirty="0"/>
              <a:t>Sizes: S – 3XL</a:t>
            </a:r>
          </a:p>
          <a:p>
            <a:pPr marL="0" indent="0">
              <a:buFont typeface="Arial" panose="020B0604020202020204" pitchFamily="34" charset="0"/>
              <a:buNone/>
            </a:pPr>
            <a:endParaRPr lang="en-US" sz="1900" dirty="0"/>
          </a:p>
          <a:p>
            <a:endParaRPr lang="en-US" sz="1900" dirty="0"/>
          </a:p>
        </p:txBody>
      </p:sp>
      <p:pic>
        <p:nvPicPr>
          <p:cNvPr id="8" name="Picture 7" descr="A close up of a logo&#10;&#10;Description automatically generated">
            <a:extLst>
              <a:ext uri="{FF2B5EF4-FFF2-40B4-BE49-F238E27FC236}">
                <a16:creationId xmlns:a16="http://schemas.microsoft.com/office/drawing/2014/main" id="{05377FE4-2CBA-4DA6-98B9-8CC52CB3F0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6" y="8405"/>
            <a:ext cx="2439255" cy="1280160"/>
          </a:xfrm>
          <a:prstGeom prst="rect">
            <a:avLst/>
          </a:prstGeom>
        </p:spPr>
      </p:pic>
      <p:pic>
        <p:nvPicPr>
          <p:cNvPr id="9" name="Picture 8" descr="A close up of a logo&#10;&#10;Description automatically generated">
            <a:extLst>
              <a:ext uri="{FF2B5EF4-FFF2-40B4-BE49-F238E27FC236}">
                <a16:creationId xmlns:a16="http://schemas.microsoft.com/office/drawing/2014/main" id="{B50DBF40-F976-4C8B-A94B-DE974C60AB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4951" y="7429"/>
            <a:ext cx="2439255" cy="1280160"/>
          </a:xfrm>
          <a:prstGeom prst="rect">
            <a:avLst/>
          </a:prstGeom>
        </p:spPr>
      </p:pic>
    </p:spTree>
    <p:extLst>
      <p:ext uri="{BB962C8B-B14F-4D97-AF65-F5344CB8AC3E}">
        <p14:creationId xmlns:p14="http://schemas.microsoft.com/office/powerpoint/2010/main" val="2089609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ED5A642-BE91-4548-BF0B-23435C1F715C}"/>
              </a:ext>
            </a:extLst>
          </p:cNvPr>
          <p:cNvSpPr>
            <a:spLocks noGrp="1"/>
          </p:cNvSpPr>
          <p:nvPr>
            <p:ph idx="1"/>
          </p:nvPr>
        </p:nvSpPr>
        <p:spPr>
          <a:xfrm>
            <a:off x="838200" y="1499621"/>
            <a:ext cx="10515600" cy="4981094"/>
          </a:xfrm>
          <a:ln>
            <a:solidFill>
              <a:schemeClr val="tx1"/>
            </a:solidFill>
          </a:ln>
        </p:spPr>
        <p:txBody>
          <a:bodyPr>
            <a:normAutofit/>
          </a:bodyPr>
          <a:lstStyle/>
          <a:p>
            <a:r>
              <a:rPr lang="en-US" sz="2500" dirty="0"/>
              <a:t>Mid-Weight ranging from 8.3oz. to 9.8oz. –  Fabrics either 80% Ring-Spun Cotton/20% Polyester or 70% Ring-Spun Cotton/30% Polyester</a:t>
            </a:r>
          </a:p>
          <a:p>
            <a:r>
              <a:rPr lang="en-US" sz="2500" dirty="0"/>
              <a:t>Our core styles are manufactured using ultra soft, combed ring-spun poly- cotton fabric, providing unbelievable comfort and the ultimate printing surface.</a:t>
            </a:r>
          </a:p>
          <a:p>
            <a:r>
              <a:rPr lang="en-US" sz="2500" dirty="0"/>
              <a:t>Sell the Just Hoods products with confidence. We only partner with factories that meet our high standards and commitment across human resources, health and safety, environmental practices, legal compliance, security and local laws that’s why all facilities are WRAP certified.</a:t>
            </a:r>
          </a:p>
          <a:p>
            <a:r>
              <a:rPr lang="en-US" sz="2500" dirty="0"/>
              <a:t>Easy tear away labels which makes them perfect for rebranding</a:t>
            </a:r>
          </a:p>
          <a:p>
            <a:r>
              <a:rPr lang="en-US" sz="2500" dirty="0"/>
              <a:t>Prop 65 Compliant</a:t>
            </a:r>
          </a:p>
          <a:p>
            <a:endParaRPr lang="en-US" dirty="0"/>
          </a:p>
        </p:txBody>
      </p:sp>
      <p:sp>
        <p:nvSpPr>
          <p:cNvPr id="5" name="Title 1">
            <a:extLst>
              <a:ext uri="{FF2B5EF4-FFF2-40B4-BE49-F238E27FC236}">
                <a16:creationId xmlns:a16="http://schemas.microsoft.com/office/drawing/2014/main" id="{200C5E27-3253-4370-B53B-6F2CCD105230}"/>
              </a:ext>
            </a:extLst>
          </p:cNvPr>
          <p:cNvSpPr txBox="1">
            <a:spLocks/>
          </p:cNvSpPr>
          <p:nvPr/>
        </p:nvSpPr>
        <p:spPr>
          <a:xfrm>
            <a:off x="838200" y="238517"/>
            <a:ext cx="10515600" cy="7745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000" dirty="0">
                <a:solidFill>
                  <a:prstClr val="black"/>
                </a:solidFill>
                <a:latin typeface="Calibri Light" panose="020F0302020204030204"/>
              </a:rPr>
              <a:t>Just Hoods Fleece </a:t>
            </a:r>
            <a:r>
              <a:rPr kumimoji="0" lang="en-US" sz="4000" b="0" i="0" u="none" strike="noStrike" kern="1200" cap="none" spc="0" normalizeH="0" baseline="0" noProof="0" dirty="0">
                <a:ln>
                  <a:noFill/>
                </a:ln>
                <a:solidFill>
                  <a:prstClr val="black"/>
                </a:solidFill>
                <a:effectLst/>
                <a:uLnTx/>
                <a:uFillTx/>
                <a:latin typeface="Calibri Light" panose="020F0302020204030204"/>
                <a:ea typeface="+mj-ea"/>
                <a:cs typeface="+mj-cs"/>
              </a:rPr>
              <a:t>Product Advantages</a:t>
            </a:r>
          </a:p>
        </p:txBody>
      </p:sp>
      <p:cxnSp>
        <p:nvCxnSpPr>
          <p:cNvPr id="8" name="Straight Connector 7">
            <a:extLst>
              <a:ext uri="{FF2B5EF4-FFF2-40B4-BE49-F238E27FC236}">
                <a16:creationId xmlns:a16="http://schemas.microsoft.com/office/drawing/2014/main" id="{32E83BD2-DCB4-4C7F-814F-1A8CE480BC79}"/>
              </a:ext>
            </a:extLst>
          </p:cNvPr>
          <p:cNvCxnSpPr/>
          <p:nvPr/>
        </p:nvCxnSpPr>
        <p:spPr>
          <a:xfrm>
            <a:off x="838200" y="1013079"/>
            <a:ext cx="10515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EE9890B-DE0B-486C-920D-70EAEA6B932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9772514" y="4834973"/>
            <a:ext cx="1368442" cy="1371600"/>
          </a:xfrm>
          <a:prstGeom prst="rect">
            <a:avLst/>
          </a:prstGeom>
        </p:spPr>
      </p:pic>
      <p:pic>
        <p:nvPicPr>
          <p:cNvPr id="12" name="Picture 11" descr="A close up of a logo&#10;&#10;Description automatically generated">
            <a:extLst>
              <a:ext uri="{FF2B5EF4-FFF2-40B4-BE49-F238E27FC236}">
                <a16:creationId xmlns:a16="http://schemas.microsoft.com/office/drawing/2014/main" id="{33CDE19D-C9FB-48A3-8705-FE5AB7DBF0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6" y="8405"/>
            <a:ext cx="2439255" cy="1280160"/>
          </a:xfrm>
          <a:prstGeom prst="rect">
            <a:avLst/>
          </a:prstGeom>
        </p:spPr>
      </p:pic>
      <p:pic>
        <p:nvPicPr>
          <p:cNvPr id="13" name="Picture 12" descr="A close up of a logo&#10;&#10;Description automatically generated">
            <a:extLst>
              <a:ext uri="{FF2B5EF4-FFF2-40B4-BE49-F238E27FC236}">
                <a16:creationId xmlns:a16="http://schemas.microsoft.com/office/drawing/2014/main" id="{3EEA5A26-5160-4A01-B6D8-CDF7EEF741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4951" y="7429"/>
            <a:ext cx="2439255" cy="1280160"/>
          </a:xfrm>
          <a:prstGeom prst="rect">
            <a:avLst/>
          </a:prstGeom>
        </p:spPr>
      </p:pic>
    </p:spTree>
    <p:extLst>
      <p:ext uri="{BB962C8B-B14F-4D97-AF65-F5344CB8AC3E}">
        <p14:creationId xmlns:p14="http://schemas.microsoft.com/office/powerpoint/2010/main" val="497184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1" name="Straight Connector 70">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0B70191-8154-4705-84BF-376ED0A6B379}"/>
              </a:ext>
            </a:extLst>
          </p:cNvPr>
          <p:cNvSpPr txBox="1"/>
          <p:nvPr/>
        </p:nvSpPr>
        <p:spPr>
          <a:xfrm>
            <a:off x="527538" y="4756638"/>
            <a:ext cx="11139854" cy="930447"/>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Calibri Light" panose="020F0302020204030204"/>
                <a:ea typeface="+mn-ea"/>
                <a:cs typeface="+mn-cs"/>
              </a:rPr>
              <a:t>New Product Adds for 2020</a:t>
            </a:r>
          </a:p>
        </p:txBody>
      </p:sp>
      <p:cxnSp>
        <p:nvCxnSpPr>
          <p:cNvPr id="75" name="Straight Connector 7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descr="A close up of a logo&#10;&#10;Description automatically generated">
            <a:extLst>
              <a:ext uri="{FF2B5EF4-FFF2-40B4-BE49-F238E27FC236}">
                <a16:creationId xmlns:a16="http://schemas.microsoft.com/office/drawing/2014/main" id="{6451F327-8A61-499F-A03C-9571E7560B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072" y="1041014"/>
            <a:ext cx="5423928" cy="3094335"/>
          </a:xfrm>
          <a:prstGeom prst="rect">
            <a:avLst/>
          </a:prstGeom>
        </p:spPr>
      </p:pic>
      <p:pic>
        <p:nvPicPr>
          <p:cNvPr id="8" name="Picture 7" descr="A close up of a logo&#10;&#10;Description automatically generated">
            <a:extLst>
              <a:ext uri="{FF2B5EF4-FFF2-40B4-BE49-F238E27FC236}">
                <a16:creationId xmlns:a16="http://schemas.microsoft.com/office/drawing/2014/main" id="{35F30333-4707-4516-AE5B-305F11519B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058990"/>
            <a:ext cx="5423928" cy="3094335"/>
          </a:xfrm>
          <a:prstGeom prst="rect">
            <a:avLst/>
          </a:prstGeom>
        </p:spPr>
      </p:pic>
    </p:spTree>
    <p:extLst>
      <p:ext uri="{BB962C8B-B14F-4D97-AF65-F5344CB8AC3E}">
        <p14:creationId xmlns:p14="http://schemas.microsoft.com/office/powerpoint/2010/main" val="3711065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EC27341-4ABB-43EF-9E57-10A858F92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5A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2B98C55-54CC-433B-905F-FB0B2D200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3414014"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A517453-ADD0-4FFF-AD3F-700575702AF1}"/>
              </a:ext>
            </a:extLst>
          </p:cNvPr>
          <p:cNvPicPr>
            <a:picLocks noChangeAspect="1"/>
          </p:cNvPicPr>
          <p:nvPr/>
        </p:nvPicPr>
        <p:blipFill>
          <a:blip r:embed="rId2"/>
          <a:stretch>
            <a:fillRect/>
          </a:stretch>
        </p:blipFill>
        <p:spPr>
          <a:xfrm>
            <a:off x="814559" y="1012067"/>
            <a:ext cx="2781372" cy="4878041"/>
          </a:xfrm>
          <a:prstGeom prst="rect">
            <a:avLst/>
          </a:prstGeom>
        </p:spPr>
      </p:pic>
      <p:sp>
        <p:nvSpPr>
          <p:cNvPr id="14" name="Rectangle 13">
            <a:extLst>
              <a:ext uri="{FF2B5EF4-FFF2-40B4-BE49-F238E27FC236}">
                <a16:creationId xmlns:a16="http://schemas.microsoft.com/office/drawing/2014/main" id="{19E21906-D4D4-4F16-9228-3E004930E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1968" y="485853"/>
            <a:ext cx="3575304"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1BFDD97-7259-46B2-9892-3A9E84C0A3A0}"/>
              </a:ext>
            </a:extLst>
          </p:cNvPr>
          <p:cNvPicPr>
            <a:picLocks noChangeAspect="1"/>
          </p:cNvPicPr>
          <p:nvPr/>
        </p:nvPicPr>
        <p:blipFill>
          <a:blip r:embed="rId3"/>
          <a:stretch>
            <a:fillRect/>
          </a:stretch>
        </p:blipFill>
        <p:spPr>
          <a:xfrm>
            <a:off x="4392567" y="967527"/>
            <a:ext cx="2941124" cy="4922383"/>
          </a:xfrm>
          <a:prstGeom prst="rect">
            <a:avLst/>
          </a:prstGeom>
        </p:spPr>
      </p:pic>
      <p:sp>
        <p:nvSpPr>
          <p:cNvPr id="16" name="Rectangle 15">
            <a:extLst>
              <a:ext uri="{FF2B5EF4-FFF2-40B4-BE49-F238E27FC236}">
                <a16:creationId xmlns:a16="http://schemas.microsoft.com/office/drawing/2014/main" id="{865BCC85-4C69-4CFB-A36A-6A489B87F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8139" y="484069"/>
            <a:ext cx="3899229" cy="28642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A14BDAC-394B-4E9A-8ECE-61AA1A7C2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08139" y="3509152"/>
            <a:ext cx="3899229" cy="2847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D937746-49AA-44E5-BB6C-4E97B2D5AE6F}"/>
              </a:ext>
            </a:extLst>
          </p:cNvPr>
          <p:cNvPicPr>
            <a:picLocks noChangeAspect="1"/>
          </p:cNvPicPr>
          <p:nvPr/>
        </p:nvPicPr>
        <p:blipFill>
          <a:blip r:embed="rId4"/>
          <a:stretch>
            <a:fillRect/>
          </a:stretch>
        </p:blipFill>
        <p:spPr>
          <a:xfrm>
            <a:off x="8596072" y="3830885"/>
            <a:ext cx="2247626" cy="2224042"/>
          </a:xfrm>
          <a:prstGeom prst="rect">
            <a:avLst/>
          </a:prstGeom>
        </p:spPr>
      </p:pic>
      <p:sp>
        <p:nvSpPr>
          <p:cNvPr id="11" name="TextBox 10">
            <a:extLst>
              <a:ext uri="{FF2B5EF4-FFF2-40B4-BE49-F238E27FC236}">
                <a16:creationId xmlns:a16="http://schemas.microsoft.com/office/drawing/2014/main" id="{4FE02174-A0F4-432A-AC17-94DD3A0C0642}"/>
              </a:ext>
            </a:extLst>
          </p:cNvPr>
          <p:cNvSpPr txBox="1"/>
          <p:nvPr/>
        </p:nvSpPr>
        <p:spPr>
          <a:xfrm>
            <a:off x="814559" y="5888736"/>
            <a:ext cx="273712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Epic Print Hoodie</a:t>
            </a:r>
          </a:p>
        </p:txBody>
      </p:sp>
      <p:sp>
        <p:nvSpPr>
          <p:cNvPr id="13" name="TextBox 12">
            <a:extLst>
              <a:ext uri="{FF2B5EF4-FFF2-40B4-BE49-F238E27FC236}">
                <a16:creationId xmlns:a16="http://schemas.microsoft.com/office/drawing/2014/main" id="{8EA06E4F-4AFF-40EF-A275-E708133F0725}"/>
              </a:ext>
            </a:extLst>
          </p:cNvPr>
          <p:cNvSpPr txBox="1"/>
          <p:nvPr/>
        </p:nvSpPr>
        <p:spPr>
          <a:xfrm>
            <a:off x="812778" y="541414"/>
            <a:ext cx="2727689" cy="41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Style: JHA011</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634434D5-60D8-4198-9825-9B158CF255A6}"/>
              </a:ext>
            </a:extLst>
          </p:cNvPr>
          <p:cNvSpPr txBox="1"/>
          <p:nvPr/>
        </p:nvSpPr>
        <p:spPr>
          <a:xfrm>
            <a:off x="8624697" y="409967"/>
            <a:ext cx="2190375" cy="4054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Style: JHA074</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5F51017-AFD9-488C-B27D-808F61D92020}"/>
              </a:ext>
            </a:extLst>
          </p:cNvPr>
          <p:cNvSpPr txBox="1"/>
          <p:nvPr/>
        </p:nvSpPr>
        <p:spPr>
          <a:xfrm>
            <a:off x="8557971" y="2961180"/>
            <a:ext cx="224762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Tapered Track Pant</a:t>
            </a:r>
          </a:p>
        </p:txBody>
      </p:sp>
      <p:sp>
        <p:nvSpPr>
          <p:cNvPr id="19" name="TextBox 18">
            <a:extLst>
              <a:ext uri="{FF2B5EF4-FFF2-40B4-BE49-F238E27FC236}">
                <a16:creationId xmlns:a16="http://schemas.microsoft.com/office/drawing/2014/main" id="{298B8D57-04D1-4D22-8E94-7D695C3D2B70}"/>
              </a:ext>
            </a:extLst>
          </p:cNvPr>
          <p:cNvSpPr txBox="1"/>
          <p:nvPr/>
        </p:nvSpPr>
        <p:spPr>
          <a:xfrm>
            <a:off x="4548300" y="524546"/>
            <a:ext cx="29023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Style: JHA016</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E516655-BC60-4A7D-94A7-6E15A209B482}"/>
              </a:ext>
            </a:extLst>
          </p:cNvPr>
          <p:cNvSpPr txBox="1"/>
          <p:nvPr/>
        </p:nvSpPr>
        <p:spPr>
          <a:xfrm>
            <a:off x="4228573" y="5909919"/>
            <a:ext cx="33950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Girlie Cropped Hoodie</a:t>
            </a:r>
          </a:p>
        </p:txBody>
      </p:sp>
      <p:sp>
        <p:nvSpPr>
          <p:cNvPr id="21" name="TextBox 20">
            <a:extLst>
              <a:ext uri="{FF2B5EF4-FFF2-40B4-BE49-F238E27FC236}">
                <a16:creationId xmlns:a16="http://schemas.microsoft.com/office/drawing/2014/main" id="{237E5D69-C054-41C0-8EF0-68A850E5C1FC}"/>
              </a:ext>
            </a:extLst>
          </p:cNvPr>
          <p:cNvSpPr txBox="1"/>
          <p:nvPr/>
        </p:nvSpPr>
        <p:spPr>
          <a:xfrm>
            <a:off x="8633940" y="3462817"/>
            <a:ext cx="22476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Style: JHA017</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8AA464B-4C80-4C9C-BD30-83F423B12D7F}"/>
              </a:ext>
            </a:extLst>
          </p:cNvPr>
          <p:cNvSpPr txBox="1"/>
          <p:nvPr/>
        </p:nvSpPr>
        <p:spPr>
          <a:xfrm>
            <a:off x="8596072" y="6005169"/>
            <a:ext cx="23048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Surf Hoodie</a:t>
            </a:r>
          </a:p>
        </p:txBody>
      </p:sp>
      <p:pic>
        <p:nvPicPr>
          <p:cNvPr id="23" name="Picture 22">
            <a:extLst>
              <a:ext uri="{FF2B5EF4-FFF2-40B4-BE49-F238E27FC236}">
                <a16:creationId xmlns:a16="http://schemas.microsoft.com/office/drawing/2014/main" id="{DA4AAC10-CF26-4362-AA93-2DF0B5120E8D}"/>
              </a:ext>
            </a:extLst>
          </p:cNvPr>
          <p:cNvPicPr>
            <a:picLocks noChangeAspect="1"/>
          </p:cNvPicPr>
          <p:nvPr/>
        </p:nvPicPr>
        <p:blipFill rotWithShape="1">
          <a:blip r:embed="rId5"/>
          <a:srcRect t="3225" r="38345"/>
          <a:stretch/>
        </p:blipFill>
        <p:spPr>
          <a:xfrm>
            <a:off x="9014458" y="879555"/>
            <a:ext cx="1410852" cy="2127949"/>
          </a:xfrm>
          <a:prstGeom prst="rect">
            <a:avLst/>
          </a:prstGeom>
        </p:spPr>
      </p:pic>
    </p:spTree>
    <p:extLst>
      <p:ext uri="{BB962C8B-B14F-4D97-AF65-F5344CB8AC3E}">
        <p14:creationId xmlns:p14="http://schemas.microsoft.com/office/powerpoint/2010/main" val="3199440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11CBE-C879-41D4-8611-59F3AEDC8EDB}"/>
              </a:ext>
            </a:extLst>
          </p:cNvPr>
          <p:cNvSpPr>
            <a:spLocks noGrp="1"/>
          </p:cNvSpPr>
          <p:nvPr>
            <p:ph type="title"/>
          </p:nvPr>
        </p:nvSpPr>
        <p:spPr>
          <a:xfrm>
            <a:off x="838200" y="308854"/>
            <a:ext cx="10515600" cy="774562"/>
          </a:xfrm>
        </p:spPr>
        <p:txBody>
          <a:bodyPr>
            <a:normAutofit/>
          </a:bodyPr>
          <a:lstStyle/>
          <a:p>
            <a:pPr algn="ctr"/>
            <a:r>
              <a:rPr lang="en-US" sz="4000" b="1" dirty="0"/>
              <a:t>Style: JHA011 – Epic Hoodie</a:t>
            </a:r>
          </a:p>
        </p:txBody>
      </p:sp>
      <p:cxnSp>
        <p:nvCxnSpPr>
          <p:cNvPr id="5" name="Straight Connector 4">
            <a:extLst>
              <a:ext uri="{FF2B5EF4-FFF2-40B4-BE49-F238E27FC236}">
                <a16:creationId xmlns:a16="http://schemas.microsoft.com/office/drawing/2014/main" id="{EA3D2272-B500-4701-B526-F143FEE8DC9B}"/>
              </a:ext>
            </a:extLst>
          </p:cNvPr>
          <p:cNvCxnSpPr/>
          <p:nvPr/>
        </p:nvCxnSpPr>
        <p:spPr>
          <a:xfrm>
            <a:off x="838200" y="1013079"/>
            <a:ext cx="10515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759C18CB-0A21-4513-A989-34C24FAEA362}"/>
              </a:ext>
            </a:extLst>
          </p:cNvPr>
          <p:cNvSpPr txBox="1">
            <a:spLocks/>
          </p:cNvSpPr>
          <p:nvPr/>
        </p:nvSpPr>
        <p:spPr>
          <a:xfrm>
            <a:off x="5926667" y="1248009"/>
            <a:ext cx="5909733" cy="5465718"/>
          </a:xfrm>
          <a:prstGeom prst="rect">
            <a:avLst/>
          </a:prstGeom>
          <a:ln w="12700">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D8124983-2452-4118-8620-5A443EAE3819}"/>
              </a:ext>
            </a:extLst>
          </p:cNvPr>
          <p:cNvSpPr/>
          <p:nvPr/>
        </p:nvSpPr>
        <p:spPr>
          <a:xfrm>
            <a:off x="5926667" y="1318345"/>
            <a:ext cx="5909733" cy="4688206"/>
          </a:xfrm>
          <a:prstGeom prst="rect">
            <a:avLst/>
          </a:prstGeom>
        </p:spPr>
        <p:txBody>
          <a:bodyPr wrap="square">
            <a:spAutoFit/>
          </a:bodyPr>
          <a:lstStyle/>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80% Ring-spun Cotton/20% Polyester</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8.3oz. Mid-weight fabric</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Twin needle stitching detail</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Double fabric hood</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Self-colored drawcords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Ribbed cuffs and hem</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No pocket for maximum print surface area</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Soft cotton faced fabric creates ideal printing surface</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Simple tear-away label makes it perfect for rebranding</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Available in 1 color </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Case Quantities: 24 units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Sizes: S – 3XL</a:t>
            </a:r>
          </a:p>
        </p:txBody>
      </p:sp>
      <p:pic>
        <p:nvPicPr>
          <p:cNvPr id="12" name="Picture 11">
            <a:extLst>
              <a:ext uri="{FF2B5EF4-FFF2-40B4-BE49-F238E27FC236}">
                <a16:creationId xmlns:a16="http://schemas.microsoft.com/office/drawing/2014/main" id="{00000000-0008-0000-0000-000013000000}"/>
              </a:ext>
            </a:extLst>
          </p:cNvPr>
          <p:cNvPicPr>
            <a:picLocks noChangeAspect="1"/>
          </p:cNvPicPr>
          <p:nvPr/>
        </p:nvPicPr>
        <p:blipFill>
          <a:blip r:embed="rId3"/>
          <a:stretch>
            <a:fillRect/>
          </a:stretch>
        </p:blipFill>
        <p:spPr>
          <a:xfrm>
            <a:off x="838200" y="1284287"/>
            <a:ext cx="4608903" cy="5424286"/>
          </a:xfrm>
          <a:prstGeom prst="rect">
            <a:avLst/>
          </a:prstGeom>
        </p:spPr>
      </p:pic>
      <p:pic>
        <p:nvPicPr>
          <p:cNvPr id="13" name="Picture 12" descr="A close up of a logo&#10;&#10;Description automatically generated">
            <a:extLst>
              <a:ext uri="{FF2B5EF4-FFF2-40B4-BE49-F238E27FC236}">
                <a16:creationId xmlns:a16="http://schemas.microsoft.com/office/drawing/2014/main" id="{E2EF660E-1807-4D62-A525-F3F927A2E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6" y="8405"/>
            <a:ext cx="2439255" cy="1280160"/>
          </a:xfrm>
          <a:prstGeom prst="rect">
            <a:avLst/>
          </a:prstGeom>
        </p:spPr>
      </p:pic>
      <p:pic>
        <p:nvPicPr>
          <p:cNvPr id="15" name="Picture 14" descr="A close up of a logo&#10;&#10;Description automatically generated">
            <a:extLst>
              <a:ext uri="{FF2B5EF4-FFF2-40B4-BE49-F238E27FC236}">
                <a16:creationId xmlns:a16="http://schemas.microsoft.com/office/drawing/2014/main" id="{20391632-9894-4F56-8DBA-87191CB793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4951" y="7429"/>
            <a:ext cx="2439255" cy="1280160"/>
          </a:xfrm>
          <a:prstGeom prst="rect">
            <a:avLst/>
          </a:prstGeom>
        </p:spPr>
      </p:pic>
      <p:sp>
        <p:nvSpPr>
          <p:cNvPr id="14" name="Oval 13">
            <a:extLst>
              <a:ext uri="{FF2B5EF4-FFF2-40B4-BE49-F238E27FC236}">
                <a16:creationId xmlns:a16="http://schemas.microsoft.com/office/drawing/2014/main" id="{DEB7E40C-7D58-4041-B8E9-CDF82323BA0A}"/>
              </a:ext>
            </a:extLst>
          </p:cNvPr>
          <p:cNvSpPr/>
          <p:nvPr/>
        </p:nvSpPr>
        <p:spPr>
          <a:xfrm>
            <a:off x="9442581" y="5696525"/>
            <a:ext cx="2279780" cy="914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New Product for 2020</a:t>
            </a:r>
          </a:p>
        </p:txBody>
      </p:sp>
    </p:spTree>
    <p:extLst>
      <p:ext uri="{BB962C8B-B14F-4D97-AF65-F5344CB8AC3E}">
        <p14:creationId xmlns:p14="http://schemas.microsoft.com/office/powerpoint/2010/main" val="4072369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991AD47-9C99-472F-BDAA-21B183F33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5">
            <a:extLst>
              <a:ext uri="{FF2B5EF4-FFF2-40B4-BE49-F238E27FC236}">
                <a16:creationId xmlns:a16="http://schemas.microsoft.com/office/drawing/2014/main" id="{9E706731-3860-4E73-9335-A870F6741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42603"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1">
            <a:extLst>
              <a:ext uri="{FF2B5EF4-FFF2-40B4-BE49-F238E27FC236}">
                <a16:creationId xmlns:a16="http://schemas.microsoft.com/office/drawing/2014/main" id="{CD2ED21F-DC95-4AD1-8327-D561F5FCA3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80336"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52A9ED6-547D-482F-9E8C-984AFE7A49BE}"/>
              </a:ext>
            </a:extLst>
          </p:cNvPr>
          <p:cNvSpPr>
            <a:spLocks noGrp="1"/>
          </p:cNvSpPr>
          <p:nvPr>
            <p:ph type="title"/>
          </p:nvPr>
        </p:nvSpPr>
        <p:spPr>
          <a:xfrm>
            <a:off x="0" y="106711"/>
            <a:ext cx="6029325" cy="1146355"/>
          </a:xfrm>
        </p:spPr>
        <p:txBody>
          <a:bodyPr>
            <a:normAutofit/>
          </a:bodyPr>
          <a:lstStyle/>
          <a:p>
            <a:r>
              <a:rPr lang="en-US" dirty="0"/>
              <a:t>Who is AWDis………</a:t>
            </a:r>
          </a:p>
        </p:txBody>
      </p:sp>
      <p:sp>
        <p:nvSpPr>
          <p:cNvPr id="3" name="Content Placeholder 2">
            <a:extLst>
              <a:ext uri="{FF2B5EF4-FFF2-40B4-BE49-F238E27FC236}">
                <a16:creationId xmlns:a16="http://schemas.microsoft.com/office/drawing/2014/main" id="{C33E023B-C269-44C0-A068-50C967225DA4}"/>
              </a:ext>
            </a:extLst>
          </p:cNvPr>
          <p:cNvSpPr>
            <a:spLocks noGrp="1"/>
          </p:cNvSpPr>
          <p:nvPr>
            <p:ph idx="1"/>
          </p:nvPr>
        </p:nvSpPr>
        <p:spPr>
          <a:xfrm>
            <a:off x="48151" y="1007706"/>
            <a:ext cx="6968469" cy="5647091"/>
          </a:xfrm>
        </p:spPr>
        <p:txBody>
          <a:bodyPr>
            <a:normAutofit/>
          </a:bodyPr>
          <a:lstStyle/>
          <a:p>
            <a:pPr lvl="0">
              <a:buFont typeface="Wingdings" panose="05000000000000000000" pitchFamily="2" charset="2"/>
              <a:buChar char="§"/>
            </a:pPr>
            <a:r>
              <a:rPr lang="en-US" sz="2200" b="1" dirty="0">
                <a:solidFill>
                  <a:prstClr val="white"/>
                </a:solidFill>
              </a:rPr>
              <a:t>Citadel Brands</a:t>
            </a:r>
            <a:r>
              <a:rPr lang="en-US" sz="2200" dirty="0">
                <a:solidFill>
                  <a:prstClr val="white"/>
                </a:solidFill>
              </a:rPr>
              <a:t>:</a:t>
            </a:r>
          </a:p>
          <a:p>
            <a:pPr lvl="1"/>
            <a:r>
              <a:rPr lang="en-US" sz="2200" dirty="0">
                <a:solidFill>
                  <a:prstClr val="white"/>
                </a:solidFill>
              </a:rPr>
              <a:t>Is the exclusive North American partner and distributor of the AWDis – (All We Do Is) stable of leading brands</a:t>
            </a:r>
          </a:p>
          <a:p>
            <a:pPr lvl="1"/>
            <a:r>
              <a:rPr lang="en-US" sz="2200" dirty="0">
                <a:solidFill>
                  <a:prstClr val="white"/>
                </a:solidFill>
              </a:rPr>
              <a:t>Established in 2017 and based in Charlotte, NC</a:t>
            </a:r>
          </a:p>
          <a:p>
            <a:pPr lvl="0">
              <a:buFont typeface="Wingdings" panose="05000000000000000000" pitchFamily="2" charset="2"/>
              <a:buChar char="§"/>
            </a:pPr>
            <a:r>
              <a:rPr lang="en-US" sz="2200" b="1" dirty="0">
                <a:solidFill>
                  <a:prstClr val="white"/>
                </a:solidFill>
              </a:rPr>
              <a:t>One of the fastest growing and most exciting brands in Europe</a:t>
            </a:r>
          </a:p>
          <a:p>
            <a:pPr lvl="0">
              <a:buFont typeface="Wingdings" panose="05000000000000000000" pitchFamily="2" charset="2"/>
              <a:buChar char="§"/>
            </a:pPr>
            <a:r>
              <a:rPr lang="en-US" sz="2200" b="1" dirty="0">
                <a:solidFill>
                  <a:prstClr val="white"/>
                </a:solidFill>
              </a:rPr>
              <a:t>Will become one of the largest fleece producers in the world.</a:t>
            </a:r>
          </a:p>
          <a:p>
            <a:pPr lvl="0">
              <a:buFont typeface="Wingdings" panose="05000000000000000000" pitchFamily="2" charset="2"/>
              <a:buChar char="§"/>
            </a:pPr>
            <a:r>
              <a:rPr lang="en-US" sz="2200" b="1" dirty="0">
                <a:solidFill>
                  <a:prstClr val="white"/>
                </a:solidFill>
              </a:rPr>
              <a:t>Long-Term Industry Commitment</a:t>
            </a:r>
            <a:r>
              <a:rPr lang="en-US" sz="2200" dirty="0">
                <a:solidFill>
                  <a:prstClr val="white"/>
                </a:solidFill>
              </a:rPr>
              <a:t>:</a:t>
            </a:r>
          </a:p>
          <a:p>
            <a:pPr lvl="1"/>
            <a:r>
              <a:rPr lang="en-US" sz="2200" dirty="0">
                <a:solidFill>
                  <a:prstClr val="white"/>
                </a:solidFill>
              </a:rPr>
              <a:t>Investing more than $24M in equipment, processes, and facilities in 2019/2020</a:t>
            </a:r>
          </a:p>
          <a:p>
            <a:pPr lvl="0">
              <a:buFont typeface="Wingdings" panose="05000000000000000000" pitchFamily="2" charset="2"/>
              <a:buChar char="§"/>
            </a:pPr>
            <a:r>
              <a:rPr lang="en-US" sz="2200" b="1" dirty="0">
                <a:solidFill>
                  <a:prstClr val="white"/>
                </a:solidFill>
              </a:rPr>
              <a:t>All  of our manufacturing facilities are WRAP Certified</a:t>
            </a:r>
          </a:p>
          <a:p>
            <a:pPr lvl="0">
              <a:buFont typeface="Wingdings" panose="05000000000000000000" pitchFamily="2" charset="2"/>
              <a:buChar char="§"/>
            </a:pPr>
            <a:r>
              <a:rPr lang="en-US" sz="2200" b="1" dirty="0">
                <a:solidFill>
                  <a:prstClr val="white"/>
                </a:solidFill>
              </a:rPr>
              <a:t>Products are prop 65 compliant</a:t>
            </a:r>
          </a:p>
          <a:p>
            <a:endParaRPr lang="en-US" sz="2000" dirty="0"/>
          </a:p>
        </p:txBody>
      </p:sp>
      <p:pic>
        <p:nvPicPr>
          <p:cNvPr id="6" name="Picture 5" descr="A close up of a logo&#10;&#10;Description automatically generated">
            <a:extLst>
              <a:ext uri="{FF2B5EF4-FFF2-40B4-BE49-F238E27FC236}">
                <a16:creationId xmlns:a16="http://schemas.microsoft.com/office/drawing/2014/main" id="{EDD370E8-E34B-4168-8320-66C231815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9615" y="321731"/>
            <a:ext cx="4147793" cy="2011680"/>
          </a:xfrm>
          <a:prstGeom prst="rect">
            <a:avLst/>
          </a:prstGeom>
        </p:spPr>
      </p:pic>
      <p:pic>
        <p:nvPicPr>
          <p:cNvPr id="5" name="Picture 4" descr="A close up of a logo&#10;&#10;Description automatically generated">
            <a:extLst>
              <a:ext uri="{FF2B5EF4-FFF2-40B4-BE49-F238E27FC236}">
                <a16:creationId xmlns:a16="http://schemas.microsoft.com/office/drawing/2014/main" id="{AADFD993-1A30-49B9-B0C9-0311BF79D1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3194" y="2377445"/>
            <a:ext cx="3582186" cy="1737360"/>
          </a:xfrm>
          <a:prstGeom prst="rect">
            <a:avLst/>
          </a:prstGeom>
        </p:spPr>
      </p:pic>
      <p:pic>
        <p:nvPicPr>
          <p:cNvPr id="4" name="Picture 3">
            <a:extLst>
              <a:ext uri="{FF2B5EF4-FFF2-40B4-BE49-F238E27FC236}">
                <a16:creationId xmlns:a16="http://schemas.microsoft.com/office/drawing/2014/main" id="{968D9195-91E7-42AB-8832-7BE4F1D3168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9852040" y="4559299"/>
            <a:ext cx="1719758" cy="1797050"/>
          </a:xfrm>
          <a:prstGeom prst="rect">
            <a:avLst/>
          </a:prstGeom>
        </p:spPr>
      </p:pic>
    </p:spTree>
    <p:extLst>
      <p:ext uri="{BB962C8B-B14F-4D97-AF65-F5344CB8AC3E}">
        <p14:creationId xmlns:p14="http://schemas.microsoft.com/office/powerpoint/2010/main" val="234705228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11CBE-C879-41D4-8611-59F3AEDC8EDB}"/>
              </a:ext>
            </a:extLst>
          </p:cNvPr>
          <p:cNvSpPr>
            <a:spLocks noGrp="1"/>
          </p:cNvSpPr>
          <p:nvPr>
            <p:ph type="title"/>
          </p:nvPr>
        </p:nvSpPr>
        <p:spPr>
          <a:xfrm>
            <a:off x="838200" y="308854"/>
            <a:ext cx="10515600" cy="774562"/>
          </a:xfrm>
        </p:spPr>
        <p:txBody>
          <a:bodyPr>
            <a:normAutofit/>
          </a:bodyPr>
          <a:lstStyle/>
          <a:p>
            <a:pPr algn="ctr"/>
            <a:r>
              <a:rPr lang="en-US" sz="4000" b="1" dirty="0"/>
              <a:t>Style: JHA016 – Girlie Cropped Hoodie</a:t>
            </a:r>
          </a:p>
        </p:txBody>
      </p:sp>
      <p:cxnSp>
        <p:nvCxnSpPr>
          <p:cNvPr id="5" name="Straight Connector 4">
            <a:extLst>
              <a:ext uri="{FF2B5EF4-FFF2-40B4-BE49-F238E27FC236}">
                <a16:creationId xmlns:a16="http://schemas.microsoft.com/office/drawing/2014/main" id="{EA3D2272-B500-4701-B526-F143FEE8DC9B}"/>
              </a:ext>
            </a:extLst>
          </p:cNvPr>
          <p:cNvCxnSpPr/>
          <p:nvPr/>
        </p:nvCxnSpPr>
        <p:spPr>
          <a:xfrm>
            <a:off x="838200" y="1013079"/>
            <a:ext cx="10515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759C18CB-0A21-4513-A989-34C24FAEA362}"/>
              </a:ext>
            </a:extLst>
          </p:cNvPr>
          <p:cNvSpPr txBox="1">
            <a:spLocks/>
          </p:cNvSpPr>
          <p:nvPr/>
        </p:nvSpPr>
        <p:spPr>
          <a:xfrm>
            <a:off x="6229490" y="1180573"/>
            <a:ext cx="5564404" cy="5533154"/>
          </a:xfrm>
          <a:prstGeom prst="rect">
            <a:avLst/>
          </a:prstGeom>
          <a:ln w="12700">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8C66CEBA-B49C-4799-858D-52F913C34522}"/>
              </a:ext>
            </a:extLst>
          </p:cNvPr>
          <p:cNvSpPr/>
          <p:nvPr/>
        </p:nvSpPr>
        <p:spPr>
          <a:xfrm>
            <a:off x="6281602" y="1250909"/>
            <a:ext cx="5710378" cy="4688206"/>
          </a:xfrm>
          <a:prstGeom prst="rect">
            <a:avLst/>
          </a:prstGeom>
        </p:spPr>
        <p:txBody>
          <a:bodyPr wrap="square">
            <a:spAutoFit/>
          </a:bodyPr>
          <a:lstStyle/>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80% Ring-spun Cotton/20% Polyester</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8.3oz. Mid-weight fabric</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Twin needle stitching detail</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Cropped cut with drop shoulder design </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Raw edge with cover stitching</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Relaxed feminine fit</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Kangaroo pouch pocket with small hidden openings for ear-phone cord feed</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Ribbed cuffs </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Easy tear-away label makes it perfect for rebranding</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Available in 3 colors</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Case Quantities: 24 units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Sizes: XS – XL</a:t>
            </a:r>
          </a:p>
        </p:txBody>
      </p:sp>
      <p:pic>
        <p:nvPicPr>
          <p:cNvPr id="13" name="Picture 12">
            <a:extLst>
              <a:ext uri="{FF2B5EF4-FFF2-40B4-BE49-F238E27FC236}">
                <a16:creationId xmlns:a16="http://schemas.microsoft.com/office/drawing/2014/main" id="{C541BEEA-FB54-4911-BA80-33B8AEADBADB}"/>
              </a:ext>
            </a:extLst>
          </p:cNvPr>
          <p:cNvPicPr>
            <a:picLocks noChangeAspect="1"/>
          </p:cNvPicPr>
          <p:nvPr/>
        </p:nvPicPr>
        <p:blipFill>
          <a:blip r:embed="rId2"/>
          <a:stretch>
            <a:fillRect/>
          </a:stretch>
        </p:blipFill>
        <p:spPr>
          <a:xfrm>
            <a:off x="823841" y="1242844"/>
            <a:ext cx="5086559" cy="5306302"/>
          </a:xfrm>
          <a:prstGeom prst="rect">
            <a:avLst/>
          </a:prstGeom>
        </p:spPr>
      </p:pic>
      <p:pic>
        <p:nvPicPr>
          <p:cNvPr id="14" name="Picture 13" descr="A close up of a logo&#10;&#10;Description automatically generated">
            <a:extLst>
              <a:ext uri="{FF2B5EF4-FFF2-40B4-BE49-F238E27FC236}">
                <a16:creationId xmlns:a16="http://schemas.microsoft.com/office/drawing/2014/main" id="{26A53ACC-87EF-49BE-A4B2-8CE605E5E1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6" y="8405"/>
            <a:ext cx="2439255" cy="1280160"/>
          </a:xfrm>
          <a:prstGeom prst="rect">
            <a:avLst/>
          </a:prstGeom>
        </p:spPr>
      </p:pic>
      <p:pic>
        <p:nvPicPr>
          <p:cNvPr id="15" name="Picture 14" descr="A close up of a logo&#10;&#10;Description automatically generated">
            <a:extLst>
              <a:ext uri="{FF2B5EF4-FFF2-40B4-BE49-F238E27FC236}">
                <a16:creationId xmlns:a16="http://schemas.microsoft.com/office/drawing/2014/main" id="{2B90854C-93FA-47FC-9410-F1D5B4F534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4951" y="7429"/>
            <a:ext cx="2439255" cy="1280160"/>
          </a:xfrm>
          <a:prstGeom prst="rect">
            <a:avLst/>
          </a:prstGeom>
        </p:spPr>
      </p:pic>
      <p:sp>
        <p:nvSpPr>
          <p:cNvPr id="16" name="Oval 15">
            <a:extLst>
              <a:ext uri="{FF2B5EF4-FFF2-40B4-BE49-F238E27FC236}">
                <a16:creationId xmlns:a16="http://schemas.microsoft.com/office/drawing/2014/main" id="{674C0626-E384-47CC-A2E7-3BC9B42FD317}"/>
              </a:ext>
            </a:extLst>
          </p:cNvPr>
          <p:cNvSpPr/>
          <p:nvPr/>
        </p:nvSpPr>
        <p:spPr>
          <a:xfrm>
            <a:off x="9442581" y="5696525"/>
            <a:ext cx="2279780" cy="914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New Product for 2020</a:t>
            </a:r>
          </a:p>
        </p:txBody>
      </p:sp>
    </p:spTree>
    <p:extLst>
      <p:ext uri="{BB962C8B-B14F-4D97-AF65-F5344CB8AC3E}">
        <p14:creationId xmlns:p14="http://schemas.microsoft.com/office/powerpoint/2010/main" val="3932373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11CBE-C879-41D4-8611-59F3AEDC8EDB}"/>
              </a:ext>
            </a:extLst>
          </p:cNvPr>
          <p:cNvSpPr>
            <a:spLocks noGrp="1"/>
          </p:cNvSpPr>
          <p:nvPr>
            <p:ph type="title"/>
          </p:nvPr>
        </p:nvSpPr>
        <p:spPr>
          <a:xfrm>
            <a:off x="838200" y="308854"/>
            <a:ext cx="10515600" cy="774562"/>
          </a:xfrm>
        </p:spPr>
        <p:txBody>
          <a:bodyPr>
            <a:normAutofit/>
          </a:bodyPr>
          <a:lstStyle/>
          <a:p>
            <a:pPr algn="ctr"/>
            <a:r>
              <a:rPr lang="en-US" sz="4000" b="1" dirty="0"/>
              <a:t>Style: JHA017 – Surf Hoodie</a:t>
            </a:r>
          </a:p>
        </p:txBody>
      </p:sp>
      <p:cxnSp>
        <p:nvCxnSpPr>
          <p:cNvPr id="5" name="Straight Connector 4">
            <a:extLst>
              <a:ext uri="{FF2B5EF4-FFF2-40B4-BE49-F238E27FC236}">
                <a16:creationId xmlns:a16="http://schemas.microsoft.com/office/drawing/2014/main" id="{EA3D2272-B500-4701-B526-F143FEE8DC9B}"/>
              </a:ext>
            </a:extLst>
          </p:cNvPr>
          <p:cNvCxnSpPr/>
          <p:nvPr/>
        </p:nvCxnSpPr>
        <p:spPr>
          <a:xfrm>
            <a:off x="838200" y="1013079"/>
            <a:ext cx="10515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759C18CB-0A21-4513-A989-34C24FAEA362}"/>
              </a:ext>
            </a:extLst>
          </p:cNvPr>
          <p:cNvSpPr txBox="1">
            <a:spLocks/>
          </p:cNvSpPr>
          <p:nvPr/>
        </p:nvSpPr>
        <p:spPr>
          <a:xfrm>
            <a:off x="6096000" y="1156258"/>
            <a:ext cx="5706533" cy="5552295"/>
          </a:xfrm>
          <a:prstGeom prst="rect">
            <a:avLst/>
          </a:prstGeom>
          <a:ln w="12700">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DB558B2D-9B8E-4F2B-BDF8-DFF2791408B1}"/>
              </a:ext>
            </a:extLst>
          </p:cNvPr>
          <p:cNvSpPr/>
          <p:nvPr/>
        </p:nvSpPr>
        <p:spPr>
          <a:xfrm>
            <a:off x="6143956" y="1156258"/>
            <a:ext cx="5658577" cy="5676169"/>
          </a:xfrm>
          <a:prstGeom prst="rect">
            <a:avLst/>
          </a:prstGeom>
        </p:spPr>
        <p:txBody>
          <a:bodyPr wrap="square">
            <a:spAutoFit/>
          </a:bodyPr>
          <a:lstStyle/>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80% Ring-spun Cotton/20% Polyester</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8.3oz. Mid-weight fabric</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Twin needle stitching detail</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Double fabric hood</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Self-colored drawcords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Kangaroo pouch pocket with small hidden openings for ear-phone cord feed</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Ribbed cuffs and hem</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Soft cotton faced fabric creates </a:t>
            </a:r>
            <a:r>
              <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ideal </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printing surface</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Easy tear-away label makes it perfect for rebranding</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Available in 5 colors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Case Quantities: 24 units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Sizes: S – 3XL</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1" name="Picture 20">
            <a:extLst>
              <a:ext uri="{FF2B5EF4-FFF2-40B4-BE49-F238E27FC236}">
                <a16:creationId xmlns:a16="http://schemas.microsoft.com/office/drawing/2014/main" id="{AE188A2F-6E61-4930-BCA2-5D538010BFD6}"/>
              </a:ext>
            </a:extLst>
          </p:cNvPr>
          <p:cNvPicPr>
            <a:picLocks noChangeAspect="1"/>
          </p:cNvPicPr>
          <p:nvPr/>
        </p:nvPicPr>
        <p:blipFill>
          <a:blip r:embed="rId2"/>
          <a:stretch>
            <a:fillRect/>
          </a:stretch>
        </p:blipFill>
        <p:spPr>
          <a:xfrm>
            <a:off x="1047319" y="1261844"/>
            <a:ext cx="2286000" cy="2709130"/>
          </a:xfrm>
          <a:prstGeom prst="rect">
            <a:avLst/>
          </a:prstGeom>
        </p:spPr>
      </p:pic>
      <p:pic>
        <p:nvPicPr>
          <p:cNvPr id="23" name="Picture 22">
            <a:extLst>
              <a:ext uri="{FF2B5EF4-FFF2-40B4-BE49-F238E27FC236}">
                <a16:creationId xmlns:a16="http://schemas.microsoft.com/office/drawing/2014/main" id="{196C46CE-AB14-41E7-B6BB-9044C9F8BA52}"/>
              </a:ext>
            </a:extLst>
          </p:cNvPr>
          <p:cNvPicPr>
            <a:picLocks noChangeAspect="1"/>
          </p:cNvPicPr>
          <p:nvPr/>
        </p:nvPicPr>
        <p:blipFill>
          <a:blip r:embed="rId3"/>
          <a:stretch>
            <a:fillRect/>
          </a:stretch>
        </p:blipFill>
        <p:spPr>
          <a:xfrm>
            <a:off x="3286320" y="1261844"/>
            <a:ext cx="2286000" cy="2709130"/>
          </a:xfrm>
          <a:prstGeom prst="rect">
            <a:avLst/>
          </a:prstGeom>
        </p:spPr>
      </p:pic>
      <p:pic>
        <p:nvPicPr>
          <p:cNvPr id="20" name="Picture 19">
            <a:extLst>
              <a:ext uri="{FF2B5EF4-FFF2-40B4-BE49-F238E27FC236}">
                <a16:creationId xmlns:a16="http://schemas.microsoft.com/office/drawing/2014/main" id="{BAA9DCBF-9326-4C8E-A744-222512225642}"/>
              </a:ext>
            </a:extLst>
          </p:cNvPr>
          <p:cNvPicPr>
            <a:picLocks noChangeAspect="1"/>
          </p:cNvPicPr>
          <p:nvPr/>
        </p:nvPicPr>
        <p:blipFill>
          <a:blip r:embed="rId4"/>
          <a:stretch>
            <a:fillRect/>
          </a:stretch>
        </p:blipFill>
        <p:spPr>
          <a:xfrm>
            <a:off x="0" y="4189348"/>
            <a:ext cx="2361922" cy="2525738"/>
          </a:xfrm>
          <a:prstGeom prst="rect">
            <a:avLst/>
          </a:prstGeom>
        </p:spPr>
      </p:pic>
      <p:pic>
        <p:nvPicPr>
          <p:cNvPr id="24" name="Picture 23">
            <a:extLst>
              <a:ext uri="{FF2B5EF4-FFF2-40B4-BE49-F238E27FC236}">
                <a16:creationId xmlns:a16="http://schemas.microsoft.com/office/drawing/2014/main" id="{52BECE3F-AFBE-4263-B68D-1F25E61ED1C0}"/>
              </a:ext>
            </a:extLst>
          </p:cNvPr>
          <p:cNvPicPr>
            <a:picLocks noChangeAspect="1"/>
          </p:cNvPicPr>
          <p:nvPr/>
        </p:nvPicPr>
        <p:blipFill>
          <a:blip r:embed="rId5"/>
          <a:stretch>
            <a:fillRect/>
          </a:stretch>
        </p:blipFill>
        <p:spPr>
          <a:xfrm>
            <a:off x="3950696" y="4246448"/>
            <a:ext cx="2145304" cy="2332511"/>
          </a:xfrm>
          <a:prstGeom prst="rect">
            <a:avLst/>
          </a:prstGeom>
        </p:spPr>
      </p:pic>
      <p:sp>
        <p:nvSpPr>
          <p:cNvPr id="7" name="TextBox 6">
            <a:extLst>
              <a:ext uri="{FF2B5EF4-FFF2-40B4-BE49-F238E27FC236}">
                <a16:creationId xmlns:a16="http://schemas.microsoft.com/office/drawing/2014/main" id="{1EFE1BD1-3C17-4743-974A-E4534B3376C7}"/>
              </a:ext>
            </a:extLst>
          </p:cNvPr>
          <p:cNvSpPr txBox="1"/>
          <p:nvPr/>
        </p:nvSpPr>
        <p:spPr>
          <a:xfrm>
            <a:off x="568139" y="6414489"/>
            <a:ext cx="1149674" cy="400110"/>
          </a:xfrm>
          <a:prstGeom prst="rect">
            <a:avLst/>
          </a:prstGeom>
          <a:noFill/>
        </p:spPr>
        <p:txBody>
          <a:bodyPr wrap="none" rtlCol="0">
            <a:spAutoFit/>
          </a:bodyPr>
          <a:lstStyle/>
          <a:p>
            <a:pPr algn="ctr"/>
            <a:r>
              <a:rPr lang="en-US" sz="2000" b="1" dirty="0"/>
              <a:t>Surf Blue</a:t>
            </a:r>
          </a:p>
        </p:txBody>
      </p:sp>
      <p:sp>
        <p:nvSpPr>
          <p:cNvPr id="26" name="TextBox 25">
            <a:extLst>
              <a:ext uri="{FF2B5EF4-FFF2-40B4-BE49-F238E27FC236}">
                <a16:creationId xmlns:a16="http://schemas.microsoft.com/office/drawing/2014/main" id="{36183274-0514-4C7B-AA30-2FF131FDBC20}"/>
              </a:ext>
            </a:extLst>
          </p:cNvPr>
          <p:cNvSpPr txBox="1"/>
          <p:nvPr/>
        </p:nvSpPr>
        <p:spPr>
          <a:xfrm>
            <a:off x="4526072" y="6414489"/>
            <a:ext cx="1135247" cy="400110"/>
          </a:xfrm>
          <a:prstGeom prst="rect">
            <a:avLst/>
          </a:prstGeom>
          <a:noFill/>
        </p:spPr>
        <p:txBody>
          <a:bodyPr wrap="none" rtlCol="0">
            <a:spAutoFit/>
          </a:bodyPr>
          <a:lstStyle/>
          <a:p>
            <a:pPr algn="ctr"/>
            <a:r>
              <a:rPr lang="en-US" sz="2000" b="1" dirty="0"/>
              <a:t>Surf Pink</a:t>
            </a:r>
          </a:p>
        </p:txBody>
      </p:sp>
      <p:pic>
        <p:nvPicPr>
          <p:cNvPr id="22" name="Picture 21">
            <a:extLst>
              <a:ext uri="{FF2B5EF4-FFF2-40B4-BE49-F238E27FC236}">
                <a16:creationId xmlns:a16="http://schemas.microsoft.com/office/drawing/2014/main" id="{D00FFD18-406D-4FBD-A141-52E43DF5D57F}"/>
              </a:ext>
            </a:extLst>
          </p:cNvPr>
          <p:cNvPicPr>
            <a:picLocks noChangeAspect="1"/>
          </p:cNvPicPr>
          <p:nvPr/>
        </p:nvPicPr>
        <p:blipFill>
          <a:blip r:embed="rId6"/>
          <a:stretch>
            <a:fillRect/>
          </a:stretch>
        </p:blipFill>
        <p:spPr>
          <a:xfrm>
            <a:off x="2030342" y="4266278"/>
            <a:ext cx="2083271" cy="2371878"/>
          </a:xfrm>
          <a:prstGeom prst="rect">
            <a:avLst/>
          </a:prstGeom>
        </p:spPr>
      </p:pic>
      <p:sp>
        <p:nvSpPr>
          <p:cNvPr id="27" name="TextBox 26">
            <a:extLst>
              <a:ext uri="{FF2B5EF4-FFF2-40B4-BE49-F238E27FC236}">
                <a16:creationId xmlns:a16="http://schemas.microsoft.com/office/drawing/2014/main" id="{339F0DC3-616B-441C-9BFF-487C391D4EE2}"/>
              </a:ext>
            </a:extLst>
          </p:cNvPr>
          <p:cNvSpPr txBox="1"/>
          <p:nvPr/>
        </p:nvSpPr>
        <p:spPr>
          <a:xfrm>
            <a:off x="2361922" y="6414489"/>
            <a:ext cx="1370696" cy="400110"/>
          </a:xfrm>
          <a:prstGeom prst="rect">
            <a:avLst/>
          </a:prstGeom>
          <a:noFill/>
        </p:spPr>
        <p:txBody>
          <a:bodyPr wrap="none" rtlCol="0">
            <a:spAutoFit/>
          </a:bodyPr>
          <a:lstStyle/>
          <a:p>
            <a:pPr algn="ctr"/>
            <a:r>
              <a:rPr lang="en-US" sz="2000" b="1" dirty="0"/>
              <a:t>Surf Yellow</a:t>
            </a:r>
          </a:p>
        </p:txBody>
      </p:sp>
      <p:sp>
        <p:nvSpPr>
          <p:cNvPr id="28" name="TextBox 27">
            <a:extLst>
              <a:ext uri="{FF2B5EF4-FFF2-40B4-BE49-F238E27FC236}">
                <a16:creationId xmlns:a16="http://schemas.microsoft.com/office/drawing/2014/main" id="{5B71ABEA-D992-4170-AF76-510643D77019}"/>
              </a:ext>
            </a:extLst>
          </p:cNvPr>
          <p:cNvSpPr txBox="1"/>
          <p:nvPr/>
        </p:nvSpPr>
        <p:spPr>
          <a:xfrm>
            <a:off x="3743875" y="3798940"/>
            <a:ext cx="1370889" cy="400110"/>
          </a:xfrm>
          <a:prstGeom prst="rect">
            <a:avLst/>
          </a:prstGeom>
          <a:noFill/>
        </p:spPr>
        <p:txBody>
          <a:bodyPr wrap="none" rtlCol="0">
            <a:spAutoFit/>
          </a:bodyPr>
          <a:lstStyle/>
          <a:p>
            <a:pPr algn="ctr"/>
            <a:r>
              <a:rPr lang="en-US" sz="2000" b="1" dirty="0"/>
              <a:t>Surf Purple</a:t>
            </a:r>
          </a:p>
        </p:txBody>
      </p:sp>
      <p:sp>
        <p:nvSpPr>
          <p:cNvPr id="29" name="TextBox 28">
            <a:extLst>
              <a:ext uri="{FF2B5EF4-FFF2-40B4-BE49-F238E27FC236}">
                <a16:creationId xmlns:a16="http://schemas.microsoft.com/office/drawing/2014/main" id="{68CD2A4F-99F8-4AE3-B100-389DEA9B3613}"/>
              </a:ext>
            </a:extLst>
          </p:cNvPr>
          <p:cNvSpPr txBox="1"/>
          <p:nvPr/>
        </p:nvSpPr>
        <p:spPr>
          <a:xfrm>
            <a:off x="1434715" y="3770919"/>
            <a:ext cx="1350050" cy="400110"/>
          </a:xfrm>
          <a:prstGeom prst="rect">
            <a:avLst/>
          </a:prstGeom>
          <a:noFill/>
        </p:spPr>
        <p:txBody>
          <a:bodyPr wrap="none" rtlCol="0">
            <a:spAutoFit/>
          </a:bodyPr>
          <a:lstStyle/>
          <a:p>
            <a:pPr algn="ctr"/>
            <a:r>
              <a:rPr lang="en-US" sz="2000" b="1" dirty="0"/>
              <a:t>Surf Ocean</a:t>
            </a:r>
          </a:p>
        </p:txBody>
      </p:sp>
      <p:pic>
        <p:nvPicPr>
          <p:cNvPr id="19" name="Picture 18" descr="A close up of a logo&#10;&#10;Description automatically generated">
            <a:extLst>
              <a:ext uri="{FF2B5EF4-FFF2-40B4-BE49-F238E27FC236}">
                <a16:creationId xmlns:a16="http://schemas.microsoft.com/office/drawing/2014/main" id="{78CA950F-F011-4EEA-AC79-7D9E987BEF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06" y="8405"/>
            <a:ext cx="2439255" cy="1280160"/>
          </a:xfrm>
          <a:prstGeom prst="rect">
            <a:avLst/>
          </a:prstGeom>
        </p:spPr>
      </p:pic>
      <p:pic>
        <p:nvPicPr>
          <p:cNvPr id="25" name="Picture 24" descr="A close up of a logo&#10;&#10;Description automatically generated">
            <a:extLst>
              <a:ext uri="{FF2B5EF4-FFF2-40B4-BE49-F238E27FC236}">
                <a16:creationId xmlns:a16="http://schemas.microsoft.com/office/drawing/2014/main" id="{2571E5A3-525C-415C-8138-4000D528A0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44951" y="7429"/>
            <a:ext cx="2439255" cy="1280160"/>
          </a:xfrm>
          <a:prstGeom prst="rect">
            <a:avLst/>
          </a:prstGeom>
        </p:spPr>
      </p:pic>
      <p:sp>
        <p:nvSpPr>
          <p:cNvPr id="31" name="Oval 30">
            <a:extLst>
              <a:ext uri="{FF2B5EF4-FFF2-40B4-BE49-F238E27FC236}">
                <a16:creationId xmlns:a16="http://schemas.microsoft.com/office/drawing/2014/main" id="{9FFA90E0-9841-45DF-B806-2ECB420FF881}"/>
              </a:ext>
            </a:extLst>
          </p:cNvPr>
          <p:cNvSpPr/>
          <p:nvPr/>
        </p:nvSpPr>
        <p:spPr>
          <a:xfrm>
            <a:off x="9442581" y="5696525"/>
            <a:ext cx="2279780" cy="914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New Product for 2020</a:t>
            </a:r>
          </a:p>
        </p:txBody>
      </p:sp>
    </p:spTree>
    <p:extLst>
      <p:ext uri="{BB962C8B-B14F-4D97-AF65-F5344CB8AC3E}">
        <p14:creationId xmlns:p14="http://schemas.microsoft.com/office/powerpoint/2010/main" val="172462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11CBE-C879-41D4-8611-59F3AEDC8EDB}"/>
              </a:ext>
            </a:extLst>
          </p:cNvPr>
          <p:cNvSpPr>
            <a:spLocks noGrp="1"/>
          </p:cNvSpPr>
          <p:nvPr>
            <p:ph type="title"/>
          </p:nvPr>
        </p:nvSpPr>
        <p:spPr>
          <a:xfrm>
            <a:off x="838200" y="308854"/>
            <a:ext cx="10515600" cy="774562"/>
          </a:xfrm>
        </p:spPr>
        <p:txBody>
          <a:bodyPr>
            <a:normAutofit/>
          </a:bodyPr>
          <a:lstStyle/>
          <a:p>
            <a:pPr algn="ctr"/>
            <a:r>
              <a:rPr lang="en-US" sz="4000" b="1" dirty="0"/>
              <a:t>Style: JHA074 – Tapered Track Pant</a:t>
            </a:r>
          </a:p>
        </p:txBody>
      </p:sp>
      <p:cxnSp>
        <p:nvCxnSpPr>
          <p:cNvPr id="5" name="Straight Connector 4">
            <a:extLst>
              <a:ext uri="{FF2B5EF4-FFF2-40B4-BE49-F238E27FC236}">
                <a16:creationId xmlns:a16="http://schemas.microsoft.com/office/drawing/2014/main" id="{EA3D2272-B500-4701-B526-F143FEE8DC9B}"/>
              </a:ext>
            </a:extLst>
          </p:cNvPr>
          <p:cNvCxnSpPr/>
          <p:nvPr/>
        </p:nvCxnSpPr>
        <p:spPr>
          <a:xfrm>
            <a:off x="838200" y="1013079"/>
            <a:ext cx="10515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759C18CB-0A21-4513-A989-34C24FAEA362}"/>
              </a:ext>
            </a:extLst>
          </p:cNvPr>
          <p:cNvSpPr txBox="1">
            <a:spLocks/>
          </p:cNvSpPr>
          <p:nvPr/>
        </p:nvSpPr>
        <p:spPr>
          <a:xfrm>
            <a:off x="6229490" y="1098213"/>
            <a:ext cx="5657710" cy="5615514"/>
          </a:xfrm>
          <a:prstGeom prst="rect">
            <a:avLst/>
          </a:prstGeom>
          <a:ln w="12700">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05E1413-C2D1-4950-AD37-78AB585DC8BC}"/>
              </a:ext>
            </a:extLst>
          </p:cNvPr>
          <p:cNvSpPr/>
          <p:nvPr/>
        </p:nvSpPr>
        <p:spPr>
          <a:xfrm>
            <a:off x="6229489" y="1098213"/>
            <a:ext cx="5846455" cy="5676169"/>
          </a:xfrm>
          <a:prstGeom prst="rect">
            <a:avLst/>
          </a:prstGeom>
        </p:spPr>
        <p:txBody>
          <a:bodyPr wrap="square">
            <a:spAutoFit/>
          </a:bodyPr>
          <a:lstStyle/>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80% Ring-spun Cotton/20% Polyester</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8.3oz. Mid-weight fabric</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Twin needle stitching detail</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Elasticated waistband</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Self-colored drawcords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Front Pockets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Tapered slim fit design</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Ribbed cuffs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Soft cotton faced fabric creates the ideal printing surface</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Easy tear-away label makes it perfect for rebranding</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Available in 2 colors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Case Quantities: 24 units</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Sizes: S – 3XL</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E33D82B4-11AA-4B29-BBD9-975EA0E6E310}"/>
              </a:ext>
            </a:extLst>
          </p:cNvPr>
          <p:cNvPicPr>
            <a:picLocks noChangeAspect="1"/>
          </p:cNvPicPr>
          <p:nvPr/>
        </p:nvPicPr>
        <p:blipFill rotWithShape="1">
          <a:blip r:embed="rId2"/>
          <a:srcRect t="3225"/>
          <a:stretch/>
        </p:blipFill>
        <p:spPr>
          <a:xfrm>
            <a:off x="534403" y="1363378"/>
            <a:ext cx="4171236" cy="5494622"/>
          </a:xfrm>
          <a:prstGeom prst="rect">
            <a:avLst/>
          </a:prstGeom>
        </p:spPr>
      </p:pic>
      <p:pic>
        <p:nvPicPr>
          <p:cNvPr id="15" name="Picture 14">
            <a:extLst>
              <a:ext uri="{FF2B5EF4-FFF2-40B4-BE49-F238E27FC236}">
                <a16:creationId xmlns:a16="http://schemas.microsoft.com/office/drawing/2014/main" id="{1E758229-E728-40E9-A0F1-F1C21F4BFB51}"/>
              </a:ext>
            </a:extLst>
          </p:cNvPr>
          <p:cNvPicPr>
            <a:picLocks noChangeAspect="1"/>
          </p:cNvPicPr>
          <p:nvPr/>
        </p:nvPicPr>
        <p:blipFill>
          <a:blip r:embed="rId3"/>
          <a:stretch>
            <a:fillRect/>
          </a:stretch>
        </p:blipFill>
        <p:spPr>
          <a:xfrm>
            <a:off x="3166923" y="1478259"/>
            <a:ext cx="2795588" cy="5264859"/>
          </a:xfrm>
          <a:prstGeom prst="rect">
            <a:avLst/>
          </a:prstGeom>
        </p:spPr>
      </p:pic>
      <p:pic>
        <p:nvPicPr>
          <p:cNvPr id="12" name="Picture 11" descr="A close up of a logo&#10;&#10;Description automatically generated">
            <a:extLst>
              <a:ext uri="{FF2B5EF4-FFF2-40B4-BE49-F238E27FC236}">
                <a16:creationId xmlns:a16="http://schemas.microsoft.com/office/drawing/2014/main" id="{D71C232F-EA42-4394-A1B7-6AF6014B7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6" y="8405"/>
            <a:ext cx="2439255" cy="1280160"/>
          </a:xfrm>
          <a:prstGeom prst="rect">
            <a:avLst/>
          </a:prstGeom>
        </p:spPr>
      </p:pic>
      <p:pic>
        <p:nvPicPr>
          <p:cNvPr id="13" name="Picture 12" descr="A close up of a logo&#10;&#10;Description automatically generated">
            <a:extLst>
              <a:ext uri="{FF2B5EF4-FFF2-40B4-BE49-F238E27FC236}">
                <a16:creationId xmlns:a16="http://schemas.microsoft.com/office/drawing/2014/main" id="{51E2D8AF-E598-4743-AE66-B252B60033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4951" y="7429"/>
            <a:ext cx="2439255" cy="1280160"/>
          </a:xfrm>
          <a:prstGeom prst="rect">
            <a:avLst/>
          </a:prstGeom>
        </p:spPr>
      </p:pic>
      <p:sp>
        <p:nvSpPr>
          <p:cNvPr id="14" name="Oval 13">
            <a:extLst>
              <a:ext uri="{FF2B5EF4-FFF2-40B4-BE49-F238E27FC236}">
                <a16:creationId xmlns:a16="http://schemas.microsoft.com/office/drawing/2014/main" id="{CEB0D13D-E18D-43F9-8E9D-21F6F7D209A7}"/>
              </a:ext>
            </a:extLst>
          </p:cNvPr>
          <p:cNvSpPr/>
          <p:nvPr/>
        </p:nvSpPr>
        <p:spPr>
          <a:xfrm>
            <a:off x="9442581" y="5696525"/>
            <a:ext cx="2279780" cy="914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New Product for 2020</a:t>
            </a:r>
          </a:p>
        </p:txBody>
      </p:sp>
    </p:spTree>
    <p:extLst>
      <p:ext uri="{BB962C8B-B14F-4D97-AF65-F5344CB8AC3E}">
        <p14:creationId xmlns:p14="http://schemas.microsoft.com/office/powerpoint/2010/main" val="3898721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close up of a logo&#10;&#10;Description automatically generated">
            <a:extLst>
              <a:ext uri="{FF2B5EF4-FFF2-40B4-BE49-F238E27FC236}">
                <a16:creationId xmlns:a16="http://schemas.microsoft.com/office/drawing/2014/main" id="{234046C6-F257-40C8-8178-7098C7FD4A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012" y="480060"/>
            <a:ext cx="11237976" cy="5897879"/>
          </a:xfrm>
          <a:prstGeom prst="rect">
            <a:avLst/>
          </a:prstGeom>
        </p:spPr>
      </p:pic>
    </p:spTree>
    <p:extLst>
      <p:ext uri="{BB962C8B-B14F-4D97-AF65-F5344CB8AC3E}">
        <p14:creationId xmlns:p14="http://schemas.microsoft.com/office/powerpoint/2010/main" val="26141248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5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62A711F-9325-4E1A-8F69-AFC455A9DC7E}"/>
              </a:ext>
            </a:extLst>
          </p:cNvPr>
          <p:cNvPicPr>
            <a:picLocks noChangeAspect="1"/>
          </p:cNvPicPr>
          <p:nvPr/>
        </p:nvPicPr>
        <p:blipFill>
          <a:blip r:embed="rId2"/>
          <a:stretch>
            <a:fillRect/>
          </a:stretch>
        </p:blipFill>
        <p:spPr>
          <a:xfrm flipH="1">
            <a:off x="8708669" y="738293"/>
            <a:ext cx="2540264" cy="2286000"/>
          </a:xfrm>
          <a:prstGeom prst="rect">
            <a:avLst/>
          </a:prstGeom>
        </p:spPr>
      </p:pic>
      <p:sp>
        <p:nvSpPr>
          <p:cNvPr id="19" name="Rectangle 18">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283D495-2EC7-415B-8867-02D742811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413" y="3833707"/>
            <a:ext cx="2400984" cy="2286000"/>
          </a:xfrm>
          <a:prstGeom prst="rect">
            <a:avLst/>
          </a:prstGeom>
        </p:spPr>
      </p:pic>
      <p:sp>
        <p:nvSpPr>
          <p:cNvPr id="21" name="Rectangle 20">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811F4B0B-D44B-449A-AFC1-CB08F79B59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8669" y="3833707"/>
            <a:ext cx="2564357" cy="2286000"/>
          </a:xfrm>
          <a:prstGeom prst="rect">
            <a:avLst/>
          </a:prstGeom>
        </p:spPr>
      </p:pic>
      <p:pic>
        <p:nvPicPr>
          <p:cNvPr id="5" name="Picture 4">
            <a:extLst>
              <a:ext uri="{FF2B5EF4-FFF2-40B4-BE49-F238E27FC236}">
                <a16:creationId xmlns:a16="http://schemas.microsoft.com/office/drawing/2014/main" id="{B223719B-A8BE-403C-96A6-DF5738A6DE20}"/>
              </a:ext>
            </a:extLst>
          </p:cNvPr>
          <p:cNvPicPr>
            <a:picLocks noChangeAspect="1"/>
          </p:cNvPicPr>
          <p:nvPr/>
        </p:nvPicPr>
        <p:blipFill>
          <a:blip r:embed="rId5"/>
          <a:stretch>
            <a:fillRect/>
          </a:stretch>
        </p:blipFill>
        <p:spPr>
          <a:xfrm>
            <a:off x="4483051" y="738294"/>
            <a:ext cx="3033317" cy="4474338"/>
          </a:xfrm>
          <a:prstGeom prst="rect">
            <a:avLst/>
          </a:prstGeom>
        </p:spPr>
      </p:pic>
      <p:pic>
        <p:nvPicPr>
          <p:cNvPr id="4" name="Picture 3">
            <a:extLst>
              <a:ext uri="{FF2B5EF4-FFF2-40B4-BE49-F238E27FC236}">
                <a16:creationId xmlns:a16="http://schemas.microsoft.com/office/drawing/2014/main" id="{50199C78-9B22-4E65-957F-642D0B5C0DD2}"/>
              </a:ext>
            </a:extLst>
          </p:cNvPr>
          <p:cNvPicPr>
            <a:picLocks noChangeAspect="1"/>
          </p:cNvPicPr>
          <p:nvPr/>
        </p:nvPicPr>
        <p:blipFill>
          <a:blip r:embed="rId6"/>
          <a:stretch>
            <a:fillRect/>
          </a:stretch>
        </p:blipFill>
        <p:spPr>
          <a:xfrm>
            <a:off x="1091412" y="731097"/>
            <a:ext cx="2400985" cy="2286000"/>
          </a:xfrm>
          <a:prstGeom prst="rect">
            <a:avLst/>
          </a:prstGeom>
        </p:spPr>
      </p:pic>
      <p:pic>
        <p:nvPicPr>
          <p:cNvPr id="14" name="Picture 13">
            <a:extLst>
              <a:ext uri="{FF2B5EF4-FFF2-40B4-BE49-F238E27FC236}">
                <a16:creationId xmlns:a16="http://schemas.microsoft.com/office/drawing/2014/main" id="{0A811726-105C-4830-9E87-43427CE94359}"/>
              </a:ext>
            </a:extLst>
          </p:cNvPr>
          <p:cNvPicPr>
            <a:picLocks noChangeAspect="1"/>
          </p:cNvPicPr>
          <p:nvPr/>
        </p:nvPicPr>
        <p:blipFill rotWithShape="1">
          <a:blip r:embed="rId7"/>
          <a:srcRect t="9962" b="7816"/>
          <a:stretch/>
        </p:blipFill>
        <p:spPr>
          <a:xfrm>
            <a:off x="4798825" y="5212632"/>
            <a:ext cx="2430575" cy="1097280"/>
          </a:xfrm>
          <a:prstGeom prst="rect">
            <a:avLst/>
          </a:prstGeom>
        </p:spPr>
      </p:pic>
    </p:spTree>
    <p:extLst>
      <p:ext uri="{BB962C8B-B14F-4D97-AF65-F5344CB8AC3E}">
        <p14:creationId xmlns:p14="http://schemas.microsoft.com/office/powerpoint/2010/main" val="2191786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11CBE-C879-41D4-8611-59F3AEDC8EDB}"/>
              </a:ext>
            </a:extLst>
          </p:cNvPr>
          <p:cNvSpPr>
            <a:spLocks noGrp="1"/>
          </p:cNvSpPr>
          <p:nvPr>
            <p:ph type="title"/>
          </p:nvPr>
        </p:nvSpPr>
        <p:spPr>
          <a:xfrm>
            <a:off x="838200" y="308854"/>
            <a:ext cx="10515600" cy="774562"/>
          </a:xfrm>
        </p:spPr>
        <p:txBody>
          <a:bodyPr/>
          <a:lstStyle/>
          <a:p>
            <a:pPr algn="ctr"/>
            <a:r>
              <a:rPr lang="en-US" b="1" dirty="0"/>
              <a:t>Style: JCA001 – Adult S/S Cool T</a:t>
            </a:r>
          </a:p>
        </p:txBody>
      </p:sp>
      <p:cxnSp>
        <p:nvCxnSpPr>
          <p:cNvPr id="5" name="Straight Connector 4">
            <a:extLst>
              <a:ext uri="{FF2B5EF4-FFF2-40B4-BE49-F238E27FC236}">
                <a16:creationId xmlns:a16="http://schemas.microsoft.com/office/drawing/2014/main" id="{EA3D2272-B500-4701-B526-F143FEE8DC9B}"/>
              </a:ext>
            </a:extLst>
          </p:cNvPr>
          <p:cNvCxnSpPr/>
          <p:nvPr/>
        </p:nvCxnSpPr>
        <p:spPr>
          <a:xfrm>
            <a:off x="838200" y="1013079"/>
            <a:ext cx="10515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618185D-8E46-46CE-9C66-CC452EA07051}"/>
              </a:ext>
            </a:extLst>
          </p:cNvPr>
          <p:cNvSpPr txBox="1"/>
          <p:nvPr/>
        </p:nvSpPr>
        <p:spPr>
          <a:xfrm>
            <a:off x="489284" y="5647233"/>
            <a:ext cx="5454316" cy="1107996"/>
          </a:xfrm>
          <a:prstGeom prst="rect">
            <a:avLst/>
          </a:prstGeom>
          <a:noFill/>
        </p:spPr>
        <p:txBody>
          <a:bodyPr wrap="square" rtlCol="0">
            <a:spAutoFit/>
          </a:bodyPr>
          <a:lstStyle/>
          <a:p>
            <a:r>
              <a:rPr lang="en-US" sz="2200" dirty="0"/>
              <a:t>Crafted from a lightweight Neoteric Smooth fabric to wick moisture away from the skin to ensure you stay cool and dry</a:t>
            </a:r>
          </a:p>
        </p:txBody>
      </p:sp>
      <p:pic>
        <p:nvPicPr>
          <p:cNvPr id="21" name="Picture 20">
            <a:extLst>
              <a:ext uri="{FF2B5EF4-FFF2-40B4-BE49-F238E27FC236}">
                <a16:creationId xmlns:a16="http://schemas.microsoft.com/office/drawing/2014/main" id="{4050EBC3-8398-4CD7-A152-C49CBEDD4403}"/>
              </a:ext>
            </a:extLst>
          </p:cNvPr>
          <p:cNvPicPr>
            <a:picLocks noChangeAspect="1"/>
          </p:cNvPicPr>
          <p:nvPr/>
        </p:nvPicPr>
        <p:blipFill>
          <a:blip r:embed="rId2"/>
          <a:stretch>
            <a:fillRect/>
          </a:stretch>
        </p:blipFill>
        <p:spPr>
          <a:xfrm>
            <a:off x="5687568" y="5609334"/>
            <a:ext cx="6261544" cy="1150832"/>
          </a:xfrm>
          <a:prstGeom prst="rect">
            <a:avLst/>
          </a:prstGeom>
        </p:spPr>
      </p:pic>
      <p:pic>
        <p:nvPicPr>
          <p:cNvPr id="6" name="Picture 5">
            <a:extLst>
              <a:ext uri="{FF2B5EF4-FFF2-40B4-BE49-F238E27FC236}">
                <a16:creationId xmlns:a16="http://schemas.microsoft.com/office/drawing/2014/main" id="{7C97306B-D55B-4473-A317-6D6023FC41B6}"/>
              </a:ext>
            </a:extLst>
          </p:cNvPr>
          <p:cNvPicPr>
            <a:picLocks noChangeAspect="1"/>
          </p:cNvPicPr>
          <p:nvPr/>
        </p:nvPicPr>
        <p:blipFill>
          <a:blip r:embed="rId3"/>
          <a:stretch>
            <a:fillRect/>
          </a:stretch>
        </p:blipFill>
        <p:spPr>
          <a:xfrm>
            <a:off x="489284" y="1175697"/>
            <a:ext cx="5359064" cy="4379255"/>
          </a:xfrm>
          <a:prstGeom prst="rect">
            <a:avLst/>
          </a:prstGeom>
        </p:spPr>
      </p:pic>
      <p:sp>
        <p:nvSpPr>
          <p:cNvPr id="12" name="Content Placeholder 2">
            <a:extLst>
              <a:ext uri="{FF2B5EF4-FFF2-40B4-BE49-F238E27FC236}">
                <a16:creationId xmlns:a16="http://schemas.microsoft.com/office/drawing/2014/main" id="{E9787E3F-B731-43AC-AC23-94E5FB376AA8}"/>
              </a:ext>
            </a:extLst>
          </p:cNvPr>
          <p:cNvSpPr>
            <a:spLocks noGrp="1"/>
          </p:cNvSpPr>
          <p:nvPr>
            <p:ph idx="1"/>
          </p:nvPr>
        </p:nvSpPr>
        <p:spPr>
          <a:xfrm>
            <a:off x="6343652" y="1175697"/>
            <a:ext cx="5206664" cy="4379255"/>
          </a:xfrm>
          <a:ln w="12700">
            <a:solidFill>
              <a:schemeClr val="tx1"/>
            </a:solidFill>
          </a:ln>
        </p:spPr>
        <p:txBody>
          <a:bodyPr>
            <a:normAutofit fontScale="92500"/>
          </a:bodyPr>
          <a:lstStyle/>
          <a:p>
            <a:r>
              <a:rPr lang="en-US" sz="2400" dirty="0"/>
              <a:t>Fabric: 100% Polyester </a:t>
            </a:r>
          </a:p>
          <a:p>
            <a:r>
              <a:rPr lang="en-US" sz="2400" dirty="0"/>
              <a:t>Weight: 4.1oz</a:t>
            </a:r>
          </a:p>
          <a:p>
            <a:r>
              <a:rPr lang="en-US" sz="2400" dirty="0"/>
              <a:t>Self-fabric taped back neck</a:t>
            </a:r>
          </a:p>
          <a:p>
            <a:r>
              <a:rPr lang="en-US" sz="2400" dirty="0"/>
              <a:t>Twin needle stitching detail</a:t>
            </a:r>
          </a:p>
          <a:p>
            <a:r>
              <a:rPr lang="en-US" sz="2400" dirty="0"/>
              <a:t>Inherent stretch fabric properties</a:t>
            </a:r>
          </a:p>
          <a:p>
            <a:r>
              <a:rPr lang="en-US" sz="2400" dirty="0"/>
              <a:t>Easy tear-away labels for easy rebranding </a:t>
            </a:r>
          </a:p>
          <a:p>
            <a:r>
              <a:rPr lang="en-US" sz="2400" dirty="0"/>
              <a:t>Relaxed fit</a:t>
            </a:r>
          </a:p>
          <a:p>
            <a:r>
              <a:rPr lang="en-US" sz="2400" dirty="0"/>
              <a:t>Available in 30 colors</a:t>
            </a:r>
          </a:p>
          <a:p>
            <a:r>
              <a:rPr lang="en-US" sz="2400" dirty="0"/>
              <a:t>Case Quantities: 72 units</a:t>
            </a:r>
          </a:p>
          <a:p>
            <a:r>
              <a:rPr lang="en-US" sz="2400" dirty="0"/>
              <a:t>Sizes: S – 5XL – (Arctic White &amp; Jet Black)</a:t>
            </a:r>
          </a:p>
          <a:p>
            <a:endParaRPr lang="en-US" dirty="0"/>
          </a:p>
          <a:p>
            <a:endParaRPr lang="en-US" dirty="0"/>
          </a:p>
          <a:p>
            <a:endParaRPr lang="en-US" dirty="0"/>
          </a:p>
        </p:txBody>
      </p:sp>
      <p:pic>
        <p:nvPicPr>
          <p:cNvPr id="10" name="Picture 9" descr="A close up of a logo&#10;&#10;Description automatically generated">
            <a:extLst>
              <a:ext uri="{FF2B5EF4-FFF2-40B4-BE49-F238E27FC236}">
                <a16:creationId xmlns:a16="http://schemas.microsoft.com/office/drawing/2014/main" id="{26C3EE1A-C79B-4A3E-8BD0-856EA11D2F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0800" y="0"/>
            <a:ext cx="1869460" cy="1011828"/>
          </a:xfrm>
          <a:prstGeom prst="rect">
            <a:avLst/>
          </a:prstGeom>
        </p:spPr>
      </p:pic>
      <p:pic>
        <p:nvPicPr>
          <p:cNvPr id="15" name="Picture 14" descr="A close up of a logo&#10;&#10;Description automatically generated">
            <a:extLst>
              <a:ext uri="{FF2B5EF4-FFF2-40B4-BE49-F238E27FC236}">
                <a16:creationId xmlns:a16="http://schemas.microsoft.com/office/drawing/2014/main" id="{1BD6B9B0-4476-4F64-950B-6EA0F6187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389"/>
            <a:ext cx="1869460" cy="1011828"/>
          </a:xfrm>
          <a:prstGeom prst="rect">
            <a:avLst/>
          </a:prstGeom>
        </p:spPr>
      </p:pic>
    </p:spTree>
    <p:extLst>
      <p:ext uri="{BB962C8B-B14F-4D97-AF65-F5344CB8AC3E}">
        <p14:creationId xmlns:p14="http://schemas.microsoft.com/office/powerpoint/2010/main" val="2508495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11CBE-C879-41D4-8611-59F3AEDC8EDB}"/>
              </a:ext>
            </a:extLst>
          </p:cNvPr>
          <p:cNvSpPr>
            <a:spLocks noGrp="1"/>
          </p:cNvSpPr>
          <p:nvPr>
            <p:ph type="title"/>
          </p:nvPr>
        </p:nvSpPr>
        <p:spPr>
          <a:xfrm>
            <a:off x="838200" y="308854"/>
            <a:ext cx="10515600" cy="774562"/>
          </a:xfrm>
        </p:spPr>
        <p:txBody>
          <a:bodyPr/>
          <a:lstStyle/>
          <a:p>
            <a:pPr algn="ctr"/>
            <a:r>
              <a:rPr lang="en-US" b="1" dirty="0"/>
              <a:t>Style: JCY001 – Youth S/S Cool T</a:t>
            </a:r>
          </a:p>
        </p:txBody>
      </p:sp>
      <p:cxnSp>
        <p:nvCxnSpPr>
          <p:cNvPr id="5" name="Straight Connector 4">
            <a:extLst>
              <a:ext uri="{FF2B5EF4-FFF2-40B4-BE49-F238E27FC236}">
                <a16:creationId xmlns:a16="http://schemas.microsoft.com/office/drawing/2014/main" id="{EA3D2272-B500-4701-B526-F143FEE8DC9B}"/>
              </a:ext>
            </a:extLst>
          </p:cNvPr>
          <p:cNvCxnSpPr/>
          <p:nvPr/>
        </p:nvCxnSpPr>
        <p:spPr>
          <a:xfrm>
            <a:off x="838200" y="1013079"/>
            <a:ext cx="10515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6189BF48-592B-4DB5-BFD2-C9FCAF8A4803}"/>
              </a:ext>
            </a:extLst>
          </p:cNvPr>
          <p:cNvPicPr>
            <a:picLocks noChangeAspect="1"/>
          </p:cNvPicPr>
          <p:nvPr/>
        </p:nvPicPr>
        <p:blipFill>
          <a:blip r:embed="rId2"/>
          <a:stretch>
            <a:fillRect/>
          </a:stretch>
        </p:blipFill>
        <p:spPr>
          <a:xfrm>
            <a:off x="838198" y="5836242"/>
            <a:ext cx="2019300" cy="923925"/>
          </a:xfrm>
          <a:prstGeom prst="rect">
            <a:avLst/>
          </a:prstGeom>
        </p:spPr>
      </p:pic>
      <p:pic>
        <p:nvPicPr>
          <p:cNvPr id="21" name="Picture 20">
            <a:extLst>
              <a:ext uri="{FF2B5EF4-FFF2-40B4-BE49-F238E27FC236}">
                <a16:creationId xmlns:a16="http://schemas.microsoft.com/office/drawing/2014/main" id="{4050EBC3-8398-4CD7-A152-C49CBEDD4403}"/>
              </a:ext>
            </a:extLst>
          </p:cNvPr>
          <p:cNvPicPr>
            <a:picLocks noChangeAspect="1"/>
          </p:cNvPicPr>
          <p:nvPr/>
        </p:nvPicPr>
        <p:blipFill>
          <a:blip r:embed="rId3"/>
          <a:stretch>
            <a:fillRect/>
          </a:stretch>
        </p:blipFill>
        <p:spPr>
          <a:xfrm>
            <a:off x="5735384" y="5614974"/>
            <a:ext cx="6213728" cy="1153872"/>
          </a:xfrm>
          <a:prstGeom prst="rect">
            <a:avLst/>
          </a:prstGeom>
        </p:spPr>
      </p:pic>
      <p:pic>
        <p:nvPicPr>
          <p:cNvPr id="6" name="Picture 5">
            <a:extLst>
              <a:ext uri="{FF2B5EF4-FFF2-40B4-BE49-F238E27FC236}">
                <a16:creationId xmlns:a16="http://schemas.microsoft.com/office/drawing/2014/main" id="{2127B23E-5784-45AF-8EAB-C0DC34E4E813}"/>
              </a:ext>
            </a:extLst>
          </p:cNvPr>
          <p:cNvPicPr>
            <a:picLocks noChangeAspect="1"/>
          </p:cNvPicPr>
          <p:nvPr/>
        </p:nvPicPr>
        <p:blipFill>
          <a:blip r:embed="rId4"/>
          <a:stretch>
            <a:fillRect/>
          </a:stretch>
        </p:blipFill>
        <p:spPr>
          <a:xfrm>
            <a:off x="1252330" y="1260364"/>
            <a:ext cx="4483054" cy="4505542"/>
          </a:xfrm>
          <a:prstGeom prst="rect">
            <a:avLst/>
          </a:prstGeom>
        </p:spPr>
      </p:pic>
      <p:sp>
        <p:nvSpPr>
          <p:cNvPr id="13" name="Content Placeholder 2">
            <a:extLst>
              <a:ext uri="{FF2B5EF4-FFF2-40B4-BE49-F238E27FC236}">
                <a16:creationId xmlns:a16="http://schemas.microsoft.com/office/drawing/2014/main" id="{76F9B299-FC81-4E14-961D-8162903EF9E8}"/>
              </a:ext>
            </a:extLst>
          </p:cNvPr>
          <p:cNvSpPr>
            <a:spLocks noGrp="1"/>
          </p:cNvSpPr>
          <p:nvPr>
            <p:ph idx="1"/>
          </p:nvPr>
        </p:nvSpPr>
        <p:spPr>
          <a:xfrm>
            <a:off x="6199739" y="1227830"/>
            <a:ext cx="5140072" cy="4440072"/>
          </a:xfrm>
          <a:ln w="12700">
            <a:solidFill>
              <a:schemeClr val="tx1"/>
            </a:solidFill>
          </a:ln>
        </p:spPr>
        <p:txBody>
          <a:bodyPr>
            <a:normAutofit/>
          </a:bodyPr>
          <a:lstStyle/>
          <a:p>
            <a:r>
              <a:rPr lang="en-US" sz="2200" dirty="0"/>
              <a:t>Fabric: 100% Polyester </a:t>
            </a:r>
          </a:p>
          <a:p>
            <a:r>
              <a:rPr lang="en-US" sz="2200" dirty="0"/>
              <a:t>Weight: 4.1oz</a:t>
            </a:r>
          </a:p>
          <a:p>
            <a:r>
              <a:rPr lang="en-US" sz="2200" dirty="0"/>
              <a:t>Self-fabric taped back neck</a:t>
            </a:r>
          </a:p>
          <a:p>
            <a:r>
              <a:rPr lang="en-US" sz="2200" dirty="0"/>
              <a:t>Twin needle stitching detail</a:t>
            </a:r>
          </a:p>
          <a:p>
            <a:r>
              <a:rPr lang="en-US" sz="2200" dirty="0"/>
              <a:t>Inherent stretch fabric properties</a:t>
            </a:r>
          </a:p>
          <a:p>
            <a:r>
              <a:rPr lang="en-US" sz="2200" dirty="0"/>
              <a:t>Tear away labels for easy rebranding </a:t>
            </a:r>
          </a:p>
          <a:p>
            <a:r>
              <a:rPr lang="en-US" sz="2200" dirty="0"/>
              <a:t>Relaxed fit</a:t>
            </a:r>
          </a:p>
          <a:p>
            <a:r>
              <a:rPr lang="en-US" sz="2200" dirty="0"/>
              <a:t>Available in 14 colors</a:t>
            </a:r>
          </a:p>
          <a:p>
            <a:r>
              <a:rPr lang="en-US" sz="2200" dirty="0"/>
              <a:t>Case Quantities: 72 units</a:t>
            </a:r>
          </a:p>
          <a:p>
            <a:r>
              <a:rPr lang="en-US" sz="2200" dirty="0"/>
              <a:t>Sizes: XS – XL</a:t>
            </a:r>
          </a:p>
          <a:p>
            <a:endParaRPr lang="en-US" sz="2000" dirty="0"/>
          </a:p>
          <a:p>
            <a:endParaRPr lang="en-US" dirty="0"/>
          </a:p>
          <a:p>
            <a:endParaRPr lang="en-US" dirty="0"/>
          </a:p>
          <a:p>
            <a:endParaRPr lang="en-US" dirty="0"/>
          </a:p>
        </p:txBody>
      </p:sp>
      <p:pic>
        <p:nvPicPr>
          <p:cNvPr id="10" name="Picture 9" descr="A close up of a logo&#10;&#10;Description automatically generated">
            <a:extLst>
              <a:ext uri="{FF2B5EF4-FFF2-40B4-BE49-F238E27FC236}">
                <a16:creationId xmlns:a16="http://schemas.microsoft.com/office/drawing/2014/main" id="{2C5ABA0E-DF4D-4E0C-B999-D1279A4FF0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0800" y="0"/>
            <a:ext cx="1869460" cy="1011828"/>
          </a:xfrm>
          <a:prstGeom prst="rect">
            <a:avLst/>
          </a:prstGeom>
        </p:spPr>
      </p:pic>
      <p:pic>
        <p:nvPicPr>
          <p:cNvPr id="11" name="Picture 10" descr="A close up of a logo&#10;&#10;Description automatically generated">
            <a:extLst>
              <a:ext uri="{FF2B5EF4-FFF2-40B4-BE49-F238E27FC236}">
                <a16:creationId xmlns:a16="http://schemas.microsoft.com/office/drawing/2014/main" id="{708E7DA9-4699-467A-8BDA-1D603D2424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389"/>
            <a:ext cx="1869460" cy="1011828"/>
          </a:xfrm>
          <a:prstGeom prst="rect">
            <a:avLst/>
          </a:prstGeom>
        </p:spPr>
      </p:pic>
    </p:spTree>
    <p:extLst>
      <p:ext uri="{BB962C8B-B14F-4D97-AF65-F5344CB8AC3E}">
        <p14:creationId xmlns:p14="http://schemas.microsoft.com/office/powerpoint/2010/main" val="27830353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11CBE-C879-41D4-8611-59F3AEDC8EDB}"/>
              </a:ext>
            </a:extLst>
          </p:cNvPr>
          <p:cNvSpPr>
            <a:spLocks noGrp="1"/>
          </p:cNvSpPr>
          <p:nvPr>
            <p:ph type="title"/>
          </p:nvPr>
        </p:nvSpPr>
        <p:spPr>
          <a:xfrm>
            <a:off x="838200" y="308854"/>
            <a:ext cx="10515600" cy="774562"/>
          </a:xfrm>
        </p:spPr>
        <p:txBody>
          <a:bodyPr/>
          <a:lstStyle/>
          <a:p>
            <a:pPr algn="ctr"/>
            <a:r>
              <a:rPr lang="en-US" b="1" dirty="0"/>
              <a:t>Style: JCA002 – Adult L/S Cool T</a:t>
            </a:r>
          </a:p>
        </p:txBody>
      </p:sp>
      <p:cxnSp>
        <p:nvCxnSpPr>
          <p:cNvPr id="5" name="Straight Connector 4">
            <a:extLst>
              <a:ext uri="{FF2B5EF4-FFF2-40B4-BE49-F238E27FC236}">
                <a16:creationId xmlns:a16="http://schemas.microsoft.com/office/drawing/2014/main" id="{EA3D2272-B500-4701-B526-F143FEE8DC9B}"/>
              </a:ext>
            </a:extLst>
          </p:cNvPr>
          <p:cNvCxnSpPr/>
          <p:nvPr/>
        </p:nvCxnSpPr>
        <p:spPr>
          <a:xfrm>
            <a:off x="838200" y="1013079"/>
            <a:ext cx="10515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6189BF48-592B-4DB5-BFD2-C9FCAF8A4803}"/>
              </a:ext>
            </a:extLst>
          </p:cNvPr>
          <p:cNvPicPr>
            <a:picLocks noChangeAspect="1"/>
          </p:cNvPicPr>
          <p:nvPr/>
        </p:nvPicPr>
        <p:blipFill>
          <a:blip r:embed="rId2"/>
          <a:stretch>
            <a:fillRect/>
          </a:stretch>
        </p:blipFill>
        <p:spPr>
          <a:xfrm>
            <a:off x="818610" y="5789061"/>
            <a:ext cx="2019300" cy="923925"/>
          </a:xfrm>
          <a:prstGeom prst="rect">
            <a:avLst/>
          </a:prstGeom>
        </p:spPr>
      </p:pic>
      <p:pic>
        <p:nvPicPr>
          <p:cNvPr id="21" name="Picture 20">
            <a:extLst>
              <a:ext uri="{FF2B5EF4-FFF2-40B4-BE49-F238E27FC236}">
                <a16:creationId xmlns:a16="http://schemas.microsoft.com/office/drawing/2014/main" id="{4050EBC3-8398-4CD7-A152-C49CBEDD4403}"/>
              </a:ext>
            </a:extLst>
          </p:cNvPr>
          <p:cNvPicPr>
            <a:picLocks noChangeAspect="1"/>
          </p:cNvPicPr>
          <p:nvPr/>
        </p:nvPicPr>
        <p:blipFill>
          <a:blip r:embed="rId3"/>
          <a:stretch>
            <a:fillRect/>
          </a:stretch>
        </p:blipFill>
        <p:spPr>
          <a:xfrm>
            <a:off x="5619750" y="5753448"/>
            <a:ext cx="6329362" cy="1104552"/>
          </a:xfrm>
          <a:prstGeom prst="rect">
            <a:avLst/>
          </a:prstGeom>
        </p:spPr>
      </p:pic>
      <p:pic>
        <p:nvPicPr>
          <p:cNvPr id="6" name="Picture 5">
            <a:extLst>
              <a:ext uri="{FF2B5EF4-FFF2-40B4-BE49-F238E27FC236}">
                <a16:creationId xmlns:a16="http://schemas.microsoft.com/office/drawing/2014/main" id="{BBC3BEF6-98F2-4778-8B71-50732AA6BF39}"/>
              </a:ext>
            </a:extLst>
          </p:cNvPr>
          <p:cNvPicPr>
            <a:picLocks noChangeAspect="1"/>
          </p:cNvPicPr>
          <p:nvPr/>
        </p:nvPicPr>
        <p:blipFill>
          <a:blip r:embed="rId4"/>
          <a:stretch>
            <a:fillRect/>
          </a:stretch>
        </p:blipFill>
        <p:spPr>
          <a:xfrm flipH="1">
            <a:off x="1093127" y="1284286"/>
            <a:ext cx="4526623" cy="4469162"/>
          </a:xfrm>
          <a:prstGeom prst="rect">
            <a:avLst/>
          </a:prstGeom>
        </p:spPr>
      </p:pic>
      <p:sp>
        <p:nvSpPr>
          <p:cNvPr id="12" name="Content Placeholder 2">
            <a:extLst>
              <a:ext uri="{FF2B5EF4-FFF2-40B4-BE49-F238E27FC236}">
                <a16:creationId xmlns:a16="http://schemas.microsoft.com/office/drawing/2014/main" id="{23A1FE3C-63B4-4086-AFA5-989506203806}"/>
              </a:ext>
            </a:extLst>
          </p:cNvPr>
          <p:cNvSpPr>
            <a:spLocks noGrp="1"/>
          </p:cNvSpPr>
          <p:nvPr>
            <p:ph idx="1"/>
          </p:nvPr>
        </p:nvSpPr>
        <p:spPr>
          <a:xfrm>
            <a:off x="6188952" y="1199918"/>
            <a:ext cx="5164847" cy="4539498"/>
          </a:xfrm>
          <a:ln w="12700">
            <a:solidFill>
              <a:schemeClr val="tx1"/>
            </a:solidFill>
          </a:ln>
        </p:spPr>
        <p:txBody>
          <a:bodyPr>
            <a:normAutofit/>
          </a:bodyPr>
          <a:lstStyle/>
          <a:p>
            <a:r>
              <a:rPr lang="en-US" sz="2200" dirty="0"/>
              <a:t>Fabric: 100% Polyester </a:t>
            </a:r>
          </a:p>
          <a:p>
            <a:r>
              <a:rPr lang="en-US" sz="2200" dirty="0"/>
              <a:t>Weight: 4.1oz</a:t>
            </a:r>
          </a:p>
          <a:p>
            <a:r>
              <a:rPr lang="en-US" sz="2200" dirty="0"/>
              <a:t>Self-fabric taped back neck</a:t>
            </a:r>
          </a:p>
          <a:p>
            <a:r>
              <a:rPr lang="en-US" sz="2200" dirty="0"/>
              <a:t>Twin needle stitching detail</a:t>
            </a:r>
          </a:p>
          <a:p>
            <a:r>
              <a:rPr lang="en-US" sz="2200" dirty="0"/>
              <a:t>Inherent stretch fabric properties</a:t>
            </a:r>
          </a:p>
          <a:p>
            <a:r>
              <a:rPr lang="en-US" sz="2200" dirty="0"/>
              <a:t>Tear away labels for easy rebranding </a:t>
            </a:r>
          </a:p>
          <a:p>
            <a:r>
              <a:rPr lang="en-US" sz="2200" dirty="0"/>
              <a:t>Relaxed fit</a:t>
            </a:r>
          </a:p>
          <a:p>
            <a:r>
              <a:rPr lang="en-US" sz="2200" dirty="0"/>
              <a:t>Available in 7 colors</a:t>
            </a:r>
          </a:p>
          <a:p>
            <a:r>
              <a:rPr lang="en-US" sz="2200" dirty="0"/>
              <a:t>Case Quantities: 72 units</a:t>
            </a:r>
          </a:p>
          <a:p>
            <a:r>
              <a:rPr lang="en-US" sz="2200" dirty="0"/>
              <a:t>Sizes: S – 3XL</a:t>
            </a:r>
          </a:p>
          <a:p>
            <a:endParaRPr lang="en-US" sz="2000" dirty="0"/>
          </a:p>
          <a:p>
            <a:endParaRPr lang="en-US" dirty="0"/>
          </a:p>
          <a:p>
            <a:endParaRPr lang="en-US" dirty="0"/>
          </a:p>
          <a:p>
            <a:endParaRPr lang="en-US" dirty="0"/>
          </a:p>
        </p:txBody>
      </p:sp>
      <p:pic>
        <p:nvPicPr>
          <p:cNvPr id="11" name="Picture 10" descr="A close up of a logo&#10;&#10;Description automatically generated">
            <a:extLst>
              <a:ext uri="{FF2B5EF4-FFF2-40B4-BE49-F238E27FC236}">
                <a16:creationId xmlns:a16="http://schemas.microsoft.com/office/drawing/2014/main" id="{E2D6AA3D-5E47-485D-A572-213D5D3494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0800" y="0"/>
            <a:ext cx="1869460" cy="1011828"/>
          </a:xfrm>
          <a:prstGeom prst="rect">
            <a:avLst/>
          </a:prstGeom>
        </p:spPr>
      </p:pic>
      <p:pic>
        <p:nvPicPr>
          <p:cNvPr id="13" name="Picture 12" descr="A close up of a logo&#10;&#10;Description automatically generated">
            <a:extLst>
              <a:ext uri="{FF2B5EF4-FFF2-40B4-BE49-F238E27FC236}">
                <a16:creationId xmlns:a16="http://schemas.microsoft.com/office/drawing/2014/main" id="{8902BCF6-2CB0-4CA0-87FA-B101A4FF8F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389"/>
            <a:ext cx="1869460" cy="1011828"/>
          </a:xfrm>
          <a:prstGeom prst="rect">
            <a:avLst/>
          </a:prstGeom>
        </p:spPr>
      </p:pic>
      <p:cxnSp>
        <p:nvCxnSpPr>
          <p:cNvPr id="15" name="Straight Connector 14">
            <a:extLst>
              <a:ext uri="{FF2B5EF4-FFF2-40B4-BE49-F238E27FC236}">
                <a16:creationId xmlns:a16="http://schemas.microsoft.com/office/drawing/2014/main" id="{6204C39F-7393-47A3-AC23-FD8B49C9CA6C}"/>
              </a:ext>
            </a:extLst>
          </p:cNvPr>
          <p:cNvCxnSpPr/>
          <p:nvPr/>
        </p:nvCxnSpPr>
        <p:spPr>
          <a:xfrm>
            <a:off x="990600" y="1165479"/>
            <a:ext cx="10515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5AF3B4-F715-4571-B23E-7F85D8C155FD}"/>
              </a:ext>
            </a:extLst>
          </p:cNvPr>
          <p:cNvCxnSpPr/>
          <p:nvPr/>
        </p:nvCxnSpPr>
        <p:spPr>
          <a:xfrm>
            <a:off x="1143000" y="1317879"/>
            <a:ext cx="10515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887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11CBE-C879-41D4-8611-59F3AEDC8EDB}"/>
              </a:ext>
            </a:extLst>
          </p:cNvPr>
          <p:cNvSpPr>
            <a:spLocks noGrp="1"/>
          </p:cNvSpPr>
          <p:nvPr>
            <p:ph type="title"/>
          </p:nvPr>
        </p:nvSpPr>
        <p:spPr>
          <a:xfrm>
            <a:off x="838200" y="308854"/>
            <a:ext cx="10515600" cy="774562"/>
          </a:xfrm>
        </p:spPr>
        <p:txBody>
          <a:bodyPr/>
          <a:lstStyle/>
          <a:p>
            <a:pPr algn="ctr"/>
            <a:r>
              <a:rPr lang="en-US" b="1" dirty="0"/>
              <a:t>Style: JCA005 – Ladies S/S Cool T</a:t>
            </a:r>
          </a:p>
        </p:txBody>
      </p:sp>
      <p:cxnSp>
        <p:nvCxnSpPr>
          <p:cNvPr id="5" name="Straight Connector 4">
            <a:extLst>
              <a:ext uri="{FF2B5EF4-FFF2-40B4-BE49-F238E27FC236}">
                <a16:creationId xmlns:a16="http://schemas.microsoft.com/office/drawing/2014/main" id="{EA3D2272-B500-4701-B526-F143FEE8DC9B}"/>
              </a:ext>
            </a:extLst>
          </p:cNvPr>
          <p:cNvCxnSpPr/>
          <p:nvPr/>
        </p:nvCxnSpPr>
        <p:spPr>
          <a:xfrm>
            <a:off x="838200" y="1013079"/>
            <a:ext cx="10515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4050EBC3-8398-4CD7-A152-C49CBEDD4403}"/>
              </a:ext>
            </a:extLst>
          </p:cNvPr>
          <p:cNvPicPr>
            <a:picLocks noChangeAspect="1"/>
          </p:cNvPicPr>
          <p:nvPr/>
        </p:nvPicPr>
        <p:blipFill>
          <a:blip r:embed="rId2"/>
          <a:stretch>
            <a:fillRect/>
          </a:stretch>
        </p:blipFill>
        <p:spPr>
          <a:xfrm>
            <a:off x="6393168" y="5753448"/>
            <a:ext cx="5323343" cy="1091708"/>
          </a:xfrm>
          <a:prstGeom prst="rect">
            <a:avLst/>
          </a:prstGeom>
        </p:spPr>
      </p:pic>
      <p:sp>
        <p:nvSpPr>
          <p:cNvPr id="13" name="TextBox 12">
            <a:extLst>
              <a:ext uri="{FF2B5EF4-FFF2-40B4-BE49-F238E27FC236}">
                <a16:creationId xmlns:a16="http://schemas.microsoft.com/office/drawing/2014/main" id="{A1009F8A-F6F7-4D88-9E48-AB62739FBE77}"/>
              </a:ext>
            </a:extLst>
          </p:cNvPr>
          <p:cNvSpPr txBox="1"/>
          <p:nvPr/>
        </p:nvSpPr>
        <p:spPr>
          <a:xfrm>
            <a:off x="167951" y="5771769"/>
            <a:ext cx="472129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With a feminine fit and non-restrictive design, this is an essential for you activewear wardrobe</a:t>
            </a:r>
          </a:p>
        </p:txBody>
      </p:sp>
      <p:pic>
        <p:nvPicPr>
          <p:cNvPr id="8" name="Picture 7">
            <a:extLst>
              <a:ext uri="{FF2B5EF4-FFF2-40B4-BE49-F238E27FC236}">
                <a16:creationId xmlns:a16="http://schemas.microsoft.com/office/drawing/2014/main" id="{4B77F42A-328E-42CB-912D-FA017521087C}"/>
              </a:ext>
            </a:extLst>
          </p:cNvPr>
          <p:cNvPicPr>
            <a:picLocks noChangeAspect="1"/>
          </p:cNvPicPr>
          <p:nvPr/>
        </p:nvPicPr>
        <p:blipFill>
          <a:blip r:embed="rId3"/>
          <a:stretch>
            <a:fillRect/>
          </a:stretch>
        </p:blipFill>
        <p:spPr>
          <a:xfrm>
            <a:off x="258459" y="1199098"/>
            <a:ext cx="3917737" cy="4433679"/>
          </a:xfrm>
          <a:prstGeom prst="rect">
            <a:avLst/>
          </a:prstGeom>
        </p:spPr>
      </p:pic>
      <p:sp>
        <p:nvSpPr>
          <p:cNvPr id="15" name="Content Placeholder 2">
            <a:extLst>
              <a:ext uri="{FF2B5EF4-FFF2-40B4-BE49-F238E27FC236}">
                <a16:creationId xmlns:a16="http://schemas.microsoft.com/office/drawing/2014/main" id="{12F691A2-AEA7-4DE5-A184-6AD85D28ED0A}"/>
              </a:ext>
            </a:extLst>
          </p:cNvPr>
          <p:cNvSpPr>
            <a:spLocks noGrp="1"/>
          </p:cNvSpPr>
          <p:nvPr>
            <p:ph idx="1"/>
          </p:nvPr>
        </p:nvSpPr>
        <p:spPr>
          <a:xfrm>
            <a:off x="6393169" y="1204609"/>
            <a:ext cx="5146559" cy="4548839"/>
          </a:xfrm>
          <a:ln w="12700">
            <a:solidFill>
              <a:schemeClr val="tx1"/>
            </a:solidFill>
          </a:ln>
        </p:spPr>
        <p:txBody>
          <a:bodyPr>
            <a:normAutofit lnSpcReduction="10000"/>
          </a:bodyPr>
          <a:lstStyle/>
          <a:p>
            <a:r>
              <a:rPr lang="en-US" sz="2200" dirty="0"/>
              <a:t>Fabric: 100% Polyester </a:t>
            </a:r>
          </a:p>
          <a:p>
            <a:r>
              <a:rPr lang="en-US" sz="2200" dirty="0"/>
              <a:t>Weight: 4.1oz</a:t>
            </a:r>
          </a:p>
          <a:p>
            <a:r>
              <a:rPr lang="en-US" sz="2200" dirty="0"/>
              <a:t>Self-fabric taped back neck</a:t>
            </a:r>
          </a:p>
          <a:p>
            <a:r>
              <a:rPr lang="en-US" sz="2200" dirty="0"/>
              <a:t>Twin needle stitching detail</a:t>
            </a:r>
          </a:p>
          <a:p>
            <a:r>
              <a:rPr lang="en-US" sz="2200" dirty="0"/>
              <a:t>Inherent wicking &amp; stretch fabric properties</a:t>
            </a:r>
          </a:p>
          <a:p>
            <a:r>
              <a:rPr lang="en-US" sz="2200" dirty="0"/>
              <a:t>Tear away labels for easy rebranding </a:t>
            </a:r>
          </a:p>
          <a:p>
            <a:r>
              <a:rPr lang="en-US" sz="2200" dirty="0"/>
              <a:t>Relaxed fit</a:t>
            </a:r>
          </a:p>
          <a:p>
            <a:r>
              <a:rPr lang="en-US" sz="2200" dirty="0"/>
              <a:t>Available in 9 colors</a:t>
            </a:r>
          </a:p>
          <a:p>
            <a:r>
              <a:rPr lang="en-US" sz="2200" dirty="0"/>
              <a:t>Case Quantities: 72 units</a:t>
            </a:r>
          </a:p>
          <a:p>
            <a:r>
              <a:rPr lang="en-US" sz="2200" dirty="0"/>
              <a:t>Sizes: XS – 2XL</a:t>
            </a:r>
          </a:p>
          <a:p>
            <a:pPr marL="0" indent="0">
              <a:buNone/>
            </a:pPr>
            <a:endParaRPr lang="en-US" sz="2200" dirty="0"/>
          </a:p>
          <a:p>
            <a:endParaRPr lang="en-US" dirty="0"/>
          </a:p>
          <a:p>
            <a:endParaRPr lang="en-US" dirty="0"/>
          </a:p>
          <a:p>
            <a:endParaRPr lang="en-US" dirty="0"/>
          </a:p>
        </p:txBody>
      </p:sp>
      <p:pic>
        <p:nvPicPr>
          <p:cNvPr id="12" name="Picture 11" descr="A close up of a logo&#10;&#10;Description automatically generated">
            <a:extLst>
              <a:ext uri="{FF2B5EF4-FFF2-40B4-BE49-F238E27FC236}">
                <a16:creationId xmlns:a16="http://schemas.microsoft.com/office/drawing/2014/main" id="{74F04245-C13D-416E-B080-658CEA04D2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50" y="30210"/>
            <a:ext cx="1790432" cy="914400"/>
          </a:xfrm>
          <a:prstGeom prst="rect">
            <a:avLst/>
          </a:prstGeom>
        </p:spPr>
      </p:pic>
      <p:pic>
        <p:nvPicPr>
          <p:cNvPr id="16" name="Picture 15" descr="A close up of a logo&#10;&#10;Description automatically generated">
            <a:extLst>
              <a:ext uri="{FF2B5EF4-FFF2-40B4-BE49-F238E27FC236}">
                <a16:creationId xmlns:a16="http://schemas.microsoft.com/office/drawing/2014/main" id="{5DF6EDE7-985F-4B99-BE7B-61CD92EDBF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4718" y="-17003"/>
            <a:ext cx="1790432" cy="914400"/>
          </a:xfrm>
          <a:prstGeom prst="rect">
            <a:avLst/>
          </a:prstGeom>
        </p:spPr>
      </p:pic>
      <p:pic>
        <p:nvPicPr>
          <p:cNvPr id="3" name="Picture 2">
            <a:extLst>
              <a:ext uri="{FF2B5EF4-FFF2-40B4-BE49-F238E27FC236}">
                <a16:creationId xmlns:a16="http://schemas.microsoft.com/office/drawing/2014/main" id="{4B8DD4B6-674F-46A0-8F4E-3D114608E17B}"/>
              </a:ext>
            </a:extLst>
          </p:cNvPr>
          <p:cNvPicPr>
            <a:picLocks noChangeAspect="1"/>
          </p:cNvPicPr>
          <p:nvPr/>
        </p:nvPicPr>
        <p:blipFill>
          <a:blip r:embed="rId5"/>
          <a:stretch>
            <a:fillRect/>
          </a:stretch>
        </p:blipFill>
        <p:spPr>
          <a:xfrm>
            <a:off x="4473365" y="4301963"/>
            <a:ext cx="1622635" cy="717656"/>
          </a:xfrm>
          <a:prstGeom prst="rect">
            <a:avLst/>
          </a:prstGeom>
        </p:spPr>
      </p:pic>
      <p:sp>
        <p:nvSpPr>
          <p:cNvPr id="4" name="TextBox 3">
            <a:extLst>
              <a:ext uri="{FF2B5EF4-FFF2-40B4-BE49-F238E27FC236}">
                <a16:creationId xmlns:a16="http://schemas.microsoft.com/office/drawing/2014/main" id="{4255CBF4-5160-45FA-9A4F-AF6EA4FA5AE5}"/>
              </a:ext>
            </a:extLst>
          </p:cNvPr>
          <p:cNvSpPr txBox="1"/>
          <p:nvPr/>
        </p:nvSpPr>
        <p:spPr>
          <a:xfrm>
            <a:off x="4264588" y="1254343"/>
            <a:ext cx="1951798" cy="769441"/>
          </a:xfrm>
          <a:prstGeom prst="rect">
            <a:avLst/>
          </a:prstGeom>
          <a:noFill/>
          <a:ln>
            <a:solidFill>
              <a:schemeClr val="tx1"/>
            </a:solidFill>
          </a:ln>
        </p:spPr>
        <p:txBody>
          <a:bodyPr wrap="square" rtlCol="0">
            <a:spAutoFit/>
          </a:bodyPr>
          <a:lstStyle/>
          <a:p>
            <a:pPr algn="ctr"/>
            <a:r>
              <a:rPr lang="en-US" sz="2200" b="1" dirty="0"/>
              <a:t>New Color </a:t>
            </a:r>
            <a:br>
              <a:rPr lang="en-US" sz="2200" b="1" dirty="0"/>
            </a:br>
            <a:r>
              <a:rPr lang="en-US" sz="2200" b="1" dirty="0"/>
              <a:t>Add for 2020</a:t>
            </a:r>
          </a:p>
        </p:txBody>
      </p:sp>
      <p:sp>
        <p:nvSpPr>
          <p:cNvPr id="17" name="TextBox 16">
            <a:extLst>
              <a:ext uri="{FF2B5EF4-FFF2-40B4-BE49-F238E27FC236}">
                <a16:creationId xmlns:a16="http://schemas.microsoft.com/office/drawing/2014/main" id="{3614BE65-590F-4C3B-A735-FD244A8063E1}"/>
              </a:ext>
            </a:extLst>
          </p:cNvPr>
          <p:cNvSpPr txBox="1"/>
          <p:nvPr/>
        </p:nvSpPr>
        <p:spPr>
          <a:xfrm>
            <a:off x="4502671" y="5353338"/>
            <a:ext cx="1593329" cy="400110"/>
          </a:xfrm>
          <a:prstGeom prst="rect">
            <a:avLst/>
          </a:prstGeom>
          <a:noFill/>
          <a:ln>
            <a:solidFill>
              <a:schemeClr val="tx1"/>
            </a:solidFill>
          </a:ln>
        </p:spPr>
        <p:txBody>
          <a:bodyPr wrap="square" rtlCol="0">
            <a:spAutoFit/>
          </a:bodyPr>
          <a:lstStyle/>
          <a:p>
            <a:pPr algn="ctr"/>
            <a:r>
              <a:rPr lang="en-US" sz="2000" b="1" dirty="0"/>
              <a:t>Kelly Green</a:t>
            </a:r>
          </a:p>
        </p:txBody>
      </p:sp>
    </p:spTree>
    <p:extLst>
      <p:ext uri="{BB962C8B-B14F-4D97-AF65-F5344CB8AC3E}">
        <p14:creationId xmlns:p14="http://schemas.microsoft.com/office/powerpoint/2010/main" val="3805880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11CBE-C879-41D4-8611-59F3AEDC8EDB}"/>
              </a:ext>
            </a:extLst>
          </p:cNvPr>
          <p:cNvSpPr>
            <a:spLocks noGrp="1"/>
          </p:cNvSpPr>
          <p:nvPr>
            <p:ph type="title"/>
          </p:nvPr>
        </p:nvSpPr>
        <p:spPr>
          <a:xfrm>
            <a:off x="838200" y="90193"/>
            <a:ext cx="10515600" cy="774562"/>
          </a:xfrm>
        </p:spPr>
        <p:txBody>
          <a:bodyPr>
            <a:normAutofit/>
          </a:bodyPr>
          <a:lstStyle/>
          <a:p>
            <a:pPr algn="ctr"/>
            <a:r>
              <a:rPr lang="en-US" sz="4000" dirty="0"/>
              <a:t>Style: JCA 003 – Contrast S/S Cool T</a:t>
            </a:r>
          </a:p>
        </p:txBody>
      </p:sp>
      <p:sp>
        <p:nvSpPr>
          <p:cNvPr id="3" name="Content Placeholder 2">
            <a:extLst>
              <a:ext uri="{FF2B5EF4-FFF2-40B4-BE49-F238E27FC236}">
                <a16:creationId xmlns:a16="http://schemas.microsoft.com/office/drawing/2014/main" id="{45B577BC-BC5F-4C7C-B084-591ADF4ABFC9}"/>
              </a:ext>
            </a:extLst>
          </p:cNvPr>
          <p:cNvSpPr>
            <a:spLocks noGrp="1"/>
          </p:cNvSpPr>
          <p:nvPr>
            <p:ph idx="1"/>
          </p:nvPr>
        </p:nvSpPr>
        <p:spPr>
          <a:xfrm>
            <a:off x="6096000" y="1051222"/>
            <a:ext cx="5740569" cy="4723363"/>
          </a:xfrm>
          <a:ln w="12700">
            <a:solidFill>
              <a:schemeClr val="tx1"/>
            </a:solidFill>
          </a:ln>
        </p:spPr>
        <p:txBody>
          <a:bodyPr>
            <a:normAutofit/>
          </a:bodyPr>
          <a:lstStyle/>
          <a:p>
            <a:r>
              <a:rPr lang="en-US" sz="2400" dirty="0"/>
              <a:t>Fabric: 100% Polyester </a:t>
            </a:r>
          </a:p>
          <a:p>
            <a:r>
              <a:rPr lang="en-US" sz="2400" dirty="0"/>
              <a:t>Weight: 4.1oz</a:t>
            </a:r>
          </a:p>
          <a:p>
            <a:r>
              <a:rPr lang="en-US" sz="2400" dirty="0"/>
              <a:t>Self-fabric taped back neck</a:t>
            </a:r>
          </a:p>
          <a:p>
            <a:r>
              <a:rPr lang="en-US" sz="2400" dirty="0"/>
              <a:t>Twin needle stitching detail</a:t>
            </a:r>
          </a:p>
          <a:p>
            <a:r>
              <a:rPr lang="en-US" sz="2400" dirty="0"/>
              <a:t>Inherent stretch fabric properties</a:t>
            </a:r>
          </a:p>
          <a:p>
            <a:r>
              <a:rPr lang="en-US" sz="2400" dirty="0"/>
              <a:t>Tear away labels for easy rebranding </a:t>
            </a:r>
          </a:p>
          <a:p>
            <a:r>
              <a:rPr lang="en-US" sz="2400" dirty="0"/>
              <a:t>Relaxed fit</a:t>
            </a:r>
          </a:p>
          <a:p>
            <a:r>
              <a:rPr lang="en-US" sz="2400" dirty="0"/>
              <a:t>Available in 4 colors</a:t>
            </a:r>
          </a:p>
          <a:p>
            <a:r>
              <a:rPr lang="en-US" sz="2400" dirty="0"/>
              <a:t>Case Quantities: 72 units</a:t>
            </a:r>
          </a:p>
          <a:p>
            <a:r>
              <a:rPr lang="en-US" sz="2400" dirty="0"/>
              <a:t>Sizes: S – 3XL </a:t>
            </a:r>
          </a:p>
          <a:p>
            <a:endParaRPr lang="en-US" dirty="0"/>
          </a:p>
          <a:p>
            <a:endParaRPr lang="en-US" dirty="0"/>
          </a:p>
          <a:p>
            <a:endParaRPr lang="en-US" dirty="0"/>
          </a:p>
        </p:txBody>
      </p:sp>
      <p:cxnSp>
        <p:nvCxnSpPr>
          <p:cNvPr id="5" name="Straight Connector 4">
            <a:extLst>
              <a:ext uri="{FF2B5EF4-FFF2-40B4-BE49-F238E27FC236}">
                <a16:creationId xmlns:a16="http://schemas.microsoft.com/office/drawing/2014/main" id="{EA3D2272-B500-4701-B526-F143FEE8DC9B}"/>
              </a:ext>
            </a:extLst>
          </p:cNvPr>
          <p:cNvCxnSpPr/>
          <p:nvPr/>
        </p:nvCxnSpPr>
        <p:spPr>
          <a:xfrm>
            <a:off x="838200" y="809146"/>
            <a:ext cx="10515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618185D-8E46-46CE-9C66-CC452EA07051}"/>
              </a:ext>
            </a:extLst>
          </p:cNvPr>
          <p:cNvSpPr txBox="1"/>
          <p:nvPr/>
        </p:nvSpPr>
        <p:spPr>
          <a:xfrm>
            <a:off x="2092732" y="5862963"/>
            <a:ext cx="363415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This contrast color is a great product for team sports, with raglan sleeves to create a full range of motion.</a:t>
            </a:r>
          </a:p>
        </p:txBody>
      </p:sp>
      <p:pic>
        <p:nvPicPr>
          <p:cNvPr id="20" name="Picture 19">
            <a:extLst>
              <a:ext uri="{FF2B5EF4-FFF2-40B4-BE49-F238E27FC236}">
                <a16:creationId xmlns:a16="http://schemas.microsoft.com/office/drawing/2014/main" id="{6189BF48-592B-4DB5-BFD2-C9FCAF8A4803}"/>
              </a:ext>
            </a:extLst>
          </p:cNvPr>
          <p:cNvPicPr>
            <a:picLocks noChangeAspect="1"/>
          </p:cNvPicPr>
          <p:nvPr/>
        </p:nvPicPr>
        <p:blipFill>
          <a:blip r:embed="rId2"/>
          <a:stretch>
            <a:fillRect/>
          </a:stretch>
        </p:blipFill>
        <p:spPr>
          <a:xfrm>
            <a:off x="73432" y="5843882"/>
            <a:ext cx="2019300" cy="923925"/>
          </a:xfrm>
          <a:prstGeom prst="rect">
            <a:avLst/>
          </a:prstGeom>
        </p:spPr>
      </p:pic>
      <p:pic>
        <p:nvPicPr>
          <p:cNvPr id="21" name="Picture 20">
            <a:extLst>
              <a:ext uri="{FF2B5EF4-FFF2-40B4-BE49-F238E27FC236}">
                <a16:creationId xmlns:a16="http://schemas.microsoft.com/office/drawing/2014/main" id="{4050EBC3-8398-4CD7-A152-C49CBEDD4403}"/>
              </a:ext>
            </a:extLst>
          </p:cNvPr>
          <p:cNvPicPr>
            <a:picLocks noChangeAspect="1"/>
          </p:cNvPicPr>
          <p:nvPr/>
        </p:nvPicPr>
        <p:blipFill>
          <a:blip r:embed="rId3"/>
          <a:stretch>
            <a:fillRect/>
          </a:stretch>
        </p:blipFill>
        <p:spPr>
          <a:xfrm>
            <a:off x="6096000" y="6027003"/>
            <a:ext cx="5740569" cy="830997"/>
          </a:xfrm>
          <a:prstGeom prst="rect">
            <a:avLst/>
          </a:prstGeom>
        </p:spPr>
      </p:pic>
      <p:pic>
        <p:nvPicPr>
          <p:cNvPr id="25" name="Picture 24">
            <a:extLst>
              <a:ext uri="{FF2B5EF4-FFF2-40B4-BE49-F238E27FC236}">
                <a16:creationId xmlns:a16="http://schemas.microsoft.com/office/drawing/2014/main" id="{6DAF850A-4F6A-482F-875E-48A92CB233AC}"/>
              </a:ext>
            </a:extLst>
          </p:cNvPr>
          <p:cNvPicPr>
            <a:picLocks noChangeAspect="1"/>
          </p:cNvPicPr>
          <p:nvPr/>
        </p:nvPicPr>
        <p:blipFill>
          <a:blip r:embed="rId4"/>
          <a:stretch>
            <a:fillRect/>
          </a:stretch>
        </p:blipFill>
        <p:spPr>
          <a:xfrm>
            <a:off x="232178" y="3417833"/>
            <a:ext cx="2317096" cy="2356752"/>
          </a:xfrm>
          <a:prstGeom prst="rect">
            <a:avLst/>
          </a:prstGeom>
        </p:spPr>
      </p:pic>
      <p:pic>
        <p:nvPicPr>
          <p:cNvPr id="26" name="Picture 25">
            <a:extLst>
              <a:ext uri="{FF2B5EF4-FFF2-40B4-BE49-F238E27FC236}">
                <a16:creationId xmlns:a16="http://schemas.microsoft.com/office/drawing/2014/main" id="{DCE211AF-EC5A-4695-AD16-96F27640AD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9184" y="1051222"/>
            <a:ext cx="3387702" cy="4723363"/>
          </a:xfrm>
          <a:prstGeom prst="rect">
            <a:avLst/>
          </a:prstGeom>
        </p:spPr>
      </p:pic>
      <p:pic>
        <p:nvPicPr>
          <p:cNvPr id="27" name="Picture 26">
            <a:extLst>
              <a:ext uri="{FF2B5EF4-FFF2-40B4-BE49-F238E27FC236}">
                <a16:creationId xmlns:a16="http://schemas.microsoft.com/office/drawing/2014/main" id="{89BC85EC-9769-4566-BEF6-1B0E37723733}"/>
              </a:ext>
            </a:extLst>
          </p:cNvPr>
          <p:cNvPicPr>
            <a:picLocks noChangeAspect="1"/>
          </p:cNvPicPr>
          <p:nvPr/>
        </p:nvPicPr>
        <p:blipFill>
          <a:blip r:embed="rId6"/>
          <a:stretch>
            <a:fillRect/>
          </a:stretch>
        </p:blipFill>
        <p:spPr>
          <a:xfrm>
            <a:off x="232178" y="1051222"/>
            <a:ext cx="2317096" cy="2376868"/>
          </a:xfrm>
          <a:prstGeom prst="rect">
            <a:avLst/>
          </a:prstGeom>
        </p:spPr>
      </p:pic>
      <p:pic>
        <p:nvPicPr>
          <p:cNvPr id="14" name="Picture 13" descr="A close up of a logo&#10;&#10;Description automatically generated">
            <a:extLst>
              <a:ext uri="{FF2B5EF4-FFF2-40B4-BE49-F238E27FC236}">
                <a16:creationId xmlns:a16="http://schemas.microsoft.com/office/drawing/2014/main" id="{73833ED5-6354-4F4D-AFC9-CEFB8FC9AF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50" y="30210"/>
            <a:ext cx="1790432" cy="914400"/>
          </a:xfrm>
          <a:prstGeom prst="rect">
            <a:avLst/>
          </a:prstGeom>
        </p:spPr>
      </p:pic>
      <p:pic>
        <p:nvPicPr>
          <p:cNvPr id="15" name="Picture 14" descr="A close up of a logo&#10;&#10;Description automatically generated">
            <a:extLst>
              <a:ext uri="{FF2B5EF4-FFF2-40B4-BE49-F238E27FC236}">
                <a16:creationId xmlns:a16="http://schemas.microsoft.com/office/drawing/2014/main" id="{F322DD24-6B5C-4EF4-97F9-C29529E037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24718" y="-17003"/>
            <a:ext cx="1790432" cy="914400"/>
          </a:xfrm>
          <a:prstGeom prst="rect">
            <a:avLst/>
          </a:prstGeom>
        </p:spPr>
      </p:pic>
    </p:spTree>
    <p:extLst>
      <p:ext uri="{BB962C8B-B14F-4D97-AF65-F5344CB8AC3E}">
        <p14:creationId xmlns:p14="http://schemas.microsoft.com/office/powerpoint/2010/main" val="2588491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close up of a logo&#10;&#10;Description automatically generated">
            <a:extLst>
              <a:ext uri="{FF2B5EF4-FFF2-40B4-BE49-F238E27FC236}">
                <a16:creationId xmlns:a16="http://schemas.microsoft.com/office/drawing/2014/main" id="{42BD3358-AFBA-4AF5-8A53-D768D4D305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012" y="480060"/>
            <a:ext cx="11237976" cy="5897879"/>
          </a:xfrm>
          <a:prstGeom prst="rect">
            <a:avLst/>
          </a:prstGeom>
        </p:spPr>
      </p:pic>
    </p:spTree>
    <p:extLst>
      <p:ext uri="{BB962C8B-B14F-4D97-AF65-F5344CB8AC3E}">
        <p14:creationId xmlns:p14="http://schemas.microsoft.com/office/powerpoint/2010/main" val="581458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11CBE-C879-41D4-8611-59F3AEDC8EDB}"/>
              </a:ext>
            </a:extLst>
          </p:cNvPr>
          <p:cNvSpPr>
            <a:spLocks noGrp="1"/>
          </p:cNvSpPr>
          <p:nvPr>
            <p:ph type="title"/>
          </p:nvPr>
        </p:nvSpPr>
        <p:spPr>
          <a:xfrm>
            <a:off x="838200" y="308854"/>
            <a:ext cx="10515600" cy="774562"/>
          </a:xfrm>
        </p:spPr>
        <p:txBody>
          <a:bodyPr/>
          <a:lstStyle/>
          <a:p>
            <a:pPr algn="ctr"/>
            <a:r>
              <a:rPr lang="en-US" b="1" dirty="0"/>
              <a:t>Style: JCA037 – Cool Cowl Neck</a:t>
            </a:r>
          </a:p>
        </p:txBody>
      </p:sp>
      <p:cxnSp>
        <p:nvCxnSpPr>
          <p:cNvPr id="5" name="Straight Connector 4">
            <a:extLst>
              <a:ext uri="{FF2B5EF4-FFF2-40B4-BE49-F238E27FC236}">
                <a16:creationId xmlns:a16="http://schemas.microsoft.com/office/drawing/2014/main" id="{EA3D2272-B500-4701-B526-F143FEE8DC9B}"/>
              </a:ext>
            </a:extLst>
          </p:cNvPr>
          <p:cNvCxnSpPr/>
          <p:nvPr/>
        </p:nvCxnSpPr>
        <p:spPr>
          <a:xfrm>
            <a:off x="838200" y="1013079"/>
            <a:ext cx="10515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0E6E698-9066-41E8-BA2F-4A0B03676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886" y="1284286"/>
            <a:ext cx="3267152" cy="4440073"/>
          </a:xfrm>
          <a:prstGeom prst="rect">
            <a:avLst/>
          </a:prstGeom>
        </p:spPr>
      </p:pic>
      <p:pic>
        <p:nvPicPr>
          <p:cNvPr id="15" name="Picture 14">
            <a:extLst>
              <a:ext uri="{FF2B5EF4-FFF2-40B4-BE49-F238E27FC236}">
                <a16:creationId xmlns:a16="http://schemas.microsoft.com/office/drawing/2014/main" id="{28851E8E-CF51-47EB-B95F-128A81CD78BC}"/>
              </a:ext>
            </a:extLst>
          </p:cNvPr>
          <p:cNvPicPr>
            <a:picLocks noChangeAspect="1"/>
          </p:cNvPicPr>
          <p:nvPr/>
        </p:nvPicPr>
        <p:blipFill>
          <a:blip r:embed="rId3"/>
          <a:stretch>
            <a:fillRect/>
          </a:stretch>
        </p:blipFill>
        <p:spPr>
          <a:xfrm>
            <a:off x="3158841" y="1290235"/>
            <a:ext cx="3461415" cy="4446281"/>
          </a:xfrm>
          <a:prstGeom prst="rect">
            <a:avLst/>
          </a:prstGeom>
        </p:spPr>
      </p:pic>
      <p:sp>
        <p:nvSpPr>
          <p:cNvPr id="9" name="TextBox 8">
            <a:extLst>
              <a:ext uri="{FF2B5EF4-FFF2-40B4-BE49-F238E27FC236}">
                <a16:creationId xmlns:a16="http://schemas.microsoft.com/office/drawing/2014/main" id="{5D523995-392F-426C-96DE-0E13A4BF1424}"/>
              </a:ext>
            </a:extLst>
          </p:cNvPr>
          <p:cNvSpPr txBox="1"/>
          <p:nvPr/>
        </p:nvSpPr>
        <p:spPr>
          <a:xfrm>
            <a:off x="111740" y="6490691"/>
            <a:ext cx="130259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solidFill>
                <a:effectLst/>
                <a:uLnTx/>
                <a:uFillTx/>
                <a:latin typeface="Calibri" panose="020F0502020204030204"/>
                <a:ea typeface="+mn-ea"/>
                <a:cs typeface="+mn-cs"/>
              </a:rPr>
              <a:t>Black Slate</a:t>
            </a:r>
          </a:p>
        </p:txBody>
      </p:sp>
      <p:sp>
        <p:nvSpPr>
          <p:cNvPr id="24" name="TextBox 23">
            <a:extLst>
              <a:ext uri="{FF2B5EF4-FFF2-40B4-BE49-F238E27FC236}">
                <a16:creationId xmlns:a16="http://schemas.microsoft.com/office/drawing/2014/main" id="{76035EB4-DCB8-4E92-8592-9177319769BC}"/>
              </a:ext>
            </a:extLst>
          </p:cNvPr>
          <p:cNvSpPr txBox="1"/>
          <p:nvPr/>
        </p:nvSpPr>
        <p:spPr>
          <a:xfrm>
            <a:off x="1641429" y="6491664"/>
            <a:ext cx="7480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solidFill>
                <a:effectLst/>
                <a:uLnTx/>
                <a:uFillTx/>
                <a:latin typeface="Calibri" panose="020F0502020204030204"/>
                <a:ea typeface="+mn-ea"/>
                <a:cs typeface="+mn-cs"/>
              </a:rPr>
              <a:t>Navy</a:t>
            </a:r>
          </a:p>
        </p:txBody>
      </p:sp>
      <p:sp>
        <p:nvSpPr>
          <p:cNvPr id="25" name="TextBox 24">
            <a:extLst>
              <a:ext uri="{FF2B5EF4-FFF2-40B4-BE49-F238E27FC236}">
                <a16:creationId xmlns:a16="http://schemas.microsoft.com/office/drawing/2014/main" id="{9240A5D8-AF7F-46C0-AB09-0D1AB54B61EE}"/>
              </a:ext>
            </a:extLst>
          </p:cNvPr>
          <p:cNvSpPr txBox="1"/>
          <p:nvPr/>
        </p:nvSpPr>
        <p:spPr>
          <a:xfrm>
            <a:off x="2834173" y="6481206"/>
            <a:ext cx="95126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Royal</a:t>
            </a:r>
          </a:p>
        </p:txBody>
      </p:sp>
      <p:sp>
        <p:nvSpPr>
          <p:cNvPr id="26" name="TextBox 25">
            <a:extLst>
              <a:ext uri="{FF2B5EF4-FFF2-40B4-BE49-F238E27FC236}">
                <a16:creationId xmlns:a16="http://schemas.microsoft.com/office/drawing/2014/main" id="{EFBEB321-8A33-42DD-9925-2F6DFE5B9622}"/>
              </a:ext>
            </a:extLst>
          </p:cNvPr>
          <p:cNvSpPr txBox="1"/>
          <p:nvPr/>
        </p:nvSpPr>
        <p:spPr>
          <a:xfrm>
            <a:off x="4193524" y="6473952"/>
            <a:ext cx="68625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Grey</a:t>
            </a:r>
          </a:p>
        </p:txBody>
      </p:sp>
      <p:pic>
        <p:nvPicPr>
          <p:cNvPr id="20" name="Picture 19">
            <a:extLst>
              <a:ext uri="{FF2B5EF4-FFF2-40B4-BE49-F238E27FC236}">
                <a16:creationId xmlns:a16="http://schemas.microsoft.com/office/drawing/2014/main" id="{CDCC5911-FC4E-4ED2-BD9E-CBA5229ADCFC}"/>
              </a:ext>
            </a:extLst>
          </p:cNvPr>
          <p:cNvPicPr>
            <a:picLocks noChangeAspect="1"/>
          </p:cNvPicPr>
          <p:nvPr/>
        </p:nvPicPr>
        <p:blipFill>
          <a:blip r:embed="rId4"/>
          <a:stretch>
            <a:fillRect/>
          </a:stretch>
        </p:blipFill>
        <p:spPr>
          <a:xfrm>
            <a:off x="6733668" y="5800088"/>
            <a:ext cx="4886832" cy="1057912"/>
          </a:xfrm>
          <a:prstGeom prst="rect">
            <a:avLst/>
          </a:prstGeom>
        </p:spPr>
      </p:pic>
      <p:sp>
        <p:nvSpPr>
          <p:cNvPr id="28" name="TextBox 27">
            <a:extLst>
              <a:ext uri="{FF2B5EF4-FFF2-40B4-BE49-F238E27FC236}">
                <a16:creationId xmlns:a16="http://schemas.microsoft.com/office/drawing/2014/main" id="{4DD69EFA-347A-4B99-AE04-7AB0ADC0DB4F}"/>
              </a:ext>
            </a:extLst>
          </p:cNvPr>
          <p:cNvSpPr txBox="1"/>
          <p:nvPr/>
        </p:nvSpPr>
        <p:spPr>
          <a:xfrm>
            <a:off x="5373629" y="6474244"/>
            <a:ext cx="802062" cy="3690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solidFill>
                <a:effectLst/>
                <a:uLnTx/>
                <a:uFillTx/>
                <a:latin typeface="Calibri" panose="020F0502020204030204"/>
                <a:ea typeface="+mn-ea"/>
                <a:cs typeface="+mn-cs"/>
              </a:rPr>
              <a:t>Red</a:t>
            </a:r>
          </a:p>
        </p:txBody>
      </p:sp>
      <p:sp>
        <p:nvSpPr>
          <p:cNvPr id="29" name="Content Placeholder 2">
            <a:extLst>
              <a:ext uri="{FF2B5EF4-FFF2-40B4-BE49-F238E27FC236}">
                <a16:creationId xmlns:a16="http://schemas.microsoft.com/office/drawing/2014/main" id="{00CD0268-9CC1-4CAB-87E8-AB2E8DE6AA2F}"/>
              </a:ext>
            </a:extLst>
          </p:cNvPr>
          <p:cNvSpPr>
            <a:spLocks noGrp="1"/>
          </p:cNvSpPr>
          <p:nvPr>
            <p:ph idx="1"/>
          </p:nvPr>
        </p:nvSpPr>
        <p:spPr>
          <a:xfrm>
            <a:off x="6620256" y="1284286"/>
            <a:ext cx="5293236" cy="4469162"/>
          </a:xfrm>
          <a:ln w="12700">
            <a:solidFill>
              <a:schemeClr val="tx1"/>
            </a:solidFill>
          </a:ln>
        </p:spPr>
        <p:txBody>
          <a:bodyPr>
            <a:normAutofit/>
          </a:bodyPr>
          <a:lstStyle/>
          <a:p>
            <a:r>
              <a:rPr lang="en-US" sz="2000" dirty="0"/>
              <a:t>Fabric: 92% Polyester/8% Spandex </a:t>
            </a:r>
          </a:p>
          <a:p>
            <a:r>
              <a:rPr lang="en-US" sz="2000" dirty="0"/>
              <a:t>Weight: 6.2oz</a:t>
            </a:r>
          </a:p>
          <a:p>
            <a:r>
              <a:rPr lang="en-US" sz="2000" dirty="0"/>
              <a:t>Flat-lock stitching detail</a:t>
            </a:r>
          </a:p>
          <a:p>
            <a:r>
              <a:rPr lang="en-US" sz="2000" dirty="0"/>
              <a:t>Reflective elements on hood and back neck</a:t>
            </a:r>
          </a:p>
          <a:p>
            <a:r>
              <a:rPr lang="en-US" sz="2000" dirty="0"/>
              <a:t>Inherent stretch fabric properties</a:t>
            </a:r>
          </a:p>
          <a:p>
            <a:r>
              <a:rPr lang="en-US" sz="2000" dirty="0"/>
              <a:t>Raglan sleeve design with thumb-hole openings</a:t>
            </a:r>
          </a:p>
          <a:p>
            <a:r>
              <a:rPr lang="en-US" sz="2000" dirty="0"/>
              <a:t>Easy tear-away labels for easy rebranding </a:t>
            </a:r>
          </a:p>
          <a:p>
            <a:r>
              <a:rPr lang="en-US" sz="2000" dirty="0"/>
              <a:t>Available in 5 colors</a:t>
            </a:r>
          </a:p>
          <a:p>
            <a:r>
              <a:rPr lang="en-US" sz="2000" dirty="0"/>
              <a:t>Case Quantities: 24 units</a:t>
            </a:r>
          </a:p>
          <a:p>
            <a:r>
              <a:rPr lang="en-US" sz="2000" dirty="0"/>
              <a:t>Sizes: S – 3XL</a:t>
            </a:r>
          </a:p>
          <a:p>
            <a:pPr marL="0" indent="0">
              <a:buNone/>
            </a:pPr>
            <a:endParaRPr lang="en-US" sz="2000" dirty="0"/>
          </a:p>
          <a:p>
            <a:pPr marL="0" indent="0">
              <a:buNone/>
            </a:pPr>
            <a:endParaRPr lang="en-US" dirty="0"/>
          </a:p>
          <a:p>
            <a:endParaRPr lang="en-US" dirty="0"/>
          </a:p>
        </p:txBody>
      </p:sp>
      <p:pic>
        <p:nvPicPr>
          <p:cNvPr id="30" name="Picture 29">
            <a:extLst>
              <a:ext uri="{FF2B5EF4-FFF2-40B4-BE49-F238E27FC236}">
                <a16:creationId xmlns:a16="http://schemas.microsoft.com/office/drawing/2014/main" id="{8BF6B90B-AF56-44F3-84CE-D513F8A746AB}"/>
              </a:ext>
            </a:extLst>
          </p:cNvPr>
          <p:cNvPicPr>
            <a:picLocks noChangeAspect="1"/>
          </p:cNvPicPr>
          <p:nvPr/>
        </p:nvPicPr>
        <p:blipFill rotWithShape="1">
          <a:blip r:embed="rId5"/>
          <a:srcRect l="16010" t="11041" r="14304" b="29167"/>
          <a:stretch/>
        </p:blipFill>
        <p:spPr>
          <a:xfrm>
            <a:off x="330673" y="5800088"/>
            <a:ext cx="955678" cy="690603"/>
          </a:xfrm>
          <a:prstGeom prst="rect">
            <a:avLst/>
          </a:prstGeom>
        </p:spPr>
      </p:pic>
      <p:pic>
        <p:nvPicPr>
          <p:cNvPr id="31" name="Picture 30">
            <a:extLst>
              <a:ext uri="{FF2B5EF4-FFF2-40B4-BE49-F238E27FC236}">
                <a16:creationId xmlns:a16="http://schemas.microsoft.com/office/drawing/2014/main" id="{359B1328-9F55-457B-A5B0-9E69A7836281}"/>
              </a:ext>
            </a:extLst>
          </p:cNvPr>
          <p:cNvPicPr>
            <a:picLocks noChangeAspect="1"/>
          </p:cNvPicPr>
          <p:nvPr/>
        </p:nvPicPr>
        <p:blipFill rotWithShape="1">
          <a:blip r:embed="rId6"/>
          <a:srcRect l="6861" t="17490" r="10795" b="25562"/>
          <a:stretch/>
        </p:blipFill>
        <p:spPr>
          <a:xfrm>
            <a:off x="1649896" y="5773640"/>
            <a:ext cx="955679" cy="731520"/>
          </a:xfrm>
          <a:prstGeom prst="rect">
            <a:avLst/>
          </a:prstGeom>
        </p:spPr>
      </p:pic>
      <p:pic>
        <p:nvPicPr>
          <p:cNvPr id="33" name="Picture 32">
            <a:extLst>
              <a:ext uri="{FF2B5EF4-FFF2-40B4-BE49-F238E27FC236}">
                <a16:creationId xmlns:a16="http://schemas.microsoft.com/office/drawing/2014/main" id="{EABE9D28-E5D7-4053-867E-34ED4DD75F8F}"/>
              </a:ext>
            </a:extLst>
          </p:cNvPr>
          <p:cNvPicPr>
            <a:picLocks noChangeAspect="1"/>
          </p:cNvPicPr>
          <p:nvPr/>
        </p:nvPicPr>
        <p:blipFill rotWithShape="1">
          <a:blip r:embed="rId7"/>
          <a:srcRect l="13284" t="12616" r="21246" b="34020"/>
          <a:stretch/>
        </p:blipFill>
        <p:spPr>
          <a:xfrm>
            <a:off x="5312486" y="5769628"/>
            <a:ext cx="951261" cy="731520"/>
          </a:xfrm>
          <a:prstGeom prst="rect">
            <a:avLst/>
          </a:prstGeom>
        </p:spPr>
      </p:pic>
      <p:pic>
        <p:nvPicPr>
          <p:cNvPr id="34" name="Picture 33">
            <a:extLst>
              <a:ext uri="{FF2B5EF4-FFF2-40B4-BE49-F238E27FC236}">
                <a16:creationId xmlns:a16="http://schemas.microsoft.com/office/drawing/2014/main" id="{78BF10A0-3749-4201-A062-1FBA6C9B40E4}"/>
              </a:ext>
            </a:extLst>
          </p:cNvPr>
          <p:cNvPicPr>
            <a:picLocks noChangeAspect="1"/>
          </p:cNvPicPr>
          <p:nvPr/>
        </p:nvPicPr>
        <p:blipFill rotWithShape="1">
          <a:blip r:embed="rId8"/>
          <a:srcRect l="18029" t="14237" r="18744" b="29303"/>
          <a:stretch/>
        </p:blipFill>
        <p:spPr>
          <a:xfrm>
            <a:off x="4115077" y="5769628"/>
            <a:ext cx="951261" cy="731520"/>
          </a:xfrm>
          <a:prstGeom prst="rect">
            <a:avLst/>
          </a:prstGeom>
        </p:spPr>
      </p:pic>
      <p:pic>
        <p:nvPicPr>
          <p:cNvPr id="22" name="Picture 21">
            <a:extLst>
              <a:ext uri="{FF2B5EF4-FFF2-40B4-BE49-F238E27FC236}">
                <a16:creationId xmlns:a16="http://schemas.microsoft.com/office/drawing/2014/main" id="{F89A1E8B-F72C-46D6-816A-AC1E5D2EF2B7}"/>
              </a:ext>
            </a:extLst>
          </p:cNvPr>
          <p:cNvPicPr>
            <a:picLocks noChangeAspect="1"/>
          </p:cNvPicPr>
          <p:nvPr/>
        </p:nvPicPr>
        <p:blipFill rotWithShape="1">
          <a:blip r:embed="rId9"/>
          <a:srcRect l="13913" t="6923" r="20617" b="34194"/>
          <a:stretch/>
        </p:blipFill>
        <p:spPr>
          <a:xfrm>
            <a:off x="2851724" y="5769115"/>
            <a:ext cx="951261" cy="731520"/>
          </a:xfrm>
          <a:prstGeom prst="flowChartProcess">
            <a:avLst/>
          </a:prstGeom>
        </p:spPr>
      </p:pic>
      <p:pic>
        <p:nvPicPr>
          <p:cNvPr id="32" name="Picture 31" descr="A close up of a logo&#10;&#10;Description automatically generated">
            <a:extLst>
              <a:ext uri="{FF2B5EF4-FFF2-40B4-BE49-F238E27FC236}">
                <a16:creationId xmlns:a16="http://schemas.microsoft.com/office/drawing/2014/main" id="{4D4C4779-FB18-42B0-9612-3F376C4424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10800" y="0"/>
            <a:ext cx="1869460" cy="1011828"/>
          </a:xfrm>
          <a:prstGeom prst="rect">
            <a:avLst/>
          </a:prstGeom>
        </p:spPr>
      </p:pic>
      <p:pic>
        <p:nvPicPr>
          <p:cNvPr id="35" name="Picture 34" descr="A close up of a logo&#10;&#10;Description automatically generated">
            <a:extLst>
              <a:ext uri="{FF2B5EF4-FFF2-40B4-BE49-F238E27FC236}">
                <a16:creationId xmlns:a16="http://schemas.microsoft.com/office/drawing/2014/main" id="{2EA14373-FC20-4A2D-9DF0-619EFEC4B2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3389"/>
            <a:ext cx="1869460" cy="1011828"/>
          </a:xfrm>
          <a:prstGeom prst="rect">
            <a:avLst/>
          </a:prstGeom>
        </p:spPr>
      </p:pic>
    </p:spTree>
    <p:extLst>
      <p:ext uri="{BB962C8B-B14F-4D97-AF65-F5344CB8AC3E}">
        <p14:creationId xmlns:p14="http://schemas.microsoft.com/office/powerpoint/2010/main" val="2587192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11CBE-C879-41D4-8611-59F3AEDC8EDB}"/>
              </a:ext>
            </a:extLst>
          </p:cNvPr>
          <p:cNvSpPr>
            <a:spLocks noGrp="1"/>
          </p:cNvSpPr>
          <p:nvPr>
            <p:ph type="title"/>
          </p:nvPr>
        </p:nvSpPr>
        <p:spPr>
          <a:xfrm>
            <a:off x="838200" y="308854"/>
            <a:ext cx="10515600" cy="774562"/>
          </a:xfrm>
        </p:spPr>
        <p:txBody>
          <a:bodyPr/>
          <a:lstStyle/>
          <a:p>
            <a:pPr algn="ctr"/>
            <a:r>
              <a:rPr lang="en-US" b="1" dirty="0"/>
              <a:t>Style: JCA038 – Ladies Cool Cowl Neck</a:t>
            </a:r>
          </a:p>
        </p:txBody>
      </p:sp>
      <p:cxnSp>
        <p:nvCxnSpPr>
          <p:cNvPr id="5" name="Straight Connector 4">
            <a:extLst>
              <a:ext uri="{FF2B5EF4-FFF2-40B4-BE49-F238E27FC236}">
                <a16:creationId xmlns:a16="http://schemas.microsoft.com/office/drawing/2014/main" id="{EA3D2272-B500-4701-B526-F143FEE8DC9B}"/>
              </a:ext>
            </a:extLst>
          </p:cNvPr>
          <p:cNvCxnSpPr/>
          <p:nvPr/>
        </p:nvCxnSpPr>
        <p:spPr>
          <a:xfrm>
            <a:off x="838200" y="1013079"/>
            <a:ext cx="10515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6573FB51-5A6D-4EAC-80CF-5B86460B0F10}"/>
              </a:ext>
            </a:extLst>
          </p:cNvPr>
          <p:cNvPicPr>
            <a:picLocks noChangeAspect="1"/>
          </p:cNvPicPr>
          <p:nvPr/>
        </p:nvPicPr>
        <p:blipFill>
          <a:blip r:embed="rId2"/>
          <a:stretch>
            <a:fillRect/>
          </a:stretch>
        </p:blipFill>
        <p:spPr>
          <a:xfrm>
            <a:off x="6410474" y="5714036"/>
            <a:ext cx="5426095" cy="1143964"/>
          </a:xfrm>
          <a:prstGeom prst="rect">
            <a:avLst/>
          </a:prstGeom>
        </p:spPr>
      </p:pic>
      <p:pic>
        <p:nvPicPr>
          <p:cNvPr id="4" name="Picture 3">
            <a:extLst>
              <a:ext uri="{FF2B5EF4-FFF2-40B4-BE49-F238E27FC236}">
                <a16:creationId xmlns:a16="http://schemas.microsoft.com/office/drawing/2014/main" id="{E128E44A-D680-4969-9F4A-B2F7D5DE5A15}"/>
              </a:ext>
            </a:extLst>
          </p:cNvPr>
          <p:cNvPicPr>
            <a:picLocks noChangeAspect="1"/>
          </p:cNvPicPr>
          <p:nvPr/>
        </p:nvPicPr>
        <p:blipFill>
          <a:blip r:embed="rId3"/>
          <a:stretch>
            <a:fillRect/>
          </a:stretch>
        </p:blipFill>
        <p:spPr>
          <a:xfrm>
            <a:off x="2560320" y="1294436"/>
            <a:ext cx="3727938" cy="4419600"/>
          </a:xfrm>
          <a:prstGeom prst="rect">
            <a:avLst/>
          </a:prstGeom>
        </p:spPr>
      </p:pic>
      <p:pic>
        <p:nvPicPr>
          <p:cNvPr id="33" name="Picture 32">
            <a:extLst>
              <a:ext uri="{FF2B5EF4-FFF2-40B4-BE49-F238E27FC236}">
                <a16:creationId xmlns:a16="http://schemas.microsoft.com/office/drawing/2014/main" id="{5314FB44-6B3C-497A-9AE2-7812DF38DB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430" y="1313375"/>
            <a:ext cx="2725395" cy="4400661"/>
          </a:xfrm>
          <a:prstGeom prst="rect">
            <a:avLst/>
          </a:prstGeom>
        </p:spPr>
      </p:pic>
      <p:sp>
        <p:nvSpPr>
          <p:cNvPr id="34" name="Content Placeholder 2">
            <a:extLst>
              <a:ext uri="{FF2B5EF4-FFF2-40B4-BE49-F238E27FC236}">
                <a16:creationId xmlns:a16="http://schemas.microsoft.com/office/drawing/2014/main" id="{79F1B79F-3C01-4127-B527-9CA2DA226966}"/>
              </a:ext>
            </a:extLst>
          </p:cNvPr>
          <p:cNvSpPr>
            <a:spLocks noGrp="1"/>
          </p:cNvSpPr>
          <p:nvPr>
            <p:ph idx="1"/>
          </p:nvPr>
        </p:nvSpPr>
        <p:spPr>
          <a:xfrm>
            <a:off x="6393169" y="1313376"/>
            <a:ext cx="5443400" cy="4440072"/>
          </a:xfrm>
          <a:ln w="28575">
            <a:solidFill>
              <a:schemeClr val="tx1"/>
            </a:solidFill>
          </a:ln>
        </p:spPr>
        <p:txBody>
          <a:bodyPr>
            <a:normAutofit/>
          </a:bodyPr>
          <a:lstStyle/>
          <a:p>
            <a:r>
              <a:rPr lang="en-US" sz="2000" dirty="0"/>
              <a:t>Fabric: 92% Polyester/8% Spandex</a:t>
            </a:r>
          </a:p>
          <a:p>
            <a:r>
              <a:rPr lang="en-US" sz="2000" dirty="0"/>
              <a:t>Weight: 6.2oz</a:t>
            </a:r>
          </a:p>
          <a:p>
            <a:r>
              <a:rPr lang="en-US" sz="2000" dirty="0"/>
              <a:t>Flat-lock stitching detail</a:t>
            </a:r>
          </a:p>
          <a:p>
            <a:r>
              <a:rPr lang="en-US" sz="2000" dirty="0"/>
              <a:t>Reflective elements on hood and back neck</a:t>
            </a:r>
          </a:p>
          <a:p>
            <a:r>
              <a:rPr lang="en-US" sz="2000" dirty="0"/>
              <a:t>Inherent stretch fabric properties</a:t>
            </a:r>
          </a:p>
          <a:p>
            <a:r>
              <a:rPr lang="en-US" sz="2000" dirty="0"/>
              <a:t>Raglan sleeve design with thumb-hole openings</a:t>
            </a:r>
          </a:p>
          <a:p>
            <a:r>
              <a:rPr lang="en-US" sz="2000" dirty="0"/>
              <a:t>Easy tear-away labels for easy rebranding </a:t>
            </a:r>
          </a:p>
          <a:p>
            <a:r>
              <a:rPr lang="en-US" sz="2000" dirty="0"/>
              <a:t>Available in 5 colors</a:t>
            </a:r>
          </a:p>
          <a:p>
            <a:r>
              <a:rPr lang="en-US" sz="2000" dirty="0"/>
              <a:t>Case Quantities: 24 units</a:t>
            </a:r>
          </a:p>
          <a:p>
            <a:r>
              <a:rPr lang="en-US" sz="2000" dirty="0"/>
              <a:t>Sizes: XS – 2XL</a:t>
            </a:r>
          </a:p>
          <a:p>
            <a:endParaRPr lang="en-US" dirty="0"/>
          </a:p>
        </p:txBody>
      </p:sp>
      <p:sp>
        <p:nvSpPr>
          <p:cNvPr id="22" name="TextBox 21">
            <a:extLst>
              <a:ext uri="{FF2B5EF4-FFF2-40B4-BE49-F238E27FC236}">
                <a16:creationId xmlns:a16="http://schemas.microsoft.com/office/drawing/2014/main" id="{B079AEB0-6BB3-44A2-BD90-F2FF9531C41D}"/>
              </a:ext>
            </a:extLst>
          </p:cNvPr>
          <p:cNvSpPr txBox="1"/>
          <p:nvPr/>
        </p:nvSpPr>
        <p:spPr>
          <a:xfrm>
            <a:off x="251102" y="6484968"/>
            <a:ext cx="1208800" cy="375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Black Slate</a:t>
            </a:r>
          </a:p>
        </p:txBody>
      </p:sp>
      <p:sp>
        <p:nvSpPr>
          <p:cNvPr id="36" name="TextBox 35">
            <a:extLst>
              <a:ext uri="{FF2B5EF4-FFF2-40B4-BE49-F238E27FC236}">
                <a16:creationId xmlns:a16="http://schemas.microsoft.com/office/drawing/2014/main" id="{09295B5B-5A1A-49A1-9B75-D6097840B2E4}"/>
              </a:ext>
            </a:extLst>
          </p:cNvPr>
          <p:cNvSpPr txBox="1"/>
          <p:nvPr/>
        </p:nvSpPr>
        <p:spPr>
          <a:xfrm>
            <a:off x="2834173" y="6500256"/>
            <a:ext cx="95126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Royal</a:t>
            </a:r>
          </a:p>
        </p:txBody>
      </p:sp>
      <p:sp>
        <p:nvSpPr>
          <p:cNvPr id="37" name="TextBox 36">
            <a:extLst>
              <a:ext uri="{FF2B5EF4-FFF2-40B4-BE49-F238E27FC236}">
                <a16:creationId xmlns:a16="http://schemas.microsoft.com/office/drawing/2014/main" id="{A484D087-B474-415C-9DEB-57AC08B57AEC}"/>
              </a:ext>
            </a:extLst>
          </p:cNvPr>
          <p:cNvSpPr txBox="1"/>
          <p:nvPr/>
        </p:nvSpPr>
        <p:spPr>
          <a:xfrm>
            <a:off x="4098273" y="6493002"/>
            <a:ext cx="85045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Grey</a:t>
            </a:r>
          </a:p>
        </p:txBody>
      </p:sp>
      <p:sp>
        <p:nvSpPr>
          <p:cNvPr id="38" name="TextBox 37">
            <a:extLst>
              <a:ext uri="{FF2B5EF4-FFF2-40B4-BE49-F238E27FC236}">
                <a16:creationId xmlns:a16="http://schemas.microsoft.com/office/drawing/2014/main" id="{62822339-F7D3-4871-A930-25B221A22281}"/>
              </a:ext>
            </a:extLst>
          </p:cNvPr>
          <p:cNvSpPr txBox="1"/>
          <p:nvPr/>
        </p:nvSpPr>
        <p:spPr>
          <a:xfrm>
            <a:off x="5312487" y="6495103"/>
            <a:ext cx="8632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Calibri" panose="020F0502020204030204"/>
                <a:ea typeface="+mn-ea"/>
                <a:cs typeface="+mn-cs"/>
              </a:rPr>
              <a:t>Red</a:t>
            </a:r>
          </a:p>
        </p:txBody>
      </p:sp>
      <p:pic>
        <p:nvPicPr>
          <p:cNvPr id="39" name="Picture 38">
            <a:extLst>
              <a:ext uri="{FF2B5EF4-FFF2-40B4-BE49-F238E27FC236}">
                <a16:creationId xmlns:a16="http://schemas.microsoft.com/office/drawing/2014/main" id="{058705F3-DF6A-478D-807B-3B74BCE6EF8C}"/>
              </a:ext>
            </a:extLst>
          </p:cNvPr>
          <p:cNvPicPr>
            <a:picLocks noChangeAspect="1"/>
          </p:cNvPicPr>
          <p:nvPr/>
        </p:nvPicPr>
        <p:blipFill rotWithShape="1">
          <a:blip r:embed="rId5"/>
          <a:srcRect l="16010" t="11041" r="14304" b="29167"/>
          <a:stretch/>
        </p:blipFill>
        <p:spPr>
          <a:xfrm>
            <a:off x="354408" y="5769115"/>
            <a:ext cx="1024097" cy="715852"/>
          </a:xfrm>
          <a:prstGeom prst="flowChartProcess">
            <a:avLst/>
          </a:prstGeom>
        </p:spPr>
      </p:pic>
      <p:pic>
        <p:nvPicPr>
          <p:cNvPr id="41" name="Picture 40">
            <a:extLst>
              <a:ext uri="{FF2B5EF4-FFF2-40B4-BE49-F238E27FC236}">
                <a16:creationId xmlns:a16="http://schemas.microsoft.com/office/drawing/2014/main" id="{D2DE1544-14BA-4389-9496-99EB4F09CE25}"/>
              </a:ext>
            </a:extLst>
          </p:cNvPr>
          <p:cNvPicPr>
            <a:picLocks noChangeAspect="1"/>
          </p:cNvPicPr>
          <p:nvPr/>
        </p:nvPicPr>
        <p:blipFill rotWithShape="1">
          <a:blip r:embed="rId6"/>
          <a:srcRect l="13913" t="6923" r="20617" b="34194"/>
          <a:stretch/>
        </p:blipFill>
        <p:spPr>
          <a:xfrm>
            <a:off x="2851724" y="5769115"/>
            <a:ext cx="973554" cy="731520"/>
          </a:xfrm>
          <a:prstGeom prst="flowChartProcess">
            <a:avLst/>
          </a:prstGeom>
        </p:spPr>
      </p:pic>
      <p:pic>
        <p:nvPicPr>
          <p:cNvPr id="42" name="Picture 41">
            <a:extLst>
              <a:ext uri="{FF2B5EF4-FFF2-40B4-BE49-F238E27FC236}">
                <a16:creationId xmlns:a16="http://schemas.microsoft.com/office/drawing/2014/main" id="{475DEFB5-6568-466F-AE89-893740138C67}"/>
              </a:ext>
            </a:extLst>
          </p:cNvPr>
          <p:cNvPicPr>
            <a:picLocks noChangeAspect="1"/>
          </p:cNvPicPr>
          <p:nvPr/>
        </p:nvPicPr>
        <p:blipFill rotWithShape="1">
          <a:blip r:embed="rId7"/>
          <a:srcRect l="13284" t="12616" r="21246" b="34020"/>
          <a:stretch/>
        </p:blipFill>
        <p:spPr>
          <a:xfrm>
            <a:off x="5257311" y="5759171"/>
            <a:ext cx="973553" cy="731520"/>
          </a:xfrm>
          <a:prstGeom prst="flowChartProcess">
            <a:avLst/>
          </a:prstGeom>
        </p:spPr>
      </p:pic>
      <p:pic>
        <p:nvPicPr>
          <p:cNvPr id="43" name="Picture 42">
            <a:extLst>
              <a:ext uri="{FF2B5EF4-FFF2-40B4-BE49-F238E27FC236}">
                <a16:creationId xmlns:a16="http://schemas.microsoft.com/office/drawing/2014/main" id="{7B918210-A6E3-48FF-BFE4-9B5B9988C4BF}"/>
              </a:ext>
            </a:extLst>
          </p:cNvPr>
          <p:cNvPicPr>
            <a:picLocks noChangeAspect="1"/>
          </p:cNvPicPr>
          <p:nvPr/>
        </p:nvPicPr>
        <p:blipFill rotWithShape="1">
          <a:blip r:embed="rId8"/>
          <a:srcRect l="18029" t="14237" r="18744" b="29303"/>
          <a:stretch/>
        </p:blipFill>
        <p:spPr>
          <a:xfrm>
            <a:off x="4058552" y="5769115"/>
            <a:ext cx="980817" cy="731520"/>
          </a:xfrm>
          <a:prstGeom prst="flowChartProcess">
            <a:avLst/>
          </a:prstGeom>
        </p:spPr>
      </p:pic>
      <p:pic>
        <p:nvPicPr>
          <p:cNvPr id="44" name="Picture 43">
            <a:extLst>
              <a:ext uri="{FF2B5EF4-FFF2-40B4-BE49-F238E27FC236}">
                <a16:creationId xmlns:a16="http://schemas.microsoft.com/office/drawing/2014/main" id="{C401436F-261E-447C-83DF-B0AB5030F3F7}"/>
              </a:ext>
            </a:extLst>
          </p:cNvPr>
          <p:cNvPicPr>
            <a:picLocks noChangeAspect="1"/>
          </p:cNvPicPr>
          <p:nvPr/>
        </p:nvPicPr>
        <p:blipFill rotWithShape="1">
          <a:blip r:embed="rId9"/>
          <a:srcRect l="14209" t="12270" r="19928" b="35667"/>
          <a:stretch/>
        </p:blipFill>
        <p:spPr>
          <a:xfrm>
            <a:off x="1622207" y="5753448"/>
            <a:ext cx="938113" cy="747187"/>
          </a:xfrm>
          <a:prstGeom prst="flowChartProcess">
            <a:avLst/>
          </a:prstGeom>
        </p:spPr>
      </p:pic>
      <p:sp>
        <p:nvSpPr>
          <p:cNvPr id="45" name="TextBox 44">
            <a:extLst>
              <a:ext uri="{FF2B5EF4-FFF2-40B4-BE49-F238E27FC236}">
                <a16:creationId xmlns:a16="http://schemas.microsoft.com/office/drawing/2014/main" id="{B971AAAD-4422-4174-9E82-27D6C33157EB}"/>
              </a:ext>
            </a:extLst>
          </p:cNvPr>
          <p:cNvSpPr txBox="1"/>
          <p:nvPr/>
        </p:nvSpPr>
        <p:spPr>
          <a:xfrm>
            <a:off x="1471482" y="6505625"/>
            <a:ext cx="13340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panose="020F0502020204030204"/>
              </a:rPr>
              <a:t>Electric Pink</a:t>
            </a:r>
            <a:endParaRPr kumimoji="0" lang="en-US"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Picture 19" descr="A close up of a logo&#10;&#10;Description automatically generated">
            <a:extLst>
              <a:ext uri="{FF2B5EF4-FFF2-40B4-BE49-F238E27FC236}">
                <a16:creationId xmlns:a16="http://schemas.microsoft.com/office/drawing/2014/main" id="{B8675CD1-2C22-47B8-AC95-4CD8319517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10800" y="0"/>
            <a:ext cx="1869460" cy="1011828"/>
          </a:xfrm>
          <a:prstGeom prst="rect">
            <a:avLst/>
          </a:prstGeom>
        </p:spPr>
      </p:pic>
      <p:pic>
        <p:nvPicPr>
          <p:cNvPr id="21" name="Picture 20" descr="A close up of a logo&#10;&#10;Description automatically generated">
            <a:extLst>
              <a:ext uri="{FF2B5EF4-FFF2-40B4-BE49-F238E27FC236}">
                <a16:creationId xmlns:a16="http://schemas.microsoft.com/office/drawing/2014/main" id="{BC9672ED-BCB7-4DA0-9359-22D8FBD8FFB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3389"/>
            <a:ext cx="1869460" cy="1011828"/>
          </a:xfrm>
          <a:prstGeom prst="rect">
            <a:avLst/>
          </a:prstGeom>
        </p:spPr>
      </p:pic>
    </p:spTree>
    <p:extLst>
      <p:ext uri="{BB962C8B-B14F-4D97-AF65-F5344CB8AC3E}">
        <p14:creationId xmlns:p14="http://schemas.microsoft.com/office/powerpoint/2010/main" val="40108715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927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8F65552-0022-4FB7-86D8-046C636C73B1}"/>
              </a:ext>
            </a:extLst>
          </p:cNvPr>
          <p:cNvPicPr>
            <a:picLocks noChangeAspect="1"/>
          </p:cNvPicPr>
          <p:nvPr/>
        </p:nvPicPr>
        <p:blipFill>
          <a:blip r:embed="rId2"/>
          <a:stretch>
            <a:fillRect/>
          </a:stretch>
        </p:blipFill>
        <p:spPr>
          <a:xfrm>
            <a:off x="6256859" y="324020"/>
            <a:ext cx="2648371" cy="3965059"/>
          </a:xfrm>
          <a:prstGeom prst="rect">
            <a:avLst/>
          </a:prstGeom>
        </p:spPr>
      </p:pic>
      <p:sp>
        <p:nvSpPr>
          <p:cNvPr id="15" name="Rectangle 14">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FEE9E43-3F48-4406-A233-1AF5F205ED7A}"/>
              </a:ext>
            </a:extLst>
          </p:cNvPr>
          <p:cNvSpPr txBox="1"/>
          <p:nvPr/>
        </p:nvSpPr>
        <p:spPr>
          <a:xfrm>
            <a:off x="2706624" y="4775759"/>
            <a:ext cx="6693408" cy="930447"/>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Light" panose="020F0302020204030204"/>
                <a:ea typeface="+mn-ea"/>
                <a:cs typeface="+mn-cs"/>
              </a:rPr>
              <a:t>Push your workout to the next level with these ultimate workout leggings</a:t>
            </a:r>
          </a:p>
        </p:txBody>
      </p:sp>
      <p:pic>
        <p:nvPicPr>
          <p:cNvPr id="7" name="Picture 6">
            <a:extLst>
              <a:ext uri="{FF2B5EF4-FFF2-40B4-BE49-F238E27FC236}">
                <a16:creationId xmlns:a16="http://schemas.microsoft.com/office/drawing/2014/main" id="{537A3B13-8C22-41C7-A34A-96D86CAA7D48}"/>
              </a:ext>
            </a:extLst>
          </p:cNvPr>
          <p:cNvPicPr>
            <a:picLocks noChangeAspect="1"/>
          </p:cNvPicPr>
          <p:nvPr/>
        </p:nvPicPr>
        <p:blipFill>
          <a:blip r:embed="rId3"/>
          <a:stretch>
            <a:fillRect/>
          </a:stretch>
        </p:blipFill>
        <p:spPr>
          <a:xfrm>
            <a:off x="3290143" y="324020"/>
            <a:ext cx="2646677" cy="3965059"/>
          </a:xfrm>
          <a:prstGeom prst="rect">
            <a:avLst/>
          </a:prstGeom>
        </p:spPr>
      </p:pic>
      <p:cxnSp>
        <p:nvCxnSpPr>
          <p:cNvPr id="17" name="Straight Connector 16">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68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6096"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631632B-F1D7-4292-835B-7F462AA1E3B1}"/>
              </a:ext>
            </a:extLst>
          </p:cNvPr>
          <p:cNvPicPr>
            <a:picLocks noChangeAspect="1"/>
          </p:cNvPicPr>
          <p:nvPr/>
        </p:nvPicPr>
        <p:blipFill>
          <a:blip r:embed="rId4"/>
          <a:stretch>
            <a:fillRect/>
          </a:stretch>
        </p:blipFill>
        <p:spPr>
          <a:xfrm>
            <a:off x="9225269" y="324019"/>
            <a:ext cx="2648372" cy="3965059"/>
          </a:xfrm>
          <a:prstGeom prst="rect">
            <a:avLst/>
          </a:prstGeom>
        </p:spPr>
      </p:pic>
      <p:cxnSp>
        <p:nvCxnSpPr>
          <p:cNvPr id="23" name="Straight Connector 20">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C3AF16F-0C4B-4939-8C78-6E035F205594}"/>
              </a:ext>
            </a:extLst>
          </p:cNvPr>
          <p:cNvPicPr>
            <a:picLocks noChangeAspect="1"/>
          </p:cNvPicPr>
          <p:nvPr/>
        </p:nvPicPr>
        <p:blipFill>
          <a:blip r:embed="rId5"/>
          <a:stretch>
            <a:fillRect/>
          </a:stretch>
        </p:blipFill>
        <p:spPr>
          <a:xfrm>
            <a:off x="318359" y="366224"/>
            <a:ext cx="2665565" cy="3922854"/>
          </a:xfrm>
          <a:prstGeom prst="rect">
            <a:avLst/>
          </a:prstGeom>
        </p:spPr>
      </p:pic>
    </p:spTree>
    <p:extLst>
      <p:ext uri="{BB962C8B-B14F-4D97-AF65-F5344CB8AC3E}">
        <p14:creationId xmlns:p14="http://schemas.microsoft.com/office/powerpoint/2010/main" val="9420460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11CBE-C879-41D4-8611-59F3AEDC8EDB}"/>
              </a:ext>
            </a:extLst>
          </p:cNvPr>
          <p:cNvSpPr>
            <a:spLocks noGrp="1"/>
          </p:cNvSpPr>
          <p:nvPr>
            <p:ph type="title"/>
          </p:nvPr>
        </p:nvSpPr>
        <p:spPr>
          <a:xfrm>
            <a:off x="838200" y="308854"/>
            <a:ext cx="10515600" cy="774562"/>
          </a:xfrm>
        </p:spPr>
        <p:txBody>
          <a:bodyPr/>
          <a:lstStyle/>
          <a:p>
            <a:pPr algn="ctr"/>
            <a:r>
              <a:rPr lang="en-US" b="1" dirty="0"/>
              <a:t>Style: JCA070 – Ladies Workout Leggings</a:t>
            </a:r>
          </a:p>
        </p:txBody>
      </p:sp>
      <p:cxnSp>
        <p:nvCxnSpPr>
          <p:cNvPr id="5" name="Straight Connector 4">
            <a:extLst>
              <a:ext uri="{FF2B5EF4-FFF2-40B4-BE49-F238E27FC236}">
                <a16:creationId xmlns:a16="http://schemas.microsoft.com/office/drawing/2014/main" id="{EA3D2272-B500-4701-B526-F143FEE8DC9B}"/>
              </a:ext>
            </a:extLst>
          </p:cNvPr>
          <p:cNvCxnSpPr/>
          <p:nvPr/>
        </p:nvCxnSpPr>
        <p:spPr>
          <a:xfrm>
            <a:off x="838200" y="1013079"/>
            <a:ext cx="10515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44C0F54-26C0-475E-AEF0-C4601AE03577}"/>
              </a:ext>
            </a:extLst>
          </p:cNvPr>
          <p:cNvPicPr>
            <a:picLocks noChangeAspect="1"/>
          </p:cNvPicPr>
          <p:nvPr/>
        </p:nvPicPr>
        <p:blipFill rotWithShape="1">
          <a:blip r:embed="rId2"/>
          <a:srcRect b="11193"/>
          <a:stretch/>
        </p:blipFill>
        <p:spPr>
          <a:xfrm>
            <a:off x="6096000" y="5843422"/>
            <a:ext cx="5853112" cy="971608"/>
          </a:xfrm>
          <a:prstGeom prst="rect">
            <a:avLst/>
          </a:prstGeom>
        </p:spPr>
      </p:pic>
      <p:pic>
        <p:nvPicPr>
          <p:cNvPr id="9" name="Picture 8">
            <a:extLst>
              <a:ext uri="{FF2B5EF4-FFF2-40B4-BE49-F238E27FC236}">
                <a16:creationId xmlns:a16="http://schemas.microsoft.com/office/drawing/2014/main" id="{3E8F8DED-64FA-459D-9AC2-0E8A0AF1D6B4}"/>
              </a:ext>
            </a:extLst>
          </p:cNvPr>
          <p:cNvPicPr>
            <a:picLocks noChangeAspect="1"/>
          </p:cNvPicPr>
          <p:nvPr/>
        </p:nvPicPr>
        <p:blipFill>
          <a:blip r:embed="rId3"/>
          <a:stretch>
            <a:fillRect/>
          </a:stretch>
        </p:blipFill>
        <p:spPr>
          <a:xfrm>
            <a:off x="519110" y="1292027"/>
            <a:ext cx="5296473" cy="5468138"/>
          </a:xfrm>
          <a:prstGeom prst="rect">
            <a:avLst/>
          </a:prstGeom>
        </p:spPr>
      </p:pic>
      <p:sp>
        <p:nvSpPr>
          <p:cNvPr id="11" name="Content Placeholder 2">
            <a:extLst>
              <a:ext uri="{FF2B5EF4-FFF2-40B4-BE49-F238E27FC236}">
                <a16:creationId xmlns:a16="http://schemas.microsoft.com/office/drawing/2014/main" id="{D1A6BDC7-CFE9-431B-ADA3-F8F97202B1DE}"/>
              </a:ext>
            </a:extLst>
          </p:cNvPr>
          <p:cNvSpPr txBox="1">
            <a:spLocks/>
          </p:cNvSpPr>
          <p:nvPr/>
        </p:nvSpPr>
        <p:spPr>
          <a:xfrm>
            <a:off x="6229490" y="1294436"/>
            <a:ext cx="5443400" cy="4548986"/>
          </a:xfrm>
          <a:prstGeom prst="rect">
            <a:avLst/>
          </a:prstGeom>
          <a:ln w="12700">
            <a:solidFill>
              <a:schemeClr val="tx1"/>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Fabric: 86% Polyester/14% Spandex </a:t>
            </a:r>
          </a:p>
          <a:p>
            <a:r>
              <a:rPr lang="en-US" sz="2000" dirty="0"/>
              <a:t>Weight: 9.9oz</a:t>
            </a:r>
          </a:p>
          <a:p>
            <a:r>
              <a:rPr lang="en-US" sz="2000" dirty="0"/>
              <a:t>Flat-lock stitching detail for Comfort</a:t>
            </a:r>
          </a:p>
          <a:p>
            <a:r>
              <a:rPr lang="en-US" sz="2000" dirty="0"/>
              <a:t>Active Fit</a:t>
            </a:r>
          </a:p>
          <a:p>
            <a:r>
              <a:rPr lang="en-US" sz="2000" dirty="0"/>
              <a:t>Smooth Finish</a:t>
            </a:r>
          </a:p>
          <a:p>
            <a:r>
              <a:rPr lang="en-US" sz="2000" dirty="0"/>
              <a:t>Polyester/Spandex blend fabric </a:t>
            </a:r>
          </a:p>
          <a:p>
            <a:r>
              <a:rPr lang="en-US" sz="2000" dirty="0"/>
              <a:t>Available in 1 color – Jet Black</a:t>
            </a:r>
          </a:p>
          <a:p>
            <a:r>
              <a:rPr lang="en-US" sz="2000" dirty="0"/>
              <a:t>Case Quantities: 48 units</a:t>
            </a:r>
          </a:p>
          <a:p>
            <a:r>
              <a:rPr lang="en-US" sz="2000" dirty="0"/>
              <a:t>Sizes: XS – XL</a:t>
            </a:r>
          </a:p>
          <a:p>
            <a:pPr marL="0" indent="0">
              <a:buFont typeface="Arial" panose="020B0604020202020204" pitchFamily="34" charset="0"/>
              <a:buNone/>
            </a:pPr>
            <a:endParaRPr lang="en-US" sz="2000" dirty="0"/>
          </a:p>
          <a:p>
            <a:endParaRPr lang="en-US" dirty="0"/>
          </a:p>
        </p:txBody>
      </p:sp>
      <p:pic>
        <p:nvPicPr>
          <p:cNvPr id="10" name="Picture 9" descr="A close up of a logo&#10;&#10;Description automatically generated">
            <a:extLst>
              <a:ext uri="{FF2B5EF4-FFF2-40B4-BE49-F238E27FC236}">
                <a16:creationId xmlns:a16="http://schemas.microsoft.com/office/drawing/2014/main" id="{A8A57E53-322C-4FEA-9109-68810CC1B2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0800" y="0"/>
            <a:ext cx="1869460" cy="1011828"/>
          </a:xfrm>
          <a:prstGeom prst="rect">
            <a:avLst/>
          </a:prstGeom>
        </p:spPr>
      </p:pic>
      <p:pic>
        <p:nvPicPr>
          <p:cNvPr id="14" name="Picture 13" descr="A close up of a logo&#10;&#10;Description automatically generated">
            <a:extLst>
              <a:ext uri="{FF2B5EF4-FFF2-40B4-BE49-F238E27FC236}">
                <a16:creationId xmlns:a16="http://schemas.microsoft.com/office/drawing/2014/main" id="{98D84AFE-9DDA-4FEE-A8C3-00AE6B973E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389"/>
            <a:ext cx="1869460" cy="1011828"/>
          </a:xfrm>
          <a:prstGeom prst="rect">
            <a:avLst/>
          </a:prstGeom>
        </p:spPr>
      </p:pic>
    </p:spTree>
    <p:extLst>
      <p:ext uri="{BB962C8B-B14F-4D97-AF65-F5344CB8AC3E}">
        <p14:creationId xmlns:p14="http://schemas.microsoft.com/office/powerpoint/2010/main" val="3848229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11CBE-C879-41D4-8611-59F3AEDC8EDB}"/>
              </a:ext>
            </a:extLst>
          </p:cNvPr>
          <p:cNvSpPr>
            <a:spLocks noGrp="1"/>
          </p:cNvSpPr>
          <p:nvPr>
            <p:ph type="title"/>
          </p:nvPr>
        </p:nvSpPr>
        <p:spPr>
          <a:xfrm>
            <a:off x="838200" y="308854"/>
            <a:ext cx="10515600" cy="774562"/>
          </a:xfrm>
        </p:spPr>
        <p:txBody>
          <a:bodyPr/>
          <a:lstStyle/>
          <a:p>
            <a:pPr algn="ctr"/>
            <a:r>
              <a:rPr lang="en-US" b="1" dirty="0"/>
              <a:t>Style: JCA077 – Ladies Printed Leggings</a:t>
            </a:r>
          </a:p>
        </p:txBody>
      </p:sp>
      <p:cxnSp>
        <p:nvCxnSpPr>
          <p:cNvPr id="5" name="Straight Connector 4">
            <a:extLst>
              <a:ext uri="{FF2B5EF4-FFF2-40B4-BE49-F238E27FC236}">
                <a16:creationId xmlns:a16="http://schemas.microsoft.com/office/drawing/2014/main" id="{EA3D2272-B500-4701-B526-F143FEE8DC9B}"/>
              </a:ext>
            </a:extLst>
          </p:cNvPr>
          <p:cNvCxnSpPr/>
          <p:nvPr/>
        </p:nvCxnSpPr>
        <p:spPr>
          <a:xfrm>
            <a:off x="838200" y="1013079"/>
            <a:ext cx="10515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44C0F54-26C0-475E-AEF0-C4601AE03577}"/>
              </a:ext>
            </a:extLst>
          </p:cNvPr>
          <p:cNvPicPr>
            <a:picLocks noChangeAspect="1"/>
          </p:cNvPicPr>
          <p:nvPr/>
        </p:nvPicPr>
        <p:blipFill rotWithShape="1">
          <a:blip r:embed="rId3"/>
          <a:srcRect b="11193"/>
          <a:stretch/>
        </p:blipFill>
        <p:spPr>
          <a:xfrm>
            <a:off x="5931649" y="5806124"/>
            <a:ext cx="6017463" cy="1049386"/>
          </a:xfrm>
          <a:prstGeom prst="rect">
            <a:avLst/>
          </a:prstGeom>
        </p:spPr>
      </p:pic>
      <p:pic>
        <p:nvPicPr>
          <p:cNvPr id="13" name="Picture 12">
            <a:extLst>
              <a:ext uri="{FF2B5EF4-FFF2-40B4-BE49-F238E27FC236}">
                <a16:creationId xmlns:a16="http://schemas.microsoft.com/office/drawing/2014/main" id="{465A77BF-BEB9-47EE-B090-FA7962A6C0E4}"/>
              </a:ext>
            </a:extLst>
          </p:cNvPr>
          <p:cNvPicPr>
            <a:picLocks noChangeAspect="1"/>
          </p:cNvPicPr>
          <p:nvPr/>
        </p:nvPicPr>
        <p:blipFill>
          <a:blip r:embed="rId4"/>
          <a:stretch>
            <a:fillRect/>
          </a:stretch>
        </p:blipFill>
        <p:spPr>
          <a:xfrm>
            <a:off x="599250" y="5818295"/>
            <a:ext cx="2168760" cy="596795"/>
          </a:xfrm>
          <a:prstGeom prst="rect">
            <a:avLst/>
          </a:prstGeom>
        </p:spPr>
      </p:pic>
      <p:sp>
        <p:nvSpPr>
          <p:cNvPr id="15" name="TextBox 14">
            <a:extLst>
              <a:ext uri="{FF2B5EF4-FFF2-40B4-BE49-F238E27FC236}">
                <a16:creationId xmlns:a16="http://schemas.microsoft.com/office/drawing/2014/main" id="{00A6193F-9552-4FE5-813E-82C0121279CD}"/>
              </a:ext>
            </a:extLst>
          </p:cNvPr>
          <p:cNvSpPr txBox="1"/>
          <p:nvPr/>
        </p:nvSpPr>
        <p:spPr>
          <a:xfrm>
            <a:off x="507807" y="6446206"/>
            <a:ext cx="2351645" cy="369332"/>
          </a:xfrm>
          <a:prstGeom prst="rect">
            <a:avLst/>
          </a:prstGeom>
          <a:noFill/>
        </p:spPr>
        <p:txBody>
          <a:bodyPr wrap="square" rtlCol="0">
            <a:spAutoFit/>
          </a:bodyPr>
          <a:lstStyle/>
          <a:p>
            <a:pPr algn="ctr"/>
            <a:r>
              <a:rPr lang="en-US" dirty="0"/>
              <a:t>Fashion Green Camo</a:t>
            </a:r>
          </a:p>
        </p:txBody>
      </p:sp>
      <p:pic>
        <p:nvPicPr>
          <p:cNvPr id="16" name="Picture 15">
            <a:extLst>
              <a:ext uri="{FF2B5EF4-FFF2-40B4-BE49-F238E27FC236}">
                <a16:creationId xmlns:a16="http://schemas.microsoft.com/office/drawing/2014/main" id="{04028861-9289-4922-9832-6B6D82F2BC0F}"/>
              </a:ext>
            </a:extLst>
          </p:cNvPr>
          <p:cNvPicPr>
            <a:picLocks noChangeAspect="1"/>
          </p:cNvPicPr>
          <p:nvPr/>
        </p:nvPicPr>
        <p:blipFill>
          <a:blip r:embed="rId5"/>
          <a:stretch>
            <a:fillRect/>
          </a:stretch>
        </p:blipFill>
        <p:spPr>
          <a:xfrm>
            <a:off x="3478618" y="5806124"/>
            <a:ext cx="2168760" cy="629790"/>
          </a:xfrm>
          <a:prstGeom prst="rect">
            <a:avLst/>
          </a:prstGeom>
        </p:spPr>
      </p:pic>
      <p:sp>
        <p:nvSpPr>
          <p:cNvPr id="18" name="TextBox 17">
            <a:extLst>
              <a:ext uri="{FF2B5EF4-FFF2-40B4-BE49-F238E27FC236}">
                <a16:creationId xmlns:a16="http://schemas.microsoft.com/office/drawing/2014/main" id="{8C19E423-D900-4D65-8F71-6F61ADE80B3B}"/>
              </a:ext>
            </a:extLst>
          </p:cNvPr>
          <p:cNvSpPr txBox="1"/>
          <p:nvPr/>
        </p:nvSpPr>
        <p:spPr>
          <a:xfrm>
            <a:off x="3194347" y="6431916"/>
            <a:ext cx="2569528" cy="369332"/>
          </a:xfrm>
          <a:prstGeom prst="rect">
            <a:avLst/>
          </a:prstGeom>
          <a:noFill/>
        </p:spPr>
        <p:txBody>
          <a:bodyPr wrap="square" rtlCol="0">
            <a:spAutoFit/>
          </a:bodyPr>
          <a:lstStyle/>
          <a:p>
            <a:pPr algn="ctr"/>
            <a:r>
              <a:rPr lang="en-US" dirty="0"/>
              <a:t>City Nights</a:t>
            </a:r>
          </a:p>
        </p:txBody>
      </p:sp>
      <p:pic>
        <p:nvPicPr>
          <p:cNvPr id="10" name="Picture 9">
            <a:extLst>
              <a:ext uri="{FF2B5EF4-FFF2-40B4-BE49-F238E27FC236}">
                <a16:creationId xmlns:a16="http://schemas.microsoft.com/office/drawing/2014/main" id="{203BDC5A-E737-4EC3-816E-A8256A813C86}"/>
              </a:ext>
            </a:extLst>
          </p:cNvPr>
          <p:cNvPicPr>
            <a:picLocks noChangeAspect="1"/>
          </p:cNvPicPr>
          <p:nvPr/>
        </p:nvPicPr>
        <p:blipFill>
          <a:blip r:embed="rId6"/>
          <a:stretch>
            <a:fillRect/>
          </a:stretch>
        </p:blipFill>
        <p:spPr>
          <a:xfrm>
            <a:off x="3076574" y="1235498"/>
            <a:ext cx="3019426" cy="4440072"/>
          </a:xfrm>
          <a:prstGeom prst="rect">
            <a:avLst/>
          </a:prstGeom>
        </p:spPr>
      </p:pic>
      <p:pic>
        <p:nvPicPr>
          <p:cNvPr id="9" name="Picture 8">
            <a:extLst>
              <a:ext uri="{FF2B5EF4-FFF2-40B4-BE49-F238E27FC236}">
                <a16:creationId xmlns:a16="http://schemas.microsoft.com/office/drawing/2014/main" id="{1A698A8B-176A-451B-A686-F1F51F3033BC}"/>
              </a:ext>
            </a:extLst>
          </p:cNvPr>
          <p:cNvPicPr>
            <a:picLocks noChangeAspect="1"/>
          </p:cNvPicPr>
          <p:nvPr/>
        </p:nvPicPr>
        <p:blipFill>
          <a:blip r:embed="rId7"/>
          <a:stretch>
            <a:fillRect/>
          </a:stretch>
        </p:blipFill>
        <p:spPr>
          <a:xfrm>
            <a:off x="242886" y="1262544"/>
            <a:ext cx="2951461" cy="4413026"/>
          </a:xfrm>
          <a:prstGeom prst="rect">
            <a:avLst/>
          </a:prstGeom>
        </p:spPr>
      </p:pic>
      <p:sp>
        <p:nvSpPr>
          <p:cNvPr id="17" name="Content Placeholder 2">
            <a:extLst>
              <a:ext uri="{FF2B5EF4-FFF2-40B4-BE49-F238E27FC236}">
                <a16:creationId xmlns:a16="http://schemas.microsoft.com/office/drawing/2014/main" id="{74142DC2-CEC2-4B02-BF41-1672CB8453FF}"/>
              </a:ext>
            </a:extLst>
          </p:cNvPr>
          <p:cNvSpPr txBox="1">
            <a:spLocks/>
          </p:cNvSpPr>
          <p:nvPr/>
        </p:nvSpPr>
        <p:spPr>
          <a:xfrm>
            <a:off x="6229490" y="1294436"/>
            <a:ext cx="5448394" cy="4440072"/>
          </a:xfrm>
          <a:prstGeom prst="rect">
            <a:avLst/>
          </a:prstGeom>
          <a:ln w="12700">
            <a:solidFill>
              <a:schemeClr val="tx1"/>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Fabric: 86% Polyester/14% Spandex</a:t>
            </a:r>
          </a:p>
          <a:p>
            <a:r>
              <a:rPr lang="en-US" sz="2000" dirty="0"/>
              <a:t>Weight: 9.9oz</a:t>
            </a:r>
          </a:p>
          <a:p>
            <a:r>
              <a:rPr lang="en-US" sz="2000" dirty="0"/>
              <a:t>Elasticated smooth waistband</a:t>
            </a:r>
          </a:p>
          <a:p>
            <a:r>
              <a:rPr lang="en-US" sz="2000" dirty="0"/>
              <a:t>Flat-lock stitching for Comfort</a:t>
            </a:r>
          </a:p>
          <a:p>
            <a:r>
              <a:rPr lang="en-US" sz="2000" dirty="0"/>
              <a:t>Flat seams for less irritation</a:t>
            </a:r>
          </a:p>
          <a:p>
            <a:r>
              <a:rPr lang="en-US" sz="2000" dirty="0"/>
              <a:t>Full length for a sleek finish</a:t>
            </a:r>
          </a:p>
          <a:p>
            <a:r>
              <a:rPr lang="en-US" sz="2000" dirty="0"/>
              <a:t>Available in 2 colors</a:t>
            </a:r>
          </a:p>
          <a:p>
            <a:r>
              <a:rPr lang="en-US" sz="2000" dirty="0"/>
              <a:t>Case Quantities: 48 units</a:t>
            </a:r>
          </a:p>
          <a:p>
            <a:r>
              <a:rPr lang="en-US" sz="2000" dirty="0"/>
              <a:t>Sizes: XS – XL</a:t>
            </a:r>
          </a:p>
          <a:p>
            <a:pPr marL="0" indent="0">
              <a:buFont typeface="Arial" panose="020B0604020202020204" pitchFamily="34" charset="0"/>
              <a:buNone/>
            </a:pPr>
            <a:endParaRPr lang="en-US" sz="2000" dirty="0"/>
          </a:p>
          <a:p>
            <a:endParaRPr lang="en-US" dirty="0"/>
          </a:p>
        </p:txBody>
      </p:sp>
      <p:pic>
        <p:nvPicPr>
          <p:cNvPr id="19" name="Picture 18" descr="A close up of a logo&#10;&#10;Description automatically generated">
            <a:extLst>
              <a:ext uri="{FF2B5EF4-FFF2-40B4-BE49-F238E27FC236}">
                <a16:creationId xmlns:a16="http://schemas.microsoft.com/office/drawing/2014/main" id="{00B2BC91-1FBE-48D8-BCD5-797816175B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10800" y="0"/>
            <a:ext cx="1869460" cy="1011828"/>
          </a:xfrm>
          <a:prstGeom prst="rect">
            <a:avLst/>
          </a:prstGeom>
        </p:spPr>
      </p:pic>
      <p:pic>
        <p:nvPicPr>
          <p:cNvPr id="20" name="Picture 19" descr="A close up of a logo&#10;&#10;Description automatically generated">
            <a:extLst>
              <a:ext uri="{FF2B5EF4-FFF2-40B4-BE49-F238E27FC236}">
                <a16:creationId xmlns:a16="http://schemas.microsoft.com/office/drawing/2014/main" id="{0D21DBCA-9DD4-44D7-938E-5DB62F9940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3389"/>
            <a:ext cx="1869460" cy="1011828"/>
          </a:xfrm>
          <a:prstGeom prst="rect">
            <a:avLst/>
          </a:prstGeom>
        </p:spPr>
      </p:pic>
    </p:spTree>
    <p:extLst>
      <p:ext uri="{BB962C8B-B14F-4D97-AF65-F5344CB8AC3E}">
        <p14:creationId xmlns:p14="http://schemas.microsoft.com/office/powerpoint/2010/main" val="25514984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ED5A642-BE91-4548-BF0B-23435C1F715C}"/>
              </a:ext>
            </a:extLst>
          </p:cNvPr>
          <p:cNvSpPr>
            <a:spLocks noGrp="1"/>
          </p:cNvSpPr>
          <p:nvPr>
            <p:ph idx="1"/>
          </p:nvPr>
        </p:nvSpPr>
        <p:spPr>
          <a:xfrm>
            <a:off x="838200" y="1273735"/>
            <a:ext cx="10515600" cy="5033758"/>
          </a:xfrm>
          <a:ln>
            <a:solidFill>
              <a:schemeClr val="tx1"/>
            </a:solidFill>
          </a:ln>
        </p:spPr>
        <p:txBody>
          <a:bodyPr>
            <a:normAutofit/>
          </a:bodyPr>
          <a:lstStyle/>
          <a:p>
            <a:r>
              <a:rPr lang="en-US" sz="2500" dirty="0"/>
              <a:t>Just Cool poly product are crafted from a lightweight Smooth Neoteric Fabric – creating a great platform for Screen Printing, Sublimation, or Heat Transfers</a:t>
            </a:r>
          </a:p>
          <a:p>
            <a:r>
              <a:rPr lang="en-US" sz="2500" dirty="0"/>
              <a:t>Sell the Just Cool products with confidence. We only partner with factories that meet our high standards and commitment across human resources, health and safety, environmental practices, legal compliance, security and local laws that’s why all facilities WRAP certified.</a:t>
            </a:r>
          </a:p>
          <a:p>
            <a:r>
              <a:rPr lang="en-US" sz="2500" dirty="0"/>
              <a:t>Great opening price point products to target large scale Poly end-users.</a:t>
            </a:r>
          </a:p>
          <a:p>
            <a:r>
              <a:rPr lang="en-US" sz="2500" dirty="0"/>
              <a:t>Easy tear away labels which makes them perfect for rebranding</a:t>
            </a:r>
          </a:p>
          <a:p>
            <a:r>
              <a:rPr lang="en-US" sz="2500" dirty="0"/>
              <a:t>Prop 65 Complaint</a:t>
            </a:r>
          </a:p>
          <a:p>
            <a:pPr marL="0" indent="0">
              <a:buNone/>
            </a:pPr>
            <a:endParaRPr lang="en-US" sz="2500" dirty="0"/>
          </a:p>
          <a:p>
            <a:endParaRPr lang="en-US" dirty="0"/>
          </a:p>
        </p:txBody>
      </p:sp>
      <p:sp>
        <p:nvSpPr>
          <p:cNvPr id="5" name="Title 1">
            <a:extLst>
              <a:ext uri="{FF2B5EF4-FFF2-40B4-BE49-F238E27FC236}">
                <a16:creationId xmlns:a16="http://schemas.microsoft.com/office/drawing/2014/main" id="{200C5E27-3253-4370-B53B-6F2CCD105230}"/>
              </a:ext>
            </a:extLst>
          </p:cNvPr>
          <p:cNvSpPr txBox="1">
            <a:spLocks/>
          </p:cNvSpPr>
          <p:nvPr/>
        </p:nvSpPr>
        <p:spPr>
          <a:xfrm>
            <a:off x="838200" y="238517"/>
            <a:ext cx="10515600" cy="7745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Just Cool Product Advantages</a:t>
            </a:r>
          </a:p>
        </p:txBody>
      </p:sp>
      <p:cxnSp>
        <p:nvCxnSpPr>
          <p:cNvPr id="8" name="Straight Connector 7">
            <a:extLst>
              <a:ext uri="{FF2B5EF4-FFF2-40B4-BE49-F238E27FC236}">
                <a16:creationId xmlns:a16="http://schemas.microsoft.com/office/drawing/2014/main" id="{32E83BD2-DCB4-4C7F-814F-1A8CE480BC79}"/>
              </a:ext>
            </a:extLst>
          </p:cNvPr>
          <p:cNvCxnSpPr/>
          <p:nvPr/>
        </p:nvCxnSpPr>
        <p:spPr>
          <a:xfrm>
            <a:off x="838200" y="1013079"/>
            <a:ext cx="10515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EE9890B-DE0B-486C-920D-70EAEA6B932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9423805" y="4455486"/>
            <a:ext cx="1929995" cy="1716125"/>
          </a:xfrm>
          <a:prstGeom prst="rect">
            <a:avLst/>
          </a:prstGeom>
        </p:spPr>
      </p:pic>
      <p:pic>
        <p:nvPicPr>
          <p:cNvPr id="10" name="Picture 9" descr="A close up of a logo&#10;&#10;Description automatically generated">
            <a:extLst>
              <a:ext uri="{FF2B5EF4-FFF2-40B4-BE49-F238E27FC236}">
                <a16:creationId xmlns:a16="http://schemas.microsoft.com/office/drawing/2014/main" id="{3569F0CD-79DF-4FD6-A1A7-3B6309E3B0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10800" y="0"/>
            <a:ext cx="1869460" cy="1011828"/>
          </a:xfrm>
          <a:prstGeom prst="rect">
            <a:avLst/>
          </a:prstGeom>
        </p:spPr>
      </p:pic>
      <p:pic>
        <p:nvPicPr>
          <p:cNvPr id="11" name="Picture 10" descr="A close up of a logo&#10;&#10;Description automatically generated">
            <a:extLst>
              <a:ext uri="{FF2B5EF4-FFF2-40B4-BE49-F238E27FC236}">
                <a16:creationId xmlns:a16="http://schemas.microsoft.com/office/drawing/2014/main" id="{C92B8405-A732-4845-B277-A1905BE21E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389"/>
            <a:ext cx="1869460" cy="1011828"/>
          </a:xfrm>
          <a:prstGeom prst="rect">
            <a:avLst/>
          </a:prstGeom>
        </p:spPr>
      </p:pic>
    </p:spTree>
    <p:extLst>
      <p:ext uri="{BB962C8B-B14F-4D97-AF65-F5344CB8AC3E}">
        <p14:creationId xmlns:p14="http://schemas.microsoft.com/office/powerpoint/2010/main" val="2877444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11CBE-C879-41D4-8611-59F3AEDC8EDB}"/>
              </a:ext>
            </a:extLst>
          </p:cNvPr>
          <p:cNvSpPr>
            <a:spLocks noGrp="1"/>
          </p:cNvSpPr>
          <p:nvPr>
            <p:ph type="title"/>
          </p:nvPr>
        </p:nvSpPr>
        <p:spPr>
          <a:xfrm>
            <a:off x="838200" y="308854"/>
            <a:ext cx="10515600" cy="774562"/>
          </a:xfrm>
        </p:spPr>
        <p:txBody>
          <a:bodyPr>
            <a:normAutofit/>
          </a:bodyPr>
          <a:lstStyle/>
          <a:p>
            <a:pPr algn="ctr"/>
            <a:r>
              <a:rPr lang="en-US" sz="4000" b="1" dirty="0"/>
              <a:t>Style: JHA001 – College Hoodie</a:t>
            </a:r>
          </a:p>
        </p:txBody>
      </p:sp>
      <p:cxnSp>
        <p:nvCxnSpPr>
          <p:cNvPr id="5" name="Straight Connector 4">
            <a:extLst>
              <a:ext uri="{FF2B5EF4-FFF2-40B4-BE49-F238E27FC236}">
                <a16:creationId xmlns:a16="http://schemas.microsoft.com/office/drawing/2014/main" id="{EA3D2272-B500-4701-B526-F143FEE8DC9B}"/>
              </a:ext>
            </a:extLst>
          </p:cNvPr>
          <p:cNvCxnSpPr/>
          <p:nvPr/>
        </p:nvCxnSpPr>
        <p:spPr>
          <a:xfrm>
            <a:off x="962051" y="1083416"/>
            <a:ext cx="10515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F584476-5705-4922-94AB-1CA5232AF916}"/>
              </a:ext>
            </a:extLst>
          </p:cNvPr>
          <p:cNvPicPr>
            <a:picLocks noChangeAspect="1"/>
          </p:cNvPicPr>
          <p:nvPr/>
        </p:nvPicPr>
        <p:blipFill>
          <a:blip r:embed="rId3"/>
          <a:stretch>
            <a:fillRect/>
          </a:stretch>
        </p:blipFill>
        <p:spPr>
          <a:xfrm>
            <a:off x="600456" y="1298449"/>
            <a:ext cx="4867656" cy="5492228"/>
          </a:xfrm>
          <a:prstGeom prst="rect">
            <a:avLst/>
          </a:prstGeom>
        </p:spPr>
      </p:pic>
      <p:sp>
        <p:nvSpPr>
          <p:cNvPr id="14" name="Content Placeholder 2">
            <a:extLst>
              <a:ext uri="{FF2B5EF4-FFF2-40B4-BE49-F238E27FC236}">
                <a16:creationId xmlns:a16="http://schemas.microsoft.com/office/drawing/2014/main" id="{9628CA09-C1AB-4358-89D2-15AA5FBF759E}"/>
              </a:ext>
            </a:extLst>
          </p:cNvPr>
          <p:cNvSpPr txBox="1">
            <a:spLocks/>
          </p:cNvSpPr>
          <p:nvPr/>
        </p:nvSpPr>
        <p:spPr>
          <a:xfrm>
            <a:off x="5833873" y="1299758"/>
            <a:ext cx="5757671" cy="5436057"/>
          </a:xfrm>
          <a:prstGeom prst="rect">
            <a:avLst/>
          </a:prstGeom>
          <a:ln w="12700">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Fabric: 80% Ring-spun Cotton/20% Polyester </a:t>
            </a:r>
          </a:p>
          <a:p>
            <a:r>
              <a:rPr lang="en-US" sz="2000" dirty="0"/>
              <a:t>Weight: 8.3oz</a:t>
            </a:r>
          </a:p>
          <a:p>
            <a:r>
              <a:rPr lang="en-US" sz="2000" dirty="0"/>
              <a:t>Twin Needle Stitching detail</a:t>
            </a:r>
          </a:p>
          <a:p>
            <a:r>
              <a:rPr lang="en-US" sz="2000" dirty="0"/>
              <a:t>Double Fabric Hood</a:t>
            </a:r>
          </a:p>
          <a:p>
            <a:r>
              <a:rPr lang="en-US" sz="2000" dirty="0"/>
              <a:t>Kangaroo pouch pocket with hidden openings for phone cord feed</a:t>
            </a:r>
          </a:p>
          <a:p>
            <a:r>
              <a:rPr lang="en-US" sz="2000" dirty="0"/>
              <a:t>Self-colored drawstrings</a:t>
            </a:r>
          </a:p>
          <a:p>
            <a:r>
              <a:rPr lang="en-US" sz="2000" dirty="0"/>
              <a:t>Ribbed Cuff and Hem</a:t>
            </a:r>
          </a:p>
          <a:p>
            <a:r>
              <a:rPr lang="en-US" sz="2000" dirty="0"/>
              <a:t>100% cotton face creates the ideal printing surface</a:t>
            </a:r>
          </a:p>
          <a:p>
            <a:r>
              <a:rPr lang="en-US" sz="2000" dirty="0"/>
              <a:t>Easy tear-away label ideal for rebranding</a:t>
            </a:r>
          </a:p>
          <a:p>
            <a:r>
              <a:rPr lang="en-US" sz="2000" dirty="0"/>
              <a:t>Available in 37 colors</a:t>
            </a:r>
          </a:p>
          <a:p>
            <a:r>
              <a:rPr lang="en-US" sz="2000" dirty="0"/>
              <a:t>Case Quantities: 24 units</a:t>
            </a:r>
          </a:p>
          <a:p>
            <a:r>
              <a:rPr lang="en-US" sz="2000" dirty="0"/>
              <a:t>Sizes: S – 5XL – 8 Colors all other colors S – 3X</a:t>
            </a:r>
            <a:r>
              <a:rPr lang="en-US" sz="1800" dirty="0"/>
              <a:t>L</a:t>
            </a:r>
          </a:p>
          <a:p>
            <a:pPr marL="0" indent="0">
              <a:buFont typeface="Arial" panose="020B0604020202020204" pitchFamily="34" charset="0"/>
              <a:buNone/>
            </a:pPr>
            <a:endParaRPr lang="en-US" sz="1900" dirty="0"/>
          </a:p>
          <a:p>
            <a:endParaRPr lang="en-US" sz="1900" dirty="0"/>
          </a:p>
        </p:txBody>
      </p:sp>
      <p:pic>
        <p:nvPicPr>
          <p:cNvPr id="8" name="Picture 7" descr="A close up of a logo&#10;&#10;Description automatically generated">
            <a:extLst>
              <a:ext uri="{FF2B5EF4-FFF2-40B4-BE49-F238E27FC236}">
                <a16:creationId xmlns:a16="http://schemas.microsoft.com/office/drawing/2014/main" id="{599358F5-164A-4714-8380-96F0811339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6" y="8405"/>
            <a:ext cx="2439255" cy="1280160"/>
          </a:xfrm>
          <a:prstGeom prst="rect">
            <a:avLst/>
          </a:prstGeom>
        </p:spPr>
      </p:pic>
      <p:pic>
        <p:nvPicPr>
          <p:cNvPr id="9" name="Picture 8" descr="A close up of a logo&#10;&#10;Description automatically generated">
            <a:extLst>
              <a:ext uri="{FF2B5EF4-FFF2-40B4-BE49-F238E27FC236}">
                <a16:creationId xmlns:a16="http://schemas.microsoft.com/office/drawing/2014/main" id="{11833E7F-08D3-40BA-808A-12C2418E6A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4951" y="7429"/>
            <a:ext cx="2439255" cy="1280160"/>
          </a:xfrm>
          <a:prstGeom prst="rect">
            <a:avLst/>
          </a:prstGeom>
        </p:spPr>
      </p:pic>
    </p:spTree>
    <p:extLst>
      <p:ext uri="{BB962C8B-B14F-4D97-AF65-F5344CB8AC3E}">
        <p14:creationId xmlns:p14="http://schemas.microsoft.com/office/powerpoint/2010/main" val="2767321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D6CF29CD-38B8-4924-BA11-6D6051748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4625F75-52F0-43B4-B1D3-0D6E3920A14D}"/>
              </a:ext>
            </a:extLst>
          </p:cNvPr>
          <p:cNvSpPr txBox="1"/>
          <p:nvPr/>
        </p:nvSpPr>
        <p:spPr>
          <a:xfrm>
            <a:off x="490728" y="4596677"/>
            <a:ext cx="11210544" cy="1207269"/>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5000" b="1" u="sng" dirty="0">
                <a:solidFill>
                  <a:schemeClr val="bg1"/>
                </a:solidFill>
                <a:latin typeface="+mj-lt"/>
                <a:ea typeface="+mj-ea"/>
                <a:cs typeface="+mj-cs"/>
              </a:rPr>
              <a:t>Basic College Hoodie available in 37 Colors</a:t>
            </a:r>
          </a:p>
        </p:txBody>
      </p:sp>
      <p:cxnSp>
        <p:nvCxnSpPr>
          <p:cNvPr id="41" name="Straight Connector 40">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060136"/>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7332365-FA22-4C8F-845F-4826BD37F2DA}"/>
              </a:ext>
            </a:extLst>
          </p:cNvPr>
          <p:cNvPicPr>
            <a:picLocks noChangeAspect="1"/>
          </p:cNvPicPr>
          <p:nvPr/>
        </p:nvPicPr>
        <p:blipFill rotWithShape="1">
          <a:blip r:embed="rId2"/>
          <a:srcRect l="11764" r="6195" b="-3"/>
          <a:stretch/>
        </p:blipFill>
        <p:spPr>
          <a:xfrm>
            <a:off x="6713058" y="541526"/>
            <a:ext cx="5281971" cy="3527400"/>
          </a:xfrm>
          <a:prstGeom prst="rect">
            <a:avLst/>
          </a:prstGeom>
        </p:spPr>
      </p:pic>
      <p:pic>
        <p:nvPicPr>
          <p:cNvPr id="7" name="Picture 6">
            <a:extLst>
              <a:ext uri="{FF2B5EF4-FFF2-40B4-BE49-F238E27FC236}">
                <a16:creationId xmlns:a16="http://schemas.microsoft.com/office/drawing/2014/main" id="{369916FB-7834-4EBD-A7DF-6F5C7F57F5AE}"/>
              </a:ext>
            </a:extLst>
          </p:cNvPr>
          <p:cNvPicPr>
            <a:picLocks noChangeAspect="1"/>
          </p:cNvPicPr>
          <p:nvPr/>
        </p:nvPicPr>
        <p:blipFill>
          <a:blip r:embed="rId3"/>
          <a:stretch>
            <a:fillRect/>
          </a:stretch>
        </p:blipFill>
        <p:spPr>
          <a:xfrm>
            <a:off x="196971" y="3578771"/>
            <a:ext cx="5281973" cy="490155"/>
          </a:xfrm>
          <a:prstGeom prst="rect">
            <a:avLst/>
          </a:prstGeom>
        </p:spPr>
      </p:pic>
      <p:pic>
        <p:nvPicPr>
          <p:cNvPr id="8" name="Picture 7">
            <a:extLst>
              <a:ext uri="{FF2B5EF4-FFF2-40B4-BE49-F238E27FC236}">
                <a16:creationId xmlns:a16="http://schemas.microsoft.com/office/drawing/2014/main" id="{6B042129-589F-4D68-8D5B-E248B2816727}"/>
              </a:ext>
            </a:extLst>
          </p:cNvPr>
          <p:cNvPicPr>
            <a:picLocks noChangeAspect="1"/>
          </p:cNvPicPr>
          <p:nvPr/>
        </p:nvPicPr>
        <p:blipFill>
          <a:blip r:embed="rId4"/>
          <a:stretch>
            <a:fillRect/>
          </a:stretch>
        </p:blipFill>
        <p:spPr>
          <a:xfrm>
            <a:off x="185724" y="2965125"/>
            <a:ext cx="5281974" cy="490155"/>
          </a:xfrm>
          <a:prstGeom prst="rect">
            <a:avLst/>
          </a:prstGeom>
        </p:spPr>
      </p:pic>
      <p:pic>
        <p:nvPicPr>
          <p:cNvPr id="9" name="Picture 8">
            <a:extLst>
              <a:ext uri="{FF2B5EF4-FFF2-40B4-BE49-F238E27FC236}">
                <a16:creationId xmlns:a16="http://schemas.microsoft.com/office/drawing/2014/main" id="{DAF16EBB-7072-40C3-BFC5-C968CE648FA7}"/>
              </a:ext>
            </a:extLst>
          </p:cNvPr>
          <p:cNvPicPr>
            <a:picLocks noChangeAspect="1"/>
          </p:cNvPicPr>
          <p:nvPr/>
        </p:nvPicPr>
        <p:blipFill>
          <a:blip r:embed="rId5"/>
          <a:stretch>
            <a:fillRect/>
          </a:stretch>
        </p:blipFill>
        <p:spPr>
          <a:xfrm>
            <a:off x="185724" y="2349255"/>
            <a:ext cx="5270731" cy="490155"/>
          </a:xfrm>
          <a:prstGeom prst="rect">
            <a:avLst/>
          </a:prstGeom>
        </p:spPr>
      </p:pic>
      <p:pic>
        <p:nvPicPr>
          <p:cNvPr id="10" name="Picture 9">
            <a:extLst>
              <a:ext uri="{FF2B5EF4-FFF2-40B4-BE49-F238E27FC236}">
                <a16:creationId xmlns:a16="http://schemas.microsoft.com/office/drawing/2014/main" id="{A15A79FA-2009-4E86-9509-34C3B296A773}"/>
              </a:ext>
            </a:extLst>
          </p:cNvPr>
          <p:cNvPicPr>
            <a:picLocks noChangeAspect="1"/>
          </p:cNvPicPr>
          <p:nvPr/>
        </p:nvPicPr>
        <p:blipFill>
          <a:blip r:embed="rId6"/>
          <a:stretch>
            <a:fillRect/>
          </a:stretch>
        </p:blipFill>
        <p:spPr>
          <a:xfrm>
            <a:off x="174480" y="1733385"/>
            <a:ext cx="5281975" cy="490155"/>
          </a:xfrm>
          <a:prstGeom prst="rect">
            <a:avLst/>
          </a:prstGeom>
        </p:spPr>
      </p:pic>
      <p:pic>
        <p:nvPicPr>
          <p:cNvPr id="11" name="Picture 10">
            <a:extLst>
              <a:ext uri="{FF2B5EF4-FFF2-40B4-BE49-F238E27FC236}">
                <a16:creationId xmlns:a16="http://schemas.microsoft.com/office/drawing/2014/main" id="{6E359A9B-A9BA-4308-82FB-52B4DD86FF57}"/>
              </a:ext>
            </a:extLst>
          </p:cNvPr>
          <p:cNvPicPr>
            <a:picLocks noChangeAspect="1"/>
          </p:cNvPicPr>
          <p:nvPr/>
        </p:nvPicPr>
        <p:blipFill>
          <a:blip r:embed="rId7"/>
          <a:stretch>
            <a:fillRect/>
          </a:stretch>
        </p:blipFill>
        <p:spPr>
          <a:xfrm>
            <a:off x="185724" y="1120745"/>
            <a:ext cx="5281975" cy="490155"/>
          </a:xfrm>
          <a:prstGeom prst="rect">
            <a:avLst/>
          </a:prstGeom>
        </p:spPr>
      </p:pic>
      <p:pic>
        <p:nvPicPr>
          <p:cNvPr id="12" name="Picture 11">
            <a:extLst>
              <a:ext uri="{FF2B5EF4-FFF2-40B4-BE49-F238E27FC236}">
                <a16:creationId xmlns:a16="http://schemas.microsoft.com/office/drawing/2014/main" id="{8278145E-A584-4AD2-B6F0-D5B9BE3E27AF}"/>
              </a:ext>
            </a:extLst>
          </p:cNvPr>
          <p:cNvPicPr>
            <a:picLocks noChangeAspect="1"/>
          </p:cNvPicPr>
          <p:nvPr/>
        </p:nvPicPr>
        <p:blipFill>
          <a:blip r:embed="rId8"/>
          <a:stretch>
            <a:fillRect/>
          </a:stretch>
        </p:blipFill>
        <p:spPr>
          <a:xfrm>
            <a:off x="174480" y="541525"/>
            <a:ext cx="5281976" cy="490157"/>
          </a:xfrm>
          <a:prstGeom prst="rect">
            <a:avLst/>
          </a:prstGeom>
        </p:spPr>
      </p:pic>
    </p:spTree>
    <p:extLst>
      <p:ext uri="{BB962C8B-B14F-4D97-AF65-F5344CB8AC3E}">
        <p14:creationId xmlns:p14="http://schemas.microsoft.com/office/powerpoint/2010/main" val="18090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11CBE-C879-41D4-8611-59F3AEDC8EDB}"/>
              </a:ext>
            </a:extLst>
          </p:cNvPr>
          <p:cNvSpPr>
            <a:spLocks noGrp="1"/>
          </p:cNvSpPr>
          <p:nvPr>
            <p:ph type="title"/>
          </p:nvPr>
        </p:nvSpPr>
        <p:spPr>
          <a:xfrm>
            <a:off x="838200" y="308854"/>
            <a:ext cx="10515600" cy="774562"/>
          </a:xfrm>
        </p:spPr>
        <p:txBody>
          <a:bodyPr>
            <a:normAutofit/>
          </a:bodyPr>
          <a:lstStyle/>
          <a:p>
            <a:pPr algn="ctr"/>
            <a:r>
              <a:rPr lang="en-US" sz="4000" b="1" dirty="0"/>
              <a:t>Style: JHY001 – Youth College Hoodie</a:t>
            </a:r>
          </a:p>
        </p:txBody>
      </p:sp>
      <p:cxnSp>
        <p:nvCxnSpPr>
          <p:cNvPr id="5" name="Straight Connector 4">
            <a:extLst>
              <a:ext uri="{FF2B5EF4-FFF2-40B4-BE49-F238E27FC236}">
                <a16:creationId xmlns:a16="http://schemas.microsoft.com/office/drawing/2014/main" id="{EA3D2272-B500-4701-B526-F143FEE8DC9B}"/>
              </a:ext>
            </a:extLst>
          </p:cNvPr>
          <p:cNvCxnSpPr/>
          <p:nvPr/>
        </p:nvCxnSpPr>
        <p:spPr>
          <a:xfrm>
            <a:off x="838200" y="1013079"/>
            <a:ext cx="10515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050079E-47D9-4C4E-A8A6-E7BB7688B29A}"/>
              </a:ext>
            </a:extLst>
          </p:cNvPr>
          <p:cNvPicPr>
            <a:picLocks noChangeAspect="1"/>
          </p:cNvPicPr>
          <p:nvPr/>
        </p:nvPicPr>
        <p:blipFill>
          <a:blip r:embed="rId2"/>
          <a:stretch>
            <a:fillRect/>
          </a:stretch>
        </p:blipFill>
        <p:spPr>
          <a:xfrm>
            <a:off x="925697" y="1193146"/>
            <a:ext cx="5033699" cy="5465718"/>
          </a:xfrm>
          <a:prstGeom prst="rect">
            <a:avLst/>
          </a:prstGeom>
        </p:spPr>
      </p:pic>
      <p:sp>
        <p:nvSpPr>
          <p:cNvPr id="17" name="Content Placeholder 2">
            <a:extLst>
              <a:ext uri="{FF2B5EF4-FFF2-40B4-BE49-F238E27FC236}">
                <a16:creationId xmlns:a16="http://schemas.microsoft.com/office/drawing/2014/main" id="{07294AEE-50DB-4BB8-8DA2-E312A7C9E628}"/>
              </a:ext>
            </a:extLst>
          </p:cNvPr>
          <p:cNvSpPr txBox="1">
            <a:spLocks/>
          </p:cNvSpPr>
          <p:nvPr/>
        </p:nvSpPr>
        <p:spPr>
          <a:xfrm>
            <a:off x="6229489" y="1193145"/>
            <a:ext cx="5573043" cy="5465718"/>
          </a:xfrm>
          <a:prstGeom prst="rect">
            <a:avLst/>
          </a:prstGeom>
          <a:ln w="12700">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Fabric: 80% Ring-spun Cotton/20% Polyester </a:t>
            </a:r>
          </a:p>
          <a:p>
            <a:r>
              <a:rPr lang="en-US" sz="2000" dirty="0"/>
              <a:t>Weight: 8.3oz</a:t>
            </a:r>
          </a:p>
          <a:p>
            <a:r>
              <a:rPr lang="en-US" sz="2000" dirty="0"/>
              <a:t>Twin Needle Stitching detail</a:t>
            </a:r>
          </a:p>
          <a:p>
            <a:r>
              <a:rPr lang="en-US" sz="2000" dirty="0"/>
              <a:t>Double Fabric Hood</a:t>
            </a:r>
          </a:p>
          <a:p>
            <a:r>
              <a:rPr lang="en-US" sz="2000" dirty="0"/>
              <a:t>Kangaroo pouch pocket with hidden openings for phone cord feed</a:t>
            </a:r>
          </a:p>
          <a:p>
            <a:r>
              <a:rPr lang="en-US" sz="2000" dirty="0"/>
              <a:t>No drawcords to comply with EU regulations</a:t>
            </a:r>
          </a:p>
          <a:p>
            <a:r>
              <a:rPr lang="en-US" sz="2000" dirty="0"/>
              <a:t>Ribbed Cuff and Hem</a:t>
            </a:r>
          </a:p>
          <a:p>
            <a:r>
              <a:rPr lang="en-US" sz="2000" dirty="0"/>
              <a:t>100% cotton face creates the ideal printing surface</a:t>
            </a:r>
          </a:p>
          <a:p>
            <a:r>
              <a:rPr lang="en-US" sz="2000" dirty="0"/>
              <a:t>Easy tear-away labels perfect for rebranding</a:t>
            </a:r>
          </a:p>
          <a:p>
            <a:r>
              <a:rPr lang="en-US" sz="2000" dirty="0"/>
              <a:t>Available in 8 colors</a:t>
            </a:r>
          </a:p>
          <a:p>
            <a:r>
              <a:rPr lang="en-US" sz="2000" dirty="0"/>
              <a:t>Case Quantities: 24 units</a:t>
            </a:r>
          </a:p>
          <a:p>
            <a:r>
              <a:rPr lang="en-US" sz="2000" dirty="0"/>
              <a:t>Sizes: XS – XL </a:t>
            </a:r>
          </a:p>
          <a:p>
            <a:pPr marL="0" indent="0">
              <a:buFont typeface="Arial" panose="020B0604020202020204" pitchFamily="34" charset="0"/>
              <a:buNone/>
            </a:pPr>
            <a:endParaRPr lang="en-US" sz="1900" dirty="0"/>
          </a:p>
          <a:p>
            <a:endParaRPr lang="en-US" sz="1900" dirty="0"/>
          </a:p>
        </p:txBody>
      </p:sp>
      <p:pic>
        <p:nvPicPr>
          <p:cNvPr id="8" name="Picture 7" descr="A close up of a logo&#10;&#10;Description automatically generated">
            <a:extLst>
              <a:ext uri="{FF2B5EF4-FFF2-40B4-BE49-F238E27FC236}">
                <a16:creationId xmlns:a16="http://schemas.microsoft.com/office/drawing/2014/main" id="{95CB9B90-310F-4E8B-AD99-15CD54D425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6" y="8405"/>
            <a:ext cx="2439255" cy="1280160"/>
          </a:xfrm>
          <a:prstGeom prst="rect">
            <a:avLst/>
          </a:prstGeom>
        </p:spPr>
      </p:pic>
      <p:pic>
        <p:nvPicPr>
          <p:cNvPr id="9" name="Picture 8" descr="A close up of a logo&#10;&#10;Description automatically generated">
            <a:extLst>
              <a:ext uri="{FF2B5EF4-FFF2-40B4-BE49-F238E27FC236}">
                <a16:creationId xmlns:a16="http://schemas.microsoft.com/office/drawing/2014/main" id="{A05DB7DE-0C05-4E07-AAD0-4DF9FE6A5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4951" y="7429"/>
            <a:ext cx="2439255" cy="1280160"/>
          </a:xfrm>
          <a:prstGeom prst="rect">
            <a:avLst/>
          </a:prstGeom>
        </p:spPr>
      </p:pic>
    </p:spTree>
    <p:extLst>
      <p:ext uri="{BB962C8B-B14F-4D97-AF65-F5344CB8AC3E}">
        <p14:creationId xmlns:p14="http://schemas.microsoft.com/office/powerpoint/2010/main" val="1488825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11CBE-C879-41D4-8611-59F3AEDC8EDB}"/>
              </a:ext>
            </a:extLst>
          </p:cNvPr>
          <p:cNvSpPr>
            <a:spLocks noGrp="1"/>
          </p:cNvSpPr>
          <p:nvPr>
            <p:ph type="title"/>
          </p:nvPr>
        </p:nvSpPr>
        <p:spPr>
          <a:xfrm>
            <a:off x="838200" y="308854"/>
            <a:ext cx="10515600" cy="774562"/>
          </a:xfrm>
        </p:spPr>
        <p:txBody>
          <a:bodyPr/>
          <a:lstStyle/>
          <a:p>
            <a:pPr algn="ctr"/>
            <a:r>
              <a:rPr lang="en-US" sz="4000" b="1" dirty="0"/>
              <a:t>Style: JHA003 – Varsity Contrast Hoodie</a:t>
            </a:r>
          </a:p>
        </p:txBody>
      </p:sp>
      <p:cxnSp>
        <p:nvCxnSpPr>
          <p:cNvPr id="5" name="Straight Connector 4">
            <a:extLst>
              <a:ext uri="{FF2B5EF4-FFF2-40B4-BE49-F238E27FC236}">
                <a16:creationId xmlns:a16="http://schemas.microsoft.com/office/drawing/2014/main" id="{EA3D2272-B500-4701-B526-F143FEE8DC9B}"/>
              </a:ext>
            </a:extLst>
          </p:cNvPr>
          <p:cNvCxnSpPr/>
          <p:nvPr/>
        </p:nvCxnSpPr>
        <p:spPr>
          <a:xfrm>
            <a:off x="838200" y="1013079"/>
            <a:ext cx="10515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4178AAF-715F-438A-B297-86EA875712F1}"/>
              </a:ext>
            </a:extLst>
          </p:cNvPr>
          <p:cNvPicPr>
            <a:picLocks noChangeAspect="1"/>
          </p:cNvPicPr>
          <p:nvPr/>
        </p:nvPicPr>
        <p:blipFill rotWithShape="1">
          <a:blip r:embed="rId2"/>
          <a:srcRect l="11809" r="10765"/>
          <a:stretch/>
        </p:blipFill>
        <p:spPr>
          <a:xfrm>
            <a:off x="658368" y="1229721"/>
            <a:ext cx="5138928" cy="5465718"/>
          </a:xfrm>
          <a:prstGeom prst="rect">
            <a:avLst/>
          </a:prstGeom>
        </p:spPr>
      </p:pic>
      <p:sp>
        <p:nvSpPr>
          <p:cNvPr id="12" name="Content Placeholder 2">
            <a:extLst>
              <a:ext uri="{FF2B5EF4-FFF2-40B4-BE49-F238E27FC236}">
                <a16:creationId xmlns:a16="http://schemas.microsoft.com/office/drawing/2014/main" id="{13A75F36-48F1-4A7F-B730-C07B1900F94C}"/>
              </a:ext>
            </a:extLst>
          </p:cNvPr>
          <p:cNvSpPr txBox="1">
            <a:spLocks/>
          </p:cNvSpPr>
          <p:nvPr/>
        </p:nvSpPr>
        <p:spPr>
          <a:xfrm>
            <a:off x="6229489" y="1229721"/>
            <a:ext cx="5539177" cy="5465718"/>
          </a:xfrm>
          <a:prstGeom prst="rect">
            <a:avLst/>
          </a:prstGeom>
          <a:ln w="12700">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Fabric: 80% Ring-spun Cotton/20% Polyester </a:t>
            </a:r>
          </a:p>
          <a:p>
            <a:r>
              <a:rPr lang="en-US" sz="1800" dirty="0"/>
              <a:t>Weight: 8.3oz</a:t>
            </a:r>
          </a:p>
          <a:p>
            <a:r>
              <a:rPr lang="en-US" sz="1800" dirty="0"/>
              <a:t>Twin Needle Stitching detail</a:t>
            </a:r>
          </a:p>
          <a:p>
            <a:r>
              <a:rPr lang="en-US" sz="1800" dirty="0"/>
              <a:t>Double Fabric Hood with contrast inner lining</a:t>
            </a:r>
          </a:p>
          <a:p>
            <a:r>
              <a:rPr lang="en-US" sz="1800" dirty="0"/>
              <a:t>Kangaroo pouch pocket with hidden openings for phone cord feed</a:t>
            </a:r>
          </a:p>
          <a:p>
            <a:r>
              <a:rPr lang="en-US" sz="1800" dirty="0"/>
              <a:t>Contrast flat lace drawcords</a:t>
            </a:r>
          </a:p>
          <a:p>
            <a:r>
              <a:rPr lang="en-US" sz="1800" dirty="0"/>
              <a:t>Ribbed Cuff and Hem</a:t>
            </a:r>
          </a:p>
          <a:p>
            <a:r>
              <a:rPr lang="en-US" sz="1800" dirty="0"/>
              <a:t>100% cotton face creates the ideal printing surface</a:t>
            </a:r>
          </a:p>
          <a:p>
            <a:r>
              <a:rPr lang="en-US" sz="1800" dirty="0"/>
              <a:t>Easy tear-away labels perfect for rebranding</a:t>
            </a:r>
          </a:p>
          <a:p>
            <a:r>
              <a:rPr lang="en-US" sz="1800" dirty="0"/>
              <a:t>Available in 24  colors</a:t>
            </a:r>
          </a:p>
          <a:p>
            <a:r>
              <a:rPr lang="en-US" sz="1800" dirty="0"/>
              <a:t>Case Quantities: 24 units</a:t>
            </a:r>
          </a:p>
          <a:p>
            <a:r>
              <a:rPr lang="en-US" sz="1800" dirty="0"/>
              <a:t>Sizes: S – 3XL</a:t>
            </a:r>
          </a:p>
          <a:p>
            <a:endParaRPr lang="en-US" sz="1900" dirty="0"/>
          </a:p>
        </p:txBody>
      </p:sp>
      <p:pic>
        <p:nvPicPr>
          <p:cNvPr id="8" name="Picture 7" descr="A close up of a logo&#10;&#10;Description automatically generated">
            <a:extLst>
              <a:ext uri="{FF2B5EF4-FFF2-40B4-BE49-F238E27FC236}">
                <a16:creationId xmlns:a16="http://schemas.microsoft.com/office/drawing/2014/main" id="{8EFD0828-54DC-4DAA-9D12-C7495F4930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6" y="8405"/>
            <a:ext cx="2439255" cy="1280160"/>
          </a:xfrm>
          <a:prstGeom prst="rect">
            <a:avLst/>
          </a:prstGeom>
        </p:spPr>
      </p:pic>
      <p:pic>
        <p:nvPicPr>
          <p:cNvPr id="13" name="Picture 12" descr="A close up of a logo&#10;&#10;Description automatically generated">
            <a:extLst>
              <a:ext uri="{FF2B5EF4-FFF2-40B4-BE49-F238E27FC236}">
                <a16:creationId xmlns:a16="http://schemas.microsoft.com/office/drawing/2014/main" id="{1EE6BAEA-4415-42B7-A8F7-D3C9E8553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4951" y="7429"/>
            <a:ext cx="2439255" cy="1280160"/>
          </a:xfrm>
          <a:prstGeom prst="rect">
            <a:avLst/>
          </a:prstGeom>
        </p:spPr>
      </p:pic>
    </p:spTree>
    <p:extLst>
      <p:ext uri="{BB962C8B-B14F-4D97-AF65-F5344CB8AC3E}">
        <p14:creationId xmlns:p14="http://schemas.microsoft.com/office/powerpoint/2010/main" val="1213426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11CBE-C879-41D4-8611-59F3AEDC8EDB}"/>
              </a:ext>
            </a:extLst>
          </p:cNvPr>
          <p:cNvSpPr>
            <a:spLocks noGrp="1"/>
          </p:cNvSpPr>
          <p:nvPr>
            <p:ph type="title"/>
          </p:nvPr>
        </p:nvSpPr>
        <p:spPr>
          <a:xfrm>
            <a:off x="838200" y="308854"/>
            <a:ext cx="10515600" cy="774562"/>
          </a:xfrm>
        </p:spPr>
        <p:txBody>
          <a:bodyPr>
            <a:normAutofit/>
          </a:bodyPr>
          <a:lstStyle/>
          <a:p>
            <a:pPr algn="ctr"/>
            <a:r>
              <a:rPr lang="en-US" sz="4000" b="1" dirty="0"/>
              <a:t>Style: JHA009 – Baseball Hoodie</a:t>
            </a:r>
          </a:p>
        </p:txBody>
      </p:sp>
      <p:cxnSp>
        <p:nvCxnSpPr>
          <p:cNvPr id="5" name="Straight Connector 4">
            <a:extLst>
              <a:ext uri="{FF2B5EF4-FFF2-40B4-BE49-F238E27FC236}">
                <a16:creationId xmlns:a16="http://schemas.microsoft.com/office/drawing/2014/main" id="{EA3D2272-B500-4701-B526-F143FEE8DC9B}"/>
              </a:ext>
            </a:extLst>
          </p:cNvPr>
          <p:cNvCxnSpPr/>
          <p:nvPr/>
        </p:nvCxnSpPr>
        <p:spPr>
          <a:xfrm>
            <a:off x="838200" y="1013079"/>
            <a:ext cx="10515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D1AEBA9-F3DA-4C36-94B4-BB1A9DE1F372}"/>
              </a:ext>
            </a:extLst>
          </p:cNvPr>
          <p:cNvPicPr>
            <a:picLocks noChangeAspect="1"/>
          </p:cNvPicPr>
          <p:nvPr/>
        </p:nvPicPr>
        <p:blipFill rotWithShape="1">
          <a:blip r:embed="rId2"/>
          <a:srcRect l="18693" r="7290" b="3718"/>
          <a:stretch/>
        </p:blipFill>
        <p:spPr>
          <a:xfrm>
            <a:off x="838200" y="1242842"/>
            <a:ext cx="4977384" cy="5465717"/>
          </a:xfrm>
          <a:prstGeom prst="rect">
            <a:avLst/>
          </a:prstGeom>
        </p:spPr>
      </p:pic>
      <p:sp>
        <p:nvSpPr>
          <p:cNvPr id="11" name="Content Placeholder 2">
            <a:extLst>
              <a:ext uri="{FF2B5EF4-FFF2-40B4-BE49-F238E27FC236}">
                <a16:creationId xmlns:a16="http://schemas.microsoft.com/office/drawing/2014/main" id="{8CB1F82C-839B-4F3F-A0B9-140A93C228E6}"/>
              </a:ext>
            </a:extLst>
          </p:cNvPr>
          <p:cNvSpPr txBox="1">
            <a:spLocks/>
          </p:cNvSpPr>
          <p:nvPr/>
        </p:nvSpPr>
        <p:spPr>
          <a:xfrm>
            <a:off x="6229490" y="1248009"/>
            <a:ext cx="5443400" cy="5465718"/>
          </a:xfrm>
          <a:prstGeom prst="rect">
            <a:avLst/>
          </a:prstGeom>
          <a:ln w="12700">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Fabric: 80% Ring-spun Cotton/20% Polyester </a:t>
            </a:r>
          </a:p>
          <a:p>
            <a:r>
              <a:rPr lang="en-US" sz="1800" dirty="0"/>
              <a:t>Weight: 8.3oz</a:t>
            </a:r>
          </a:p>
          <a:p>
            <a:r>
              <a:rPr lang="en-US" sz="1800" dirty="0"/>
              <a:t>Twin Needle Stitching detail</a:t>
            </a:r>
          </a:p>
          <a:p>
            <a:r>
              <a:rPr lang="en-US" sz="1800" dirty="0"/>
              <a:t>Contrast Raglan Sleeves</a:t>
            </a:r>
          </a:p>
          <a:p>
            <a:r>
              <a:rPr lang="en-US" sz="1800" dirty="0"/>
              <a:t>Contrast Double Fabric Hood</a:t>
            </a:r>
          </a:p>
          <a:p>
            <a:r>
              <a:rPr lang="en-US" sz="1800" dirty="0"/>
              <a:t>Kangaroo pouch pocket with hidden openings for phone cord feed</a:t>
            </a:r>
          </a:p>
          <a:p>
            <a:r>
              <a:rPr lang="en-US" sz="1800" dirty="0"/>
              <a:t>Contrast flat lace drawcords</a:t>
            </a:r>
          </a:p>
          <a:p>
            <a:r>
              <a:rPr lang="en-US" sz="1800" dirty="0"/>
              <a:t>Ribbed Cuff and Hem</a:t>
            </a:r>
          </a:p>
          <a:p>
            <a:r>
              <a:rPr lang="en-US" sz="1800" dirty="0"/>
              <a:t>Easy tear-away labels prefect for rebranding</a:t>
            </a:r>
          </a:p>
          <a:p>
            <a:r>
              <a:rPr lang="en-US" sz="1800" dirty="0"/>
              <a:t>Available in 3 colors</a:t>
            </a:r>
          </a:p>
          <a:p>
            <a:r>
              <a:rPr lang="en-US" sz="1800" dirty="0"/>
              <a:t>Case Quantities: 24 units</a:t>
            </a:r>
          </a:p>
          <a:p>
            <a:r>
              <a:rPr lang="en-US" sz="1800" dirty="0"/>
              <a:t>Sizes: S – 3XL</a:t>
            </a:r>
          </a:p>
          <a:p>
            <a:pPr marL="0" indent="0">
              <a:buFont typeface="Arial" panose="020B0604020202020204" pitchFamily="34" charset="0"/>
              <a:buNone/>
            </a:pPr>
            <a:endParaRPr lang="en-US" sz="1900" dirty="0"/>
          </a:p>
          <a:p>
            <a:endParaRPr lang="en-US" sz="1900" dirty="0"/>
          </a:p>
        </p:txBody>
      </p:sp>
      <p:pic>
        <p:nvPicPr>
          <p:cNvPr id="12" name="Picture 11" descr="A close up of a logo&#10;&#10;Description automatically generated">
            <a:extLst>
              <a:ext uri="{FF2B5EF4-FFF2-40B4-BE49-F238E27FC236}">
                <a16:creationId xmlns:a16="http://schemas.microsoft.com/office/drawing/2014/main" id="{A669A0C1-B515-4D67-B767-7BB8B827F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6" y="8405"/>
            <a:ext cx="2439255" cy="1280160"/>
          </a:xfrm>
          <a:prstGeom prst="rect">
            <a:avLst/>
          </a:prstGeom>
        </p:spPr>
      </p:pic>
      <p:pic>
        <p:nvPicPr>
          <p:cNvPr id="13" name="Picture 12" descr="A close up of a logo&#10;&#10;Description automatically generated">
            <a:extLst>
              <a:ext uri="{FF2B5EF4-FFF2-40B4-BE49-F238E27FC236}">
                <a16:creationId xmlns:a16="http://schemas.microsoft.com/office/drawing/2014/main" id="{57257CA2-FBC9-4C65-A9D1-3D91A7FDE6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4951" y="7429"/>
            <a:ext cx="2439255" cy="1280160"/>
          </a:xfrm>
          <a:prstGeom prst="rect">
            <a:avLst/>
          </a:prstGeom>
        </p:spPr>
      </p:pic>
    </p:spTree>
    <p:extLst>
      <p:ext uri="{BB962C8B-B14F-4D97-AF65-F5344CB8AC3E}">
        <p14:creationId xmlns:p14="http://schemas.microsoft.com/office/powerpoint/2010/main" val="514349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11CBE-C879-41D4-8611-59F3AEDC8EDB}"/>
              </a:ext>
            </a:extLst>
          </p:cNvPr>
          <p:cNvSpPr>
            <a:spLocks noGrp="1"/>
          </p:cNvSpPr>
          <p:nvPr>
            <p:ph type="title"/>
          </p:nvPr>
        </p:nvSpPr>
        <p:spPr>
          <a:xfrm>
            <a:off x="838200" y="308854"/>
            <a:ext cx="10515600" cy="774562"/>
          </a:xfrm>
        </p:spPr>
        <p:txBody>
          <a:bodyPr>
            <a:normAutofit/>
          </a:bodyPr>
          <a:lstStyle/>
          <a:p>
            <a:pPr algn="ctr"/>
            <a:r>
              <a:rPr lang="en-US" sz="4000" b="1" dirty="0"/>
              <a:t>Style: JHA014 – Camo Hoodie</a:t>
            </a:r>
          </a:p>
        </p:txBody>
      </p:sp>
      <p:cxnSp>
        <p:nvCxnSpPr>
          <p:cNvPr id="5" name="Straight Connector 4">
            <a:extLst>
              <a:ext uri="{FF2B5EF4-FFF2-40B4-BE49-F238E27FC236}">
                <a16:creationId xmlns:a16="http://schemas.microsoft.com/office/drawing/2014/main" id="{EA3D2272-B500-4701-B526-F143FEE8DC9B}"/>
              </a:ext>
            </a:extLst>
          </p:cNvPr>
          <p:cNvCxnSpPr/>
          <p:nvPr/>
        </p:nvCxnSpPr>
        <p:spPr>
          <a:xfrm>
            <a:off x="838200" y="1013079"/>
            <a:ext cx="10515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759C18CB-0A21-4513-A989-34C24FAEA362}"/>
              </a:ext>
            </a:extLst>
          </p:cNvPr>
          <p:cNvSpPr txBox="1">
            <a:spLocks/>
          </p:cNvSpPr>
          <p:nvPr/>
        </p:nvSpPr>
        <p:spPr>
          <a:xfrm>
            <a:off x="6229490" y="1248009"/>
            <a:ext cx="5443400" cy="5465718"/>
          </a:xfrm>
          <a:prstGeom prst="rect">
            <a:avLst/>
          </a:prstGeom>
          <a:ln w="12700">
            <a:solidFill>
              <a:schemeClr val="tx1"/>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Fabric: 70% Ring-spun Cotton/30% Polyester </a:t>
            </a:r>
          </a:p>
          <a:p>
            <a:r>
              <a:rPr lang="en-US" sz="2000" dirty="0"/>
              <a:t>Weight: 8.3oz</a:t>
            </a:r>
          </a:p>
          <a:p>
            <a:r>
              <a:rPr lang="en-US" sz="2000" dirty="0"/>
              <a:t>Twin Needle Stitching detail</a:t>
            </a:r>
          </a:p>
          <a:p>
            <a:r>
              <a:rPr lang="en-US" sz="2000" dirty="0"/>
              <a:t>Classic all over camouflage print design</a:t>
            </a:r>
          </a:p>
          <a:p>
            <a:r>
              <a:rPr lang="en-US" sz="2000" dirty="0"/>
              <a:t>Double Fabric Hood</a:t>
            </a:r>
          </a:p>
          <a:p>
            <a:r>
              <a:rPr lang="en-US" sz="2000" dirty="0"/>
              <a:t>Kangaroo pouch pocket with hidden openings for phone cord feed</a:t>
            </a:r>
          </a:p>
          <a:p>
            <a:r>
              <a:rPr lang="en-US" sz="2000" dirty="0"/>
              <a:t>Flat lace drawcords</a:t>
            </a:r>
          </a:p>
          <a:p>
            <a:r>
              <a:rPr lang="en-US" sz="2000" dirty="0"/>
              <a:t>Ribbed Cuff and Hem</a:t>
            </a:r>
          </a:p>
          <a:p>
            <a:r>
              <a:rPr lang="en-US" sz="2000" dirty="0"/>
              <a:t>Simple tear-away labels perfect for rebranding</a:t>
            </a:r>
          </a:p>
          <a:p>
            <a:r>
              <a:rPr lang="en-US" sz="2000" dirty="0"/>
              <a:t>Available in 1 color</a:t>
            </a:r>
          </a:p>
          <a:p>
            <a:r>
              <a:rPr lang="en-US" sz="2000" dirty="0"/>
              <a:t>Case Quantities: 24 units</a:t>
            </a:r>
          </a:p>
          <a:p>
            <a:r>
              <a:rPr lang="en-US" sz="2000" dirty="0"/>
              <a:t>Sizes: S – 3XL</a:t>
            </a:r>
          </a:p>
          <a:p>
            <a:pPr marL="0" indent="0">
              <a:buFont typeface="Arial" panose="020B0604020202020204" pitchFamily="34" charset="0"/>
              <a:buNone/>
            </a:pPr>
            <a:endParaRPr lang="en-US" sz="1900" dirty="0"/>
          </a:p>
          <a:p>
            <a:endParaRPr lang="en-US" sz="1900" dirty="0"/>
          </a:p>
        </p:txBody>
      </p:sp>
      <p:pic>
        <p:nvPicPr>
          <p:cNvPr id="8" name="Picture 7">
            <a:extLst>
              <a:ext uri="{FF2B5EF4-FFF2-40B4-BE49-F238E27FC236}">
                <a16:creationId xmlns:a16="http://schemas.microsoft.com/office/drawing/2014/main" id="{44C013F7-78D9-4935-A1D8-ECAC35253C0E}"/>
              </a:ext>
            </a:extLst>
          </p:cNvPr>
          <p:cNvPicPr>
            <a:picLocks noChangeAspect="1"/>
          </p:cNvPicPr>
          <p:nvPr/>
        </p:nvPicPr>
        <p:blipFill>
          <a:blip r:embed="rId2"/>
          <a:stretch>
            <a:fillRect/>
          </a:stretch>
        </p:blipFill>
        <p:spPr>
          <a:xfrm>
            <a:off x="838199" y="1173290"/>
            <a:ext cx="4904232" cy="5520118"/>
          </a:xfrm>
          <a:prstGeom prst="rect">
            <a:avLst/>
          </a:prstGeom>
        </p:spPr>
      </p:pic>
      <p:pic>
        <p:nvPicPr>
          <p:cNvPr id="12" name="Picture 11" descr="A close up of a logo&#10;&#10;Description automatically generated">
            <a:extLst>
              <a:ext uri="{FF2B5EF4-FFF2-40B4-BE49-F238E27FC236}">
                <a16:creationId xmlns:a16="http://schemas.microsoft.com/office/drawing/2014/main" id="{AAAA8569-6985-45E0-9741-9B7AC8C573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6" y="8405"/>
            <a:ext cx="2439255" cy="1280160"/>
          </a:xfrm>
          <a:prstGeom prst="rect">
            <a:avLst/>
          </a:prstGeom>
        </p:spPr>
      </p:pic>
      <p:pic>
        <p:nvPicPr>
          <p:cNvPr id="13" name="Picture 12" descr="A close up of a logo&#10;&#10;Description automatically generated">
            <a:extLst>
              <a:ext uri="{FF2B5EF4-FFF2-40B4-BE49-F238E27FC236}">
                <a16:creationId xmlns:a16="http://schemas.microsoft.com/office/drawing/2014/main" id="{64ED2E8B-7ABE-4D82-8862-48ABB1B1B2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4951" y="7429"/>
            <a:ext cx="2439255" cy="1280160"/>
          </a:xfrm>
          <a:prstGeom prst="rect">
            <a:avLst/>
          </a:prstGeom>
        </p:spPr>
      </p:pic>
    </p:spTree>
    <p:extLst>
      <p:ext uri="{BB962C8B-B14F-4D97-AF65-F5344CB8AC3E}">
        <p14:creationId xmlns:p14="http://schemas.microsoft.com/office/powerpoint/2010/main" val="37984360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485</TotalTime>
  <Words>2088</Words>
  <Application>Microsoft Office PowerPoint</Application>
  <PresentationFormat>Widescreen</PresentationFormat>
  <Paragraphs>370</Paragraphs>
  <Slides>35</Slides>
  <Notes>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35</vt:i4>
      </vt:variant>
    </vt:vector>
  </HeadingPairs>
  <TitlesOfParts>
    <vt:vector size="42" baseType="lpstr">
      <vt:lpstr>Arial</vt:lpstr>
      <vt:lpstr>Calibri</vt:lpstr>
      <vt:lpstr>Calibri Light</vt:lpstr>
      <vt:lpstr>Symbol</vt:lpstr>
      <vt:lpstr>Wingdings</vt:lpstr>
      <vt:lpstr>Office Theme</vt:lpstr>
      <vt:lpstr>1_Office Theme</vt:lpstr>
      <vt:lpstr>PowerPoint Presentation</vt:lpstr>
      <vt:lpstr>Who is AWDis………</vt:lpstr>
      <vt:lpstr>PowerPoint Presentation</vt:lpstr>
      <vt:lpstr>Style: JHA001 – College Hoodie</vt:lpstr>
      <vt:lpstr>PowerPoint Presentation</vt:lpstr>
      <vt:lpstr>Style: JHY001 – Youth College Hoodie</vt:lpstr>
      <vt:lpstr>Style: JHA003 – Varsity Contrast Hoodie</vt:lpstr>
      <vt:lpstr>Style: JHA009 – Baseball Hoodie</vt:lpstr>
      <vt:lpstr>Style: JHA014 – Camo Hoodie</vt:lpstr>
      <vt:lpstr>Style: JHA021 – Cross Neck Hoodie</vt:lpstr>
      <vt:lpstr>Style: JHA030 – College Sweat</vt:lpstr>
      <vt:lpstr>Style: JHA042 – Urban Letterman Jacket</vt:lpstr>
      <vt:lpstr>Style: JHA043 – Letterman Jacket</vt:lpstr>
      <vt:lpstr>Style: JHY 043 – Youth Letterman Jacket</vt:lpstr>
      <vt:lpstr>Style: JHA050 – College Zip Hoodie</vt:lpstr>
      <vt:lpstr>PowerPoint Presentation</vt:lpstr>
      <vt:lpstr>PowerPoint Presentation</vt:lpstr>
      <vt:lpstr>PowerPoint Presentation</vt:lpstr>
      <vt:lpstr>Style: JHA011 – Epic Hoodie</vt:lpstr>
      <vt:lpstr>Style: JHA016 – Girlie Cropped Hoodie</vt:lpstr>
      <vt:lpstr>Style: JHA017 – Surf Hoodie</vt:lpstr>
      <vt:lpstr>Style: JHA074 – Tapered Track Pant</vt:lpstr>
      <vt:lpstr>PowerPoint Presentation</vt:lpstr>
      <vt:lpstr>PowerPoint Presentation</vt:lpstr>
      <vt:lpstr>Style: JCA001 – Adult S/S Cool T</vt:lpstr>
      <vt:lpstr>Style: JCY001 – Youth S/S Cool T</vt:lpstr>
      <vt:lpstr>Style: JCA002 – Adult L/S Cool T</vt:lpstr>
      <vt:lpstr>Style: JCA005 – Ladies S/S Cool T</vt:lpstr>
      <vt:lpstr>Style: JCA 003 – Contrast S/S Cool T</vt:lpstr>
      <vt:lpstr>Style: JCA037 – Cool Cowl Neck</vt:lpstr>
      <vt:lpstr>Style: JCA038 – Ladies Cool Cowl Neck</vt:lpstr>
      <vt:lpstr>PowerPoint Presentation</vt:lpstr>
      <vt:lpstr>Style: JCA070 – Ladies Workout Leggings</vt:lpstr>
      <vt:lpstr>Style: JCA077 – Ladies Printed Leggings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alphabroder Product Review</dc:title>
  <dc:creator>Darrell Mabe</dc:creator>
  <cp:lastModifiedBy>Darrell Mabe</cp:lastModifiedBy>
  <cp:revision>46</cp:revision>
  <cp:lastPrinted>2020-05-07T14:12:46Z</cp:lastPrinted>
  <dcterms:created xsi:type="dcterms:W3CDTF">2019-10-25T12:45:28Z</dcterms:created>
  <dcterms:modified xsi:type="dcterms:W3CDTF">2020-05-07T15:37:04Z</dcterms:modified>
</cp:coreProperties>
</file>