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51206400" cy="329184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RL" initials="MOU" lastIdx="13" clrIdx="0">
    <p:extLst>
      <p:ext uri="{19B8F6BF-5375-455C-9EA6-DF929625EA0E}">
        <p15:presenceInfo xmlns:p15="http://schemas.microsoft.com/office/powerpoint/2012/main" userId="PARL" providerId="None"/>
      </p:ext>
    </p:extLst>
  </p:cmAuthor>
  <p:cmAuthor id="2" name="Alex Iordan" initials="AI" lastIdx="1" clrIdx="1">
    <p:extLst>
      <p:ext uri="{19B8F6BF-5375-455C-9EA6-DF929625EA0E}">
        <p15:presenceInfo xmlns:p15="http://schemas.microsoft.com/office/powerpoint/2012/main" userId="8c5d1956914fc0f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D62"/>
    <a:srgbClr val="0000FF"/>
    <a:srgbClr val="E6E6E6"/>
    <a:srgbClr val="FF6600"/>
    <a:srgbClr val="FF9900"/>
    <a:srgbClr val="FFCF06"/>
    <a:srgbClr val="FF00FF"/>
    <a:srgbClr val="00FFFF"/>
    <a:srgbClr val="66CCFF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4542" autoAdjust="0"/>
    <p:restoredTop sz="97434" autoAdjust="0"/>
  </p:normalViewPr>
  <p:slideViewPr>
    <p:cSldViewPr snapToGrid="0">
      <p:cViewPr varScale="1">
        <p:scale>
          <a:sx n="33" d="100"/>
          <a:sy n="33" d="100"/>
        </p:scale>
        <p:origin x="114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0800" y="5387342"/>
            <a:ext cx="38404800" cy="11460480"/>
          </a:xfrm>
        </p:spPr>
        <p:txBody>
          <a:bodyPr anchor="b"/>
          <a:lstStyle>
            <a:lvl1pPr algn="ctr">
              <a:defRPr sz="25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0800" y="17289783"/>
            <a:ext cx="38404800" cy="7947658"/>
          </a:xfrm>
        </p:spPr>
        <p:txBody>
          <a:bodyPr/>
          <a:lstStyle>
            <a:lvl1pPr marL="0" indent="0" algn="ctr">
              <a:buNone/>
              <a:defRPr sz="10080"/>
            </a:lvl1pPr>
            <a:lvl2pPr marL="1920192" indent="0" algn="ctr">
              <a:buNone/>
              <a:defRPr sz="8400"/>
            </a:lvl2pPr>
            <a:lvl3pPr marL="3840384" indent="0" algn="ctr">
              <a:buNone/>
              <a:defRPr sz="7560"/>
            </a:lvl3pPr>
            <a:lvl4pPr marL="5760576" indent="0" algn="ctr">
              <a:buNone/>
              <a:defRPr sz="6720"/>
            </a:lvl4pPr>
            <a:lvl5pPr marL="7680768" indent="0" algn="ctr">
              <a:buNone/>
              <a:defRPr sz="6720"/>
            </a:lvl5pPr>
            <a:lvl6pPr marL="9600960" indent="0" algn="ctr">
              <a:buNone/>
              <a:defRPr sz="6720"/>
            </a:lvl6pPr>
            <a:lvl7pPr marL="11521152" indent="0" algn="ctr">
              <a:buNone/>
              <a:defRPr sz="6720"/>
            </a:lvl7pPr>
            <a:lvl8pPr marL="13441344" indent="0" algn="ctr">
              <a:buNone/>
              <a:defRPr sz="6720"/>
            </a:lvl8pPr>
            <a:lvl9pPr marL="15361536" indent="0" algn="ctr">
              <a:buNone/>
              <a:defRPr sz="67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3E4BC-E2AA-47E5-B791-06B0EC29B069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49B1-FCCF-45D2-B99F-D88BCEF52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770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3E4BC-E2AA-47E5-B791-06B0EC29B069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49B1-FCCF-45D2-B99F-D88BCEF52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790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644580" y="1752601"/>
            <a:ext cx="1104138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20440" y="1752601"/>
            <a:ext cx="32484060" cy="2789682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3E4BC-E2AA-47E5-B791-06B0EC29B069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49B1-FCCF-45D2-B99F-D88BCEF52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943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3E4BC-E2AA-47E5-B791-06B0EC29B069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49B1-FCCF-45D2-B99F-D88BCEF52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621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3770" y="8206746"/>
            <a:ext cx="44165520" cy="13693138"/>
          </a:xfrm>
        </p:spPr>
        <p:txBody>
          <a:bodyPr anchor="b"/>
          <a:lstStyle>
            <a:lvl1pPr>
              <a:defRPr sz="25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93770" y="22029426"/>
            <a:ext cx="44165520" cy="7200898"/>
          </a:xfrm>
        </p:spPr>
        <p:txBody>
          <a:bodyPr/>
          <a:lstStyle>
            <a:lvl1pPr marL="0" indent="0">
              <a:buNone/>
              <a:defRPr sz="10080">
                <a:solidFill>
                  <a:schemeClr val="tx1">
                    <a:tint val="75000"/>
                  </a:schemeClr>
                </a:solidFill>
              </a:defRPr>
            </a:lvl1pPr>
            <a:lvl2pPr marL="1920192" indent="0">
              <a:buNone/>
              <a:defRPr sz="8400">
                <a:solidFill>
                  <a:schemeClr val="tx1">
                    <a:tint val="75000"/>
                  </a:schemeClr>
                </a:solidFill>
              </a:defRPr>
            </a:lvl2pPr>
            <a:lvl3pPr marL="3840384" indent="0">
              <a:buNone/>
              <a:defRPr sz="7560">
                <a:solidFill>
                  <a:schemeClr val="tx1">
                    <a:tint val="75000"/>
                  </a:schemeClr>
                </a:solidFill>
              </a:defRPr>
            </a:lvl3pPr>
            <a:lvl4pPr marL="5760576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4pPr>
            <a:lvl5pPr marL="7680768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5pPr>
            <a:lvl6pPr marL="960096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6pPr>
            <a:lvl7pPr marL="11521152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7pPr>
            <a:lvl8pPr marL="13441344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8pPr>
            <a:lvl9pPr marL="15361536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3E4BC-E2AA-47E5-B791-06B0EC29B069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49B1-FCCF-45D2-B99F-D88BCEF52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416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20440" y="8763001"/>
            <a:ext cx="21762720" cy="20886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23240" y="8763001"/>
            <a:ext cx="21762720" cy="20886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3E4BC-E2AA-47E5-B791-06B0EC29B069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49B1-FCCF-45D2-B99F-D88BCEF52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15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0" y="1752604"/>
            <a:ext cx="4416552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7112" y="8069583"/>
            <a:ext cx="21662705" cy="3954778"/>
          </a:xfrm>
        </p:spPr>
        <p:txBody>
          <a:bodyPr anchor="b"/>
          <a:lstStyle>
            <a:lvl1pPr marL="0" indent="0">
              <a:buNone/>
              <a:defRPr sz="10080" b="1"/>
            </a:lvl1pPr>
            <a:lvl2pPr marL="1920192" indent="0">
              <a:buNone/>
              <a:defRPr sz="8400" b="1"/>
            </a:lvl2pPr>
            <a:lvl3pPr marL="3840384" indent="0">
              <a:buNone/>
              <a:defRPr sz="7560" b="1"/>
            </a:lvl3pPr>
            <a:lvl4pPr marL="5760576" indent="0">
              <a:buNone/>
              <a:defRPr sz="6720" b="1"/>
            </a:lvl4pPr>
            <a:lvl5pPr marL="7680768" indent="0">
              <a:buNone/>
              <a:defRPr sz="6720" b="1"/>
            </a:lvl5pPr>
            <a:lvl6pPr marL="9600960" indent="0">
              <a:buNone/>
              <a:defRPr sz="6720" b="1"/>
            </a:lvl6pPr>
            <a:lvl7pPr marL="11521152" indent="0">
              <a:buNone/>
              <a:defRPr sz="6720" b="1"/>
            </a:lvl7pPr>
            <a:lvl8pPr marL="13441344" indent="0">
              <a:buNone/>
              <a:defRPr sz="6720" b="1"/>
            </a:lvl8pPr>
            <a:lvl9pPr marL="15361536" indent="0">
              <a:buNone/>
              <a:defRPr sz="67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27112" y="12024361"/>
            <a:ext cx="21662705" cy="176860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923240" y="8069583"/>
            <a:ext cx="21769390" cy="3954778"/>
          </a:xfrm>
        </p:spPr>
        <p:txBody>
          <a:bodyPr anchor="b"/>
          <a:lstStyle>
            <a:lvl1pPr marL="0" indent="0">
              <a:buNone/>
              <a:defRPr sz="10080" b="1"/>
            </a:lvl1pPr>
            <a:lvl2pPr marL="1920192" indent="0">
              <a:buNone/>
              <a:defRPr sz="8400" b="1"/>
            </a:lvl2pPr>
            <a:lvl3pPr marL="3840384" indent="0">
              <a:buNone/>
              <a:defRPr sz="7560" b="1"/>
            </a:lvl3pPr>
            <a:lvl4pPr marL="5760576" indent="0">
              <a:buNone/>
              <a:defRPr sz="6720" b="1"/>
            </a:lvl4pPr>
            <a:lvl5pPr marL="7680768" indent="0">
              <a:buNone/>
              <a:defRPr sz="6720" b="1"/>
            </a:lvl5pPr>
            <a:lvl6pPr marL="9600960" indent="0">
              <a:buNone/>
              <a:defRPr sz="6720" b="1"/>
            </a:lvl6pPr>
            <a:lvl7pPr marL="11521152" indent="0">
              <a:buNone/>
              <a:defRPr sz="6720" b="1"/>
            </a:lvl7pPr>
            <a:lvl8pPr marL="13441344" indent="0">
              <a:buNone/>
              <a:defRPr sz="6720" b="1"/>
            </a:lvl8pPr>
            <a:lvl9pPr marL="15361536" indent="0">
              <a:buNone/>
              <a:defRPr sz="67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923240" y="12024361"/>
            <a:ext cx="21769390" cy="176860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3E4BC-E2AA-47E5-B791-06B0EC29B069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49B1-FCCF-45D2-B99F-D88BCEF52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727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3E4BC-E2AA-47E5-B791-06B0EC29B069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49B1-FCCF-45D2-B99F-D88BCEF52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455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3E4BC-E2AA-47E5-B791-06B0EC29B069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49B1-FCCF-45D2-B99F-D88BCEF52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761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4" y="2194560"/>
            <a:ext cx="16515395" cy="7680960"/>
          </a:xfrm>
        </p:spPr>
        <p:txBody>
          <a:bodyPr anchor="b"/>
          <a:lstStyle>
            <a:lvl1pPr>
              <a:defRPr sz="134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69390" y="4739642"/>
            <a:ext cx="25923240" cy="23393400"/>
          </a:xfrm>
        </p:spPr>
        <p:txBody>
          <a:bodyPr/>
          <a:lstStyle>
            <a:lvl1pPr>
              <a:defRPr sz="13440"/>
            </a:lvl1pPr>
            <a:lvl2pPr>
              <a:defRPr sz="11760"/>
            </a:lvl2pPr>
            <a:lvl3pPr>
              <a:defRPr sz="10080"/>
            </a:lvl3pPr>
            <a:lvl4pPr>
              <a:defRPr sz="8400"/>
            </a:lvl4pPr>
            <a:lvl5pPr>
              <a:defRPr sz="8400"/>
            </a:lvl5pPr>
            <a:lvl6pPr>
              <a:defRPr sz="8400"/>
            </a:lvl6pPr>
            <a:lvl7pPr>
              <a:defRPr sz="8400"/>
            </a:lvl7pPr>
            <a:lvl8pPr>
              <a:defRPr sz="8400"/>
            </a:lvl8pPr>
            <a:lvl9pPr>
              <a:defRPr sz="8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7114" y="9875521"/>
            <a:ext cx="16515395" cy="18295622"/>
          </a:xfrm>
        </p:spPr>
        <p:txBody>
          <a:bodyPr/>
          <a:lstStyle>
            <a:lvl1pPr marL="0" indent="0">
              <a:buNone/>
              <a:defRPr sz="6720"/>
            </a:lvl1pPr>
            <a:lvl2pPr marL="1920192" indent="0">
              <a:buNone/>
              <a:defRPr sz="5880"/>
            </a:lvl2pPr>
            <a:lvl3pPr marL="3840384" indent="0">
              <a:buNone/>
              <a:defRPr sz="5040"/>
            </a:lvl3pPr>
            <a:lvl4pPr marL="5760576" indent="0">
              <a:buNone/>
              <a:defRPr sz="4200"/>
            </a:lvl4pPr>
            <a:lvl5pPr marL="7680768" indent="0">
              <a:buNone/>
              <a:defRPr sz="4200"/>
            </a:lvl5pPr>
            <a:lvl6pPr marL="9600960" indent="0">
              <a:buNone/>
              <a:defRPr sz="4200"/>
            </a:lvl6pPr>
            <a:lvl7pPr marL="11521152" indent="0">
              <a:buNone/>
              <a:defRPr sz="4200"/>
            </a:lvl7pPr>
            <a:lvl8pPr marL="13441344" indent="0">
              <a:buNone/>
              <a:defRPr sz="4200"/>
            </a:lvl8pPr>
            <a:lvl9pPr marL="15361536" indent="0">
              <a:buNone/>
              <a:defRPr sz="4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3E4BC-E2AA-47E5-B791-06B0EC29B069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49B1-FCCF-45D2-B99F-D88BCEF52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21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4" y="2194560"/>
            <a:ext cx="16515395" cy="7680960"/>
          </a:xfrm>
        </p:spPr>
        <p:txBody>
          <a:bodyPr anchor="b"/>
          <a:lstStyle>
            <a:lvl1pPr>
              <a:defRPr sz="134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769390" y="4739642"/>
            <a:ext cx="25923240" cy="23393400"/>
          </a:xfrm>
        </p:spPr>
        <p:txBody>
          <a:bodyPr anchor="t"/>
          <a:lstStyle>
            <a:lvl1pPr marL="0" indent="0">
              <a:buNone/>
              <a:defRPr sz="13440"/>
            </a:lvl1pPr>
            <a:lvl2pPr marL="1920192" indent="0">
              <a:buNone/>
              <a:defRPr sz="11760"/>
            </a:lvl2pPr>
            <a:lvl3pPr marL="3840384" indent="0">
              <a:buNone/>
              <a:defRPr sz="10080"/>
            </a:lvl3pPr>
            <a:lvl4pPr marL="5760576" indent="0">
              <a:buNone/>
              <a:defRPr sz="8400"/>
            </a:lvl4pPr>
            <a:lvl5pPr marL="7680768" indent="0">
              <a:buNone/>
              <a:defRPr sz="8400"/>
            </a:lvl5pPr>
            <a:lvl6pPr marL="9600960" indent="0">
              <a:buNone/>
              <a:defRPr sz="8400"/>
            </a:lvl6pPr>
            <a:lvl7pPr marL="11521152" indent="0">
              <a:buNone/>
              <a:defRPr sz="8400"/>
            </a:lvl7pPr>
            <a:lvl8pPr marL="13441344" indent="0">
              <a:buNone/>
              <a:defRPr sz="8400"/>
            </a:lvl8pPr>
            <a:lvl9pPr marL="15361536" indent="0">
              <a:buNone/>
              <a:defRPr sz="8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7114" y="9875521"/>
            <a:ext cx="16515395" cy="18295622"/>
          </a:xfrm>
        </p:spPr>
        <p:txBody>
          <a:bodyPr/>
          <a:lstStyle>
            <a:lvl1pPr marL="0" indent="0">
              <a:buNone/>
              <a:defRPr sz="6720"/>
            </a:lvl1pPr>
            <a:lvl2pPr marL="1920192" indent="0">
              <a:buNone/>
              <a:defRPr sz="5880"/>
            </a:lvl2pPr>
            <a:lvl3pPr marL="3840384" indent="0">
              <a:buNone/>
              <a:defRPr sz="5040"/>
            </a:lvl3pPr>
            <a:lvl4pPr marL="5760576" indent="0">
              <a:buNone/>
              <a:defRPr sz="4200"/>
            </a:lvl4pPr>
            <a:lvl5pPr marL="7680768" indent="0">
              <a:buNone/>
              <a:defRPr sz="4200"/>
            </a:lvl5pPr>
            <a:lvl6pPr marL="9600960" indent="0">
              <a:buNone/>
              <a:defRPr sz="4200"/>
            </a:lvl6pPr>
            <a:lvl7pPr marL="11521152" indent="0">
              <a:buNone/>
              <a:defRPr sz="4200"/>
            </a:lvl7pPr>
            <a:lvl8pPr marL="13441344" indent="0">
              <a:buNone/>
              <a:defRPr sz="4200"/>
            </a:lvl8pPr>
            <a:lvl9pPr marL="15361536" indent="0">
              <a:buNone/>
              <a:defRPr sz="4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3E4BC-E2AA-47E5-B791-06B0EC29B069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49B1-FCCF-45D2-B99F-D88BCEF52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854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0440" y="1752604"/>
            <a:ext cx="4416552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0440" y="8763001"/>
            <a:ext cx="4416552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0440" y="30510482"/>
            <a:ext cx="1152144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3E4BC-E2AA-47E5-B791-06B0EC29B069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62120" y="30510482"/>
            <a:ext cx="172821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164520" y="30510482"/>
            <a:ext cx="1152144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649B1-FCCF-45D2-B99F-D88BCEF52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657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840384" rtl="0" eaLnBrk="1" latinLnBrk="0" hangingPunct="1">
        <a:lnSpc>
          <a:spcPct val="90000"/>
        </a:lnSpc>
        <a:spcBef>
          <a:spcPct val="0"/>
        </a:spcBef>
        <a:buNone/>
        <a:defRPr sz="1847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0096" indent="-960096" algn="l" defTabSz="3840384" rtl="0" eaLnBrk="1" latinLnBrk="0" hangingPunct="1">
        <a:lnSpc>
          <a:spcPct val="90000"/>
        </a:lnSpc>
        <a:spcBef>
          <a:spcPts val="4200"/>
        </a:spcBef>
        <a:buFont typeface="Arial" panose="020B0604020202020204" pitchFamily="34" charset="0"/>
        <a:buChar char="•"/>
        <a:defRPr sz="11760" kern="1200">
          <a:solidFill>
            <a:schemeClr val="tx1"/>
          </a:solidFill>
          <a:latin typeface="+mn-lt"/>
          <a:ea typeface="+mn-ea"/>
          <a:cs typeface="+mn-cs"/>
        </a:defRPr>
      </a:lvl1pPr>
      <a:lvl2pPr marL="2880288" indent="-960096" algn="l" defTabSz="3840384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2pPr>
      <a:lvl3pPr marL="4800480" indent="-960096" algn="l" defTabSz="3840384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3pPr>
      <a:lvl4pPr marL="6720672" indent="-960096" algn="l" defTabSz="3840384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4pPr>
      <a:lvl5pPr marL="8640864" indent="-960096" algn="l" defTabSz="3840384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5pPr>
      <a:lvl6pPr marL="10561056" indent="-960096" algn="l" defTabSz="3840384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6pPr>
      <a:lvl7pPr marL="12481248" indent="-960096" algn="l" defTabSz="3840384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7pPr>
      <a:lvl8pPr marL="14401440" indent="-960096" algn="l" defTabSz="3840384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8pPr>
      <a:lvl9pPr marL="16321632" indent="-960096" algn="l" defTabSz="3840384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40384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1pPr>
      <a:lvl2pPr marL="1920192" algn="l" defTabSz="3840384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2pPr>
      <a:lvl3pPr marL="3840384" algn="l" defTabSz="3840384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3pPr>
      <a:lvl4pPr marL="5760576" algn="l" defTabSz="3840384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4pPr>
      <a:lvl5pPr marL="7680768" algn="l" defTabSz="3840384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5pPr>
      <a:lvl6pPr marL="9600960" algn="l" defTabSz="3840384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6pPr>
      <a:lvl7pPr marL="11521152" algn="l" defTabSz="3840384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7pPr>
      <a:lvl8pPr marL="13441344" algn="l" defTabSz="3840384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8pPr>
      <a:lvl9pPr marL="15361536" algn="l" defTabSz="3840384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emf"/><Relationship Id="rId3" Type="http://schemas.openxmlformats.org/officeDocument/2006/relationships/image" Target="../media/image2.jpeg"/><Relationship Id="rId7" Type="http://schemas.openxmlformats.org/officeDocument/2006/relationships/image" Target="../media/image6.wmf"/><Relationship Id="rId12" Type="http://schemas.openxmlformats.org/officeDocument/2006/relationships/image" Target="../media/image11.emf"/><Relationship Id="rId2" Type="http://schemas.openxmlformats.org/officeDocument/2006/relationships/image" Target="../media/image1.emf"/><Relationship Id="rId16" Type="http://schemas.openxmlformats.org/officeDocument/2006/relationships/image" Target="../media/image15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11" Type="http://schemas.openxmlformats.org/officeDocument/2006/relationships/image" Target="../media/image10.wmf"/><Relationship Id="rId5" Type="http://schemas.openxmlformats.org/officeDocument/2006/relationships/image" Target="../media/image4.emf"/><Relationship Id="rId15" Type="http://schemas.openxmlformats.org/officeDocument/2006/relationships/image" Target="../media/image14.emf"/><Relationship Id="rId10" Type="http://schemas.openxmlformats.org/officeDocument/2006/relationships/image" Target="../media/image9.emf"/><Relationship Id="rId4" Type="http://schemas.openxmlformats.org/officeDocument/2006/relationships/image" Target="../media/image3.emf"/><Relationship Id="rId9" Type="http://schemas.openxmlformats.org/officeDocument/2006/relationships/image" Target="../media/image8.jpg"/><Relationship Id="rId1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Picture 2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2955" y="14768302"/>
            <a:ext cx="4420473" cy="5358384"/>
          </a:xfrm>
          <a:prstGeom prst="rect">
            <a:avLst/>
          </a:prstGeom>
        </p:spPr>
      </p:pic>
      <p:pic>
        <p:nvPicPr>
          <p:cNvPr id="226" name="Picture 2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82956" y="6544147"/>
            <a:ext cx="4199527" cy="535838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34162" y="14443786"/>
            <a:ext cx="8061210" cy="608990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34162" y="6275029"/>
            <a:ext cx="11230851" cy="608990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8543237" y="14180821"/>
            <a:ext cx="15800764" cy="4971002"/>
            <a:chOff x="18543237" y="14652773"/>
            <a:chExt cx="15800764" cy="4971002"/>
          </a:xfrm>
        </p:grpSpPr>
        <p:sp>
          <p:nvSpPr>
            <p:cNvPr id="30" name="Rectangle 29"/>
            <p:cNvSpPr/>
            <p:nvPr/>
          </p:nvSpPr>
          <p:spPr>
            <a:xfrm>
              <a:off x="20516850" y="14697688"/>
              <a:ext cx="2600325" cy="4337072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28365450" y="14697688"/>
              <a:ext cx="2590800" cy="4337072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7" name="Picture 11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43237" y="14652773"/>
              <a:ext cx="15800764" cy="4971002"/>
            </a:xfrm>
            <a:prstGeom prst="rect">
              <a:avLst/>
            </a:prstGeom>
          </p:spPr>
        </p:pic>
      </p:grpSp>
      <p:pic>
        <p:nvPicPr>
          <p:cNvPr id="1017" name="Picture 1016">
            <a:extLst>
              <a:ext uri="{FF2B5EF4-FFF2-40B4-BE49-F238E27FC236}">
                <a16:creationId xmlns:a16="http://schemas.microsoft.com/office/drawing/2014/main" id="{6204F7EE-253F-4E58-A768-49D44BEDDA1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76" y="25765191"/>
            <a:ext cx="16597088" cy="4572000"/>
          </a:xfrm>
          <a:prstGeom prst="rect">
            <a:avLst/>
          </a:prstGeom>
        </p:spPr>
      </p:pic>
      <p:sp>
        <p:nvSpPr>
          <p:cNvPr id="102" name="Rectangle 101"/>
          <p:cNvSpPr/>
          <p:nvPr/>
        </p:nvSpPr>
        <p:spPr>
          <a:xfrm>
            <a:off x="0" y="1"/>
            <a:ext cx="51206400" cy="4539409"/>
          </a:xfrm>
          <a:prstGeom prst="rect">
            <a:avLst/>
          </a:prstGeom>
          <a:solidFill>
            <a:srgbClr val="002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47117913" y="455144"/>
            <a:ext cx="3787140" cy="10243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bg1"/>
                </a:solidFill>
              </a:rPr>
              <a:t>G95</a:t>
            </a:r>
          </a:p>
        </p:txBody>
      </p:sp>
      <p:pic>
        <p:nvPicPr>
          <p:cNvPr id="105" name="Picture 10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93" y="425649"/>
            <a:ext cx="3537133" cy="3770584"/>
          </a:xfrm>
          <a:prstGeom prst="rect">
            <a:avLst/>
          </a:prstGeom>
          <a:ln w="50800">
            <a:solidFill>
              <a:srgbClr val="FFC000"/>
            </a:solidFill>
          </a:ln>
        </p:spPr>
      </p:pic>
      <p:sp>
        <p:nvSpPr>
          <p:cNvPr id="106" name="TextBox 105"/>
          <p:cNvSpPr txBox="1"/>
          <p:nvPr/>
        </p:nvSpPr>
        <p:spPr>
          <a:xfrm>
            <a:off x="6511215" y="969731"/>
            <a:ext cx="380850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FFCF06"/>
                </a:solidFill>
              </a:rPr>
              <a:t>Age Differences in Functional Network Reconfiguration with Working Memory Training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5837435" y="2678897"/>
            <a:ext cx="39536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Alexandru D. Iordan</a:t>
            </a:r>
            <a:r>
              <a:rPr lang="en-US" sz="3600" b="1" baseline="30000" dirty="0">
                <a:solidFill>
                  <a:schemeClr val="bg1"/>
                </a:solidFill>
              </a:rPr>
              <a:t>1</a:t>
            </a:r>
            <a:r>
              <a:rPr lang="en-US" sz="3600" b="1" dirty="0">
                <a:solidFill>
                  <a:schemeClr val="bg1"/>
                </a:solidFill>
              </a:rPr>
              <a:t>, Kyle D. Moored</a:t>
            </a:r>
            <a:r>
              <a:rPr lang="en-US" sz="3600" b="1" baseline="30000" dirty="0">
                <a:solidFill>
                  <a:schemeClr val="bg1"/>
                </a:solidFill>
              </a:rPr>
              <a:t>2</a:t>
            </a:r>
            <a:r>
              <a:rPr lang="en-US" sz="3600" b="1" dirty="0">
                <a:solidFill>
                  <a:schemeClr val="bg1"/>
                </a:solidFill>
              </a:rPr>
              <a:t>, Benjamin Katz</a:t>
            </a:r>
            <a:r>
              <a:rPr lang="en-US" sz="3600" b="1" baseline="30000" dirty="0">
                <a:solidFill>
                  <a:schemeClr val="bg1"/>
                </a:solidFill>
              </a:rPr>
              <a:t>3</a:t>
            </a:r>
            <a:r>
              <a:rPr lang="en-US" sz="3600" b="1" dirty="0">
                <a:solidFill>
                  <a:schemeClr val="bg1"/>
                </a:solidFill>
              </a:rPr>
              <a:t>, Katherine A. Cooke</a:t>
            </a:r>
            <a:r>
              <a:rPr lang="en-US" sz="3600" b="1" baseline="30000" dirty="0">
                <a:solidFill>
                  <a:schemeClr val="bg1"/>
                </a:solidFill>
              </a:rPr>
              <a:t>1 </a:t>
            </a:r>
            <a:r>
              <a:rPr lang="en-US" sz="3600" b="1" dirty="0">
                <a:solidFill>
                  <a:schemeClr val="bg1"/>
                </a:solidFill>
              </a:rPr>
              <a:t>, Martin Buschkuehl</a:t>
            </a:r>
            <a:r>
              <a:rPr lang="en-US" sz="3600" b="1" baseline="30000" dirty="0">
                <a:solidFill>
                  <a:schemeClr val="bg1"/>
                </a:solidFill>
              </a:rPr>
              <a:t>4</a:t>
            </a:r>
            <a:r>
              <a:rPr lang="en-US" sz="3600" b="1" dirty="0">
                <a:solidFill>
                  <a:schemeClr val="bg1"/>
                </a:solidFill>
              </a:rPr>
              <a:t>, Susanne M. Jaeggi</a:t>
            </a:r>
            <a:r>
              <a:rPr lang="en-US" sz="3600" b="1" baseline="30000" dirty="0">
                <a:solidFill>
                  <a:schemeClr val="bg1"/>
                </a:solidFill>
              </a:rPr>
              <a:t>5</a:t>
            </a:r>
            <a:r>
              <a:rPr lang="en-US" sz="3600" b="1" dirty="0">
                <a:solidFill>
                  <a:schemeClr val="bg1"/>
                </a:solidFill>
              </a:rPr>
              <a:t>, Thad A. Polk</a:t>
            </a:r>
            <a:r>
              <a:rPr lang="en-US" sz="3600" b="1" baseline="30000" dirty="0">
                <a:solidFill>
                  <a:schemeClr val="bg1"/>
                </a:solidFill>
              </a:rPr>
              <a:t>1</a:t>
            </a:r>
            <a:r>
              <a:rPr lang="en-US" sz="3600" b="1" dirty="0">
                <a:solidFill>
                  <a:schemeClr val="bg1"/>
                </a:solidFill>
              </a:rPr>
              <a:t>, Scott J. Peltier</a:t>
            </a:r>
            <a:r>
              <a:rPr lang="en-US" sz="3600" b="1" baseline="30000" dirty="0">
                <a:solidFill>
                  <a:schemeClr val="bg1"/>
                </a:solidFill>
              </a:rPr>
              <a:t>1</a:t>
            </a:r>
            <a:r>
              <a:rPr lang="en-US" sz="3600" b="1" dirty="0">
                <a:solidFill>
                  <a:schemeClr val="bg1"/>
                </a:solidFill>
              </a:rPr>
              <a:t>, John Jonides</a:t>
            </a:r>
            <a:r>
              <a:rPr lang="en-US" sz="3600" b="1" baseline="30000" dirty="0">
                <a:solidFill>
                  <a:schemeClr val="bg1"/>
                </a:solidFill>
              </a:rPr>
              <a:t>1</a:t>
            </a:r>
            <a:r>
              <a:rPr lang="en-US" sz="3600" b="1" dirty="0">
                <a:solidFill>
                  <a:schemeClr val="bg1"/>
                </a:solidFill>
              </a:rPr>
              <a:t>, &amp; Patricia A. Reuter-Lorenz</a:t>
            </a:r>
            <a:r>
              <a:rPr lang="en-US" sz="3600" b="1" baseline="300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13622611" y="3534436"/>
            <a:ext cx="23956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baseline="30000" dirty="0">
                <a:solidFill>
                  <a:schemeClr val="bg1"/>
                </a:solidFill>
              </a:rPr>
              <a:t>1</a:t>
            </a:r>
            <a:r>
              <a:rPr lang="en-US" sz="3200" b="1" i="1" dirty="0">
                <a:solidFill>
                  <a:schemeClr val="bg1"/>
                </a:solidFill>
              </a:rPr>
              <a:t>University of Michigan - Ann Arbor, </a:t>
            </a:r>
            <a:r>
              <a:rPr lang="en-US" sz="3200" b="1" i="1" baseline="30000" dirty="0">
                <a:solidFill>
                  <a:schemeClr val="bg1"/>
                </a:solidFill>
              </a:rPr>
              <a:t>2</a:t>
            </a:r>
            <a:r>
              <a:rPr lang="en-US" sz="3200" b="1" i="1" dirty="0">
                <a:solidFill>
                  <a:schemeClr val="bg1"/>
                </a:solidFill>
              </a:rPr>
              <a:t>Johns Hopkins University, </a:t>
            </a:r>
            <a:r>
              <a:rPr lang="en-US" sz="3200" b="1" i="1" baseline="30000" dirty="0">
                <a:solidFill>
                  <a:schemeClr val="bg1"/>
                </a:solidFill>
              </a:rPr>
              <a:t>3</a:t>
            </a:r>
            <a:r>
              <a:rPr lang="en-US" sz="3200" b="1" i="1" dirty="0">
                <a:solidFill>
                  <a:schemeClr val="bg1"/>
                </a:solidFill>
              </a:rPr>
              <a:t>Virginia Tech, </a:t>
            </a:r>
            <a:r>
              <a:rPr lang="en-US" sz="3200" b="1" i="1" baseline="30000" dirty="0">
                <a:solidFill>
                  <a:schemeClr val="bg1"/>
                </a:solidFill>
              </a:rPr>
              <a:t>4</a:t>
            </a:r>
            <a:r>
              <a:rPr lang="en-US" sz="3200" b="1" i="1" dirty="0">
                <a:solidFill>
                  <a:schemeClr val="bg1"/>
                </a:solidFill>
              </a:rPr>
              <a:t>MIND Research Institute, </a:t>
            </a:r>
            <a:r>
              <a:rPr lang="en-US" sz="3200" b="1" i="1" baseline="30000" dirty="0">
                <a:solidFill>
                  <a:schemeClr val="bg1"/>
                </a:solidFill>
              </a:rPr>
              <a:t>5</a:t>
            </a:r>
            <a:r>
              <a:rPr lang="en-US" sz="3200" b="1" i="1" dirty="0">
                <a:solidFill>
                  <a:schemeClr val="bg1"/>
                </a:solidFill>
              </a:rPr>
              <a:t>University of California - Irvine</a:t>
            </a:r>
          </a:p>
        </p:txBody>
      </p:sp>
      <p:cxnSp>
        <p:nvCxnSpPr>
          <p:cNvPr id="110" name="Straight Connector 109"/>
          <p:cNvCxnSpPr/>
          <p:nvPr/>
        </p:nvCxnSpPr>
        <p:spPr>
          <a:xfrm>
            <a:off x="123447" y="0"/>
            <a:ext cx="0" cy="32918400"/>
          </a:xfrm>
          <a:prstGeom prst="line">
            <a:avLst/>
          </a:prstGeom>
          <a:ln w="254000">
            <a:solidFill>
              <a:srgbClr val="002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6152" y="32794727"/>
            <a:ext cx="51201637" cy="0"/>
          </a:xfrm>
          <a:prstGeom prst="line">
            <a:avLst/>
          </a:prstGeom>
          <a:ln w="254000">
            <a:solidFill>
              <a:srgbClr val="002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51077971" y="1491"/>
            <a:ext cx="0" cy="32916909"/>
          </a:xfrm>
          <a:prstGeom prst="line">
            <a:avLst/>
          </a:prstGeom>
          <a:ln w="254000">
            <a:solidFill>
              <a:srgbClr val="002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/>
          <p:cNvSpPr txBox="1"/>
          <p:nvPr/>
        </p:nvSpPr>
        <p:spPr>
          <a:xfrm>
            <a:off x="112532" y="4548131"/>
            <a:ext cx="18008884" cy="954107"/>
          </a:xfrm>
          <a:prstGeom prst="rect">
            <a:avLst/>
          </a:prstGeom>
          <a:noFill/>
          <a:ln w="25400">
            <a:solidFill>
              <a:srgbClr val="002D6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600" b="1" dirty="0">
                <a:solidFill>
                  <a:srgbClr val="C00000"/>
                </a:solidFill>
              </a:rPr>
              <a:t>Introduction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343020" y="5819419"/>
            <a:ext cx="1752816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1488" indent="-471488">
              <a:spcAft>
                <a:spcPts val="1200"/>
              </a:spcAft>
            </a:pPr>
            <a:r>
              <a:rPr lang="en-US" sz="4000" dirty="0">
                <a:cs typeface="Times New Roman" panose="02020603050405020304" pitchFamily="18" charset="0"/>
              </a:rPr>
              <a:t>Demanding cognitive </a:t>
            </a:r>
            <a:r>
              <a:rPr lang="en-US" sz="4000" dirty="0" smtClean="0">
                <a:cs typeface="Times New Roman" panose="02020603050405020304" pitchFamily="18" charset="0"/>
              </a:rPr>
              <a:t>functions (e.g</a:t>
            </a:r>
            <a:r>
              <a:rPr lang="en-US" sz="4000" dirty="0">
                <a:cs typeface="Times New Roman" panose="02020603050405020304" pitchFamily="18" charset="0"/>
              </a:rPr>
              <a:t>., working memory, WM), depend on the balance of neural network segregation and integration</a:t>
            </a:r>
            <a:r>
              <a:rPr lang="en-US" sz="4000" baseline="30000" dirty="0">
                <a:cs typeface="Times New Roman" panose="02020603050405020304" pitchFamily="18" charset="0"/>
              </a:rPr>
              <a:t>1</a:t>
            </a:r>
            <a:r>
              <a:rPr lang="en-US" sz="4000" dirty="0">
                <a:cs typeface="Times New Roman" panose="02020603050405020304" pitchFamily="18" charset="0"/>
              </a:rPr>
              <a:t>, which declines with age</a:t>
            </a:r>
            <a:r>
              <a:rPr lang="en-US" sz="4000" baseline="30000" dirty="0">
                <a:cs typeface="Times New Roman" panose="02020603050405020304" pitchFamily="18" charset="0"/>
              </a:rPr>
              <a:t>2</a:t>
            </a:r>
            <a:r>
              <a:rPr lang="en-US" sz="4000" dirty="0">
                <a:cs typeface="Times New Roman" panose="02020603050405020304" pitchFamily="18" charset="0"/>
              </a:rPr>
              <a:t>. </a:t>
            </a:r>
          </a:p>
          <a:p>
            <a:pPr marL="471488" indent="-471488">
              <a:spcAft>
                <a:spcPts val="1200"/>
              </a:spcAft>
            </a:pPr>
            <a:r>
              <a:rPr lang="en-US" sz="4000" dirty="0">
                <a:cs typeface="Times New Roman" panose="02020603050405020304" pitchFamily="18" charset="0"/>
              </a:rPr>
              <a:t>Cognitive training can improve performance and change brain activity even in older adults</a:t>
            </a:r>
            <a:r>
              <a:rPr lang="en-US" sz="4000" baseline="30000" dirty="0">
                <a:cs typeface="Times New Roman" panose="02020603050405020304" pitchFamily="18" charset="0"/>
              </a:rPr>
              <a:t>3</a:t>
            </a:r>
            <a:r>
              <a:rPr lang="en-US" sz="4000" dirty="0">
                <a:cs typeface="Times New Roman" panose="02020603050405020304" pitchFamily="18" charset="0"/>
              </a:rPr>
              <a:t>. Less is known about training effects on functional connectivity.</a:t>
            </a:r>
          </a:p>
          <a:p>
            <a:pPr marL="471488" indent="-471488">
              <a:spcAft>
                <a:spcPts val="1200"/>
              </a:spcAft>
            </a:pPr>
            <a:r>
              <a:rPr lang="en-US" sz="4000" b="1" i="1" u="sng" dirty="0">
                <a:solidFill>
                  <a:srgbClr val="002D62"/>
                </a:solidFill>
                <a:cs typeface="Times New Roman" panose="02020603050405020304" pitchFamily="18" charset="0"/>
              </a:rPr>
              <a:t>Goal:</a:t>
            </a:r>
            <a:r>
              <a:rPr lang="en-US" sz="4000" b="1" i="1" dirty="0">
                <a:solidFill>
                  <a:srgbClr val="002D62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>
                <a:cs typeface="Times New Roman" panose="02020603050405020304" pitchFamily="18" charset="0"/>
              </a:rPr>
              <a:t>To assess functional network </a:t>
            </a:r>
            <a:r>
              <a:rPr lang="en-US" sz="4000" dirty="0" smtClean="0">
                <a:cs typeface="Times New Roman" panose="02020603050405020304" pitchFamily="18" charset="0"/>
              </a:rPr>
              <a:t>reconfiguration in </a:t>
            </a:r>
            <a:r>
              <a:rPr lang="en-US" sz="4000" dirty="0">
                <a:cs typeface="Times New Roman" panose="02020603050405020304" pitchFamily="18" charset="0"/>
              </a:rPr>
              <a:t>younger (YA) and older adults (OA) after 10 days of verbal WM </a:t>
            </a:r>
            <a:r>
              <a:rPr lang="en-US" sz="4000" dirty="0" smtClean="0">
                <a:cs typeface="Times New Roman" panose="02020603050405020304" pitchFamily="18" charset="0"/>
              </a:rPr>
              <a:t>training</a:t>
            </a:r>
            <a:r>
              <a:rPr lang="en-US" sz="4000" dirty="0">
                <a:cs typeface="Times New Roman" panose="02020603050405020304" pitchFamily="18" charset="0"/>
              </a:rPr>
              <a:t>. </a:t>
            </a:r>
          </a:p>
        </p:txBody>
      </p:sp>
      <p:cxnSp>
        <p:nvCxnSpPr>
          <p:cNvPr id="61" name="Straight Connector 60"/>
          <p:cNvCxnSpPr/>
          <p:nvPr/>
        </p:nvCxnSpPr>
        <p:spPr>
          <a:xfrm>
            <a:off x="18121418" y="4539410"/>
            <a:ext cx="0" cy="28360092"/>
          </a:xfrm>
          <a:prstGeom prst="line">
            <a:avLst/>
          </a:prstGeom>
          <a:ln w="254000">
            <a:solidFill>
              <a:srgbClr val="002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43581" y="10283462"/>
            <a:ext cx="18077835" cy="0"/>
          </a:xfrm>
          <a:prstGeom prst="line">
            <a:avLst/>
          </a:prstGeom>
          <a:ln w="254000">
            <a:solidFill>
              <a:srgbClr val="002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18121417" y="28626173"/>
            <a:ext cx="32967470" cy="0"/>
          </a:xfrm>
          <a:prstGeom prst="line">
            <a:avLst/>
          </a:prstGeom>
          <a:ln w="254000">
            <a:solidFill>
              <a:srgbClr val="002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112532" y="10410197"/>
            <a:ext cx="18008884" cy="954107"/>
          </a:xfrm>
          <a:prstGeom prst="rect">
            <a:avLst/>
          </a:prstGeom>
          <a:noFill/>
          <a:ln w="25400">
            <a:solidFill>
              <a:srgbClr val="002D6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600" b="1" dirty="0">
                <a:solidFill>
                  <a:srgbClr val="C00000"/>
                </a:solidFill>
              </a:rPr>
              <a:t>Methods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8121417" y="28709381"/>
            <a:ext cx="32967469" cy="954107"/>
          </a:xfrm>
          <a:prstGeom prst="rect">
            <a:avLst/>
          </a:prstGeom>
          <a:noFill/>
          <a:ln w="25400">
            <a:solidFill>
              <a:srgbClr val="002D6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600" b="1" dirty="0">
                <a:solidFill>
                  <a:srgbClr val="C00000"/>
                </a:solidFill>
              </a:rPr>
              <a:t>Discussion</a:t>
            </a:r>
          </a:p>
        </p:txBody>
      </p:sp>
      <p:graphicFrame>
        <p:nvGraphicFramePr>
          <p:cNvPr id="165" name="Table 1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8108861"/>
              </p:ext>
            </p:extLst>
          </p:nvPr>
        </p:nvGraphicFramePr>
        <p:xfrm>
          <a:off x="10717186" y="12275575"/>
          <a:ext cx="6497568" cy="2537954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044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67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26770">
                  <a:extLst>
                    <a:ext uri="{9D8B030D-6E8A-4147-A177-3AD203B41FA5}">
                      <a16:colId xmlns:a16="http://schemas.microsoft.com/office/drawing/2014/main" val="1811380754"/>
                    </a:ext>
                  </a:extLst>
                </a:gridCol>
              </a:tblGrid>
              <a:tr h="509342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09390" marR="109390" marT="49711" marB="49711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+mn-lt"/>
                          <a:cs typeface="Arial" panose="020B0604020202020204" pitchFamily="34" charset="0"/>
                        </a:rPr>
                        <a:t>OA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(N = 21)</a:t>
                      </a:r>
                    </a:p>
                  </a:txBody>
                  <a:tcPr marL="109390" marR="109390" marT="49711" marB="4971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00FF"/>
                          </a:solidFill>
                          <a:latin typeface="+mn-lt"/>
                          <a:cs typeface="Arial" panose="020B0604020202020204" pitchFamily="34" charset="0"/>
                        </a:rPr>
                        <a:t>YA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(N =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21)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09390" marR="109390" marT="49711" marB="4971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7153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% Female</a:t>
                      </a:r>
                    </a:p>
                  </a:txBody>
                  <a:tcPr marL="109390" marR="109390" marT="49711" marB="49711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marL="109390" marR="109390" marT="49711" marB="4971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57</a:t>
                      </a:r>
                    </a:p>
                  </a:txBody>
                  <a:tcPr marL="109390" marR="109390" marT="49711" marB="4971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7153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Age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(S.D.)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09390" marR="109390" marT="49711" marB="49711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67.81 (3.31)</a:t>
                      </a:r>
                    </a:p>
                  </a:txBody>
                  <a:tcPr marL="109390" marR="109390" marT="49711" marB="4971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21.33 (2.65)</a:t>
                      </a:r>
                    </a:p>
                  </a:txBody>
                  <a:tcPr marL="109390" marR="109390" marT="49711" marB="4971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7153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Edu (S.D.)</a:t>
                      </a:r>
                      <a:endParaRPr lang="en-US" sz="2400" b="0" baseline="300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09390" marR="109390" marT="49711" marB="49711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17.05 (1.63)</a:t>
                      </a:r>
                    </a:p>
                  </a:txBody>
                  <a:tcPr marL="109390" marR="109390" marT="49711" marB="4971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14.81 (1.75)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09390" marR="109390" marT="49711" marB="4971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7153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MoCA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(S.D.)</a:t>
                      </a:r>
                    </a:p>
                  </a:txBody>
                  <a:tcPr marL="109390" marR="109390" marT="49711" marB="49711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28.24 (1.61)</a:t>
                      </a:r>
                    </a:p>
                  </a:txBody>
                  <a:tcPr marL="109390" marR="109390" marT="49711" marB="4971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28.48 (1.50)</a:t>
                      </a:r>
                    </a:p>
                  </a:txBody>
                  <a:tcPr marL="109390" marR="109390" marT="49711" marB="4971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6" name="TextBox 165"/>
          <p:cNvSpPr txBox="1"/>
          <p:nvPr/>
        </p:nvSpPr>
        <p:spPr>
          <a:xfrm>
            <a:off x="279328" y="16268035"/>
            <a:ext cx="10537954" cy="2147612"/>
          </a:xfrm>
          <a:prstGeom prst="rect">
            <a:avLst/>
          </a:prstGeom>
          <a:noFill/>
          <a:ln>
            <a:noFill/>
          </a:ln>
        </p:spPr>
        <p:txBody>
          <a:bodyPr wrap="square" lIns="107543" tIns="53771" rIns="107543" bIns="53771" rtlCol="0">
            <a:spAutoFit/>
          </a:bodyPr>
          <a:lstStyle/>
          <a:p>
            <a:r>
              <a:rPr lang="en-US" sz="2300" b="1" i="1" dirty="0">
                <a:solidFill>
                  <a:srgbClr val="002D62"/>
                </a:solidFill>
                <a:cs typeface="Times New Roman" panose="02020603050405020304" pitchFamily="18" charset="0"/>
              </a:rPr>
              <a:t>fMRI Task: </a:t>
            </a:r>
            <a:r>
              <a:rPr lang="en-US" sz="2300" dirty="0">
                <a:solidFill>
                  <a:prstClr val="black"/>
                </a:solidFill>
                <a:cs typeface="Times New Roman" panose="02020603050405020304" pitchFamily="18" charset="0"/>
              </a:rPr>
              <a:t>Verbal WM (Sternberg) task with varying Load</a:t>
            </a:r>
            <a:endParaRPr lang="en-US" sz="2300" dirty="0">
              <a:cs typeface="Times New Roman" panose="02020603050405020304" pitchFamily="18" charset="0"/>
            </a:endParaRPr>
          </a:p>
          <a:p>
            <a:pPr marL="295275" indent="-295275">
              <a:spcBef>
                <a:spcPts val="300"/>
              </a:spcBef>
              <a:buFont typeface="Arial"/>
              <a:buChar char="•"/>
            </a:pPr>
            <a:r>
              <a:rPr lang="en-US" sz="2300" dirty="0">
                <a:cs typeface="Times New Roman" panose="02020603050405020304" pitchFamily="18" charset="0"/>
              </a:rPr>
              <a:t>OA: Loads 1, 4-8; YA: Loads 1, 5-9; displayed in random order; 6 blocks of 24 trials</a:t>
            </a:r>
          </a:p>
          <a:p>
            <a:pPr>
              <a:spcBef>
                <a:spcPts val="600"/>
              </a:spcBef>
            </a:pPr>
            <a:r>
              <a:rPr lang="en-US" sz="2300" b="1" i="1" dirty="0">
                <a:solidFill>
                  <a:srgbClr val="002D62"/>
                </a:solidFill>
                <a:cs typeface="Times New Roman" panose="02020603050405020304" pitchFamily="18" charset="0"/>
              </a:rPr>
              <a:t>Training Task: </a:t>
            </a:r>
            <a:r>
              <a:rPr lang="en-US" sz="2300" dirty="0">
                <a:solidFill>
                  <a:prstClr val="black"/>
                </a:solidFill>
                <a:cs typeface="Times New Roman" panose="02020603050405020304" pitchFamily="18" charset="0"/>
              </a:rPr>
              <a:t>Adaptive Verbal WM (Sternberg) Task</a:t>
            </a:r>
            <a:endParaRPr lang="en-US" sz="2300" dirty="0">
              <a:cs typeface="Times New Roman" panose="02020603050405020304" pitchFamily="18" charset="0"/>
            </a:endParaRPr>
          </a:p>
          <a:p>
            <a:pPr marL="295275" indent="-295275">
              <a:spcBef>
                <a:spcPts val="300"/>
              </a:spcBef>
              <a:buFont typeface="Arial"/>
              <a:buChar char="•"/>
            </a:pPr>
            <a:r>
              <a:rPr lang="en-US" sz="2300" dirty="0">
                <a:cs typeface="Times New Roman" panose="02020603050405020304" pitchFamily="18" charset="0"/>
              </a:rPr>
              <a:t>Initial set size = 3 letters; sets increased if accuracy &gt;86%, decreased if &lt;72%</a:t>
            </a:r>
          </a:p>
          <a:p>
            <a:pPr marL="295275" indent="-295275">
              <a:spcBef>
                <a:spcPts val="300"/>
              </a:spcBef>
              <a:buFont typeface="Arial"/>
              <a:buChar char="•"/>
            </a:pPr>
            <a:r>
              <a:rPr lang="en-US" sz="2300" dirty="0">
                <a:cs typeface="Times New Roman" panose="02020603050405020304" pitchFamily="18" charset="0"/>
              </a:rPr>
              <a:t>6 blocks of 14 trials/training session; duration ~20 min, consecutive weekdays</a:t>
            </a:r>
          </a:p>
        </p:txBody>
      </p:sp>
      <p:sp>
        <p:nvSpPr>
          <p:cNvPr id="167" name="TextBox 166"/>
          <p:cNvSpPr txBox="1"/>
          <p:nvPr/>
        </p:nvSpPr>
        <p:spPr>
          <a:xfrm>
            <a:off x="4068214" y="11474787"/>
            <a:ext cx="308129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00" b="1" dirty="0">
                <a:solidFill>
                  <a:srgbClr val="002D62"/>
                </a:solidFill>
              </a:rPr>
              <a:t>Study Design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12576283" y="11464949"/>
            <a:ext cx="337400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00" b="1" dirty="0">
                <a:solidFill>
                  <a:srgbClr val="002D62"/>
                </a:solidFill>
              </a:rPr>
              <a:t>Demographics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279328" y="15554961"/>
            <a:ext cx="1025139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00" b="1" dirty="0">
                <a:solidFill>
                  <a:srgbClr val="002D62"/>
                </a:solidFill>
              </a:rPr>
              <a:t>fMRI </a:t>
            </a:r>
            <a:r>
              <a:rPr lang="en-US" sz="4200" b="1" i="1" dirty="0">
                <a:solidFill>
                  <a:srgbClr val="002D62"/>
                </a:solidFill>
              </a:rPr>
              <a:t>(Criterion)</a:t>
            </a:r>
            <a:r>
              <a:rPr lang="en-US" sz="4200" b="1" dirty="0">
                <a:solidFill>
                  <a:srgbClr val="002D62"/>
                </a:solidFill>
              </a:rPr>
              <a:t> Task / Adaptive Training Task</a:t>
            </a:r>
          </a:p>
        </p:txBody>
      </p:sp>
      <p:sp>
        <p:nvSpPr>
          <p:cNvPr id="190" name="TextBox 189"/>
          <p:cNvSpPr txBox="1"/>
          <p:nvPr/>
        </p:nvSpPr>
        <p:spPr>
          <a:xfrm>
            <a:off x="18121417" y="4548178"/>
            <a:ext cx="16483735" cy="954107"/>
          </a:xfrm>
          <a:prstGeom prst="rect">
            <a:avLst/>
          </a:prstGeom>
          <a:noFill/>
          <a:ln w="25400">
            <a:solidFill>
              <a:srgbClr val="002D6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600" b="1" dirty="0">
                <a:solidFill>
                  <a:srgbClr val="C00000"/>
                </a:solidFill>
              </a:rPr>
              <a:t>1. Whole-Brain Results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03204" y="31227395"/>
            <a:ext cx="91896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cs typeface="Times New Roman" panose="02020603050405020304" pitchFamily="18" charset="0"/>
              </a:rPr>
              <a:t>References</a:t>
            </a:r>
          </a:p>
          <a:p>
            <a:r>
              <a:rPr lang="en-US" sz="2200" dirty="0">
                <a:cs typeface="Times New Roman" panose="02020603050405020304" pitchFamily="18" charset="0"/>
              </a:rPr>
              <a:t>1. </a:t>
            </a:r>
            <a:r>
              <a:rPr lang="en-US" sz="2200" dirty="0" err="1">
                <a:cs typeface="Times New Roman" panose="02020603050405020304" pitchFamily="18" charset="0"/>
              </a:rPr>
              <a:t>Dehaene</a:t>
            </a:r>
            <a:r>
              <a:rPr lang="en-US" sz="2200" dirty="0">
                <a:cs typeface="Times New Roman" panose="02020603050405020304" pitchFamily="18" charset="0"/>
              </a:rPr>
              <a:t> et al. (1998). </a:t>
            </a:r>
            <a:r>
              <a:rPr lang="en-US" sz="2200" i="1" dirty="0">
                <a:cs typeface="Times New Roman" panose="02020603050405020304" pitchFamily="18" charset="0"/>
              </a:rPr>
              <a:t>PNAS</a:t>
            </a:r>
            <a:r>
              <a:rPr lang="en-US" sz="2200" dirty="0">
                <a:cs typeface="Times New Roman" panose="02020603050405020304" pitchFamily="18" charset="0"/>
              </a:rPr>
              <a:t>, 95(24), 14529-14534. </a:t>
            </a:r>
          </a:p>
          <a:p>
            <a:r>
              <a:rPr lang="en-US" sz="2200" dirty="0">
                <a:cs typeface="Times New Roman" panose="02020603050405020304" pitchFamily="18" charset="0"/>
              </a:rPr>
              <a:t>2. </a:t>
            </a:r>
            <a:r>
              <a:rPr lang="en-US" sz="2200" dirty="0" err="1">
                <a:cs typeface="Times New Roman" panose="02020603050405020304" pitchFamily="18" charset="0"/>
              </a:rPr>
              <a:t>Damoiseaux</a:t>
            </a:r>
            <a:r>
              <a:rPr lang="en-US" sz="2200" dirty="0">
                <a:cs typeface="Times New Roman" panose="02020603050405020304" pitchFamily="18" charset="0"/>
              </a:rPr>
              <a:t> (2017). </a:t>
            </a:r>
            <a:r>
              <a:rPr lang="en-US" sz="2200" i="1" dirty="0" err="1">
                <a:cs typeface="Times New Roman" panose="02020603050405020304" pitchFamily="18" charset="0"/>
              </a:rPr>
              <a:t>NeuroImage</a:t>
            </a:r>
            <a:r>
              <a:rPr lang="en-US" sz="2200" dirty="0">
                <a:cs typeface="Times New Roman" panose="02020603050405020304" pitchFamily="18" charset="0"/>
              </a:rPr>
              <a:t>, 46(4), 462-73.</a:t>
            </a:r>
          </a:p>
          <a:p>
            <a:r>
              <a:rPr lang="en-US" sz="2200" dirty="0">
                <a:cs typeface="Times New Roman" panose="02020603050405020304" pitchFamily="18" charset="0"/>
              </a:rPr>
              <a:t>3. Iordan et al. </a:t>
            </a:r>
            <a:r>
              <a:rPr lang="en-US" sz="2200" dirty="0" smtClean="0">
                <a:cs typeface="Times New Roman" panose="02020603050405020304" pitchFamily="18" charset="0"/>
              </a:rPr>
              <a:t>(</a:t>
            </a:r>
            <a:r>
              <a:rPr lang="en-US" sz="2200" i="1" dirty="0" smtClean="0">
                <a:cs typeface="Times New Roman" panose="02020603050405020304" pitchFamily="18" charset="0"/>
              </a:rPr>
              <a:t>in press</a:t>
            </a:r>
            <a:r>
              <a:rPr lang="en-US" sz="2200" dirty="0" smtClean="0">
                <a:cs typeface="Times New Roman" panose="02020603050405020304" pitchFamily="18" charset="0"/>
              </a:rPr>
              <a:t>). </a:t>
            </a:r>
            <a:r>
              <a:rPr lang="en-US" sz="2200" i="1" dirty="0" err="1" smtClean="0">
                <a:cs typeface="Times New Roman" panose="02020603050405020304" pitchFamily="18" charset="0"/>
              </a:rPr>
              <a:t>NeuroImage</a:t>
            </a:r>
            <a:r>
              <a:rPr lang="en-US" sz="2200" i="1" dirty="0" smtClean="0">
                <a:cs typeface="Times New Roman" panose="02020603050405020304" pitchFamily="18" charset="0"/>
              </a:rPr>
              <a:t>,</a:t>
            </a:r>
            <a:r>
              <a:rPr lang="en-US" sz="2200" dirty="0" smtClean="0">
                <a:cs typeface="Times New Roman" panose="02020603050405020304" pitchFamily="18" charset="0"/>
              </a:rPr>
              <a:t> [</a:t>
            </a:r>
            <a:r>
              <a:rPr lang="en-US" sz="2200" dirty="0" err="1" smtClean="0">
                <a:cs typeface="Times New Roman" panose="02020603050405020304" pitchFamily="18" charset="0"/>
              </a:rPr>
              <a:t>bioRxiv</a:t>
            </a:r>
            <a:r>
              <a:rPr lang="en-US" sz="2200" dirty="0" smtClean="0">
                <a:cs typeface="Times New Roman" panose="02020603050405020304" pitchFamily="18" charset="0"/>
              </a:rPr>
              <a:t> </a:t>
            </a:r>
            <a:r>
              <a:rPr lang="en-US" sz="2200" dirty="0">
                <a:cs typeface="Times New Roman" panose="02020603050405020304" pitchFamily="18" charset="0"/>
              </a:rPr>
              <a:t>869164].</a:t>
            </a:r>
          </a:p>
        </p:txBody>
      </p:sp>
      <p:sp>
        <p:nvSpPr>
          <p:cNvPr id="218" name="TextBox 217"/>
          <p:cNvSpPr txBox="1"/>
          <p:nvPr/>
        </p:nvSpPr>
        <p:spPr>
          <a:xfrm>
            <a:off x="9868189" y="31227395"/>
            <a:ext cx="777579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200" b="1" dirty="0">
                <a:cs typeface="Times New Roman" panose="02020603050405020304" pitchFamily="18" charset="0"/>
              </a:rPr>
              <a:t>Acknowledgements: </a:t>
            </a:r>
            <a:r>
              <a:rPr lang="en-US" sz="2200" dirty="0">
                <a:cs typeface="Times New Roman" panose="02020603050405020304" pitchFamily="18" charset="0"/>
              </a:rPr>
              <a:t>NIA</a:t>
            </a:r>
            <a:r>
              <a:rPr lang="en-US" sz="2200" b="1" dirty="0">
                <a:cs typeface="Times New Roman" panose="02020603050405020304" pitchFamily="18" charset="0"/>
              </a:rPr>
              <a:t> </a:t>
            </a:r>
            <a:r>
              <a:rPr lang="en-US" sz="2200" dirty="0">
                <a:cs typeface="Times New Roman" panose="02020603050405020304" pitchFamily="18" charset="0"/>
              </a:rPr>
              <a:t>R21-AG-045460 to P.A.R.L. </a:t>
            </a:r>
            <a:br>
              <a:rPr lang="en-US" sz="2200" dirty="0">
                <a:cs typeface="Times New Roman" panose="02020603050405020304" pitchFamily="18" charset="0"/>
              </a:rPr>
            </a:br>
            <a:r>
              <a:rPr lang="en-US" sz="2200" dirty="0">
                <a:cs typeface="Times New Roman" panose="02020603050405020304" pitchFamily="18" charset="0"/>
              </a:rPr>
              <a:t>M.B. is employed at </a:t>
            </a:r>
            <a:r>
              <a:rPr lang="en-US" sz="2200" dirty="0" smtClean="0">
                <a:cs typeface="Times New Roman" panose="02020603050405020304" pitchFamily="18" charset="0"/>
              </a:rPr>
              <a:t>the MIND </a:t>
            </a:r>
            <a:r>
              <a:rPr lang="en-US" sz="2200" dirty="0">
                <a:cs typeface="Times New Roman" panose="02020603050405020304" pitchFamily="18" charset="0"/>
              </a:rPr>
              <a:t>Research Institute, whose interest is related to this work. S.M.J. has an indirect financial interest in </a:t>
            </a:r>
            <a:r>
              <a:rPr lang="en-US" sz="2200" dirty="0" smtClean="0">
                <a:cs typeface="Times New Roman" panose="02020603050405020304" pitchFamily="18" charset="0"/>
              </a:rPr>
              <a:t>the MIND </a:t>
            </a:r>
            <a:r>
              <a:rPr lang="en-US" sz="2200" dirty="0">
                <a:cs typeface="Times New Roman" panose="02020603050405020304" pitchFamily="18" charset="0"/>
              </a:rPr>
              <a:t>Research Institute.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6864007" y="3782339"/>
            <a:ext cx="4095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Contact: adiordan@umich.edu</a:t>
            </a:r>
          </a:p>
        </p:txBody>
      </p:sp>
      <p:sp>
        <p:nvSpPr>
          <p:cNvPr id="761" name="TextBox 760"/>
          <p:cNvSpPr txBox="1"/>
          <p:nvPr/>
        </p:nvSpPr>
        <p:spPr>
          <a:xfrm>
            <a:off x="5472150" y="23942140"/>
            <a:ext cx="7630595" cy="800219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>
                <a:solidFill>
                  <a:srgbClr val="002D62"/>
                </a:solidFill>
              </a:rPr>
              <a:t>Behavioral Results (fMRI task)</a:t>
            </a:r>
          </a:p>
        </p:txBody>
      </p:sp>
      <p:sp>
        <p:nvSpPr>
          <p:cNvPr id="798" name="Textfeld 7"/>
          <p:cNvSpPr txBox="1"/>
          <p:nvPr/>
        </p:nvSpPr>
        <p:spPr>
          <a:xfrm>
            <a:off x="2247883" y="30295394"/>
            <a:ext cx="5338339" cy="595905"/>
          </a:xfrm>
          <a:prstGeom prst="rect">
            <a:avLst/>
          </a:prstGeom>
          <a:noFill/>
          <a:ln>
            <a:noFill/>
          </a:ln>
        </p:spPr>
        <p:txBody>
          <a:bodyPr wrap="square" lIns="107543" tIns="53771" rIns="107543" bIns="53771" rtlCol="0">
            <a:spAutoFit/>
          </a:bodyPr>
          <a:lstStyle/>
          <a:p>
            <a:pPr>
              <a:lnSpc>
                <a:spcPts val="3840"/>
              </a:lnSpc>
              <a:buClr>
                <a:srgbClr val="C00000"/>
              </a:buClr>
            </a:pPr>
            <a:r>
              <a:rPr lang="en-US" sz="2400" dirty="0" err="1">
                <a:cs typeface="Times New Roman" panose="02020603050405020304" pitchFamily="18" charset="0"/>
              </a:rPr>
              <a:t>Time×Group</a:t>
            </a:r>
            <a:r>
              <a:rPr lang="en-US" sz="2400" dirty="0">
                <a:cs typeface="Times New Roman" panose="02020603050405020304" pitchFamily="18" charset="0"/>
              </a:rPr>
              <a:t>: </a:t>
            </a:r>
            <a:r>
              <a:rPr lang="en-US" sz="2400" i="1" dirty="0">
                <a:cs typeface="Times New Roman" panose="02020603050405020304" pitchFamily="18" charset="0"/>
              </a:rPr>
              <a:t>F</a:t>
            </a:r>
            <a:r>
              <a:rPr lang="en-US" sz="2400" baseline="-25000" dirty="0">
                <a:cs typeface="Times New Roman" panose="02020603050405020304" pitchFamily="18" charset="0"/>
              </a:rPr>
              <a:t>1,40</a:t>
            </a:r>
            <a:r>
              <a:rPr lang="en-US" sz="2400" dirty="0">
                <a:cs typeface="Times New Roman" panose="02020603050405020304" pitchFamily="18" charset="0"/>
              </a:rPr>
              <a:t>=6.17, </a:t>
            </a:r>
            <a:r>
              <a:rPr lang="en-US" sz="2400" i="1" dirty="0">
                <a:cs typeface="Times New Roman" panose="02020603050405020304" pitchFamily="18" charset="0"/>
              </a:rPr>
              <a:t>p</a:t>
            </a:r>
            <a:r>
              <a:rPr lang="en-US" sz="2400" dirty="0">
                <a:cs typeface="Times New Roman" panose="02020603050405020304" pitchFamily="18" charset="0"/>
              </a:rPr>
              <a:t>=.017, </a:t>
            </a:r>
            <a:r>
              <a:rPr lang="el-GR" sz="2400" i="1" dirty="0">
                <a:cs typeface="Times New Roman" panose="02020603050405020304" pitchFamily="18" charset="0"/>
              </a:rPr>
              <a:t>η</a:t>
            </a:r>
            <a:r>
              <a:rPr lang="en-US" sz="2400" baseline="-25000" dirty="0">
                <a:cs typeface="Times New Roman" panose="02020603050405020304" pitchFamily="18" charset="0"/>
              </a:rPr>
              <a:t>p</a:t>
            </a:r>
            <a:r>
              <a:rPr lang="en-US" sz="2400" baseline="30000" dirty="0">
                <a:cs typeface="Times New Roman" panose="02020603050405020304" pitchFamily="18" charset="0"/>
              </a:rPr>
              <a:t>2</a:t>
            </a:r>
            <a:r>
              <a:rPr lang="en-US" sz="2400" dirty="0">
                <a:cs typeface="Times New Roman" panose="02020603050405020304" pitchFamily="18" charset="0"/>
              </a:rPr>
              <a:t>=.13.</a:t>
            </a:r>
            <a:endParaRPr lang="en-US" sz="3200" dirty="0">
              <a:cs typeface="Times New Roman" panose="02020603050405020304" pitchFamily="18" charset="0"/>
            </a:endParaRPr>
          </a:p>
        </p:txBody>
      </p:sp>
      <p:cxnSp>
        <p:nvCxnSpPr>
          <p:cNvPr id="799" name="Straight Connector 798"/>
          <p:cNvCxnSpPr/>
          <p:nvPr/>
        </p:nvCxnSpPr>
        <p:spPr>
          <a:xfrm>
            <a:off x="125613" y="31089149"/>
            <a:ext cx="17995805" cy="0"/>
          </a:xfrm>
          <a:prstGeom prst="line">
            <a:avLst/>
          </a:prstGeom>
          <a:ln w="254000">
            <a:solidFill>
              <a:srgbClr val="002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1" name="Group 810"/>
          <p:cNvGrpSpPr/>
          <p:nvPr/>
        </p:nvGrpSpPr>
        <p:grpSpPr>
          <a:xfrm>
            <a:off x="10986930" y="15465508"/>
            <a:ext cx="6923097" cy="4170836"/>
            <a:chOff x="8942283" y="18233528"/>
            <a:chExt cx="6028569" cy="3631926"/>
          </a:xfrm>
        </p:grpSpPr>
        <p:grpSp>
          <p:nvGrpSpPr>
            <p:cNvPr id="24" name="Group 23"/>
            <p:cNvGrpSpPr/>
            <p:nvPr/>
          </p:nvGrpSpPr>
          <p:grpSpPr>
            <a:xfrm>
              <a:off x="8942283" y="18233528"/>
              <a:ext cx="6028569" cy="3631926"/>
              <a:chOff x="8866083" y="18243053"/>
              <a:chExt cx="6028569" cy="3631926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8866083" y="18243053"/>
                <a:ext cx="6028569" cy="3631926"/>
                <a:chOff x="9163600" y="18710222"/>
                <a:chExt cx="6028569" cy="3631926"/>
              </a:xfrm>
            </p:grpSpPr>
            <p:sp>
              <p:nvSpPr>
                <p:cNvPr id="4" name="Rectangle 3"/>
                <p:cNvSpPr/>
                <p:nvPr/>
              </p:nvSpPr>
              <p:spPr>
                <a:xfrm>
                  <a:off x="9163600" y="18864339"/>
                  <a:ext cx="1976886" cy="132159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chemeClr val="tx1"/>
                      </a:solidFill>
                      <a:cs typeface="Arial" panose="020B0604020202020204" pitchFamily="34" charset="0"/>
                    </a:rPr>
                    <a:t>+</a:t>
                  </a:r>
                </a:p>
              </p:txBody>
            </p:sp>
            <p:sp>
              <p:nvSpPr>
                <p:cNvPr id="123" name="Rectangle 122"/>
                <p:cNvSpPr/>
                <p:nvPr/>
              </p:nvSpPr>
              <p:spPr>
                <a:xfrm>
                  <a:off x="10401733" y="19591792"/>
                  <a:ext cx="1976886" cy="132159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chemeClr val="tx1"/>
                      </a:solidFill>
                      <a:cs typeface="Arial" panose="020B0604020202020204" pitchFamily="34" charset="0"/>
                    </a:rPr>
                    <a:t>+</a:t>
                  </a:r>
                </a:p>
              </p:txBody>
            </p:sp>
            <p:sp>
              <p:nvSpPr>
                <p:cNvPr id="126" name="Rectangle 125"/>
                <p:cNvSpPr/>
                <p:nvPr/>
              </p:nvSpPr>
              <p:spPr>
                <a:xfrm>
                  <a:off x="11667216" y="20293384"/>
                  <a:ext cx="1976886" cy="132159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chemeClr val="tx1"/>
                      </a:solidFill>
                      <a:cs typeface="Arial" panose="020B0604020202020204" pitchFamily="34" charset="0"/>
                    </a:rPr>
                    <a:t>+</a:t>
                  </a:r>
                </a:p>
              </p:txBody>
            </p:sp>
            <p:sp>
              <p:nvSpPr>
                <p:cNvPr id="127" name="Rectangle 126"/>
                <p:cNvSpPr/>
                <p:nvPr/>
              </p:nvSpPr>
              <p:spPr>
                <a:xfrm>
                  <a:off x="12890958" y="20977405"/>
                  <a:ext cx="1976886" cy="132159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chemeClr val="tx1"/>
                      </a:solidFill>
                      <a:cs typeface="Arial" panose="020B0604020202020204" pitchFamily="34" charset="0"/>
                    </a:rPr>
                    <a:t>b</a:t>
                  </a:r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10955316" y="19694252"/>
                  <a:ext cx="264100" cy="34841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>
                      <a:cs typeface="Arial" panose="020B0604020202020204" pitchFamily="34" charset="0"/>
                    </a:rPr>
                    <a:t>F</a:t>
                  </a:r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11454353" y="19694252"/>
                  <a:ext cx="301790" cy="34841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>
                      <a:cs typeface="Arial" panose="020B0604020202020204" pitchFamily="34" charset="0"/>
                    </a:rPr>
                    <a:t>G</a:t>
                  </a: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10778353" y="20197502"/>
                  <a:ext cx="269684" cy="34841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>
                      <a:cs typeface="Arial" panose="020B0604020202020204" pitchFamily="34" charset="0"/>
                    </a:rPr>
                    <a:t>T</a:t>
                  </a: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11242824" y="20500697"/>
                  <a:ext cx="276664" cy="34841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>
                      <a:cs typeface="Arial" panose="020B0604020202020204" pitchFamily="34" charset="0"/>
                    </a:rPr>
                    <a:t>K</a:t>
                  </a:r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11638460" y="20197502"/>
                  <a:ext cx="282248" cy="34841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>
                      <a:cs typeface="Arial" panose="020B0604020202020204" pitchFamily="34" charset="0"/>
                    </a:rPr>
                    <a:t>B</a:t>
                  </a: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9304110" y="20504073"/>
                  <a:ext cx="1153835" cy="402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>
                      <a:cs typeface="Arial" panose="020B0604020202020204" pitchFamily="34" charset="0"/>
                    </a:rPr>
                    <a:t>Encoding</a:t>
                  </a:r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10102293" y="21211754"/>
                  <a:ext cx="1595938" cy="402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>
                      <a:cs typeface="Arial" panose="020B0604020202020204" pitchFamily="34" charset="0"/>
                    </a:rPr>
                    <a:t>Maintenance</a:t>
                  </a: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11466374" y="21940134"/>
                  <a:ext cx="1447863" cy="402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>
                      <a:cs typeface="Arial" panose="020B0604020202020204" pitchFamily="34" charset="0"/>
                    </a:rPr>
                    <a:t>Recognition</a:t>
                  </a: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13616752" y="20267255"/>
                  <a:ext cx="749867" cy="34841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>
                      <a:cs typeface="Arial" panose="020B0604020202020204" pitchFamily="34" charset="0"/>
                    </a:rPr>
                    <a:t>7s / 3s</a:t>
                  </a: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14830357" y="20934252"/>
                  <a:ext cx="361812" cy="34841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>
                      <a:cs typeface="Arial" panose="020B0604020202020204" pitchFamily="34" charset="0"/>
                    </a:rPr>
                    <a:t>2s</a:t>
                  </a:r>
                </a:p>
              </p:txBody>
            </p:sp>
            <p:cxnSp>
              <p:nvCxnSpPr>
                <p:cNvPr id="21" name="Straight Arrow Connector 20"/>
                <p:cNvCxnSpPr/>
                <p:nvPr/>
              </p:nvCxnSpPr>
              <p:spPr>
                <a:xfrm>
                  <a:off x="11928303" y="18710222"/>
                  <a:ext cx="3066949" cy="1817813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4" name="TextBox 143"/>
              <p:cNvSpPr txBox="1"/>
              <p:nvPr/>
            </p:nvSpPr>
            <p:spPr>
              <a:xfrm>
                <a:off x="12040234" y="19246227"/>
                <a:ext cx="1384993" cy="6164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cs typeface="Arial" panose="020B0604020202020204" pitchFamily="34" charset="0"/>
                  </a:rPr>
                  <a:t>4s / 325ms × </a:t>
                </a:r>
                <a:br>
                  <a:rPr lang="en-US" sz="2000" dirty="0">
                    <a:cs typeface="Arial" panose="020B0604020202020204" pitchFamily="34" charset="0"/>
                  </a:rPr>
                </a:br>
                <a:r>
                  <a:rPr lang="en-US" sz="2000" dirty="0">
                    <a:cs typeface="Arial" panose="020B0604020202020204" pitchFamily="34" charset="0"/>
                  </a:rPr>
                  <a:t>        set size</a:t>
                </a:r>
              </a:p>
            </p:txBody>
          </p:sp>
        </p:grpSp>
        <p:sp>
          <p:nvSpPr>
            <p:cNvPr id="810" name="TextBox 809"/>
            <p:cNvSpPr txBox="1"/>
            <p:nvPr/>
          </p:nvSpPr>
          <p:spPr>
            <a:xfrm>
              <a:off x="10878128" y="18315041"/>
              <a:ext cx="361812" cy="348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cs typeface="Arial" panose="020B0604020202020204" pitchFamily="34" charset="0"/>
                </a:rPr>
                <a:t>1s</a:t>
              </a:r>
            </a:p>
          </p:txBody>
        </p:sp>
      </p:grpSp>
      <p:sp>
        <p:nvSpPr>
          <p:cNvPr id="812" name="Textfeld 7"/>
          <p:cNvSpPr txBox="1"/>
          <p:nvPr/>
        </p:nvSpPr>
        <p:spPr>
          <a:xfrm>
            <a:off x="265471" y="18256469"/>
            <a:ext cx="17627145" cy="5256155"/>
          </a:xfrm>
          <a:prstGeom prst="rect">
            <a:avLst/>
          </a:prstGeom>
          <a:noFill/>
          <a:ln>
            <a:noFill/>
          </a:ln>
        </p:spPr>
        <p:txBody>
          <a:bodyPr wrap="square" lIns="107543" tIns="53771" rIns="107543" bIns="53771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300" b="1" i="1" dirty="0">
                <a:solidFill>
                  <a:srgbClr val="002D62"/>
                </a:solidFill>
                <a:cs typeface="Times New Roman" panose="02020603050405020304" pitchFamily="18" charset="0"/>
              </a:rPr>
              <a:t>fMRI Acquisition &amp; Analysis</a:t>
            </a:r>
            <a:r>
              <a:rPr lang="en-US" sz="2300" dirty="0">
                <a:cs typeface="Times New Roman" panose="02020603050405020304" pitchFamily="18" charset="0"/>
              </a:rPr>
              <a:t> Whole-brain images (43 slices; TR=2s, TE=30ms, </a:t>
            </a:r>
            <a:r>
              <a:rPr lang="en-US" sz="2300" dirty="0" smtClean="0">
                <a:cs typeface="Times New Roman" panose="02020603050405020304" pitchFamily="18" charset="0"/>
              </a:rPr>
              <a:t>3.4×3.4×3mm </a:t>
            </a:r>
            <a:r>
              <a:rPr lang="en-US" sz="2300" dirty="0" err="1" smtClean="0">
                <a:cs typeface="Times New Roman" panose="02020603050405020304" pitchFamily="18" charset="0"/>
              </a:rPr>
              <a:t>vox</a:t>
            </a:r>
            <a:r>
              <a:rPr lang="en-US" sz="2300" dirty="0" smtClean="0">
                <a:cs typeface="Times New Roman" panose="02020603050405020304" pitchFamily="18" charset="0"/>
              </a:rPr>
              <a:t>). </a:t>
            </a:r>
            <a:r>
              <a:rPr lang="en-US" sz="2300" dirty="0">
                <a:cs typeface="Times New Roman" panose="02020603050405020304" pitchFamily="18" charset="0"/>
              </a:rPr>
              <a:t/>
            </a:r>
            <a:br>
              <a:rPr lang="en-US" sz="2300" dirty="0">
                <a:cs typeface="Times New Roman" panose="02020603050405020304" pitchFamily="18" charset="0"/>
              </a:rPr>
            </a:br>
            <a:r>
              <a:rPr lang="en-US" sz="2300" dirty="0" smtClean="0">
                <a:cs typeface="Times New Roman" panose="02020603050405020304" pitchFamily="18" charset="0"/>
              </a:rPr>
              <a:t>Rest-state and task data preprocessed </a:t>
            </a:r>
            <a:r>
              <a:rPr lang="en-US" sz="2300" dirty="0">
                <a:cs typeface="Times New Roman" panose="02020603050405020304" pitchFamily="18" charset="0"/>
              </a:rPr>
              <a:t>with SPM12 (slice-timing, realignment, </a:t>
            </a:r>
            <a:r>
              <a:rPr lang="en-US" sz="2300" dirty="0" smtClean="0">
                <a:cs typeface="Times New Roman" panose="02020603050405020304" pitchFamily="18" charset="0"/>
              </a:rPr>
              <a:t>normalization). </a:t>
            </a:r>
            <a:br>
              <a:rPr lang="en-US" sz="2300" dirty="0" smtClean="0">
                <a:cs typeface="Times New Roman" panose="02020603050405020304" pitchFamily="18" charset="0"/>
              </a:rPr>
            </a:br>
            <a:r>
              <a:rPr lang="en-US" sz="2300" dirty="0" smtClean="0">
                <a:cs typeface="Times New Roman" panose="02020603050405020304" pitchFamily="18" charset="0"/>
              </a:rPr>
              <a:t>Functional connectivity analysis performed </a:t>
            </a:r>
            <a:r>
              <a:rPr lang="en-US" sz="2300" dirty="0">
                <a:cs typeface="Times New Roman" panose="02020603050405020304" pitchFamily="18" charset="0"/>
              </a:rPr>
              <a:t>with CONN, using the Power et al. (2011) atlas</a:t>
            </a:r>
            <a:r>
              <a:rPr lang="en-US" sz="2300" dirty="0" smtClean="0">
                <a:cs typeface="Times New Roman" panose="02020603050405020304" pitchFamily="18" charset="0"/>
              </a:rPr>
              <a:t>. </a:t>
            </a:r>
            <a:br>
              <a:rPr lang="en-US" sz="2300" dirty="0" smtClean="0">
                <a:cs typeface="Times New Roman" panose="02020603050405020304" pitchFamily="18" charset="0"/>
              </a:rPr>
            </a:br>
            <a:r>
              <a:rPr lang="en-US" sz="2300" dirty="0" smtClean="0">
                <a:cs typeface="Times New Roman" panose="02020603050405020304" pitchFamily="18" charset="0"/>
              </a:rPr>
              <a:t>Linear regression </a:t>
            </a:r>
            <a:r>
              <a:rPr lang="en-US" sz="2300" dirty="0">
                <a:cs typeface="Times New Roman" panose="02020603050405020304" pitchFamily="18" charset="0"/>
              </a:rPr>
              <a:t>corrected for motion, outlier scans, </a:t>
            </a:r>
            <a:r>
              <a:rPr lang="en-US" sz="2300" dirty="0" smtClean="0">
                <a:cs typeface="Times New Roman" panose="02020603050405020304" pitchFamily="18" charset="0"/>
              </a:rPr>
              <a:t>and white </a:t>
            </a:r>
            <a:r>
              <a:rPr lang="en-US" sz="2300" dirty="0">
                <a:cs typeface="Times New Roman" panose="02020603050405020304" pitchFamily="18" charset="0"/>
              </a:rPr>
              <a:t>matter and </a:t>
            </a:r>
            <a:r>
              <a:rPr lang="en-US" sz="2300" dirty="0" smtClean="0">
                <a:cs typeface="Times New Roman" panose="02020603050405020304" pitchFamily="18" charset="0"/>
              </a:rPr>
              <a:t>CSF signal. </a:t>
            </a:r>
            <a:r>
              <a:rPr lang="en-US" sz="2300" dirty="0">
                <a:cs typeface="Times New Roman" panose="02020603050405020304" pitchFamily="18" charset="0"/>
              </a:rPr>
              <a:t>For task </a:t>
            </a:r>
            <a:r>
              <a:rPr lang="en-US" sz="2300" dirty="0" smtClean="0">
                <a:cs typeface="Times New Roman" panose="02020603050405020304" pitchFamily="18" charset="0"/>
              </a:rPr>
              <a:t>data,</a:t>
            </a:r>
            <a:br>
              <a:rPr lang="en-US" sz="2300" dirty="0" smtClean="0">
                <a:cs typeface="Times New Roman" panose="02020603050405020304" pitchFamily="18" charset="0"/>
              </a:rPr>
            </a:br>
            <a:r>
              <a:rPr lang="en-US" sz="2300" dirty="0" smtClean="0">
                <a:cs typeface="Times New Roman" panose="02020603050405020304" pitchFamily="18" charset="0"/>
              </a:rPr>
              <a:t>covariates </a:t>
            </a:r>
            <a:r>
              <a:rPr lang="en-US" sz="2300" dirty="0">
                <a:cs typeface="Times New Roman" panose="02020603050405020304" pitchFamily="18" charset="0"/>
              </a:rPr>
              <a:t>accounted for encoding, probes, and incorrect trials; focus was on the maintenance interval.</a:t>
            </a:r>
            <a:br>
              <a:rPr lang="en-US" sz="2300" dirty="0">
                <a:cs typeface="Times New Roman" panose="02020603050405020304" pitchFamily="18" charset="0"/>
              </a:rPr>
            </a:br>
            <a:r>
              <a:rPr lang="en-US" sz="2300" dirty="0">
                <a:cs typeface="Times New Roman" panose="02020603050405020304" pitchFamily="18" charset="0"/>
              </a:rPr>
              <a:t>Residuals were band-pass filtered (.01- .15 Hz). Pearson correlations </a:t>
            </a:r>
            <a:r>
              <a:rPr lang="en-US" sz="2300" dirty="0" smtClean="0">
                <a:cs typeface="Times New Roman" panose="02020603050405020304" pitchFamily="18" charset="0"/>
              </a:rPr>
              <a:t>calculated </a:t>
            </a:r>
            <a:r>
              <a:rPr lang="en-US" sz="2300" dirty="0">
                <a:cs typeface="Times New Roman" panose="02020603050405020304" pitchFamily="18" charset="0"/>
              </a:rPr>
              <a:t>between ROIs and z-transformed</a:t>
            </a:r>
            <a:r>
              <a:rPr lang="en-US" sz="2300" dirty="0" smtClean="0">
                <a:cs typeface="Times New Roman" panose="02020603050405020304" pitchFamily="18" charset="0"/>
              </a:rPr>
              <a:t>.</a:t>
            </a:r>
            <a:endParaRPr lang="en-US" sz="2300" dirty="0">
              <a:cs typeface="Times New Roman" panose="02020603050405020304" pitchFamily="18" charset="0"/>
            </a:endParaRPr>
          </a:p>
          <a:p>
            <a:pPr>
              <a:spcAft>
                <a:spcPts val="300"/>
              </a:spcAft>
            </a:pPr>
            <a:r>
              <a:rPr lang="en-US" sz="2300" b="1" i="1" dirty="0" smtClean="0">
                <a:solidFill>
                  <a:srgbClr val="002D62"/>
                </a:solidFill>
                <a:cs typeface="Times New Roman" panose="02020603050405020304" pitchFamily="18" charset="0"/>
              </a:rPr>
              <a:t>Behavioral Analysis</a:t>
            </a:r>
            <a:r>
              <a:rPr lang="en-US" sz="2300" dirty="0" smtClean="0">
                <a:cs typeface="Times New Roman" panose="02020603050405020304" pitchFamily="18" charset="0"/>
              </a:rPr>
              <a:t>: Within-subjects dissociation of </a:t>
            </a:r>
            <a:r>
              <a:rPr lang="en-US" sz="2300" i="1" dirty="0" smtClean="0">
                <a:cs typeface="Times New Roman" panose="02020603050405020304" pitchFamily="18" charset="0"/>
              </a:rPr>
              <a:t>task-exposure</a:t>
            </a:r>
            <a:r>
              <a:rPr lang="en-US" sz="2300" dirty="0" smtClean="0">
                <a:cs typeface="Times New Roman" panose="02020603050405020304" pitchFamily="18" charset="0"/>
              </a:rPr>
              <a:t> (Time1 vs. Time2) from </a:t>
            </a:r>
            <a:r>
              <a:rPr lang="en-US" sz="2300" i="1" dirty="0" smtClean="0">
                <a:cs typeface="Times New Roman" panose="02020603050405020304" pitchFamily="18" charset="0"/>
              </a:rPr>
              <a:t>training</a:t>
            </a:r>
            <a:r>
              <a:rPr lang="en-US" sz="2300" dirty="0" smtClean="0">
                <a:cs typeface="Times New Roman" panose="02020603050405020304" pitchFamily="18" charset="0"/>
              </a:rPr>
              <a:t> (Time2 vs. Time3) effects.  </a:t>
            </a:r>
            <a:endParaRPr lang="en-US" sz="2300" dirty="0">
              <a:cs typeface="Times New Roman" panose="02020603050405020304" pitchFamily="18" charset="0"/>
            </a:endParaRPr>
          </a:p>
          <a:p>
            <a:pPr>
              <a:spcAft>
                <a:spcPts val="300"/>
              </a:spcAft>
            </a:pPr>
            <a:r>
              <a:rPr lang="en-US" sz="2300" b="1" i="1" dirty="0" smtClean="0">
                <a:solidFill>
                  <a:srgbClr val="002D62"/>
                </a:solidFill>
                <a:cs typeface="Times New Roman" panose="02020603050405020304" pitchFamily="18" charset="0"/>
              </a:rPr>
              <a:t>Graph-Theory Analysis</a:t>
            </a:r>
            <a:r>
              <a:rPr lang="en-US" sz="2300" dirty="0" smtClean="0">
                <a:cs typeface="Times New Roman" panose="02020603050405020304" pitchFamily="18" charset="0"/>
              </a:rPr>
              <a:t> </a:t>
            </a:r>
            <a:r>
              <a:rPr lang="en-US" sz="2300" dirty="0">
                <a:cs typeface="Times New Roman" panose="02020603050405020304" pitchFamily="18" charset="0"/>
              </a:rPr>
              <a:t>performed with BCT. Matrices </a:t>
            </a:r>
            <a:r>
              <a:rPr lang="en-US" sz="2300" dirty="0" smtClean="0">
                <a:cs typeface="Times New Roman" panose="02020603050405020304" pitchFamily="18" charset="0"/>
              </a:rPr>
              <a:t>density-</a:t>
            </a:r>
            <a:r>
              <a:rPr lang="en-US" sz="2300" dirty="0" err="1" smtClean="0">
                <a:cs typeface="Times New Roman" panose="02020603050405020304" pitchFamily="18" charset="0"/>
              </a:rPr>
              <a:t>thresholded</a:t>
            </a:r>
            <a:r>
              <a:rPr lang="en-US" sz="2300" dirty="0" smtClean="0">
                <a:cs typeface="Times New Roman" panose="02020603050405020304" pitchFamily="18" charset="0"/>
              </a:rPr>
              <a:t> </a:t>
            </a:r>
            <a:r>
              <a:rPr lang="en-US" sz="2300" dirty="0">
                <a:cs typeface="Times New Roman" panose="02020603050405020304" pitchFamily="18" charset="0"/>
              </a:rPr>
              <a:t>10%-30%. Analyses </a:t>
            </a:r>
            <a:r>
              <a:rPr lang="en-US" sz="2300" dirty="0" smtClean="0">
                <a:cs typeface="Times New Roman" panose="02020603050405020304" pitchFamily="18" charset="0"/>
              </a:rPr>
              <a:t>performed </a:t>
            </a:r>
            <a:r>
              <a:rPr lang="en-US" sz="2300" dirty="0">
                <a:cs typeface="Times New Roman" panose="02020603050405020304" pitchFamily="18" charset="0"/>
              </a:rPr>
              <a:t>at 3 levels:</a:t>
            </a:r>
          </a:p>
          <a:p>
            <a:pPr marL="457200" indent="-457200">
              <a:spcAft>
                <a:spcPts val="300"/>
              </a:spcAft>
              <a:buAutoNum type="arabicParenBoth"/>
            </a:pPr>
            <a:r>
              <a:rPr lang="en-US" sz="2300" b="1" dirty="0">
                <a:cs typeface="Times New Roman" panose="02020603050405020304" pitchFamily="18" charset="0"/>
              </a:rPr>
              <a:t>Whole-brain.</a:t>
            </a:r>
            <a:r>
              <a:rPr lang="en-US" sz="2300" dirty="0">
                <a:cs typeface="Times New Roman" panose="02020603050405020304" pitchFamily="18" charset="0"/>
              </a:rPr>
              <a:t> </a:t>
            </a:r>
            <a:r>
              <a:rPr lang="en-US" sz="2300" i="1" dirty="0">
                <a:cs typeface="Times New Roman" panose="02020603050405020304" pitchFamily="18" charset="0"/>
              </a:rPr>
              <a:t>Modularity</a:t>
            </a:r>
            <a:r>
              <a:rPr lang="en-US" sz="2300" dirty="0">
                <a:cs typeface="Times New Roman" panose="02020603050405020304" pitchFamily="18" charset="0"/>
              </a:rPr>
              <a:t> assessed strength of network segregation. Calculated with </a:t>
            </a:r>
            <a:r>
              <a:rPr lang="en-US" sz="2300" dirty="0" smtClean="0">
                <a:cs typeface="Times New Roman" panose="02020603050405020304" pitchFamily="18" charset="0"/>
              </a:rPr>
              <a:t>Louvain </a:t>
            </a:r>
            <a:r>
              <a:rPr lang="en-US" sz="2300" dirty="0">
                <a:cs typeface="Times New Roman" panose="02020603050405020304" pitchFamily="18" charset="0"/>
              </a:rPr>
              <a:t>algorithm (</a:t>
            </a:r>
            <a:r>
              <a:rPr lang="en-US" sz="2300" dirty="0">
                <a:cs typeface="Times New Roman" panose="02020603050405020304" pitchFamily="18" charset="0"/>
                <a:sym typeface="Symbol" panose="05050102010706020507" pitchFamily="18" charset="2"/>
              </a:rPr>
              <a:t></a:t>
            </a:r>
            <a:r>
              <a:rPr lang="en-US" sz="2300" dirty="0">
                <a:cs typeface="Times New Roman" panose="02020603050405020304" pitchFamily="18" charset="0"/>
              </a:rPr>
              <a:t>=1.3). Scores </a:t>
            </a:r>
            <a:r>
              <a:rPr lang="en-US" sz="2300" dirty="0" smtClean="0">
                <a:cs typeface="Times New Roman" panose="02020603050405020304" pitchFamily="18" charset="0"/>
              </a:rPr>
              <a:t>normalized </a:t>
            </a:r>
            <a:r>
              <a:rPr lang="en-US" sz="2300" dirty="0">
                <a:cs typeface="Times New Roman" panose="02020603050405020304" pitchFamily="18" charset="0"/>
              </a:rPr>
              <a:t>by division to </a:t>
            </a:r>
            <a:r>
              <a:rPr lang="en-US" sz="2300" dirty="0" err="1" smtClean="0">
                <a:cs typeface="Times New Roman" panose="02020603050405020304" pitchFamily="18" charset="0"/>
              </a:rPr>
              <a:t>Maslov-Sneppen</a:t>
            </a:r>
            <a:r>
              <a:rPr lang="en-US" sz="2300" dirty="0" smtClean="0">
                <a:cs typeface="Times New Roman" panose="02020603050405020304" pitchFamily="18" charset="0"/>
              </a:rPr>
              <a:t> null. </a:t>
            </a:r>
            <a:r>
              <a:rPr lang="en-US" sz="2300" dirty="0">
                <a:cs typeface="Times New Roman" panose="02020603050405020304" pitchFamily="18" charset="0"/>
              </a:rPr>
              <a:t>Consensus clustering </a:t>
            </a:r>
            <a:r>
              <a:rPr lang="en-US" sz="2300" dirty="0" smtClean="0">
                <a:cs typeface="Times New Roman" panose="02020603050405020304" pitchFamily="18" charset="0"/>
              </a:rPr>
              <a:t>used for </a:t>
            </a:r>
            <a:r>
              <a:rPr lang="en-US" sz="2300" dirty="0">
                <a:cs typeface="Times New Roman" panose="02020603050405020304" pitchFamily="18" charset="0"/>
              </a:rPr>
              <a:t>representative partitions (</a:t>
            </a:r>
            <a:r>
              <a:rPr lang="en-US" sz="2300" dirty="0">
                <a:cs typeface="Times New Roman" panose="02020603050405020304" pitchFamily="18" charset="0"/>
                <a:sym typeface="Symbol" panose="05050102010706020507" pitchFamily="18" charset="2"/>
              </a:rPr>
              <a:t></a:t>
            </a:r>
            <a:r>
              <a:rPr lang="en-US" sz="2300" dirty="0">
                <a:cs typeface="Times New Roman" panose="02020603050405020304" pitchFamily="18" charset="0"/>
              </a:rPr>
              <a:t>=.4). Variation of information (</a:t>
            </a:r>
            <a:r>
              <a:rPr lang="en-US" sz="2300" dirty="0" err="1">
                <a:cs typeface="Times New Roman" panose="02020603050405020304" pitchFamily="18" charset="0"/>
              </a:rPr>
              <a:t>VIn</a:t>
            </a:r>
            <a:r>
              <a:rPr lang="en-US" sz="2300" dirty="0">
                <a:cs typeface="Times New Roman" panose="02020603050405020304" pitchFamily="18" charset="0"/>
              </a:rPr>
              <a:t>) quantified differences.</a:t>
            </a:r>
          </a:p>
          <a:p>
            <a:pPr marL="457200" indent="-457200">
              <a:spcAft>
                <a:spcPts val="300"/>
              </a:spcAft>
              <a:buAutoNum type="arabicParenBoth"/>
            </a:pPr>
            <a:r>
              <a:rPr lang="en-US" sz="2300" b="1" dirty="0">
                <a:cs typeface="Times New Roman" panose="02020603050405020304" pitchFamily="18" charset="0"/>
              </a:rPr>
              <a:t>Individual networks</a:t>
            </a:r>
            <a:r>
              <a:rPr lang="en-US" sz="2300" dirty="0">
                <a:cs typeface="Times New Roman" panose="02020603050405020304" pitchFamily="18" charset="0"/>
              </a:rPr>
              <a:t>. Time1 node-module assignments </a:t>
            </a:r>
            <a:r>
              <a:rPr lang="en-US" sz="2300" dirty="0" smtClean="0">
                <a:cs typeface="Times New Roman" panose="02020603050405020304" pitchFamily="18" charset="0"/>
              </a:rPr>
              <a:t>used </a:t>
            </a:r>
            <a:r>
              <a:rPr lang="en-US" sz="2300" dirty="0">
                <a:cs typeface="Times New Roman" panose="02020603050405020304" pitchFamily="18" charset="0"/>
              </a:rPr>
              <a:t>for pre- vs. post-training comparisons (Time2 vs. Time3). </a:t>
            </a:r>
            <a:r>
              <a:rPr lang="en-US" sz="2300" i="1" dirty="0">
                <a:cs typeface="Times New Roman" panose="02020603050405020304" pitchFamily="18" charset="0"/>
              </a:rPr>
              <a:t>Global efficiency</a:t>
            </a:r>
            <a:r>
              <a:rPr lang="en-US" sz="2300" dirty="0">
                <a:cs typeface="Times New Roman" panose="02020603050405020304" pitchFamily="18" charset="0"/>
              </a:rPr>
              <a:t> </a:t>
            </a:r>
            <a:r>
              <a:rPr lang="en-US" sz="2300" dirty="0" smtClean="0">
                <a:cs typeface="Times New Roman" panose="02020603050405020304" pitchFamily="18" charset="0"/>
              </a:rPr>
              <a:t>(</a:t>
            </a:r>
            <a:r>
              <a:rPr lang="en-US" sz="2300" dirty="0" err="1" smtClean="0">
                <a:cs typeface="Times New Roman" panose="02020603050405020304" pitchFamily="18" charset="0"/>
              </a:rPr>
              <a:t>E</a:t>
            </a:r>
            <a:r>
              <a:rPr lang="en-US" sz="2300" baseline="-25000" dirty="0" err="1" smtClean="0">
                <a:cs typeface="Times New Roman" panose="02020603050405020304" pitchFamily="18" charset="0"/>
              </a:rPr>
              <a:t>glob</a:t>
            </a:r>
            <a:r>
              <a:rPr lang="en-US" sz="2300" dirty="0" smtClean="0">
                <a:cs typeface="Times New Roman" panose="02020603050405020304" pitchFamily="18" charset="0"/>
              </a:rPr>
              <a:t>; capacity </a:t>
            </a:r>
            <a:r>
              <a:rPr lang="en-US" sz="2300" dirty="0">
                <a:cs typeface="Times New Roman" panose="02020603050405020304" pitchFamily="18" charset="0"/>
              </a:rPr>
              <a:t>for parallel information exchange) and </a:t>
            </a:r>
            <a:r>
              <a:rPr lang="en-US" sz="2300" i="1" dirty="0">
                <a:cs typeface="Times New Roman" panose="02020603050405020304" pitchFamily="18" charset="0"/>
              </a:rPr>
              <a:t>participation coefficient</a:t>
            </a:r>
            <a:r>
              <a:rPr lang="en-US" sz="2300" dirty="0">
                <a:cs typeface="Times New Roman" panose="02020603050405020304" pitchFamily="18" charset="0"/>
              </a:rPr>
              <a:t> </a:t>
            </a:r>
            <a:r>
              <a:rPr lang="en-US" sz="2300" dirty="0" smtClean="0">
                <a:cs typeface="Times New Roman" panose="02020603050405020304" pitchFamily="18" charset="0"/>
              </a:rPr>
              <a:t>(</a:t>
            </a:r>
            <a:r>
              <a:rPr lang="en-US" sz="2300" dirty="0" err="1" smtClean="0">
                <a:cs typeface="Times New Roman" panose="02020603050405020304" pitchFamily="18" charset="0"/>
              </a:rPr>
              <a:t>Partic</a:t>
            </a:r>
            <a:r>
              <a:rPr lang="en-US" sz="2300" dirty="0" smtClean="0">
                <a:cs typeface="Times New Roman" panose="02020603050405020304" pitchFamily="18" charset="0"/>
              </a:rPr>
              <a:t>; distribution </a:t>
            </a:r>
            <a:r>
              <a:rPr lang="en-US" sz="2300" dirty="0">
                <a:cs typeface="Times New Roman" panose="02020603050405020304" pitchFamily="18" charset="0"/>
              </a:rPr>
              <a:t>of node’s connections across modules) </a:t>
            </a:r>
            <a:r>
              <a:rPr lang="en-US" sz="2300" dirty="0" smtClean="0">
                <a:cs typeface="Times New Roman" panose="02020603050405020304" pitchFamily="18" charset="0"/>
              </a:rPr>
              <a:t>assessed </a:t>
            </a:r>
            <a:r>
              <a:rPr lang="en-US" sz="2300" dirty="0">
                <a:cs typeface="Times New Roman" panose="02020603050405020304" pitchFamily="18" charset="0"/>
              </a:rPr>
              <a:t>within- and between-network communication, respectively. </a:t>
            </a:r>
          </a:p>
          <a:p>
            <a:pPr marL="457200" indent="-457200">
              <a:spcAft>
                <a:spcPts val="300"/>
              </a:spcAft>
              <a:buAutoNum type="arabicParenBoth"/>
            </a:pPr>
            <a:r>
              <a:rPr lang="en-US" sz="2300" b="1" dirty="0">
                <a:cs typeface="Times New Roman" panose="02020603050405020304" pitchFamily="18" charset="0"/>
              </a:rPr>
              <a:t>Pairwise connectivity</a:t>
            </a:r>
            <a:r>
              <a:rPr lang="en-US" sz="2300" dirty="0">
                <a:cs typeface="Times New Roman" panose="02020603050405020304" pitchFamily="18" charset="0"/>
              </a:rPr>
              <a:t>. </a:t>
            </a:r>
            <a:r>
              <a:rPr lang="en-US" sz="2300" dirty="0" smtClean="0">
                <a:cs typeface="Times New Roman" panose="02020603050405020304" pitchFamily="18" charset="0"/>
              </a:rPr>
              <a:t>Differences </a:t>
            </a:r>
            <a:r>
              <a:rPr lang="en-US" sz="2300" dirty="0">
                <a:cs typeface="Times New Roman" panose="02020603050405020304" pitchFamily="18" charset="0"/>
              </a:rPr>
              <a:t>due to training, </a:t>
            </a:r>
            <a:r>
              <a:rPr lang="en-US" sz="2300" dirty="0" smtClean="0">
                <a:cs typeface="Times New Roman" panose="02020603050405020304" pitchFamily="18" charset="0"/>
              </a:rPr>
              <a:t>load (highest vs. lowest), </a:t>
            </a:r>
            <a:r>
              <a:rPr lang="en-US" sz="2300" dirty="0">
                <a:cs typeface="Times New Roman" panose="02020603050405020304" pitchFamily="18" charset="0"/>
              </a:rPr>
              <a:t>and their </a:t>
            </a:r>
            <a:r>
              <a:rPr lang="en-US" sz="2300" dirty="0" smtClean="0">
                <a:cs typeface="Times New Roman" panose="02020603050405020304" pitchFamily="18" charset="0"/>
              </a:rPr>
              <a:t>interaction</a:t>
            </a:r>
            <a:r>
              <a:rPr lang="en-US" sz="2300" dirty="0">
                <a:cs typeface="Times New Roman" panose="02020603050405020304" pitchFamily="18" charset="0"/>
              </a:rPr>
              <a:t> </a:t>
            </a:r>
            <a:r>
              <a:rPr lang="en-US" sz="2300" dirty="0" smtClean="0">
                <a:cs typeface="Times New Roman" panose="02020603050405020304" pitchFamily="18" charset="0"/>
              </a:rPr>
              <a:t>assessed with Network Based Statistics (NBS).</a:t>
            </a:r>
            <a:endParaRPr lang="en-US" sz="2300" dirty="0">
              <a:cs typeface="Times New Roman" panose="02020603050405020304" pitchFamily="18" charset="0"/>
            </a:endParaRPr>
          </a:p>
        </p:txBody>
      </p:sp>
      <p:sp>
        <p:nvSpPr>
          <p:cNvPr id="816" name="TextBox 815"/>
          <p:cNvSpPr txBox="1"/>
          <p:nvPr/>
        </p:nvSpPr>
        <p:spPr>
          <a:xfrm>
            <a:off x="19675095" y="29799629"/>
            <a:ext cx="29732002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60388" indent="-560388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4000" dirty="0">
                <a:cs typeface="Times New Roman" panose="02020603050405020304" pitchFamily="18" charset="0"/>
              </a:rPr>
              <a:t>Despite behavioral gains in both </a:t>
            </a:r>
            <a:r>
              <a:rPr lang="en-US" sz="4000" dirty="0" smtClean="0">
                <a:cs typeface="Times New Roman" panose="02020603050405020304" pitchFamily="18" charset="0"/>
              </a:rPr>
              <a:t>age groups</a:t>
            </a:r>
            <a:r>
              <a:rPr lang="en-US" sz="4000" dirty="0">
                <a:cs typeface="Times New Roman" panose="02020603050405020304" pitchFamily="18" charset="0"/>
              </a:rPr>
              <a:t>, younger and older brains responded differently to WM training.</a:t>
            </a:r>
          </a:p>
          <a:p>
            <a:pPr marL="560388" indent="-560388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4000" dirty="0" smtClean="0">
                <a:cs typeface="Times New Roman" panose="02020603050405020304" pitchFamily="18" charset="0"/>
              </a:rPr>
              <a:t>Younger </a:t>
            </a:r>
            <a:r>
              <a:rPr lang="en-US" sz="4000" dirty="0">
                <a:cs typeface="Times New Roman" panose="02020603050405020304" pitchFamily="18" charset="0"/>
              </a:rPr>
              <a:t>adults increase network </a:t>
            </a:r>
            <a:r>
              <a:rPr lang="en-US" sz="4000" dirty="0" smtClean="0">
                <a:cs typeface="Times New Roman" panose="02020603050405020304" pitchFamily="18" charset="0"/>
              </a:rPr>
              <a:t>segregation with training, </a:t>
            </a:r>
            <a:r>
              <a:rPr lang="en-US" sz="4000" dirty="0">
                <a:cs typeface="Times New Roman" panose="02020603050405020304" pitchFamily="18" charset="0"/>
              </a:rPr>
              <a:t>suggesting more automated processing with </a:t>
            </a:r>
            <a:r>
              <a:rPr lang="en-US" sz="4000" dirty="0" smtClean="0">
                <a:cs typeface="Times New Roman" panose="02020603050405020304" pitchFamily="18" charset="0"/>
              </a:rPr>
              <a:t>enhanced expertise.</a:t>
            </a:r>
            <a:endParaRPr lang="en-US" sz="4000" dirty="0">
              <a:cs typeface="Times New Roman" panose="02020603050405020304" pitchFamily="18" charset="0"/>
            </a:endParaRPr>
          </a:p>
          <a:p>
            <a:pPr marL="560388" indent="-560388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4000" dirty="0">
                <a:cs typeface="Times New Roman" panose="02020603050405020304" pitchFamily="18" charset="0"/>
              </a:rPr>
              <a:t>Older adults maintain, and potentially amplify, a more integrated global workspace, which may enhance capacity for network engagement. </a:t>
            </a:r>
          </a:p>
          <a:p>
            <a:pPr marL="560388" indent="-560388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4000" dirty="0" smtClean="0">
                <a:cs typeface="Times New Roman" panose="02020603050405020304" pitchFamily="18" charset="0"/>
              </a:rPr>
              <a:t>In conclusion, WM </a:t>
            </a:r>
            <a:r>
              <a:rPr lang="en-US" sz="4000" dirty="0">
                <a:cs typeface="Times New Roman" panose="02020603050405020304" pitchFamily="18" charset="0"/>
              </a:rPr>
              <a:t>training promotes different trajectories in functional network </a:t>
            </a:r>
            <a:r>
              <a:rPr lang="en-US" sz="4000" dirty="0" smtClean="0">
                <a:cs typeface="Times New Roman" panose="02020603050405020304" pitchFamily="18" charset="0"/>
              </a:rPr>
              <a:t>reconfiguration for </a:t>
            </a:r>
            <a:r>
              <a:rPr lang="en-US" sz="4000" dirty="0">
                <a:cs typeface="Times New Roman" panose="02020603050405020304" pitchFamily="18" charset="0"/>
              </a:rPr>
              <a:t>younger and older adults.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312" y="25313796"/>
            <a:ext cx="80206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YA outperform OA; less so with task exposure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8911209" y="25313796"/>
            <a:ext cx="7689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Training improves performance for YA &amp; OA</a:t>
            </a:r>
          </a:p>
        </p:txBody>
      </p:sp>
      <p:sp>
        <p:nvSpPr>
          <p:cNvPr id="134" name="Textfeld 7"/>
          <p:cNvSpPr txBox="1"/>
          <p:nvPr/>
        </p:nvSpPr>
        <p:spPr>
          <a:xfrm>
            <a:off x="10102827" y="30320146"/>
            <a:ext cx="4536261" cy="595905"/>
          </a:xfrm>
          <a:prstGeom prst="rect">
            <a:avLst/>
          </a:prstGeom>
          <a:noFill/>
          <a:ln>
            <a:noFill/>
          </a:ln>
        </p:spPr>
        <p:txBody>
          <a:bodyPr wrap="square" lIns="107543" tIns="53771" rIns="107543" bIns="53771" rtlCol="0">
            <a:spAutoFit/>
          </a:bodyPr>
          <a:lstStyle/>
          <a:p>
            <a:pPr>
              <a:lnSpc>
                <a:spcPts val="3840"/>
              </a:lnSpc>
              <a:buClr>
                <a:srgbClr val="C00000"/>
              </a:buClr>
            </a:pPr>
            <a:r>
              <a:rPr lang="en-US" sz="2400" dirty="0">
                <a:cs typeface="Times New Roman" panose="02020603050405020304" pitchFamily="18" charset="0"/>
              </a:rPr>
              <a:t>Time: </a:t>
            </a:r>
            <a:r>
              <a:rPr lang="en-US" sz="2400" i="1" dirty="0">
                <a:cs typeface="Times New Roman" panose="02020603050405020304" pitchFamily="18" charset="0"/>
              </a:rPr>
              <a:t>F</a:t>
            </a:r>
            <a:r>
              <a:rPr lang="en-US" sz="2400" baseline="-25000" dirty="0">
                <a:cs typeface="Times New Roman" panose="02020603050405020304" pitchFamily="18" charset="0"/>
              </a:rPr>
              <a:t>1,40</a:t>
            </a:r>
            <a:r>
              <a:rPr lang="en-US" sz="2400" dirty="0">
                <a:cs typeface="Times New Roman" panose="02020603050405020304" pitchFamily="18" charset="0"/>
              </a:rPr>
              <a:t>=13.04, </a:t>
            </a:r>
            <a:r>
              <a:rPr lang="en-US" sz="2400" i="1" dirty="0">
                <a:cs typeface="Times New Roman" panose="02020603050405020304" pitchFamily="18" charset="0"/>
              </a:rPr>
              <a:t>p</a:t>
            </a:r>
            <a:r>
              <a:rPr lang="en-US" sz="2400" dirty="0">
                <a:cs typeface="Times New Roman" panose="02020603050405020304" pitchFamily="18" charset="0"/>
              </a:rPr>
              <a:t>=.001,</a:t>
            </a:r>
            <a:r>
              <a:rPr lang="el-GR" sz="2400" dirty="0">
                <a:cs typeface="Times New Roman" panose="02020603050405020304" pitchFamily="18" charset="0"/>
              </a:rPr>
              <a:t> </a:t>
            </a:r>
            <a:r>
              <a:rPr lang="el-GR" sz="2400" i="1" dirty="0">
                <a:cs typeface="Times New Roman" panose="02020603050405020304" pitchFamily="18" charset="0"/>
              </a:rPr>
              <a:t>η</a:t>
            </a:r>
            <a:r>
              <a:rPr lang="en-US" sz="2400" baseline="-25000" dirty="0">
                <a:cs typeface="Times New Roman" panose="02020603050405020304" pitchFamily="18" charset="0"/>
              </a:rPr>
              <a:t>p</a:t>
            </a:r>
            <a:r>
              <a:rPr lang="en-US" sz="2400" baseline="30000" dirty="0">
                <a:cs typeface="Times New Roman" panose="02020603050405020304" pitchFamily="18" charset="0"/>
              </a:rPr>
              <a:t>2</a:t>
            </a:r>
            <a:r>
              <a:rPr lang="en-US" sz="2400" dirty="0">
                <a:cs typeface="Times New Roman" panose="02020603050405020304" pitchFamily="18" charset="0"/>
              </a:rPr>
              <a:t>=.25.</a:t>
            </a:r>
            <a:endParaRPr lang="en-US" sz="3200" dirty="0">
              <a:cs typeface="Times New Roman" panose="02020603050405020304" pitchFamily="18" charset="0"/>
            </a:endParaRPr>
          </a:p>
        </p:txBody>
      </p:sp>
      <p:sp>
        <p:nvSpPr>
          <p:cNvPr id="764" name="TextBox 763"/>
          <p:cNvSpPr txBox="1"/>
          <p:nvPr/>
        </p:nvSpPr>
        <p:spPr>
          <a:xfrm>
            <a:off x="18595344" y="5582904"/>
            <a:ext cx="15748658" cy="800219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>
                <a:solidFill>
                  <a:srgbClr val="002D62"/>
                </a:solidFill>
              </a:rPr>
              <a:t>Modularity</a:t>
            </a:r>
          </a:p>
        </p:txBody>
      </p:sp>
      <p:sp>
        <p:nvSpPr>
          <p:cNvPr id="138" name="Textfeld 7"/>
          <p:cNvSpPr txBox="1"/>
          <p:nvPr/>
        </p:nvSpPr>
        <p:spPr>
          <a:xfrm>
            <a:off x="18560521" y="12290929"/>
            <a:ext cx="15706951" cy="477924"/>
          </a:xfrm>
          <a:prstGeom prst="rect">
            <a:avLst/>
          </a:prstGeom>
          <a:noFill/>
          <a:ln>
            <a:noFill/>
          </a:ln>
        </p:spPr>
        <p:txBody>
          <a:bodyPr wrap="square" lIns="107543" tIns="53771" rIns="107543" bIns="53771" rtlCol="0">
            <a:spAutoFit/>
          </a:bodyPr>
          <a:lstStyle/>
          <a:p>
            <a:pPr>
              <a:buClr>
                <a:srgbClr val="C00000"/>
              </a:buClr>
            </a:pPr>
            <a:r>
              <a:rPr lang="en-US" sz="2400" b="1" dirty="0">
                <a:cs typeface="Times New Roman" panose="02020603050405020304" pitchFamily="18" charset="0"/>
              </a:rPr>
              <a:t>Group</a:t>
            </a:r>
            <a:r>
              <a:rPr lang="en-US" sz="2400" dirty="0">
                <a:cs typeface="Times New Roman" panose="02020603050405020304" pitchFamily="18" charset="0"/>
              </a:rPr>
              <a:t>: </a:t>
            </a:r>
            <a:r>
              <a:rPr lang="en-US" sz="2400" i="1" dirty="0">
                <a:cs typeface="Times New Roman" panose="02020603050405020304" pitchFamily="18" charset="0"/>
              </a:rPr>
              <a:t>F</a:t>
            </a:r>
            <a:r>
              <a:rPr lang="en-US" sz="2400" baseline="-25000" dirty="0">
                <a:cs typeface="Times New Roman" panose="02020603050405020304" pitchFamily="18" charset="0"/>
              </a:rPr>
              <a:t>1,36</a:t>
            </a:r>
            <a:r>
              <a:rPr lang="en-US" sz="2400" dirty="0">
                <a:cs typeface="Times New Roman" panose="02020603050405020304" pitchFamily="18" charset="0"/>
              </a:rPr>
              <a:t>=32.37, </a:t>
            </a:r>
            <a:r>
              <a:rPr lang="en-US" sz="2400" i="1" dirty="0">
                <a:cs typeface="Times New Roman" panose="02020603050405020304" pitchFamily="18" charset="0"/>
              </a:rPr>
              <a:t>p</a:t>
            </a:r>
            <a:r>
              <a:rPr lang="en-US" sz="2400" dirty="0">
                <a:cs typeface="Times New Roman" panose="02020603050405020304" pitchFamily="18" charset="0"/>
              </a:rPr>
              <a:t>&lt;.001, </a:t>
            </a:r>
            <a:r>
              <a:rPr lang="el-GR" sz="2400" i="1" dirty="0">
                <a:cs typeface="Times New Roman" panose="02020603050405020304" pitchFamily="18" charset="0"/>
              </a:rPr>
              <a:t>η</a:t>
            </a:r>
            <a:r>
              <a:rPr lang="en-US" sz="2400" baseline="-25000" dirty="0">
                <a:cs typeface="Times New Roman" panose="02020603050405020304" pitchFamily="18" charset="0"/>
              </a:rPr>
              <a:t>p</a:t>
            </a:r>
            <a:r>
              <a:rPr lang="en-US" sz="2400" baseline="30000" dirty="0">
                <a:cs typeface="Times New Roman" panose="02020603050405020304" pitchFamily="18" charset="0"/>
              </a:rPr>
              <a:t>2</a:t>
            </a:r>
            <a:r>
              <a:rPr lang="en-US" sz="2400" dirty="0">
                <a:cs typeface="Times New Roman" panose="02020603050405020304" pitchFamily="18" charset="0"/>
              </a:rPr>
              <a:t>=.47; </a:t>
            </a:r>
            <a:r>
              <a:rPr lang="en-US" sz="2400" b="1" dirty="0">
                <a:cs typeface="Times New Roman" panose="02020603050405020304" pitchFamily="18" charset="0"/>
              </a:rPr>
              <a:t>Mode</a:t>
            </a:r>
            <a:r>
              <a:rPr lang="en-US" sz="2400" dirty="0">
                <a:cs typeface="Times New Roman" panose="02020603050405020304" pitchFamily="18" charset="0"/>
              </a:rPr>
              <a:t>: </a:t>
            </a:r>
            <a:r>
              <a:rPr lang="en-US" sz="2400" i="1" dirty="0">
                <a:cs typeface="Times New Roman" panose="02020603050405020304" pitchFamily="18" charset="0"/>
              </a:rPr>
              <a:t>F</a:t>
            </a:r>
            <a:r>
              <a:rPr lang="en-US" sz="2400" baseline="-25000" dirty="0">
                <a:cs typeface="Times New Roman" panose="02020603050405020304" pitchFamily="18" charset="0"/>
              </a:rPr>
              <a:t>1,36</a:t>
            </a:r>
            <a:r>
              <a:rPr lang="en-US" sz="2400" dirty="0">
                <a:cs typeface="Times New Roman" panose="02020603050405020304" pitchFamily="18" charset="0"/>
              </a:rPr>
              <a:t>=141.94, </a:t>
            </a:r>
            <a:r>
              <a:rPr lang="en-US" sz="2400" i="1" dirty="0">
                <a:cs typeface="Times New Roman" panose="02020603050405020304" pitchFamily="18" charset="0"/>
              </a:rPr>
              <a:t>p</a:t>
            </a:r>
            <a:r>
              <a:rPr lang="en-US" sz="2400" dirty="0">
                <a:cs typeface="Times New Roman" panose="02020603050405020304" pitchFamily="18" charset="0"/>
              </a:rPr>
              <a:t>&lt;.001, </a:t>
            </a:r>
            <a:r>
              <a:rPr lang="el-GR" sz="2400" i="1" dirty="0">
                <a:cs typeface="Times New Roman" panose="02020603050405020304" pitchFamily="18" charset="0"/>
              </a:rPr>
              <a:t>η</a:t>
            </a:r>
            <a:r>
              <a:rPr lang="en-US" sz="2400" baseline="-25000" dirty="0">
                <a:cs typeface="Times New Roman" panose="02020603050405020304" pitchFamily="18" charset="0"/>
              </a:rPr>
              <a:t>p</a:t>
            </a:r>
            <a:r>
              <a:rPr lang="en-US" sz="2400" baseline="30000" dirty="0">
                <a:cs typeface="Times New Roman" panose="02020603050405020304" pitchFamily="18" charset="0"/>
              </a:rPr>
              <a:t>2</a:t>
            </a:r>
            <a:r>
              <a:rPr lang="en-US" sz="2400" dirty="0">
                <a:cs typeface="Times New Roman" panose="02020603050405020304" pitchFamily="18" charset="0"/>
              </a:rPr>
              <a:t>=.8; </a:t>
            </a:r>
            <a:r>
              <a:rPr lang="en-US" sz="2400" b="1" dirty="0" err="1">
                <a:cs typeface="Times New Roman" panose="02020603050405020304" pitchFamily="18" charset="0"/>
              </a:rPr>
              <a:t>Group×Mode</a:t>
            </a:r>
            <a:r>
              <a:rPr lang="en-US" sz="2400" dirty="0">
                <a:cs typeface="Times New Roman" panose="02020603050405020304" pitchFamily="18" charset="0"/>
              </a:rPr>
              <a:t>: </a:t>
            </a:r>
            <a:r>
              <a:rPr lang="en-US" sz="2400" i="1" dirty="0">
                <a:cs typeface="Times New Roman" panose="02020603050405020304" pitchFamily="18" charset="0"/>
              </a:rPr>
              <a:t>F</a:t>
            </a:r>
            <a:r>
              <a:rPr lang="en-US" sz="2400" baseline="-25000" dirty="0">
                <a:cs typeface="Times New Roman" panose="02020603050405020304" pitchFamily="18" charset="0"/>
              </a:rPr>
              <a:t>1,36</a:t>
            </a:r>
            <a:r>
              <a:rPr lang="en-US" sz="2400" dirty="0">
                <a:cs typeface="Times New Roman" panose="02020603050405020304" pitchFamily="18" charset="0"/>
              </a:rPr>
              <a:t>=20.31, </a:t>
            </a:r>
            <a:r>
              <a:rPr lang="en-US" sz="2400" i="1" dirty="0">
                <a:cs typeface="Times New Roman" panose="02020603050405020304" pitchFamily="18" charset="0"/>
              </a:rPr>
              <a:t>p&lt;</a:t>
            </a:r>
            <a:r>
              <a:rPr lang="en-US" sz="2400" dirty="0">
                <a:cs typeface="Times New Roman" panose="02020603050405020304" pitchFamily="18" charset="0"/>
              </a:rPr>
              <a:t>.001, </a:t>
            </a:r>
            <a:r>
              <a:rPr lang="el-GR" sz="2400" i="1" dirty="0">
                <a:cs typeface="Times New Roman" panose="02020603050405020304" pitchFamily="18" charset="0"/>
              </a:rPr>
              <a:t>η</a:t>
            </a:r>
            <a:r>
              <a:rPr lang="en-US" sz="2400" baseline="-25000" dirty="0">
                <a:cs typeface="Times New Roman" panose="02020603050405020304" pitchFamily="18" charset="0"/>
              </a:rPr>
              <a:t>p</a:t>
            </a:r>
            <a:r>
              <a:rPr lang="en-US" sz="2400" baseline="30000" dirty="0">
                <a:cs typeface="Times New Roman" panose="02020603050405020304" pitchFamily="18" charset="0"/>
              </a:rPr>
              <a:t>2</a:t>
            </a:r>
            <a:r>
              <a:rPr lang="en-US" sz="2400" dirty="0">
                <a:cs typeface="Times New Roman" panose="02020603050405020304" pitchFamily="18" charset="0"/>
              </a:rPr>
              <a:t>=.36.</a:t>
            </a:r>
            <a:endParaRPr lang="en-US" sz="24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7543" y="1477121"/>
            <a:ext cx="1876985" cy="2235821"/>
          </a:xfrm>
          <a:prstGeom prst="rect">
            <a:avLst/>
          </a:prstGeom>
        </p:spPr>
      </p:pic>
      <p:cxnSp>
        <p:nvCxnSpPr>
          <p:cNvPr id="45" name="Straight Connector 44"/>
          <p:cNvCxnSpPr>
            <a:endCxn id="82" idx="0"/>
          </p:cNvCxnSpPr>
          <p:nvPr/>
        </p:nvCxnSpPr>
        <p:spPr>
          <a:xfrm>
            <a:off x="34605152" y="4539410"/>
            <a:ext cx="0" cy="24169971"/>
          </a:xfrm>
          <a:prstGeom prst="line">
            <a:avLst/>
          </a:prstGeom>
          <a:ln>
            <a:solidFill>
              <a:srgbClr val="002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" name="TextBox 226"/>
          <p:cNvSpPr txBox="1"/>
          <p:nvPr/>
        </p:nvSpPr>
        <p:spPr>
          <a:xfrm>
            <a:off x="34604950" y="4548178"/>
            <a:ext cx="16483735" cy="954107"/>
          </a:xfrm>
          <a:prstGeom prst="rect">
            <a:avLst/>
          </a:prstGeom>
          <a:noFill/>
          <a:ln w="25400">
            <a:solidFill>
              <a:srgbClr val="002D6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600" b="1" dirty="0">
                <a:solidFill>
                  <a:srgbClr val="C00000"/>
                </a:solidFill>
              </a:rPr>
              <a:t>2. Individual Networks Results</a:t>
            </a:r>
          </a:p>
        </p:txBody>
      </p:sp>
      <p:cxnSp>
        <p:nvCxnSpPr>
          <p:cNvPr id="228" name="Straight Connector 227"/>
          <p:cNvCxnSpPr/>
          <p:nvPr/>
        </p:nvCxnSpPr>
        <p:spPr>
          <a:xfrm>
            <a:off x="125613" y="23732893"/>
            <a:ext cx="17995805" cy="0"/>
          </a:xfrm>
          <a:prstGeom prst="line">
            <a:avLst/>
          </a:prstGeom>
          <a:ln w="254000">
            <a:solidFill>
              <a:srgbClr val="002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68A088A7-3F1B-45EE-8B99-85ED6FBC860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21787" y="12075509"/>
            <a:ext cx="7559146" cy="3527052"/>
          </a:xfrm>
          <a:prstGeom prst="rect">
            <a:avLst/>
          </a:prstGeom>
        </p:spPr>
      </p:pic>
      <p:sp>
        <p:nvSpPr>
          <p:cNvPr id="133" name="TextBox 132">
            <a:extLst>
              <a:ext uri="{FF2B5EF4-FFF2-40B4-BE49-F238E27FC236}">
                <a16:creationId xmlns:a16="http://schemas.microsoft.com/office/drawing/2014/main" id="{B3B87499-5D7A-D243-A56E-DB53EAFA72EC}"/>
              </a:ext>
            </a:extLst>
          </p:cNvPr>
          <p:cNvSpPr txBox="1"/>
          <p:nvPr/>
        </p:nvSpPr>
        <p:spPr>
          <a:xfrm>
            <a:off x="18558946" y="6352199"/>
            <a:ext cx="15785055" cy="707886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Lower modularity and greater decrement with rest-to-task shift in OA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B3B87499-5D7A-D243-A56E-DB53EAFA72EC}"/>
              </a:ext>
            </a:extLst>
          </p:cNvPr>
          <p:cNvSpPr txBox="1"/>
          <p:nvPr/>
        </p:nvSpPr>
        <p:spPr>
          <a:xfrm>
            <a:off x="1300958" y="24694967"/>
            <a:ext cx="6944466" cy="707886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A. Exposure Effects (T1 vs. T2)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C0EC4BD2-3121-A147-A28C-E20021A4E404}"/>
              </a:ext>
            </a:extLst>
          </p:cNvPr>
          <p:cNvSpPr txBox="1"/>
          <p:nvPr/>
        </p:nvSpPr>
        <p:spPr>
          <a:xfrm>
            <a:off x="9298723" y="24728119"/>
            <a:ext cx="6923843" cy="738664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/>
              <a:t>B. Training </a:t>
            </a:r>
            <a:r>
              <a:rPr lang="en-US" sz="4200" b="1" dirty="0" smtClean="0"/>
              <a:t>Effects (T2 vs. T3) </a:t>
            </a:r>
            <a:endParaRPr lang="en-US" sz="4200" b="1" dirty="0"/>
          </a:p>
        </p:txBody>
      </p:sp>
      <p:sp>
        <p:nvSpPr>
          <p:cNvPr id="108" name="TextBox 107"/>
          <p:cNvSpPr txBox="1"/>
          <p:nvPr/>
        </p:nvSpPr>
        <p:spPr>
          <a:xfrm>
            <a:off x="34604950" y="21484059"/>
            <a:ext cx="16483735" cy="954107"/>
          </a:xfrm>
          <a:prstGeom prst="rect">
            <a:avLst/>
          </a:prstGeom>
          <a:noFill/>
          <a:ln w="25400">
            <a:solidFill>
              <a:srgbClr val="002D6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600" b="1" dirty="0">
                <a:solidFill>
                  <a:srgbClr val="C00000"/>
                </a:solidFill>
              </a:rPr>
              <a:t>3. Pairwise Connectivity Results</a:t>
            </a:r>
          </a:p>
        </p:txBody>
      </p:sp>
      <p:pic>
        <p:nvPicPr>
          <p:cNvPr id="115" name="Picture 1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9540" y="7211057"/>
            <a:ext cx="15717932" cy="4944943"/>
          </a:xfrm>
          <a:prstGeom prst="rect">
            <a:avLst/>
          </a:prstGeom>
        </p:spPr>
      </p:pic>
      <p:sp>
        <p:nvSpPr>
          <p:cNvPr id="116" name="TextBox 115">
            <a:extLst>
              <a:ext uri="{FF2B5EF4-FFF2-40B4-BE49-F238E27FC236}">
                <a16:creationId xmlns:a16="http://schemas.microsoft.com/office/drawing/2014/main" id="{B3B87499-5D7A-D243-A56E-DB53EAFA72EC}"/>
              </a:ext>
            </a:extLst>
          </p:cNvPr>
          <p:cNvSpPr txBox="1"/>
          <p:nvPr/>
        </p:nvSpPr>
        <p:spPr>
          <a:xfrm>
            <a:off x="18558943" y="13232964"/>
            <a:ext cx="15785055" cy="707886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Increased task-related modularity with training in YA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18518814" y="20275574"/>
            <a:ext cx="15748658" cy="800219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>
                <a:solidFill>
                  <a:srgbClr val="002D62"/>
                </a:solidFill>
              </a:rPr>
              <a:t>Community Structure</a:t>
            </a:r>
          </a:p>
        </p:txBody>
      </p:sp>
      <p:sp>
        <p:nvSpPr>
          <p:cNvPr id="119" name="Textfeld 7"/>
          <p:cNvSpPr txBox="1"/>
          <p:nvPr/>
        </p:nvSpPr>
        <p:spPr>
          <a:xfrm>
            <a:off x="18563304" y="19292180"/>
            <a:ext cx="15706951" cy="847256"/>
          </a:xfrm>
          <a:prstGeom prst="rect">
            <a:avLst/>
          </a:prstGeom>
          <a:noFill/>
          <a:ln>
            <a:noFill/>
          </a:ln>
        </p:spPr>
        <p:txBody>
          <a:bodyPr wrap="square" lIns="107543" tIns="53771" rIns="107543" bIns="53771" rtlCol="0">
            <a:spAutoFit/>
          </a:bodyPr>
          <a:lstStyle/>
          <a:p>
            <a:pPr>
              <a:buClr>
                <a:srgbClr val="C00000"/>
              </a:buClr>
            </a:pPr>
            <a:r>
              <a:rPr lang="en-US" sz="2400" b="1" dirty="0">
                <a:cs typeface="Times New Roman" panose="02020603050405020304" pitchFamily="18" charset="0"/>
              </a:rPr>
              <a:t>Group</a:t>
            </a:r>
            <a:r>
              <a:rPr lang="en-US" sz="2400" dirty="0">
                <a:cs typeface="Times New Roman" panose="02020603050405020304" pitchFamily="18" charset="0"/>
              </a:rPr>
              <a:t>: </a:t>
            </a:r>
            <a:r>
              <a:rPr lang="en-US" sz="2400" i="1" dirty="0">
                <a:cs typeface="Times New Roman" panose="02020603050405020304" pitchFamily="18" charset="0"/>
              </a:rPr>
              <a:t>F</a:t>
            </a:r>
            <a:r>
              <a:rPr lang="en-US" sz="2400" baseline="-25000" dirty="0">
                <a:cs typeface="Times New Roman" panose="02020603050405020304" pitchFamily="18" charset="0"/>
              </a:rPr>
              <a:t>1,36</a:t>
            </a:r>
            <a:r>
              <a:rPr lang="en-US" sz="2400" dirty="0">
                <a:cs typeface="Times New Roman" panose="02020603050405020304" pitchFamily="18" charset="0"/>
              </a:rPr>
              <a:t>=37.11, </a:t>
            </a:r>
            <a:r>
              <a:rPr lang="en-US" sz="2400" i="1" dirty="0">
                <a:cs typeface="Times New Roman" panose="02020603050405020304" pitchFamily="18" charset="0"/>
              </a:rPr>
              <a:t>p</a:t>
            </a:r>
            <a:r>
              <a:rPr lang="en-US" sz="2400" dirty="0">
                <a:cs typeface="Times New Roman" panose="02020603050405020304" pitchFamily="18" charset="0"/>
              </a:rPr>
              <a:t>&lt;.001, </a:t>
            </a:r>
            <a:r>
              <a:rPr lang="el-GR" sz="2400" i="1" dirty="0">
                <a:cs typeface="Times New Roman" panose="02020603050405020304" pitchFamily="18" charset="0"/>
              </a:rPr>
              <a:t>η</a:t>
            </a:r>
            <a:r>
              <a:rPr lang="en-US" sz="2400" baseline="-25000" dirty="0">
                <a:cs typeface="Times New Roman" panose="02020603050405020304" pitchFamily="18" charset="0"/>
              </a:rPr>
              <a:t>p</a:t>
            </a:r>
            <a:r>
              <a:rPr lang="en-US" sz="2400" baseline="30000" dirty="0">
                <a:cs typeface="Times New Roman" panose="02020603050405020304" pitchFamily="18" charset="0"/>
              </a:rPr>
              <a:t>2</a:t>
            </a:r>
            <a:r>
              <a:rPr lang="en-US" sz="2400" dirty="0">
                <a:cs typeface="Times New Roman" panose="02020603050405020304" pitchFamily="18" charset="0"/>
              </a:rPr>
              <a:t>=.51; </a:t>
            </a:r>
            <a:r>
              <a:rPr lang="en-US" sz="2400" b="1" dirty="0">
                <a:cs typeface="Times New Roman" panose="02020603050405020304" pitchFamily="18" charset="0"/>
              </a:rPr>
              <a:t>Load</a:t>
            </a:r>
            <a:r>
              <a:rPr lang="en-US" sz="2400" dirty="0">
                <a:cs typeface="Times New Roman" panose="02020603050405020304" pitchFamily="18" charset="0"/>
              </a:rPr>
              <a:t>: </a:t>
            </a:r>
            <a:r>
              <a:rPr lang="en-US" sz="2400" i="1" dirty="0">
                <a:cs typeface="Times New Roman" panose="02020603050405020304" pitchFamily="18" charset="0"/>
              </a:rPr>
              <a:t>F</a:t>
            </a:r>
            <a:r>
              <a:rPr lang="en-US" sz="2400" baseline="-25000" dirty="0">
                <a:cs typeface="Times New Roman" panose="02020603050405020304" pitchFamily="18" charset="0"/>
              </a:rPr>
              <a:t>3,108</a:t>
            </a:r>
            <a:r>
              <a:rPr lang="en-US" sz="2400" dirty="0">
                <a:cs typeface="Times New Roman" panose="02020603050405020304" pitchFamily="18" charset="0"/>
              </a:rPr>
              <a:t>=6.01, </a:t>
            </a:r>
            <a:r>
              <a:rPr lang="en-US" sz="2400" i="1" dirty="0">
                <a:cs typeface="Times New Roman" panose="02020603050405020304" pitchFamily="18" charset="0"/>
              </a:rPr>
              <a:t>p</a:t>
            </a:r>
            <a:r>
              <a:rPr lang="en-US" sz="2400" dirty="0">
                <a:cs typeface="Times New Roman" panose="02020603050405020304" pitchFamily="18" charset="0"/>
              </a:rPr>
              <a:t>=.001, </a:t>
            </a:r>
            <a:r>
              <a:rPr lang="el-GR" sz="2400" i="1" dirty="0">
                <a:cs typeface="Times New Roman" panose="02020603050405020304" pitchFamily="18" charset="0"/>
              </a:rPr>
              <a:t>η</a:t>
            </a:r>
            <a:r>
              <a:rPr lang="en-US" sz="2400" baseline="-25000" dirty="0">
                <a:cs typeface="Times New Roman" panose="02020603050405020304" pitchFamily="18" charset="0"/>
              </a:rPr>
              <a:t>p</a:t>
            </a:r>
            <a:r>
              <a:rPr lang="en-US" sz="2400" baseline="30000" dirty="0">
                <a:cs typeface="Times New Roman" panose="02020603050405020304" pitchFamily="18" charset="0"/>
              </a:rPr>
              <a:t>2</a:t>
            </a:r>
            <a:r>
              <a:rPr lang="en-US" sz="2400" dirty="0">
                <a:cs typeface="Times New Roman" panose="02020603050405020304" pitchFamily="18" charset="0"/>
              </a:rPr>
              <a:t>=.14; </a:t>
            </a:r>
            <a:r>
              <a:rPr lang="en-US" sz="2400" b="1" dirty="0" err="1">
                <a:cs typeface="Times New Roman" panose="02020603050405020304" pitchFamily="18" charset="0"/>
              </a:rPr>
              <a:t>Group×Time</a:t>
            </a:r>
            <a:r>
              <a:rPr lang="en-US" sz="2400" dirty="0">
                <a:cs typeface="Times New Roman" panose="02020603050405020304" pitchFamily="18" charset="0"/>
              </a:rPr>
              <a:t>: </a:t>
            </a:r>
            <a:r>
              <a:rPr lang="en-US" sz="2400" i="1" dirty="0">
                <a:cs typeface="Times New Roman" panose="02020603050405020304" pitchFamily="18" charset="0"/>
              </a:rPr>
              <a:t>F</a:t>
            </a:r>
            <a:r>
              <a:rPr lang="en-US" sz="2400" baseline="-25000" dirty="0">
                <a:cs typeface="Times New Roman" panose="02020603050405020304" pitchFamily="18" charset="0"/>
              </a:rPr>
              <a:t>2,72</a:t>
            </a:r>
            <a:r>
              <a:rPr lang="en-US" sz="2400" dirty="0">
                <a:cs typeface="Times New Roman" panose="02020603050405020304" pitchFamily="18" charset="0"/>
              </a:rPr>
              <a:t>=4.66, p=.013, </a:t>
            </a:r>
            <a:r>
              <a:rPr lang="el-GR" sz="2400" i="1" dirty="0">
                <a:cs typeface="Times New Roman" panose="02020603050405020304" pitchFamily="18" charset="0"/>
              </a:rPr>
              <a:t>η</a:t>
            </a:r>
            <a:r>
              <a:rPr lang="en-US" sz="2400" baseline="-25000" dirty="0">
                <a:cs typeface="Times New Roman" panose="02020603050405020304" pitchFamily="18" charset="0"/>
              </a:rPr>
              <a:t>p</a:t>
            </a:r>
            <a:r>
              <a:rPr lang="en-US" sz="2400" baseline="30000" dirty="0">
                <a:cs typeface="Times New Roman" panose="02020603050405020304" pitchFamily="18" charset="0"/>
              </a:rPr>
              <a:t>2</a:t>
            </a:r>
            <a:r>
              <a:rPr lang="en-US" sz="2400" dirty="0">
                <a:cs typeface="Times New Roman" panose="02020603050405020304" pitchFamily="18" charset="0"/>
              </a:rPr>
              <a:t>=.12.</a:t>
            </a:r>
          </a:p>
          <a:p>
            <a:pPr>
              <a:buClr>
                <a:srgbClr val="C00000"/>
              </a:buClr>
            </a:pPr>
            <a:r>
              <a:rPr 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OA: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smtClean="0">
                <a:cs typeface="Times New Roman" panose="02020603050405020304" pitchFamily="18" charset="0"/>
              </a:rPr>
              <a:t>No </a:t>
            </a:r>
            <a:r>
              <a:rPr lang="en-US" sz="2400" i="1" smtClean="0">
                <a:cs typeface="Times New Roman" panose="02020603050405020304" pitchFamily="18" charset="0"/>
              </a:rPr>
              <a:t>task </a:t>
            </a:r>
            <a:r>
              <a:rPr lang="en-US" sz="2400" i="1" dirty="0">
                <a:cs typeface="Times New Roman" panose="02020603050405020304" pitchFamily="18" charset="0"/>
              </a:rPr>
              <a:t>exposure</a:t>
            </a:r>
            <a:r>
              <a:rPr lang="en-US" sz="2400" dirty="0">
                <a:cs typeface="Times New Roman" panose="02020603050405020304" pitchFamily="18" charset="0"/>
              </a:rPr>
              <a:t> or </a:t>
            </a:r>
            <a:r>
              <a:rPr lang="en-US" sz="2400" i="1" dirty="0">
                <a:cs typeface="Times New Roman" panose="02020603050405020304" pitchFamily="18" charset="0"/>
              </a:rPr>
              <a:t>training</a:t>
            </a:r>
            <a:r>
              <a:rPr lang="en-US" sz="2400" dirty="0">
                <a:cs typeface="Times New Roman" panose="02020603050405020304" pitchFamily="18" charset="0"/>
              </a:rPr>
              <a:t> effects; </a:t>
            </a:r>
            <a:r>
              <a:rPr lang="en-US" sz="2400" b="1" dirty="0">
                <a:solidFill>
                  <a:srgbClr val="0000FF"/>
                </a:solidFill>
                <a:cs typeface="Times New Roman" panose="02020603050405020304" pitchFamily="18" charset="0"/>
              </a:rPr>
              <a:t>YA:</a:t>
            </a:r>
            <a:r>
              <a:rPr lang="en-US" sz="2400" dirty="0">
                <a:cs typeface="Times New Roman" panose="02020603050405020304" pitchFamily="18" charset="0"/>
              </a:rPr>
              <a:t> No </a:t>
            </a:r>
            <a:r>
              <a:rPr lang="en-US" sz="2400" i="1" dirty="0" smtClean="0">
                <a:cs typeface="Times New Roman" panose="02020603050405020304" pitchFamily="18" charset="0"/>
              </a:rPr>
              <a:t>task </a:t>
            </a:r>
            <a:r>
              <a:rPr lang="en-US" sz="2400" i="1" dirty="0">
                <a:cs typeface="Times New Roman" panose="02020603050405020304" pitchFamily="18" charset="0"/>
              </a:rPr>
              <a:t>exposure</a:t>
            </a:r>
            <a:r>
              <a:rPr lang="en-US" sz="2400" dirty="0">
                <a:cs typeface="Times New Roman" panose="02020603050405020304" pitchFamily="18" charset="0"/>
              </a:rPr>
              <a:t> but </a:t>
            </a:r>
            <a:r>
              <a:rPr lang="en-US" sz="2400" dirty="0" smtClean="0">
                <a:cs typeface="Times New Roman" panose="02020603050405020304" pitchFamily="18" charset="0"/>
              </a:rPr>
              <a:t>significant </a:t>
            </a:r>
            <a:r>
              <a:rPr lang="en-US" sz="2400" i="1" dirty="0">
                <a:cs typeface="Times New Roman" panose="02020603050405020304" pitchFamily="18" charset="0"/>
              </a:rPr>
              <a:t>training</a:t>
            </a:r>
            <a:r>
              <a:rPr lang="en-US" sz="2400" dirty="0">
                <a:cs typeface="Times New Roman" panose="02020603050405020304" pitchFamily="18" charset="0"/>
              </a:rPr>
              <a:t> effect, </a:t>
            </a:r>
            <a:r>
              <a:rPr lang="en-US" sz="2400" i="1" dirty="0">
                <a:cs typeface="Times New Roman" panose="02020603050405020304" pitchFamily="18" charset="0"/>
              </a:rPr>
              <a:t>F</a:t>
            </a:r>
            <a:r>
              <a:rPr lang="en-US" sz="2400" baseline="-25000" dirty="0">
                <a:cs typeface="Times New Roman" panose="02020603050405020304" pitchFamily="18" charset="0"/>
              </a:rPr>
              <a:t>1,19</a:t>
            </a:r>
            <a:r>
              <a:rPr lang="en-US" sz="2400" dirty="0">
                <a:cs typeface="Times New Roman" panose="02020603050405020304" pitchFamily="18" charset="0"/>
              </a:rPr>
              <a:t>=26.31, </a:t>
            </a:r>
            <a:r>
              <a:rPr lang="en-US" sz="2400" i="1" dirty="0">
                <a:cs typeface="Times New Roman" panose="02020603050405020304" pitchFamily="18" charset="0"/>
              </a:rPr>
              <a:t>p</a:t>
            </a:r>
            <a:r>
              <a:rPr lang="en-US" sz="2400" dirty="0">
                <a:cs typeface="Times New Roman" panose="02020603050405020304" pitchFamily="18" charset="0"/>
              </a:rPr>
              <a:t>&lt;.001, </a:t>
            </a:r>
            <a:r>
              <a:rPr lang="el-GR" sz="2400" i="1" dirty="0">
                <a:cs typeface="Times New Roman" panose="02020603050405020304" pitchFamily="18" charset="0"/>
              </a:rPr>
              <a:t>η</a:t>
            </a:r>
            <a:r>
              <a:rPr lang="en-US" sz="2400" baseline="-25000" dirty="0">
                <a:cs typeface="Times New Roman" panose="02020603050405020304" pitchFamily="18" charset="0"/>
              </a:rPr>
              <a:t>p</a:t>
            </a:r>
            <a:r>
              <a:rPr lang="en-US" sz="2400" baseline="30000" dirty="0">
                <a:cs typeface="Times New Roman" panose="02020603050405020304" pitchFamily="18" charset="0"/>
              </a:rPr>
              <a:t>2</a:t>
            </a:r>
            <a:r>
              <a:rPr lang="en-US" sz="2400" dirty="0">
                <a:cs typeface="Times New Roman" panose="02020603050405020304" pitchFamily="18" charset="0"/>
              </a:rPr>
              <a:t>=.58.</a:t>
            </a:r>
          </a:p>
        </p:txBody>
      </p:sp>
      <p:sp>
        <p:nvSpPr>
          <p:cNvPr id="120" name="Textfeld 7"/>
          <p:cNvSpPr txBox="1"/>
          <p:nvPr/>
        </p:nvSpPr>
        <p:spPr>
          <a:xfrm>
            <a:off x="18562745" y="27186430"/>
            <a:ext cx="15706951" cy="1216588"/>
          </a:xfrm>
          <a:prstGeom prst="rect">
            <a:avLst/>
          </a:prstGeom>
          <a:noFill/>
          <a:ln>
            <a:noFill/>
          </a:ln>
        </p:spPr>
        <p:txBody>
          <a:bodyPr wrap="square" lIns="107543" tIns="53771" rIns="107543" bIns="53771" rtlCol="0">
            <a:spAutoFit/>
          </a:bodyPr>
          <a:lstStyle/>
          <a:p>
            <a:pPr>
              <a:buClr>
                <a:srgbClr val="C00000"/>
              </a:buClr>
            </a:pPr>
            <a:r>
              <a:rPr lang="en-US" sz="2400" dirty="0">
                <a:cs typeface="Times New Roman" panose="02020603050405020304" pitchFamily="18" charset="0"/>
              </a:rPr>
              <a:t>Greater reconfiguration (</a:t>
            </a:r>
            <a:r>
              <a:rPr lang="en-US" sz="2400" dirty="0" err="1">
                <a:cs typeface="Times New Roman" panose="02020603050405020304" pitchFamily="18" charset="0"/>
              </a:rPr>
              <a:t>VIn</a:t>
            </a:r>
            <a:r>
              <a:rPr lang="en-US" sz="2400" dirty="0">
                <a:cs typeface="Times New Roman" panose="02020603050405020304" pitchFamily="18" charset="0"/>
              </a:rPr>
              <a:t>) when switching from rest (RS) to task mode (L1) in OA than YA, </a:t>
            </a:r>
            <a:r>
              <a:rPr lang="en-US" sz="2400" i="1" dirty="0">
                <a:cs typeface="Times New Roman" panose="02020603050405020304" pitchFamily="18" charset="0"/>
              </a:rPr>
              <a:t>F</a:t>
            </a:r>
            <a:r>
              <a:rPr lang="en-US" sz="2400" baseline="-25000" dirty="0">
                <a:cs typeface="Times New Roman" panose="02020603050405020304" pitchFamily="18" charset="0"/>
              </a:rPr>
              <a:t>1,36</a:t>
            </a:r>
            <a:r>
              <a:rPr lang="en-US" sz="2400" dirty="0">
                <a:cs typeface="Times New Roman" panose="02020603050405020304" pitchFamily="18" charset="0"/>
              </a:rPr>
              <a:t>=67.35, </a:t>
            </a:r>
            <a:r>
              <a:rPr lang="en-US" sz="2400" i="1" dirty="0">
                <a:cs typeface="Times New Roman" panose="02020603050405020304" pitchFamily="18" charset="0"/>
              </a:rPr>
              <a:t>p</a:t>
            </a:r>
            <a:r>
              <a:rPr lang="en-US" sz="2400" dirty="0">
                <a:cs typeface="Times New Roman" panose="02020603050405020304" pitchFamily="18" charset="0"/>
              </a:rPr>
              <a:t>&lt;.001, </a:t>
            </a:r>
            <a:r>
              <a:rPr lang="el-GR" sz="2400" i="1" dirty="0">
                <a:cs typeface="Times New Roman" panose="02020603050405020304" pitchFamily="18" charset="0"/>
              </a:rPr>
              <a:t>η</a:t>
            </a:r>
            <a:r>
              <a:rPr lang="en-US" sz="2400" baseline="-25000" dirty="0">
                <a:cs typeface="Times New Roman" panose="02020603050405020304" pitchFamily="18" charset="0"/>
              </a:rPr>
              <a:t>p</a:t>
            </a:r>
            <a:r>
              <a:rPr lang="en-US" sz="2400" baseline="30000" dirty="0">
                <a:cs typeface="Times New Roman" panose="02020603050405020304" pitchFamily="18" charset="0"/>
              </a:rPr>
              <a:t>2</a:t>
            </a:r>
            <a:r>
              <a:rPr lang="en-US" sz="2400" dirty="0">
                <a:cs typeface="Times New Roman" panose="02020603050405020304" pitchFamily="18" charset="0"/>
              </a:rPr>
              <a:t>=.65 </a:t>
            </a:r>
          </a:p>
          <a:p>
            <a:pPr>
              <a:buClr>
                <a:srgbClr val="C00000"/>
              </a:buClr>
            </a:pPr>
            <a:r>
              <a:rPr lang="en-US" sz="2400" dirty="0">
                <a:cs typeface="Times New Roman" panose="02020603050405020304" pitchFamily="18" charset="0"/>
              </a:rPr>
              <a:t>Permutation tests across Load and Time: RS is different from all WM loads. No </a:t>
            </a:r>
            <a:r>
              <a:rPr lang="en-US" sz="2400" dirty="0" smtClean="0">
                <a:cs typeface="Times New Roman" panose="02020603050405020304" pitchFamily="18" charset="0"/>
              </a:rPr>
              <a:t>sig. differences </a:t>
            </a:r>
            <a:r>
              <a:rPr lang="en-US" sz="2400" dirty="0">
                <a:cs typeface="Times New Roman" panose="02020603050405020304" pitchFamily="18" charset="0"/>
              </a:rPr>
              <a:t>between loads or across time.</a:t>
            </a:r>
          </a:p>
          <a:p>
            <a:pPr>
              <a:buClr>
                <a:srgbClr val="C00000"/>
              </a:buClr>
            </a:pPr>
            <a:r>
              <a:rPr lang="en-US" sz="2400" i="1" dirty="0">
                <a:cs typeface="Times New Roman" panose="02020603050405020304" pitchFamily="18" charset="0"/>
              </a:rPr>
              <a:t>Legend</a:t>
            </a:r>
            <a:r>
              <a:rPr lang="en-US" sz="2400" dirty="0">
                <a:cs typeface="Times New Roman" panose="02020603050405020304" pitchFamily="18" charset="0"/>
              </a:rPr>
              <a:t>: DMN, default-mode; FPN, </a:t>
            </a:r>
            <a:r>
              <a:rPr lang="en-US" sz="2400" dirty="0" err="1">
                <a:cs typeface="Times New Roman" panose="02020603050405020304" pitchFamily="18" charset="0"/>
              </a:rPr>
              <a:t>fronto</a:t>
            </a:r>
            <a:r>
              <a:rPr lang="en-US" sz="2400" dirty="0">
                <a:cs typeface="Times New Roman" panose="02020603050405020304" pitchFamily="18" charset="0"/>
              </a:rPr>
              <a:t>-parietal; Sal, salience; SMN, sensorimotor; Vis, visual network.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B3B87499-5D7A-D243-A56E-DB53EAFA72EC}"/>
              </a:ext>
            </a:extLst>
          </p:cNvPr>
          <p:cNvSpPr txBox="1"/>
          <p:nvPr/>
        </p:nvSpPr>
        <p:spPr>
          <a:xfrm>
            <a:off x="34904348" y="5641360"/>
            <a:ext cx="15785055" cy="707886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OA:</a:t>
            </a:r>
            <a:r>
              <a:rPr lang="en-US" sz="4000" b="1" dirty="0"/>
              <a:t> Increased global efficiency within Sal/SMN with training</a:t>
            </a:r>
          </a:p>
        </p:txBody>
      </p:sp>
      <p:sp>
        <p:nvSpPr>
          <p:cNvPr id="125" name="Textfeld 7"/>
          <p:cNvSpPr txBox="1"/>
          <p:nvPr/>
        </p:nvSpPr>
        <p:spPr>
          <a:xfrm>
            <a:off x="34844872" y="12388288"/>
            <a:ext cx="15679960" cy="847256"/>
          </a:xfrm>
          <a:prstGeom prst="rect">
            <a:avLst/>
          </a:prstGeom>
          <a:noFill/>
          <a:ln>
            <a:noFill/>
          </a:ln>
        </p:spPr>
        <p:txBody>
          <a:bodyPr wrap="square" lIns="107543" tIns="53771" rIns="107543" bIns="53771" rtlCol="0">
            <a:spAutoFit/>
          </a:bodyPr>
          <a:lstStyle/>
          <a:p>
            <a:pPr>
              <a:buClr>
                <a:srgbClr val="C00000"/>
              </a:buClr>
            </a:pPr>
            <a:r>
              <a:rPr lang="en-US" sz="2400" b="1" dirty="0">
                <a:cs typeface="Times New Roman" panose="02020603050405020304" pitchFamily="18" charset="0"/>
              </a:rPr>
              <a:t>Training effect</a:t>
            </a:r>
            <a:r>
              <a:rPr lang="en-US" sz="2400" dirty="0">
                <a:cs typeface="Times New Roman" panose="02020603050405020304" pitchFamily="18" charset="0"/>
              </a:rPr>
              <a:t> on Sal/SMN </a:t>
            </a:r>
            <a:r>
              <a:rPr lang="en-US" sz="2400" dirty="0" err="1">
                <a:cs typeface="Times New Roman" panose="02020603050405020304" pitchFamily="18" charset="0"/>
              </a:rPr>
              <a:t>E</a:t>
            </a:r>
            <a:r>
              <a:rPr lang="en-US" sz="2400" baseline="-25000" dirty="0" err="1">
                <a:cs typeface="Times New Roman" panose="02020603050405020304" pitchFamily="18" charset="0"/>
              </a:rPr>
              <a:t>glob</a:t>
            </a:r>
            <a:r>
              <a:rPr lang="en-US" sz="2400" dirty="0"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cs typeface="Times New Roman" panose="02020603050405020304" pitchFamily="18" charset="0"/>
              </a:rPr>
              <a:t>F</a:t>
            </a:r>
            <a:r>
              <a:rPr lang="en-US" sz="2400" baseline="-25000" dirty="0">
                <a:cs typeface="Times New Roman" panose="02020603050405020304" pitchFamily="18" charset="0"/>
              </a:rPr>
              <a:t>1,17</a:t>
            </a:r>
            <a:r>
              <a:rPr lang="en-US" sz="2400" dirty="0">
                <a:cs typeface="Times New Roman" panose="02020603050405020304" pitchFamily="18" charset="0"/>
              </a:rPr>
              <a:t>=9.64, </a:t>
            </a:r>
            <a:r>
              <a:rPr lang="en-US" sz="2400" i="1" dirty="0">
                <a:cs typeface="Times New Roman" panose="02020603050405020304" pitchFamily="18" charset="0"/>
              </a:rPr>
              <a:t>p=</a:t>
            </a:r>
            <a:r>
              <a:rPr lang="en-US" sz="2400" dirty="0">
                <a:cs typeface="Times New Roman" panose="02020603050405020304" pitchFamily="18" charset="0"/>
              </a:rPr>
              <a:t>.006, </a:t>
            </a:r>
            <a:r>
              <a:rPr lang="el-GR" sz="2400" i="1" dirty="0">
                <a:cs typeface="Times New Roman" panose="02020603050405020304" pitchFamily="18" charset="0"/>
              </a:rPr>
              <a:t>η</a:t>
            </a:r>
            <a:r>
              <a:rPr lang="en-US" sz="2400" baseline="-25000" dirty="0">
                <a:cs typeface="Times New Roman" panose="02020603050405020304" pitchFamily="18" charset="0"/>
              </a:rPr>
              <a:t>p</a:t>
            </a:r>
            <a:r>
              <a:rPr lang="en-US" sz="2400" baseline="30000" dirty="0">
                <a:cs typeface="Times New Roman" panose="02020603050405020304" pitchFamily="18" charset="0"/>
              </a:rPr>
              <a:t>2</a:t>
            </a:r>
            <a:r>
              <a:rPr lang="en-US" sz="2400" dirty="0">
                <a:cs typeface="Times New Roman" panose="02020603050405020304" pitchFamily="18" charset="0"/>
              </a:rPr>
              <a:t>=.36; </a:t>
            </a:r>
            <a:r>
              <a:rPr lang="en-US" sz="2400" b="1" dirty="0">
                <a:cs typeface="Times New Roman" panose="02020603050405020304" pitchFamily="18" charset="0"/>
              </a:rPr>
              <a:t>Load effects</a:t>
            </a:r>
            <a:r>
              <a:rPr lang="en-US" sz="2400" dirty="0">
                <a:cs typeface="Times New Roman" panose="02020603050405020304" pitchFamily="18" charset="0"/>
              </a:rPr>
              <a:t> on FPN and DMN </a:t>
            </a:r>
            <a:r>
              <a:rPr lang="en-US" sz="2400" dirty="0" err="1">
                <a:cs typeface="Times New Roman" panose="02020603050405020304" pitchFamily="18" charset="0"/>
              </a:rPr>
              <a:t>E</a:t>
            </a:r>
            <a:r>
              <a:rPr lang="en-US" sz="2400" baseline="-25000" dirty="0" err="1">
                <a:cs typeface="Times New Roman" panose="02020603050405020304" pitchFamily="18" charset="0"/>
              </a:rPr>
              <a:t>glob</a:t>
            </a:r>
            <a:r>
              <a:rPr lang="en-US" sz="2400" dirty="0">
                <a:cs typeface="Times New Roman" panose="02020603050405020304" pitchFamily="18" charset="0"/>
              </a:rPr>
              <a:t>, and DMN participation</a:t>
            </a:r>
            <a:r>
              <a:rPr lang="en-US" sz="2400" dirty="0" smtClean="0">
                <a:cs typeface="Times New Roman" panose="02020603050405020304" pitchFamily="18" charset="0"/>
              </a:rPr>
              <a:t>.</a:t>
            </a:r>
          </a:p>
          <a:p>
            <a:pPr>
              <a:buClr>
                <a:srgbClr val="C00000"/>
              </a:buClr>
            </a:pPr>
            <a:r>
              <a:rPr lang="en-US" sz="2400" i="1" dirty="0" smtClean="0">
                <a:cs typeface="Times New Roman" panose="02020603050405020304" pitchFamily="18" charset="0"/>
              </a:rPr>
              <a:t>Note:</a:t>
            </a:r>
            <a:r>
              <a:rPr lang="en-US" sz="2400" dirty="0" smtClean="0">
                <a:cs typeface="Times New Roman" panose="02020603050405020304" pitchFamily="18" charset="0"/>
              </a:rPr>
              <a:t> Statistics performed on nodes with stable module affiliation across </a:t>
            </a:r>
            <a:r>
              <a:rPr lang="en-US" sz="2400" dirty="0" smtClean="0">
                <a:cs typeface="Times New Roman" panose="02020603050405020304" pitchFamily="18" charset="0"/>
              </a:rPr>
              <a:t>all WM </a:t>
            </a:r>
            <a:r>
              <a:rPr lang="en-US" sz="2400" dirty="0" smtClean="0">
                <a:cs typeface="Times New Roman" panose="02020603050405020304" pitchFamily="18" charset="0"/>
              </a:rPr>
              <a:t>loads </a:t>
            </a:r>
            <a:r>
              <a:rPr lang="en-US" sz="2400" dirty="0" smtClean="0">
                <a:cs typeface="Times New Roman" panose="02020603050405020304" pitchFamily="18" charset="0"/>
              </a:rPr>
              <a:t>(i.e., </a:t>
            </a:r>
            <a:r>
              <a:rPr lang="en-US" sz="2400" dirty="0" smtClean="0">
                <a:cs typeface="Times New Roman" panose="02020603050405020304" pitchFamily="18" charset="0"/>
              </a:rPr>
              <a:t>bright color nodes</a:t>
            </a:r>
            <a:r>
              <a:rPr lang="en-US" sz="2400" dirty="0" smtClean="0">
                <a:cs typeface="Times New Roman" panose="02020603050405020304" pitchFamily="18" charset="0"/>
              </a:rPr>
              <a:t>).</a:t>
            </a:r>
            <a:endParaRPr lang="en-US" sz="2400" dirty="0">
              <a:cs typeface="Times New Roman" panose="02020603050405020304" pitchFamily="18" charset="0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B3B87499-5D7A-D243-A56E-DB53EAFA72EC}"/>
              </a:ext>
            </a:extLst>
          </p:cNvPr>
          <p:cNvSpPr txBox="1"/>
          <p:nvPr/>
        </p:nvSpPr>
        <p:spPr>
          <a:xfrm>
            <a:off x="34993721" y="13235143"/>
            <a:ext cx="15531110" cy="1323439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00FF"/>
                </a:solidFill>
              </a:rPr>
              <a:t>YA:</a:t>
            </a:r>
            <a:r>
              <a:rPr lang="en-US" sz="4000" b="1" dirty="0"/>
              <a:t> Increased global efficiency within and lower participation of </a:t>
            </a:r>
            <a:br>
              <a:rPr lang="en-US" sz="4000" b="1" dirty="0"/>
            </a:br>
            <a:r>
              <a:rPr lang="en-US" sz="4000" b="1" dirty="0" smtClean="0"/>
              <a:t>FPN/Sal </a:t>
            </a:r>
            <a:r>
              <a:rPr lang="en-US" sz="4000" b="1" dirty="0"/>
              <a:t>and DMN with training</a:t>
            </a:r>
          </a:p>
        </p:txBody>
      </p:sp>
      <p:sp>
        <p:nvSpPr>
          <p:cNvPr id="130" name="Textfeld 7"/>
          <p:cNvSpPr txBox="1"/>
          <p:nvPr/>
        </p:nvSpPr>
        <p:spPr>
          <a:xfrm>
            <a:off x="34820620" y="20582741"/>
            <a:ext cx="15706951" cy="847256"/>
          </a:xfrm>
          <a:prstGeom prst="rect">
            <a:avLst/>
          </a:prstGeom>
          <a:noFill/>
          <a:ln>
            <a:noFill/>
          </a:ln>
        </p:spPr>
        <p:txBody>
          <a:bodyPr wrap="square" lIns="107543" tIns="53771" rIns="107543" bIns="53771" rtlCol="0">
            <a:spAutoFit/>
          </a:bodyPr>
          <a:lstStyle/>
          <a:p>
            <a:pPr>
              <a:buClr>
                <a:srgbClr val="C00000"/>
              </a:buClr>
            </a:pPr>
            <a:r>
              <a:rPr lang="en-US" sz="2400" b="1" dirty="0">
                <a:cs typeface="Times New Roman" panose="02020603050405020304" pitchFamily="18" charset="0"/>
              </a:rPr>
              <a:t>Training effects</a:t>
            </a:r>
            <a:r>
              <a:rPr lang="en-US" sz="2400" dirty="0">
                <a:cs typeface="Times New Roman" panose="02020603050405020304" pitchFamily="18" charset="0"/>
              </a:rPr>
              <a:t> on </a:t>
            </a:r>
            <a:r>
              <a:rPr lang="en-US" sz="2400" dirty="0" err="1">
                <a:cs typeface="Times New Roman" panose="02020603050405020304" pitchFamily="18" charset="0"/>
              </a:rPr>
              <a:t>E</a:t>
            </a:r>
            <a:r>
              <a:rPr lang="en-US" sz="2400" baseline="-25000" dirty="0" err="1">
                <a:cs typeface="Times New Roman" panose="02020603050405020304" pitchFamily="18" charset="0"/>
              </a:rPr>
              <a:t>glob</a:t>
            </a:r>
            <a:r>
              <a:rPr lang="en-US" sz="2400" dirty="0">
                <a:cs typeface="Times New Roman" panose="02020603050405020304" pitchFamily="18" charset="0"/>
              </a:rPr>
              <a:t> of FPN/Sal, </a:t>
            </a:r>
            <a:r>
              <a:rPr lang="en-US" sz="2400" i="1" dirty="0">
                <a:cs typeface="Times New Roman" panose="02020603050405020304" pitchFamily="18" charset="0"/>
              </a:rPr>
              <a:t>F</a:t>
            </a:r>
            <a:r>
              <a:rPr lang="en-US" sz="2400" baseline="-25000" dirty="0">
                <a:cs typeface="Times New Roman" panose="02020603050405020304" pitchFamily="18" charset="0"/>
              </a:rPr>
              <a:t>1,19</a:t>
            </a:r>
            <a:r>
              <a:rPr lang="en-US" sz="2400" dirty="0">
                <a:cs typeface="Times New Roman" panose="02020603050405020304" pitchFamily="18" charset="0"/>
              </a:rPr>
              <a:t>=3.47, </a:t>
            </a:r>
            <a:r>
              <a:rPr lang="en-US" sz="2400" i="1" dirty="0">
                <a:cs typeface="Times New Roman" panose="02020603050405020304" pitchFamily="18" charset="0"/>
              </a:rPr>
              <a:t>p=</a:t>
            </a:r>
            <a:r>
              <a:rPr lang="en-US" sz="2400" dirty="0">
                <a:cs typeface="Times New Roman" panose="02020603050405020304" pitchFamily="18" charset="0"/>
              </a:rPr>
              <a:t>.078, </a:t>
            </a:r>
            <a:r>
              <a:rPr lang="el-GR" sz="2400" i="1" dirty="0">
                <a:cs typeface="Times New Roman" panose="02020603050405020304" pitchFamily="18" charset="0"/>
              </a:rPr>
              <a:t>η</a:t>
            </a:r>
            <a:r>
              <a:rPr lang="en-US" sz="2400" baseline="-25000" dirty="0">
                <a:cs typeface="Times New Roman" panose="02020603050405020304" pitchFamily="18" charset="0"/>
              </a:rPr>
              <a:t>p</a:t>
            </a:r>
            <a:r>
              <a:rPr lang="en-US" sz="2400" baseline="30000" dirty="0">
                <a:cs typeface="Times New Roman" panose="02020603050405020304" pitchFamily="18" charset="0"/>
              </a:rPr>
              <a:t>2</a:t>
            </a:r>
            <a:r>
              <a:rPr lang="en-US" sz="2400" dirty="0">
                <a:cs typeface="Times New Roman" panose="02020603050405020304" pitchFamily="18" charset="0"/>
              </a:rPr>
              <a:t>=.16 and DMN. </a:t>
            </a:r>
            <a:r>
              <a:rPr lang="en-US" sz="2400" i="1" dirty="0">
                <a:cs typeface="Times New Roman" panose="02020603050405020304" pitchFamily="18" charset="0"/>
              </a:rPr>
              <a:t>F</a:t>
            </a:r>
            <a:r>
              <a:rPr lang="en-US" sz="2400" baseline="-25000" dirty="0">
                <a:cs typeface="Times New Roman" panose="02020603050405020304" pitchFamily="18" charset="0"/>
              </a:rPr>
              <a:t>1,19</a:t>
            </a:r>
            <a:r>
              <a:rPr lang="en-US" sz="2400" dirty="0">
                <a:cs typeface="Times New Roman" panose="02020603050405020304" pitchFamily="18" charset="0"/>
              </a:rPr>
              <a:t>=11.34, </a:t>
            </a:r>
            <a:r>
              <a:rPr lang="en-US" sz="2400" i="1" dirty="0">
                <a:cs typeface="Times New Roman" panose="02020603050405020304" pitchFamily="18" charset="0"/>
              </a:rPr>
              <a:t>p=</a:t>
            </a:r>
            <a:r>
              <a:rPr lang="en-US" sz="2400" dirty="0">
                <a:cs typeface="Times New Roman" panose="02020603050405020304" pitchFamily="18" charset="0"/>
              </a:rPr>
              <a:t>.003, </a:t>
            </a:r>
            <a:r>
              <a:rPr lang="el-GR" sz="2400" i="1" dirty="0">
                <a:cs typeface="Times New Roman" panose="02020603050405020304" pitchFamily="18" charset="0"/>
              </a:rPr>
              <a:t>η</a:t>
            </a:r>
            <a:r>
              <a:rPr lang="en-US" sz="2400" baseline="-25000" dirty="0">
                <a:cs typeface="Times New Roman" panose="02020603050405020304" pitchFamily="18" charset="0"/>
              </a:rPr>
              <a:t>p</a:t>
            </a:r>
            <a:r>
              <a:rPr lang="en-US" sz="2400" baseline="30000" dirty="0">
                <a:cs typeface="Times New Roman" panose="02020603050405020304" pitchFamily="18" charset="0"/>
              </a:rPr>
              <a:t>2</a:t>
            </a:r>
            <a:r>
              <a:rPr lang="en-US" sz="2400" dirty="0">
                <a:cs typeface="Times New Roman" panose="02020603050405020304" pitchFamily="18" charset="0"/>
              </a:rPr>
              <a:t>=.37, and on participation of FPN/Sal, </a:t>
            </a:r>
            <a:r>
              <a:rPr lang="en-US" sz="2400" i="1" dirty="0">
                <a:cs typeface="Times New Roman" panose="02020603050405020304" pitchFamily="18" charset="0"/>
              </a:rPr>
              <a:t>F</a:t>
            </a:r>
            <a:r>
              <a:rPr lang="en-US" sz="2400" baseline="-25000" dirty="0">
                <a:cs typeface="Times New Roman" panose="02020603050405020304" pitchFamily="18" charset="0"/>
              </a:rPr>
              <a:t>1,19</a:t>
            </a:r>
            <a:r>
              <a:rPr lang="en-US" sz="2400" dirty="0">
                <a:cs typeface="Times New Roman" panose="02020603050405020304" pitchFamily="18" charset="0"/>
              </a:rPr>
              <a:t>=7.99, </a:t>
            </a:r>
            <a:r>
              <a:rPr lang="en-US" sz="2400" i="1" dirty="0">
                <a:cs typeface="Times New Roman" panose="02020603050405020304" pitchFamily="18" charset="0"/>
              </a:rPr>
              <a:t>p=</a:t>
            </a:r>
            <a:r>
              <a:rPr lang="en-US" sz="2400" dirty="0">
                <a:cs typeface="Times New Roman" panose="02020603050405020304" pitchFamily="18" charset="0"/>
              </a:rPr>
              <a:t>.011, </a:t>
            </a:r>
            <a:r>
              <a:rPr lang="el-GR" sz="2400" i="1" dirty="0">
                <a:cs typeface="Times New Roman" panose="02020603050405020304" pitchFamily="18" charset="0"/>
              </a:rPr>
              <a:t>η</a:t>
            </a:r>
            <a:r>
              <a:rPr lang="en-US" sz="2400" baseline="-25000" dirty="0">
                <a:cs typeface="Times New Roman" panose="02020603050405020304" pitchFamily="18" charset="0"/>
              </a:rPr>
              <a:t>p</a:t>
            </a:r>
            <a:r>
              <a:rPr lang="en-US" sz="2400" baseline="30000" dirty="0">
                <a:cs typeface="Times New Roman" panose="02020603050405020304" pitchFamily="18" charset="0"/>
              </a:rPr>
              <a:t>2</a:t>
            </a:r>
            <a:r>
              <a:rPr lang="en-US" sz="2400" dirty="0">
                <a:cs typeface="Times New Roman" panose="02020603050405020304" pitchFamily="18" charset="0"/>
              </a:rPr>
              <a:t>=.3, and DMN, </a:t>
            </a:r>
            <a:r>
              <a:rPr lang="en-US" sz="2400" i="1" dirty="0">
                <a:cs typeface="Times New Roman" panose="02020603050405020304" pitchFamily="18" charset="0"/>
              </a:rPr>
              <a:t>F</a:t>
            </a:r>
            <a:r>
              <a:rPr lang="en-US" sz="2400" baseline="-25000" dirty="0">
                <a:cs typeface="Times New Roman" panose="02020603050405020304" pitchFamily="18" charset="0"/>
              </a:rPr>
              <a:t>1,19</a:t>
            </a:r>
            <a:r>
              <a:rPr lang="en-US" sz="2400" dirty="0">
                <a:cs typeface="Times New Roman" panose="02020603050405020304" pitchFamily="18" charset="0"/>
              </a:rPr>
              <a:t>=20.79, </a:t>
            </a:r>
            <a:r>
              <a:rPr lang="en-US" sz="2400" i="1" dirty="0">
                <a:cs typeface="Times New Roman" panose="02020603050405020304" pitchFamily="18" charset="0"/>
              </a:rPr>
              <a:t>p&lt;</a:t>
            </a:r>
            <a:r>
              <a:rPr lang="en-US" sz="2400" dirty="0">
                <a:cs typeface="Times New Roman" panose="02020603050405020304" pitchFamily="18" charset="0"/>
              </a:rPr>
              <a:t>.001, </a:t>
            </a:r>
            <a:r>
              <a:rPr lang="el-GR" sz="2400" i="1" dirty="0">
                <a:cs typeface="Times New Roman" panose="02020603050405020304" pitchFamily="18" charset="0"/>
              </a:rPr>
              <a:t>η</a:t>
            </a:r>
            <a:r>
              <a:rPr lang="en-US" sz="2400" baseline="-25000" dirty="0">
                <a:cs typeface="Times New Roman" panose="02020603050405020304" pitchFamily="18" charset="0"/>
              </a:rPr>
              <a:t>p</a:t>
            </a:r>
            <a:r>
              <a:rPr lang="en-US" sz="2400" baseline="30000" dirty="0">
                <a:cs typeface="Times New Roman" panose="02020603050405020304" pitchFamily="18" charset="0"/>
              </a:rPr>
              <a:t>2</a:t>
            </a:r>
            <a:r>
              <a:rPr lang="en-US" sz="2400" dirty="0">
                <a:cs typeface="Times New Roman" panose="02020603050405020304" pitchFamily="18" charset="0"/>
              </a:rPr>
              <a:t>=.52.</a:t>
            </a:r>
            <a:endParaRPr lang="en-US" sz="24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B3B87499-5D7A-D243-A56E-DB53EAFA72EC}"/>
              </a:ext>
            </a:extLst>
          </p:cNvPr>
          <p:cNvSpPr txBox="1"/>
          <p:nvPr/>
        </p:nvSpPr>
        <p:spPr>
          <a:xfrm>
            <a:off x="21710777" y="21588365"/>
            <a:ext cx="999392" cy="735389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OA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490861" y="22323754"/>
            <a:ext cx="7874573" cy="4826944"/>
          </a:xfrm>
          <a:prstGeom prst="rect">
            <a:avLst/>
          </a:prstGeom>
        </p:spPr>
      </p:pic>
      <p:sp>
        <p:nvSpPr>
          <p:cNvPr id="213" name="TextBox 212">
            <a:extLst>
              <a:ext uri="{FF2B5EF4-FFF2-40B4-BE49-F238E27FC236}">
                <a16:creationId xmlns:a16="http://schemas.microsoft.com/office/drawing/2014/main" id="{B3B87499-5D7A-D243-A56E-DB53EAFA72EC}"/>
              </a:ext>
            </a:extLst>
          </p:cNvPr>
          <p:cNvSpPr txBox="1"/>
          <p:nvPr/>
        </p:nvSpPr>
        <p:spPr>
          <a:xfrm>
            <a:off x="29741441" y="21590835"/>
            <a:ext cx="970241" cy="711199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00FF"/>
                </a:solidFill>
              </a:rPr>
              <a:t>YA</a:t>
            </a: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B3B87499-5D7A-D243-A56E-DB53EAFA72EC}"/>
              </a:ext>
            </a:extLst>
          </p:cNvPr>
          <p:cNvSpPr txBox="1"/>
          <p:nvPr/>
        </p:nvSpPr>
        <p:spPr>
          <a:xfrm>
            <a:off x="43110552" y="22530071"/>
            <a:ext cx="7553979" cy="1323439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00FF"/>
                </a:solidFill>
              </a:rPr>
              <a:t>YA:</a:t>
            </a:r>
            <a:r>
              <a:rPr lang="en-US" sz="4000" b="1" dirty="0"/>
              <a:t> Increased DMN segregation from FPN/Sal and Vis with training</a:t>
            </a: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B3B87499-5D7A-D243-A56E-DB53EAFA72EC}"/>
              </a:ext>
            </a:extLst>
          </p:cNvPr>
          <p:cNvSpPr txBox="1"/>
          <p:nvPr/>
        </p:nvSpPr>
        <p:spPr>
          <a:xfrm>
            <a:off x="34594236" y="22531082"/>
            <a:ext cx="7900921" cy="1323439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OA:</a:t>
            </a:r>
            <a:r>
              <a:rPr lang="en-US" sz="4000" b="1" dirty="0"/>
              <a:t> Diffusely increased between-network connectivity with training</a:t>
            </a:r>
          </a:p>
        </p:txBody>
      </p:sp>
      <p:sp>
        <p:nvSpPr>
          <p:cNvPr id="217" name="Textfeld 7"/>
          <p:cNvSpPr txBox="1"/>
          <p:nvPr/>
        </p:nvSpPr>
        <p:spPr>
          <a:xfrm>
            <a:off x="34635119" y="28003132"/>
            <a:ext cx="16288984" cy="477924"/>
          </a:xfrm>
          <a:prstGeom prst="rect">
            <a:avLst/>
          </a:prstGeom>
          <a:noFill/>
          <a:ln>
            <a:noFill/>
          </a:ln>
        </p:spPr>
        <p:txBody>
          <a:bodyPr wrap="square" lIns="107543" tIns="53771" rIns="107543" bIns="53771" rtlCol="0">
            <a:spAutoFit/>
          </a:bodyPr>
          <a:lstStyle/>
          <a:p>
            <a:pPr>
              <a:buClr>
                <a:srgbClr val="C00000"/>
              </a:buClr>
            </a:pPr>
            <a:r>
              <a:rPr lang="en-US" sz="2400" dirty="0">
                <a:cs typeface="Times New Roman" panose="02020603050405020304" pitchFamily="18" charset="0"/>
              </a:rPr>
              <a:t>Results </a:t>
            </a:r>
            <a:r>
              <a:rPr lang="en-US" sz="2400" dirty="0" smtClean="0">
                <a:cs typeface="Times New Roman" panose="02020603050405020304" pitchFamily="18" charset="0"/>
              </a:rPr>
              <a:t>displayed at </a:t>
            </a:r>
            <a:r>
              <a:rPr lang="en-US" sz="2400" i="1" dirty="0">
                <a:cs typeface="Times New Roman" panose="02020603050405020304" pitchFamily="18" charset="0"/>
              </a:rPr>
              <a:t>p</a:t>
            </a:r>
            <a:r>
              <a:rPr lang="en-US" sz="2400" dirty="0">
                <a:cs typeface="Times New Roman" panose="02020603050405020304" pitchFamily="18" charset="0"/>
              </a:rPr>
              <a:t>&lt;.002 </a:t>
            </a:r>
            <a:r>
              <a:rPr lang="en-US" sz="2400" dirty="0" smtClean="0">
                <a:cs typeface="Times New Roman" panose="02020603050405020304" pitchFamily="18" charset="0"/>
              </a:rPr>
              <a:t>(</a:t>
            </a:r>
            <a:r>
              <a:rPr lang="en-US" sz="2400" i="1" dirty="0" err="1" smtClean="0">
                <a:cs typeface="Times New Roman" panose="02020603050405020304" pitchFamily="18" charset="0"/>
              </a:rPr>
              <a:t>p</a:t>
            </a:r>
            <a:r>
              <a:rPr lang="en-US" sz="2400" baseline="-25000" dirty="0" err="1" smtClean="0">
                <a:cs typeface="Times New Roman" panose="02020603050405020304" pitchFamily="18" charset="0"/>
              </a:rPr>
              <a:t>FWE</a:t>
            </a:r>
            <a:r>
              <a:rPr lang="en-US" sz="2400" dirty="0">
                <a:cs typeface="Times New Roman" panose="02020603050405020304" pitchFamily="18" charset="0"/>
              </a:rPr>
              <a:t>&lt;.</a:t>
            </a:r>
            <a:r>
              <a:rPr lang="en-US" sz="2400" dirty="0" smtClean="0">
                <a:cs typeface="Times New Roman" panose="02020603050405020304" pitchFamily="18" charset="0"/>
              </a:rPr>
              <a:t>05). Bright/faded colors identify nodes with stable/variable module affiliation across WM loads.</a:t>
            </a:r>
            <a:endParaRPr lang="en-US" sz="24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671176" y="7417640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**</a:t>
            </a:r>
          </a:p>
        </p:txBody>
      </p:sp>
      <p:sp>
        <p:nvSpPr>
          <p:cNvPr id="219" name="TextBox 218"/>
          <p:cNvSpPr txBox="1"/>
          <p:nvPr/>
        </p:nvSpPr>
        <p:spPr>
          <a:xfrm>
            <a:off x="44509576" y="14831188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**</a:t>
            </a:r>
          </a:p>
        </p:txBody>
      </p:sp>
      <p:sp>
        <p:nvSpPr>
          <p:cNvPr id="220" name="TextBox 219"/>
          <p:cNvSpPr txBox="1"/>
          <p:nvPr/>
        </p:nvSpPr>
        <p:spPr>
          <a:xfrm>
            <a:off x="41463985" y="17954258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*</a:t>
            </a:r>
          </a:p>
        </p:txBody>
      </p:sp>
      <p:sp>
        <p:nvSpPr>
          <p:cNvPr id="223" name="TextBox 222"/>
          <p:cNvSpPr txBox="1"/>
          <p:nvPr/>
        </p:nvSpPr>
        <p:spPr>
          <a:xfrm>
            <a:off x="44419778" y="17927323"/>
            <a:ext cx="800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***</a:t>
            </a:r>
          </a:p>
        </p:txBody>
      </p:sp>
      <p:sp>
        <p:nvSpPr>
          <p:cNvPr id="224" name="TextBox 223"/>
          <p:cNvSpPr txBox="1"/>
          <p:nvPr/>
        </p:nvSpPr>
        <p:spPr>
          <a:xfrm>
            <a:off x="41502085" y="15382433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cs typeface="Times New Roman" panose="02020603050405020304" pitchFamily="18" charset="0"/>
              </a:rPr>
              <a:t>†</a:t>
            </a:r>
            <a:endParaRPr lang="en-US" sz="2800" dirty="0"/>
          </a:p>
        </p:txBody>
      </p:sp>
      <p:sp>
        <p:nvSpPr>
          <p:cNvPr id="225" name="Textfeld 7"/>
          <p:cNvSpPr txBox="1"/>
          <p:nvPr/>
        </p:nvSpPr>
        <p:spPr>
          <a:xfrm>
            <a:off x="47421616" y="16172353"/>
            <a:ext cx="2857599" cy="1216588"/>
          </a:xfrm>
          <a:prstGeom prst="rect">
            <a:avLst/>
          </a:prstGeom>
          <a:noFill/>
          <a:ln>
            <a:noFill/>
          </a:ln>
        </p:spPr>
        <p:txBody>
          <a:bodyPr wrap="square" lIns="107543" tIns="53771" rIns="107543" bIns="53771" rtlCol="0">
            <a:spAutoFit/>
          </a:bodyPr>
          <a:lstStyle/>
          <a:p>
            <a:pPr>
              <a:buClr>
                <a:srgbClr val="C00000"/>
              </a:buClr>
            </a:pPr>
            <a:r>
              <a:rPr lang="en-US" sz="2400" i="1" dirty="0">
                <a:cs typeface="Times New Roman" panose="02020603050405020304" pitchFamily="18" charset="0"/>
              </a:rPr>
              <a:t>Legend:</a:t>
            </a:r>
          </a:p>
          <a:p>
            <a:pPr>
              <a:buClr>
                <a:srgbClr val="C00000"/>
              </a:buClr>
            </a:pPr>
            <a:r>
              <a:rPr lang="en-US" sz="2400" dirty="0">
                <a:cs typeface="Times New Roman" panose="02020603050405020304" pitchFamily="18" charset="0"/>
              </a:rPr>
              <a:t>†p=.078, *p&lt;.05, </a:t>
            </a:r>
            <a:br>
              <a:rPr lang="en-US" sz="2400" dirty="0">
                <a:cs typeface="Times New Roman" panose="02020603050405020304" pitchFamily="18" charset="0"/>
              </a:rPr>
            </a:br>
            <a:r>
              <a:rPr lang="en-US" sz="2400" dirty="0">
                <a:cs typeface="Times New Roman" panose="02020603050405020304" pitchFamily="18" charset="0"/>
              </a:rPr>
              <a:t>**p&lt;.01, ***p&lt;.001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573769" y="14841702"/>
            <a:ext cx="6863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Note</a:t>
            </a:r>
            <a:r>
              <a:rPr lang="en-US" dirty="0"/>
              <a:t>: 3 OA and 1 YA with incomplete data excluded from fMRI analyses.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B3B87499-5D7A-D243-A56E-DB53EAFA72EC}"/>
              </a:ext>
            </a:extLst>
          </p:cNvPr>
          <p:cNvSpPr txBox="1"/>
          <p:nvPr/>
        </p:nvSpPr>
        <p:spPr>
          <a:xfrm>
            <a:off x="18520700" y="20992762"/>
            <a:ext cx="15785055" cy="707886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Node-module assignments across rest and task loads at T1</a:t>
            </a:r>
            <a:endParaRPr lang="en-US" sz="40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390296" y="24576259"/>
            <a:ext cx="2636177" cy="232093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543237" y="22332555"/>
            <a:ext cx="7895147" cy="48581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6213459" y="23656958"/>
            <a:ext cx="4558717" cy="465904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4844843" y="23824874"/>
            <a:ext cx="4451270" cy="432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18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32837</TotalTime>
  <Words>1283</Words>
  <Application>Microsoft Office PowerPoint</Application>
  <PresentationFormat>Custom</PresentationFormat>
  <Paragraphs>103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Symbol</vt:lpstr>
      <vt:lpstr>Times New Roman</vt:lpstr>
      <vt:lpstr>Wingdings</vt:lpstr>
      <vt:lpstr>Office Theme</vt:lpstr>
      <vt:lpstr>PowerPoint Presentation</vt:lpstr>
    </vt:vector>
  </TitlesOfParts>
  <Company>University of Michigan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Iordan</dc:creator>
  <cp:lastModifiedBy>Alex Iordan</cp:lastModifiedBy>
  <cp:revision>563</cp:revision>
  <cp:lastPrinted>2018-11-08T19:24:35Z</cp:lastPrinted>
  <dcterms:created xsi:type="dcterms:W3CDTF">2018-03-09T17:20:01Z</dcterms:created>
  <dcterms:modified xsi:type="dcterms:W3CDTF">2020-05-01T18:52:41Z</dcterms:modified>
</cp:coreProperties>
</file>