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2"/>
  </p:notesMasterIdLst>
  <p:sldIdLst>
    <p:sldId id="283" r:id="rId2"/>
    <p:sldId id="296" r:id="rId3"/>
    <p:sldId id="294" r:id="rId4"/>
    <p:sldId id="299" r:id="rId5"/>
    <p:sldId id="301" r:id="rId6"/>
    <p:sldId id="300" r:id="rId7"/>
    <p:sldId id="302" r:id="rId8"/>
    <p:sldId id="303" r:id="rId9"/>
    <p:sldId id="295" r:id="rId10"/>
    <p:sldId id="304" r:id="rId11"/>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Calibri" pitchFamily="34" charset="0"/>
        <a:ea typeface="+mn-ea"/>
        <a:cs typeface="Arial" pitchFamily="34" charset="0"/>
      </a:defRPr>
    </a:lvl1pPr>
    <a:lvl2pPr marL="457200" algn="l" defTabSz="457200" rtl="0" fontAlgn="base">
      <a:spcBef>
        <a:spcPct val="0"/>
      </a:spcBef>
      <a:spcAft>
        <a:spcPct val="0"/>
      </a:spcAft>
      <a:defRPr kern="1200">
        <a:solidFill>
          <a:schemeClr val="tx1"/>
        </a:solidFill>
        <a:latin typeface="Calibri" pitchFamily="34" charset="0"/>
        <a:ea typeface="+mn-ea"/>
        <a:cs typeface="Arial" pitchFamily="34" charset="0"/>
      </a:defRPr>
    </a:lvl2pPr>
    <a:lvl3pPr marL="914400" algn="l" defTabSz="457200" rtl="0" fontAlgn="base">
      <a:spcBef>
        <a:spcPct val="0"/>
      </a:spcBef>
      <a:spcAft>
        <a:spcPct val="0"/>
      </a:spcAft>
      <a:defRPr kern="1200">
        <a:solidFill>
          <a:schemeClr val="tx1"/>
        </a:solidFill>
        <a:latin typeface="Calibri" pitchFamily="34" charset="0"/>
        <a:ea typeface="+mn-ea"/>
        <a:cs typeface="Arial" pitchFamily="34" charset="0"/>
      </a:defRPr>
    </a:lvl3pPr>
    <a:lvl4pPr marL="1371600" algn="l" defTabSz="457200" rtl="0" fontAlgn="base">
      <a:spcBef>
        <a:spcPct val="0"/>
      </a:spcBef>
      <a:spcAft>
        <a:spcPct val="0"/>
      </a:spcAft>
      <a:defRPr kern="1200">
        <a:solidFill>
          <a:schemeClr val="tx1"/>
        </a:solidFill>
        <a:latin typeface="Calibri" pitchFamily="34" charset="0"/>
        <a:ea typeface="+mn-ea"/>
        <a:cs typeface="Arial" pitchFamily="34" charset="0"/>
      </a:defRPr>
    </a:lvl4pPr>
    <a:lvl5pPr marL="1828800" algn="l" defTabSz="457200" rtl="0" fontAlgn="base">
      <a:spcBef>
        <a:spcPct val="0"/>
      </a:spcBef>
      <a:spcAft>
        <a:spcPct val="0"/>
      </a:spcAft>
      <a:defRPr kern="1200">
        <a:solidFill>
          <a:schemeClr val="tx1"/>
        </a:solidFill>
        <a:latin typeface="Calibri" pitchFamily="34" charset="0"/>
        <a:ea typeface="+mn-ea"/>
        <a:cs typeface="Arial" pitchFamily="34" charset="0"/>
      </a:defRPr>
    </a:lvl5pPr>
    <a:lvl6pPr marL="2286000" algn="l" defTabSz="914400" rtl="0" eaLnBrk="1" latinLnBrk="0" hangingPunct="1">
      <a:defRPr kern="1200">
        <a:solidFill>
          <a:schemeClr val="tx1"/>
        </a:solidFill>
        <a:latin typeface="Calibri" pitchFamily="34" charset="0"/>
        <a:ea typeface="+mn-ea"/>
        <a:cs typeface="Arial" pitchFamily="34" charset="0"/>
      </a:defRPr>
    </a:lvl6pPr>
    <a:lvl7pPr marL="2743200" algn="l" defTabSz="914400" rtl="0" eaLnBrk="1" latinLnBrk="0" hangingPunct="1">
      <a:defRPr kern="1200">
        <a:solidFill>
          <a:schemeClr val="tx1"/>
        </a:solidFill>
        <a:latin typeface="Calibri" pitchFamily="34" charset="0"/>
        <a:ea typeface="+mn-ea"/>
        <a:cs typeface="Arial" pitchFamily="34" charset="0"/>
      </a:defRPr>
    </a:lvl7pPr>
    <a:lvl8pPr marL="3200400" algn="l" defTabSz="914400" rtl="0" eaLnBrk="1" latinLnBrk="0" hangingPunct="1">
      <a:defRPr kern="1200">
        <a:solidFill>
          <a:schemeClr val="tx1"/>
        </a:solidFill>
        <a:latin typeface="Calibri" pitchFamily="34" charset="0"/>
        <a:ea typeface="+mn-ea"/>
        <a:cs typeface="Arial" pitchFamily="34" charset="0"/>
      </a:defRPr>
    </a:lvl8pPr>
    <a:lvl9pPr marL="3657600" algn="l" defTabSz="914400" rtl="0" eaLnBrk="1" latinLnBrk="0" hangingPunct="1">
      <a:defRPr kern="1200">
        <a:solidFill>
          <a:schemeClr val="tx1"/>
        </a:solidFill>
        <a:latin typeface="Calibri" pitchFamily="34" charset="0"/>
        <a:ea typeface="+mn-ea"/>
        <a:cs typeface="Arial" pitchFamily="34"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132" autoAdjust="0"/>
    <p:restoredTop sz="84914" autoAdjust="0"/>
  </p:normalViewPr>
  <p:slideViewPr>
    <p:cSldViewPr snapToGrid="0" snapToObjects="1">
      <p:cViewPr varScale="1">
        <p:scale>
          <a:sx n="99" d="100"/>
          <a:sy n="99" d="100"/>
        </p:scale>
        <p:origin x="-444" y="-9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BA62F384-43E7-407B-98F9-84B01F04DE61}" type="datetimeFigureOut">
              <a:rPr lang="en-US"/>
              <a:pPr>
                <a:defRPr/>
              </a:pPr>
              <a:t>4/13/2015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A04B03F5-4ED3-4B3D-B43A-D570BF5DE9A2}" type="slidenum">
              <a:rPr lang="en-US"/>
              <a:pPr>
                <a:defRPr/>
              </a:pPr>
              <a:t>‹#›</a:t>
            </a:fld>
            <a:endParaRPr lang="en-US"/>
          </a:p>
        </p:txBody>
      </p:sp>
    </p:spTree>
    <p:extLst>
      <p:ext uri="{BB962C8B-B14F-4D97-AF65-F5344CB8AC3E}">
        <p14:creationId xmlns:p14="http://schemas.microsoft.com/office/powerpoint/2010/main" val="326373181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app.box.com/s/3rt7mfcpg87th12z9a49bpnzeyvgcl5g"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app.box.com/s/oamcnsjxzg53khfbmhl8zhf6xy4m94m6"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2001-2006:</a:t>
            </a:r>
            <a:r>
              <a:rPr lang="en-US" sz="1200" kern="1200" dirty="0" smtClean="0">
                <a:solidFill>
                  <a:schemeClr val="tx1"/>
                </a:solidFill>
                <a:effectLst/>
                <a:latin typeface="+mn-lt"/>
                <a:ea typeface="+mn-ea"/>
                <a:cs typeface="+mn-cs"/>
              </a:rPr>
              <a:t>Ohio’s Integrated Systems Model OISM is a comprehensive school improvement model which establishes a framework within which schools develop integrated, tiered academic services for students.  All school improvement decisions are guided by building level action plans developed by representative building teams using a sustainable cycle of data-based planning that is based on a problem solving framework. OISM is a tiered model of prevention and intervention aimed at closing the achievement gap.</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2007-2012:</a:t>
            </a:r>
            <a:r>
              <a:rPr lang="en-US" dirty="0" smtClean="0"/>
              <a:t>Expands the implementation of a unified school improvement framework for school districts.</a:t>
            </a:r>
          </a:p>
          <a:p>
            <a:r>
              <a:rPr lang="en-US" dirty="0" smtClean="0">
                <a:latin typeface="Arial" charset="0"/>
              </a:rPr>
              <a:t>Implements a statewide leadership development model to close achievement gaps. The SPDG will continue the work begun by Ohio’s State Improvement Grants,  significantly expanded the leadership development component of this effort</a:t>
            </a:r>
            <a:r>
              <a:rPr lang="en-US" baseline="0" dirty="0" smtClean="0">
                <a:latin typeface="Arial" charset="0"/>
              </a:rPr>
              <a:t> </a:t>
            </a:r>
            <a:r>
              <a:rPr lang="en-US" dirty="0" smtClean="0">
                <a:latin typeface="Arial" charset="0"/>
              </a:rPr>
              <a:t>with the development of OLAC, Decision Framework,</a:t>
            </a:r>
            <a:r>
              <a:rPr lang="en-US" baseline="0" dirty="0" smtClean="0">
                <a:latin typeface="Arial" charset="0"/>
              </a:rPr>
              <a:t> </a:t>
            </a:r>
            <a:r>
              <a:rPr lang="en-US" dirty="0" smtClean="0">
                <a:latin typeface="Arial" charset="0"/>
              </a:rPr>
              <a:t>OIP 4 stages and 5 step process.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Current SPDG: Strong focus on full</a:t>
            </a:r>
            <a:r>
              <a:rPr lang="en-US" sz="1200" kern="1200" baseline="0" dirty="0" smtClean="0">
                <a:solidFill>
                  <a:schemeClr val="tx1"/>
                </a:solidFill>
                <a:effectLst/>
                <a:latin typeface="+mn-lt"/>
                <a:ea typeface="+mn-ea"/>
                <a:cs typeface="+mn-cs"/>
              </a:rPr>
              <a:t> and deep implementation of OIP to close achievement gaps through evidence based leadership practices, </a:t>
            </a:r>
            <a:r>
              <a:rPr lang="en-US" sz="1200" kern="1200" dirty="0" smtClean="0">
                <a:solidFill>
                  <a:schemeClr val="tx1"/>
                </a:solidFill>
                <a:effectLst/>
                <a:latin typeface="+mn-lt"/>
                <a:ea typeface="+mn-ea"/>
                <a:cs typeface="+mn-cs"/>
              </a:rPr>
              <a:t>parent teacher partnerships,</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equitable</a:t>
            </a:r>
            <a:r>
              <a:rPr lang="en-US" sz="1200" kern="1200" baseline="0" dirty="0" smtClean="0">
                <a:solidFill>
                  <a:schemeClr val="tx1"/>
                </a:solidFill>
                <a:effectLst/>
                <a:latin typeface="+mn-lt"/>
                <a:ea typeface="+mn-ea"/>
                <a:cs typeface="+mn-cs"/>
              </a:rPr>
              <a:t> educational practices and policies and systems coaching from external/internal coaching partnerships.</a:t>
            </a:r>
          </a:p>
          <a:p>
            <a:endParaRPr lang="en-US" dirty="0"/>
          </a:p>
        </p:txBody>
      </p:sp>
      <p:sp>
        <p:nvSpPr>
          <p:cNvPr id="4" name="Slide Number Placeholder 3"/>
          <p:cNvSpPr>
            <a:spLocks noGrp="1"/>
          </p:cNvSpPr>
          <p:nvPr>
            <p:ph type="sldNum" sz="quarter" idx="10"/>
          </p:nvPr>
        </p:nvSpPr>
        <p:spPr/>
        <p:txBody>
          <a:bodyPr/>
          <a:lstStyle/>
          <a:p>
            <a:fld id="{A88EB8E9-7E05-4C60-A58D-798732DD5BFE}" type="slidenum">
              <a:rPr lang="en-US" smtClean="0">
                <a:solidFill>
                  <a:prstClr val="black"/>
                </a:solidFill>
                <a:latin typeface="Calibri"/>
              </a:rPr>
              <a:pPr/>
              <a:t>1</a:t>
            </a:fld>
            <a:endParaRPr lang="en-US">
              <a:solidFill>
                <a:prstClr val="black"/>
              </a:solidFill>
              <a:latin typeface="Calibri"/>
            </a:endParaRPr>
          </a:p>
        </p:txBody>
      </p:sp>
    </p:spTree>
    <p:extLst>
      <p:ext uri="{BB962C8B-B14F-4D97-AF65-F5344CB8AC3E}">
        <p14:creationId xmlns:p14="http://schemas.microsoft.com/office/powerpoint/2010/main" val="10338762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04B03F5-4ED3-4B3D-B43A-D570BF5DE9A2}" type="slidenum">
              <a:rPr lang="en-US" smtClean="0"/>
              <a:pPr>
                <a:defRPr/>
              </a:pPr>
              <a:t>10</a:t>
            </a:fld>
            <a:endParaRPr lang="en-US"/>
          </a:p>
        </p:txBody>
      </p:sp>
    </p:spTree>
    <p:extLst>
      <p:ext uri="{BB962C8B-B14F-4D97-AF65-F5344CB8AC3E}">
        <p14:creationId xmlns:p14="http://schemas.microsoft.com/office/powerpoint/2010/main" val="6285140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04B03F5-4ED3-4B3D-B43A-D570BF5DE9A2}" type="slidenum">
              <a:rPr lang="en-US" smtClean="0"/>
              <a:pPr>
                <a:defRPr/>
              </a:pPr>
              <a:t>2</a:t>
            </a:fld>
            <a:endParaRPr lang="en-US"/>
          </a:p>
        </p:txBody>
      </p:sp>
    </p:spTree>
    <p:extLst>
      <p:ext uri="{BB962C8B-B14F-4D97-AF65-F5344CB8AC3E}">
        <p14:creationId xmlns:p14="http://schemas.microsoft.com/office/powerpoint/2010/main" val="2640420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u="sng" dirty="0" smtClean="0">
                <a:solidFill>
                  <a:srgbClr val="FF0000"/>
                </a:solidFill>
              </a:rPr>
              <a:t>National Experts </a:t>
            </a:r>
            <a:r>
              <a:rPr lang="en-US" sz="1200" dirty="0" smtClean="0">
                <a:solidFill>
                  <a:schemeClr val="tx2">
                    <a:lumMod val="75000"/>
                  </a:schemeClr>
                </a:solidFill>
              </a:rPr>
              <a:t>- Brian McNulty, Elise Frattura, Mary Murray, and </a:t>
            </a:r>
            <a:r>
              <a:rPr lang="en-US" sz="1200" dirty="0" err="1" smtClean="0">
                <a:solidFill>
                  <a:schemeClr val="tx2">
                    <a:lumMod val="75000"/>
                  </a:schemeClr>
                </a:solidFill>
              </a:rPr>
              <a:t>Joellen</a:t>
            </a:r>
            <a:r>
              <a:rPr lang="en-US" sz="1200" dirty="0" smtClean="0">
                <a:solidFill>
                  <a:schemeClr val="tx2">
                    <a:lumMod val="75000"/>
                  </a:schemeClr>
                </a:solidFill>
              </a:rPr>
              <a:t> </a:t>
            </a:r>
            <a:r>
              <a:rPr lang="en-US" sz="1200" dirty="0" err="1" smtClean="0">
                <a:solidFill>
                  <a:schemeClr val="tx2">
                    <a:lumMod val="75000"/>
                  </a:schemeClr>
                </a:solidFill>
              </a:rPr>
              <a:t>Killion</a:t>
            </a:r>
            <a:r>
              <a:rPr lang="en-US" sz="1200" dirty="0" smtClean="0">
                <a:solidFill>
                  <a:schemeClr val="tx2">
                    <a:lumMod val="75000"/>
                  </a:schemeClr>
                </a:solidFill>
              </a:rPr>
              <a:t> working collaboratively to develop and deliver PD and support at all levels.</a:t>
            </a:r>
          </a:p>
          <a:p>
            <a:pPr marL="0" indent="0">
              <a:buNone/>
            </a:pPr>
            <a:r>
              <a:rPr lang="en-US" sz="1200" u="sng" dirty="0" smtClean="0">
                <a:solidFill>
                  <a:srgbClr val="FF0000"/>
                </a:solidFill>
              </a:rPr>
              <a:t>Higher Education </a:t>
            </a:r>
            <a:r>
              <a:rPr lang="en-US" sz="1200" dirty="0" smtClean="0">
                <a:solidFill>
                  <a:schemeClr val="tx2">
                    <a:lumMod val="75000"/>
                  </a:schemeClr>
                </a:solidFill>
              </a:rPr>
              <a:t>- Focused development  and delivery of Parent Teacher Partnership trainings.</a:t>
            </a:r>
          </a:p>
          <a:p>
            <a:pPr marL="0" indent="0">
              <a:buNone/>
            </a:pPr>
            <a:r>
              <a:rPr lang="en-US" sz="1200" u="sng" dirty="0" smtClean="0">
                <a:solidFill>
                  <a:srgbClr val="FF0000"/>
                </a:solidFill>
              </a:rPr>
              <a:t>Regional</a:t>
            </a:r>
            <a:r>
              <a:rPr lang="en-US" sz="1200" dirty="0" smtClean="0">
                <a:solidFill>
                  <a:schemeClr val="tx2">
                    <a:lumMod val="75000"/>
                  </a:schemeClr>
                </a:solidFill>
              </a:rPr>
              <a:t> -16 State Support Teams, each providing external coaching to cohort districts in their region. </a:t>
            </a:r>
          </a:p>
          <a:p>
            <a:pPr marL="0" indent="0">
              <a:buNone/>
            </a:pPr>
            <a:r>
              <a:rPr lang="en-US" sz="1200" u="sng" dirty="0" smtClean="0">
                <a:solidFill>
                  <a:srgbClr val="FF0000"/>
                </a:solidFill>
              </a:rPr>
              <a:t>Local</a:t>
            </a:r>
            <a:r>
              <a:rPr lang="en-US" sz="1200" dirty="0" smtClean="0">
                <a:solidFill>
                  <a:schemeClr val="tx2">
                    <a:lumMod val="75000"/>
                  </a:schemeClr>
                </a:solidFill>
              </a:rPr>
              <a:t> (3 cohorts of 16 districts each) - Embedding new content knowledge into improvement work at all levels and providing internal coaching to district, building, and teacher based teams.</a:t>
            </a:r>
          </a:p>
          <a:p>
            <a:endParaRPr lang="en-US" dirty="0" smtClean="0"/>
          </a:p>
        </p:txBody>
      </p:sp>
      <p:sp>
        <p:nvSpPr>
          <p:cNvPr id="4" name="Slide Number Placeholder 3"/>
          <p:cNvSpPr>
            <a:spLocks noGrp="1"/>
          </p:cNvSpPr>
          <p:nvPr>
            <p:ph type="sldNum" sz="quarter" idx="10"/>
          </p:nvPr>
        </p:nvSpPr>
        <p:spPr/>
        <p:txBody>
          <a:bodyPr/>
          <a:lstStyle/>
          <a:p>
            <a:pPr>
              <a:defRPr/>
            </a:pPr>
            <a:fld id="{A04B03F5-4ED3-4B3D-B43A-D570BF5DE9A2}" type="slidenum">
              <a:rPr lang="en-US" smtClean="0"/>
              <a:pPr>
                <a:defRPr/>
              </a:pPr>
              <a:t>3</a:t>
            </a:fld>
            <a:endParaRPr lang="en-US"/>
          </a:p>
        </p:txBody>
      </p:sp>
    </p:spTree>
    <p:extLst>
      <p:ext uri="{BB962C8B-B14F-4D97-AF65-F5344CB8AC3E}">
        <p14:creationId xmlns:p14="http://schemas.microsoft.com/office/powerpoint/2010/main" val="34765520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Grant provides</a:t>
            </a:r>
            <a:r>
              <a:rPr lang="en-US" baseline="0" dirty="0" smtClean="0"/>
              <a:t> professional development and support for evidenced based content and competent coaching to support implementation of evidence based content.</a:t>
            </a:r>
            <a:endParaRPr lang="en-US" dirty="0"/>
          </a:p>
        </p:txBody>
      </p:sp>
      <p:sp>
        <p:nvSpPr>
          <p:cNvPr id="4" name="Slide Number Placeholder 3"/>
          <p:cNvSpPr>
            <a:spLocks noGrp="1"/>
          </p:cNvSpPr>
          <p:nvPr>
            <p:ph type="sldNum" sz="quarter" idx="10"/>
          </p:nvPr>
        </p:nvSpPr>
        <p:spPr/>
        <p:txBody>
          <a:bodyPr/>
          <a:lstStyle/>
          <a:p>
            <a:pPr>
              <a:defRPr/>
            </a:pPr>
            <a:fld id="{A04B03F5-4ED3-4B3D-B43A-D570BF5DE9A2}" type="slidenum">
              <a:rPr lang="en-US" smtClean="0"/>
              <a:pPr>
                <a:defRPr/>
              </a:pPr>
              <a:t>4</a:t>
            </a:fld>
            <a:endParaRPr lang="en-US"/>
          </a:p>
        </p:txBody>
      </p:sp>
    </p:spTree>
    <p:extLst>
      <p:ext uri="{BB962C8B-B14F-4D97-AF65-F5344CB8AC3E}">
        <p14:creationId xmlns:p14="http://schemas.microsoft.com/office/powerpoint/2010/main" val="34131235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b="1" dirty="0" smtClean="0"/>
              <a:t>Superintendents, Central Office Personnel, Principals, and Teacher Leaders invited to participate in all components of SPDG professional development. Regional coaches support effective leadership practices in DLTs and BLTs.</a:t>
            </a:r>
          </a:p>
          <a:p>
            <a:endParaRPr lang="en-US" dirty="0"/>
          </a:p>
        </p:txBody>
      </p:sp>
      <p:sp>
        <p:nvSpPr>
          <p:cNvPr id="4" name="Slide Number Placeholder 3"/>
          <p:cNvSpPr>
            <a:spLocks noGrp="1"/>
          </p:cNvSpPr>
          <p:nvPr>
            <p:ph type="sldNum" sz="quarter" idx="10"/>
          </p:nvPr>
        </p:nvSpPr>
        <p:spPr/>
        <p:txBody>
          <a:bodyPr/>
          <a:lstStyle/>
          <a:p>
            <a:pPr>
              <a:defRPr/>
            </a:pPr>
            <a:fld id="{A04B03F5-4ED3-4B3D-B43A-D570BF5DE9A2}" type="slidenum">
              <a:rPr lang="en-US" smtClean="0"/>
              <a:pPr>
                <a:defRPr/>
              </a:pPr>
              <a:t>5</a:t>
            </a:fld>
            <a:endParaRPr lang="en-US"/>
          </a:p>
        </p:txBody>
      </p:sp>
    </p:spTree>
    <p:extLst>
      <p:ext uri="{BB962C8B-B14F-4D97-AF65-F5344CB8AC3E}">
        <p14:creationId xmlns:p14="http://schemas.microsoft.com/office/powerpoint/2010/main" val="40393457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b="1" dirty="0" smtClean="0"/>
              <a:t>Four “cornerstones” of Integrated Comprehensive Systems (ICS)™-Frattura and Clapper</a:t>
            </a:r>
          </a:p>
          <a:p>
            <a:endParaRPr lang="en-US" sz="1200" b="1" dirty="0" smtClean="0"/>
          </a:p>
          <a:p>
            <a:r>
              <a:rPr lang="en-US" sz="1200" b="1" dirty="0" smtClean="0"/>
              <a:t>Participating districts and </a:t>
            </a:r>
          </a:p>
          <a:p>
            <a:pPr marL="0" indent="0">
              <a:buNone/>
            </a:pPr>
            <a:r>
              <a:rPr lang="en-US" sz="1200" b="1" dirty="0" smtClean="0"/>
              <a:t>   coaches receive PD on </a:t>
            </a:r>
          </a:p>
          <a:p>
            <a:pPr marL="0" indent="0">
              <a:buNone/>
            </a:pPr>
            <a:r>
              <a:rPr lang="en-US" sz="1200" b="1" dirty="0" smtClean="0"/>
              <a:t>   utilizing the cornerstones to </a:t>
            </a:r>
          </a:p>
          <a:p>
            <a:pPr marL="0" indent="0">
              <a:buNone/>
            </a:pPr>
            <a:r>
              <a:rPr lang="en-US" sz="1200" b="1" dirty="0" smtClean="0"/>
              <a:t>   identify and interrupt current</a:t>
            </a:r>
          </a:p>
          <a:p>
            <a:pPr marL="0" indent="0">
              <a:buNone/>
            </a:pPr>
            <a:r>
              <a:rPr lang="en-US" sz="1200" b="1" dirty="0" smtClean="0"/>
              <a:t>   policies and practices that </a:t>
            </a:r>
          </a:p>
          <a:p>
            <a:pPr marL="0" indent="0">
              <a:buNone/>
            </a:pPr>
            <a:r>
              <a:rPr lang="en-US" sz="1200" b="1" dirty="0" smtClean="0"/>
              <a:t>   marginalize students and </a:t>
            </a:r>
          </a:p>
          <a:p>
            <a:pPr marL="0" indent="0">
              <a:buNone/>
            </a:pPr>
            <a:r>
              <a:rPr lang="en-US" sz="1200" b="1" dirty="0" smtClean="0"/>
              <a:t>   perpetuate low achievement. Process coaching supports</a:t>
            </a:r>
          </a:p>
          <a:p>
            <a:pPr marL="0" indent="0">
              <a:buNone/>
            </a:pPr>
            <a:r>
              <a:rPr lang="en-US" sz="1200" b="1" dirty="0" smtClean="0"/>
              <a:t>   implementation of new learning by DLT, BLTs, and TBTs. </a:t>
            </a:r>
          </a:p>
          <a:p>
            <a:endParaRPr lang="en-US" b="1" dirty="0"/>
          </a:p>
        </p:txBody>
      </p:sp>
      <p:sp>
        <p:nvSpPr>
          <p:cNvPr id="4" name="Slide Number Placeholder 3"/>
          <p:cNvSpPr>
            <a:spLocks noGrp="1"/>
          </p:cNvSpPr>
          <p:nvPr>
            <p:ph type="sldNum" sz="quarter" idx="10"/>
          </p:nvPr>
        </p:nvSpPr>
        <p:spPr/>
        <p:txBody>
          <a:bodyPr/>
          <a:lstStyle/>
          <a:p>
            <a:pPr>
              <a:defRPr/>
            </a:pPr>
            <a:fld id="{A04B03F5-4ED3-4B3D-B43A-D570BF5DE9A2}" type="slidenum">
              <a:rPr lang="en-US" smtClean="0"/>
              <a:pPr>
                <a:defRPr/>
              </a:pPr>
              <a:t>6</a:t>
            </a:fld>
            <a:endParaRPr lang="en-US"/>
          </a:p>
        </p:txBody>
      </p:sp>
    </p:spTree>
    <p:extLst>
      <p:ext uri="{BB962C8B-B14F-4D97-AF65-F5344CB8AC3E}">
        <p14:creationId xmlns:p14="http://schemas.microsoft.com/office/powerpoint/2010/main" val="25019429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smtClean="0"/>
              <a:t>Parents and teachers work with regional coaches to strengthen partnerships that support student success. District and Building Leadership Teams learn how they can improve their partnership practices to support learning for all students. - Murray</a:t>
            </a:r>
          </a:p>
          <a:p>
            <a:r>
              <a:rPr lang="en-US" sz="1200" b="1" dirty="0" smtClean="0"/>
              <a:t> In a train the trainer format, partners receive training in the six key areas of the School, Family and Community Partnerships Framework from Johns Hopkins University, and relational qualities drawn from the work of Ann and </a:t>
            </a:r>
            <a:r>
              <a:rPr lang="en-US" sz="1200" b="1" dirty="0" err="1" smtClean="0"/>
              <a:t>Rud</a:t>
            </a:r>
            <a:r>
              <a:rPr lang="en-US" sz="1200" b="1" dirty="0" smtClean="0"/>
              <a:t> Turnbull of the University of Kansas, which they utilize in training additional parents and teachers in their district.</a:t>
            </a:r>
          </a:p>
          <a:p>
            <a:r>
              <a:rPr lang="en-US" sz="1200" dirty="0" smtClean="0"/>
              <a:t> </a:t>
            </a:r>
            <a:r>
              <a:rPr lang="en-US" sz="1100" u="sng" dirty="0" smtClean="0">
                <a:hlinkClick r:id="rId3"/>
              </a:rPr>
              <a:t>Flyer of Parent Teacher Component of Ohio SPDG (app.box.com/s/3rt7mfcpg87th12z9a49bpnzeyvgcl5g)</a:t>
            </a:r>
            <a:endParaRPr lang="en-US" sz="1100" b="1" dirty="0" smtClean="0"/>
          </a:p>
          <a:p>
            <a:endParaRPr lang="en-US" dirty="0"/>
          </a:p>
        </p:txBody>
      </p:sp>
      <p:sp>
        <p:nvSpPr>
          <p:cNvPr id="4" name="Slide Number Placeholder 3"/>
          <p:cNvSpPr>
            <a:spLocks noGrp="1"/>
          </p:cNvSpPr>
          <p:nvPr>
            <p:ph type="sldNum" sz="quarter" idx="10"/>
          </p:nvPr>
        </p:nvSpPr>
        <p:spPr/>
        <p:txBody>
          <a:bodyPr/>
          <a:lstStyle/>
          <a:p>
            <a:pPr>
              <a:defRPr/>
            </a:pPr>
            <a:fld id="{A04B03F5-4ED3-4B3D-B43A-D570BF5DE9A2}" type="slidenum">
              <a:rPr lang="en-US" smtClean="0"/>
              <a:pPr>
                <a:defRPr/>
              </a:pPr>
              <a:t>7</a:t>
            </a:fld>
            <a:endParaRPr lang="en-US"/>
          </a:p>
        </p:txBody>
      </p:sp>
    </p:spTree>
    <p:extLst>
      <p:ext uri="{BB962C8B-B14F-4D97-AF65-F5344CB8AC3E}">
        <p14:creationId xmlns:p14="http://schemas.microsoft.com/office/powerpoint/2010/main" val="26162936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smtClean="0"/>
              <a:t>Series of interactions - builds capacity of individuals, teams, and systems to achieve full and effective implementation of the Ohio Improvement Process and increased learning for every student. </a:t>
            </a:r>
          </a:p>
          <a:p>
            <a:r>
              <a:rPr lang="en-US" sz="1200" b="1" dirty="0" smtClean="0"/>
              <a:t>Regional and District Coaches receive training and practice for effective process coaching, as well as evidence based leadership, equity, and parent teacher partnership practices. </a:t>
            </a:r>
          </a:p>
          <a:p>
            <a:r>
              <a:rPr lang="en-US" sz="1200" b="1" dirty="0" smtClean="0"/>
              <a:t>Districts receive training in utilizing process coaching practices to facilitate deeper implementation of the 5 step process in DLT, BLTs and TBTs.</a:t>
            </a:r>
          </a:p>
          <a:p>
            <a:pPr marL="0" indent="0">
              <a:buNone/>
            </a:pPr>
            <a:endParaRPr lang="en-US" sz="1100" u="sng" dirty="0" smtClean="0">
              <a:hlinkClick r:id="rId3"/>
            </a:endParaRPr>
          </a:p>
          <a:p>
            <a:pPr marL="0" indent="0">
              <a:buNone/>
            </a:pPr>
            <a:r>
              <a:rPr lang="en-US" sz="1100" u="sng" dirty="0" smtClean="0">
                <a:hlinkClick r:id="rId3"/>
              </a:rPr>
              <a:t>Flyer for Process Coaching Component of Ohio SPDG (https://app.box.com/s/ok18em228vypt0i0hm7c7o7mvbhuth4j)</a:t>
            </a:r>
            <a:endParaRPr lang="en-US" sz="1100" b="1" dirty="0" smtClean="0"/>
          </a:p>
          <a:p>
            <a:endParaRPr lang="en-US" dirty="0"/>
          </a:p>
        </p:txBody>
      </p:sp>
      <p:sp>
        <p:nvSpPr>
          <p:cNvPr id="4" name="Slide Number Placeholder 3"/>
          <p:cNvSpPr>
            <a:spLocks noGrp="1"/>
          </p:cNvSpPr>
          <p:nvPr>
            <p:ph type="sldNum" sz="quarter" idx="10"/>
          </p:nvPr>
        </p:nvSpPr>
        <p:spPr/>
        <p:txBody>
          <a:bodyPr/>
          <a:lstStyle/>
          <a:p>
            <a:pPr>
              <a:defRPr/>
            </a:pPr>
            <a:fld id="{A04B03F5-4ED3-4B3D-B43A-D570BF5DE9A2}" type="slidenum">
              <a:rPr lang="en-US" smtClean="0"/>
              <a:pPr>
                <a:defRPr/>
              </a:pPr>
              <a:t>8</a:t>
            </a:fld>
            <a:endParaRPr lang="en-US"/>
          </a:p>
        </p:txBody>
      </p:sp>
    </p:spTree>
    <p:extLst>
      <p:ext uri="{BB962C8B-B14F-4D97-AF65-F5344CB8AC3E}">
        <p14:creationId xmlns:p14="http://schemas.microsoft.com/office/powerpoint/2010/main" val="19121010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04B03F5-4ED3-4B3D-B43A-D570BF5DE9A2}" type="slidenum">
              <a:rPr lang="en-US" smtClean="0"/>
              <a:pPr>
                <a:defRPr/>
              </a:pPr>
              <a:t>9</a:t>
            </a:fld>
            <a:endParaRPr lang="en-US"/>
          </a:p>
        </p:txBody>
      </p:sp>
    </p:spTree>
    <p:extLst>
      <p:ext uri="{BB962C8B-B14F-4D97-AF65-F5344CB8AC3E}">
        <p14:creationId xmlns:p14="http://schemas.microsoft.com/office/powerpoint/2010/main" val="93466807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06467" y="5514102"/>
            <a:ext cx="7772400" cy="646331"/>
          </a:xfrm>
        </p:spPr>
        <p:txBody>
          <a:bodyPr lIns="0" tIns="0" rIns="0" bIns="0" anchor="b" anchorCtr="0">
            <a:spAutoFit/>
          </a:bodyPr>
          <a:lstStyle>
            <a:lvl1pPr algn="l">
              <a:defRPr sz="4200" b="1"/>
            </a:lvl1pPr>
          </a:lstStyle>
          <a:p>
            <a:r>
              <a:rPr lang="en-US" dirty="0" smtClean="0"/>
              <a:t>Click to edit Master title style</a:t>
            </a:r>
            <a:endParaRPr lang="en-US" dirty="0"/>
          </a:p>
        </p:txBody>
      </p:sp>
      <p:sp>
        <p:nvSpPr>
          <p:cNvPr id="3" name="Subtitle 2"/>
          <p:cNvSpPr>
            <a:spLocks noGrp="1"/>
          </p:cNvSpPr>
          <p:nvPr>
            <p:ph type="subTitle" idx="1"/>
          </p:nvPr>
        </p:nvSpPr>
        <p:spPr>
          <a:xfrm>
            <a:off x="406467" y="6279478"/>
            <a:ext cx="6400800" cy="430887"/>
          </a:xfrm>
        </p:spPr>
        <p:txBody>
          <a:bodyPr lIns="0" tIns="0" rIns="0" bIns="0" anchor="t" anchorCtr="0">
            <a:spAutoFit/>
          </a:bodyPr>
          <a:lstStyle>
            <a:lvl1pPr marL="0" indent="0" algn="l">
              <a:buNone/>
              <a:defRPr sz="2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7" name="Picture 6" descr="ODE_LOGO.jpg"/>
          <p:cNvPicPr>
            <a:picLocks noChangeAspect="1"/>
          </p:cNvPicPr>
          <p:nvPr userDrawn="1"/>
        </p:nvPicPr>
        <p:blipFill>
          <a:blip r:embed="rId2"/>
          <a:stretch>
            <a:fillRect/>
          </a:stretch>
        </p:blipFill>
        <p:spPr>
          <a:xfrm>
            <a:off x="6807267" y="6186917"/>
            <a:ext cx="2012050" cy="369560"/>
          </a:xfrm>
          <a:prstGeom prst="rect">
            <a:avLst/>
          </a:prstGeom>
        </p:spPr>
      </p:pic>
      <p:pic>
        <p:nvPicPr>
          <p:cNvPr id="8" name="Picture 7" descr="PhotoOption3.jpg"/>
          <p:cNvPicPr>
            <a:picLocks noChangeAspect="1"/>
          </p:cNvPicPr>
          <p:nvPr userDrawn="1"/>
        </p:nvPicPr>
        <p:blipFill>
          <a:blip r:embed="rId3"/>
          <a:stretch>
            <a:fillRect/>
          </a:stretch>
        </p:blipFill>
        <p:spPr>
          <a:xfrm>
            <a:off x="0" y="0"/>
            <a:ext cx="9144000" cy="5169408"/>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646331"/>
          </a:xfrm>
        </p:spPr>
        <p:txBody>
          <a:bodyPr>
            <a:spAutoFit/>
          </a:bodyPr>
          <a:lstStyle>
            <a:lvl1pPr>
              <a:defRPr sz="4200" b="1">
                <a:solidFill>
                  <a:srgbClr val="C00000"/>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057644"/>
            <a:ext cx="8229600" cy="45259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Picture 6" descr="FOOTER-1.jpg"/>
          <p:cNvPicPr>
            <a:picLocks noChangeAspect="1"/>
          </p:cNvPicPr>
          <p:nvPr userDrawn="1"/>
        </p:nvPicPr>
        <p:blipFill>
          <a:blip r:embed="rId2"/>
          <a:stretch>
            <a:fillRect/>
          </a:stretch>
        </p:blipFill>
        <p:spPr>
          <a:xfrm>
            <a:off x="0" y="6378160"/>
            <a:ext cx="9144000" cy="48768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67427725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57200"/>
            <a:ext cx="8229600" cy="681836"/>
          </a:xfrm>
          <a:prstGeom prst="rect">
            <a:avLst/>
          </a:prstGeom>
        </p:spPr>
        <p:txBody>
          <a:bodyPr vert="horz" lIns="0" tIns="0" rIns="0" bIns="0" rtlCol="0" anchor="t" anchorCtr="0">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139036"/>
            <a:ext cx="8229600" cy="4525963"/>
          </a:xfrm>
          <a:prstGeom prst="rect">
            <a:avLst/>
          </a:prstGeom>
        </p:spPr>
        <p:txBody>
          <a:bodyPr vert="horz" lIns="0" tIns="0" rIns="0" bIns="0" rtlCol="0" anchor="t" anchorCtr="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txStyles>
    <p:titleStyle>
      <a:lvl1pPr algn="ctr" defTabSz="457200" rtl="0" eaLnBrk="1" latinLnBrk="0" hangingPunct="1">
        <a:spcBef>
          <a:spcPct val="0"/>
        </a:spcBef>
        <a:buNone/>
        <a:defRPr sz="4200" b="1" kern="1200">
          <a:solidFill>
            <a:srgbClr val="C00000"/>
          </a:solidFill>
          <a:latin typeface="Arial"/>
          <a:ea typeface="+mj-ea"/>
          <a:cs typeface="Arial"/>
        </a:defRPr>
      </a:lvl1pPr>
    </p:titleStyle>
    <p:bodyStyle>
      <a:lvl1pPr marL="227013" indent="-227013" algn="l" defTabSz="457200" rtl="0" eaLnBrk="1" latinLnBrk="0" hangingPunct="1">
        <a:spcBef>
          <a:spcPct val="20000"/>
        </a:spcBef>
        <a:buFont typeface="Arial"/>
        <a:buChar char="•"/>
        <a:defRPr sz="3200" kern="1200">
          <a:solidFill>
            <a:schemeClr val="tx1"/>
          </a:solidFill>
          <a:latin typeface="Arial"/>
          <a:ea typeface="+mn-ea"/>
          <a:cs typeface="Arial"/>
        </a:defRPr>
      </a:lvl1pPr>
      <a:lvl2pPr marL="571500" indent="-225425" algn="l" defTabSz="457200" rtl="0" eaLnBrk="1" latinLnBrk="0" hangingPunct="1">
        <a:spcBef>
          <a:spcPct val="20000"/>
        </a:spcBef>
        <a:buFont typeface="Arial"/>
        <a:buChar char="–"/>
        <a:defRPr sz="3200" kern="1200">
          <a:solidFill>
            <a:schemeClr val="tx1"/>
          </a:solidFill>
          <a:latin typeface="Arial"/>
          <a:ea typeface="+mn-ea"/>
          <a:cs typeface="Arial"/>
        </a:defRPr>
      </a:lvl2pPr>
      <a:lvl3pPr marL="1025525" indent="-228600" algn="l" defTabSz="457200" rtl="0" eaLnBrk="1" latinLnBrk="0" hangingPunct="1">
        <a:spcBef>
          <a:spcPct val="20000"/>
        </a:spcBef>
        <a:buFont typeface="Arial"/>
        <a:buChar char="•"/>
        <a:defRPr sz="3200" kern="1200">
          <a:solidFill>
            <a:schemeClr val="tx1"/>
          </a:solidFill>
          <a:latin typeface="Arial"/>
          <a:ea typeface="+mn-ea"/>
          <a:cs typeface="Arial"/>
        </a:defRPr>
      </a:lvl3pPr>
      <a:lvl4pPr marL="1490663" indent="-228600" algn="l" defTabSz="457200" rtl="0" eaLnBrk="1" latinLnBrk="0" hangingPunct="1">
        <a:spcBef>
          <a:spcPct val="20000"/>
        </a:spcBef>
        <a:buFont typeface="Arial"/>
        <a:buChar char="–"/>
        <a:defRPr sz="3200" kern="1200">
          <a:solidFill>
            <a:schemeClr val="tx1"/>
          </a:solidFill>
          <a:latin typeface="Arial"/>
          <a:ea typeface="+mn-ea"/>
          <a:cs typeface="Arial"/>
        </a:defRPr>
      </a:lvl4pPr>
      <a:lvl5pPr marL="1947863" indent="-228600" algn="l" defTabSz="457200" rtl="0" eaLnBrk="1" latinLnBrk="0" hangingPunct="1">
        <a:spcBef>
          <a:spcPct val="20000"/>
        </a:spcBef>
        <a:buFont typeface="Arial"/>
        <a:buChar char="»"/>
        <a:defRPr sz="32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mailto:Sue.zake@education.ohio.gov"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hyperlink" Target="mailto:Earl.Focht@education.ohio.gov" TargetMode="External"/><Relationship Id="rId4" Type="http://schemas.openxmlformats.org/officeDocument/2006/relationships/hyperlink" Target="mailto:Johannah.ward@education.ohio.gov"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hyperlink" Target="http://www.ohioleadership.org/"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s://app.box.com/s/jmvyyuvtb10po5aerhogaahhjhbb6uea"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app.box.com/s/jlrnx8tvvpsb7w3hz7tbn50ss6fdzq0n"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hyperlink" Target="https://app.box.com/s/3rt7mfcpg87th12z9a49bpnzeyvgcl5g"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app.box.com/s/ok18em228vypt0i0hm7c7o7mvbhuth4j"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7.emf"/></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06467" y="5048371"/>
            <a:ext cx="7772400" cy="1231106"/>
          </a:xfrm>
        </p:spPr>
        <p:txBody>
          <a:bodyPr/>
          <a:lstStyle/>
          <a:p>
            <a:r>
              <a:rPr lang="en-US" sz="4000" dirty="0" smtClean="0"/>
              <a:t>State Personnel Development Grant</a:t>
            </a:r>
            <a:endParaRPr lang="en-US" sz="4000" dirty="0"/>
          </a:p>
        </p:txBody>
      </p:sp>
      <p:sp>
        <p:nvSpPr>
          <p:cNvPr id="3" name="Subtitle 2"/>
          <p:cNvSpPr>
            <a:spLocks noGrp="1"/>
          </p:cNvSpPr>
          <p:nvPr>
            <p:ph type="subTitle" idx="1"/>
          </p:nvPr>
        </p:nvSpPr>
        <p:spPr>
          <a:xfrm>
            <a:off x="406467" y="6279478"/>
            <a:ext cx="6400800" cy="369332"/>
          </a:xfrm>
        </p:spPr>
        <p:txBody>
          <a:bodyPr/>
          <a:lstStyle/>
          <a:p>
            <a:r>
              <a:rPr lang="en-US" sz="2400" dirty="0" smtClean="0"/>
              <a:t>Ohio Department of Education </a:t>
            </a:r>
            <a:endParaRPr lang="en-US" sz="24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430887"/>
          </a:xfrm>
        </p:spPr>
        <p:txBody>
          <a:bodyPr/>
          <a:lstStyle/>
          <a:p>
            <a:r>
              <a:rPr lang="en-US" sz="2800" dirty="0"/>
              <a:t>education.ohio.gov</a:t>
            </a:r>
          </a:p>
        </p:txBody>
      </p:sp>
      <p:sp>
        <p:nvSpPr>
          <p:cNvPr id="3" name="Content Placeholder 2"/>
          <p:cNvSpPr>
            <a:spLocks noGrp="1"/>
          </p:cNvSpPr>
          <p:nvPr>
            <p:ph idx="1"/>
          </p:nvPr>
        </p:nvSpPr>
        <p:spPr>
          <a:xfrm>
            <a:off x="457200" y="1789164"/>
            <a:ext cx="8229600" cy="4525963"/>
          </a:xfrm>
        </p:spPr>
        <p:txBody>
          <a:bodyPr/>
          <a:lstStyle/>
          <a:p>
            <a:pPr marL="0" indent="0">
              <a:buNone/>
            </a:pPr>
            <a:r>
              <a:rPr lang="en-US" sz="2800" b="1" dirty="0"/>
              <a:t>Ohio Department of Education</a:t>
            </a:r>
          </a:p>
          <a:p>
            <a:pPr marL="0" indent="0">
              <a:buNone/>
            </a:pPr>
            <a:r>
              <a:rPr lang="en-US" sz="2800" b="1" dirty="0"/>
              <a:t>Office for Exceptional Children</a:t>
            </a:r>
          </a:p>
          <a:p>
            <a:pPr marL="0" indent="0">
              <a:buNone/>
            </a:pPr>
            <a:r>
              <a:rPr lang="en-US" sz="2800" dirty="0" smtClean="0">
                <a:hlinkClick r:id="rId3"/>
              </a:rPr>
              <a:t>Sue.zake@education.ohio.gov</a:t>
            </a:r>
            <a:endParaRPr lang="en-US" sz="2800" dirty="0" smtClean="0"/>
          </a:p>
          <a:p>
            <a:pPr marL="0" indent="0">
              <a:buNone/>
            </a:pPr>
            <a:r>
              <a:rPr lang="en-US" sz="2800" dirty="0" smtClean="0">
                <a:hlinkClick r:id="rId4"/>
              </a:rPr>
              <a:t>Johannah.ward@education.ohio.gov</a:t>
            </a:r>
            <a:endParaRPr lang="en-US" sz="2800" dirty="0" smtClean="0"/>
          </a:p>
          <a:p>
            <a:pPr marL="0" indent="0">
              <a:buNone/>
            </a:pPr>
            <a:r>
              <a:rPr lang="en-US" sz="2800" dirty="0" smtClean="0">
                <a:hlinkClick r:id="rId5"/>
              </a:rPr>
              <a:t>Earl.Focht@education.ohio.gov</a:t>
            </a:r>
            <a:r>
              <a:rPr lang="en-US" sz="2800" dirty="0" smtClean="0"/>
              <a:t> </a:t>
            </a:r>
            <a:endParaRPr lang="en-US" sz="2800" dirty="0"/>
          </a:p>
          <a:p>
            <a:pPr marL="0" indent="0">
              <a:buNone/>
            </a:pPr>
            <a:r>
              <a:rPr lang="en-US" sz="2800" dirty="0"/>
              <a:t>614-752-1378</a:t>
            </a:r>
          </a:p>
          <a:p>
            <a:endParaRPr lang="en-US" dirty="0"/>
          </a:p>
        </p:txBody>
      </p:sp>
    </p:spTree>
    <p:extLst>
      <p:ext uri="{BB962C8B-B14F-4D97-AF65-F5344CB8AC3E}">
        <p14:creationId xmlns:p14="http://schemas.microsoft.com/office/powerpoint/2010/main" val="22578734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1168" y="195501"/>
            <a:ext cx="8814816" cy="861774"/>
          </a:xfrm>
        </p:spPr>
        <p:txBody>
          <a:bodyPr/>
          <a:lstStyle/>
          <a:p>
            <a:r>
              <a:rPr lang="en-US" sz="2800" dirty="0" smtClean="0"/>
              <a:t>Focus on OIP Stage 3: Coaching and Monitoring Implementation of Evidence Based Practices </a:t>
            </a:r>
            <a:endParaRPr lang="en-US" sz="2800" dirty="0"/>
          </a:p>
        </p:txBody>
      </p:sp>
      <p:pic>
        <p:nvPicPr>
          <p:cNvPr id="4" name="Content Placeholder 3" descr="graphic representation of the 4 stages of the ohio improvement process" title="OIP graphic"/>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131210" y="1057275"/>
            <a:ext cx="6586325" cy="5343525"/>
          </a:xfrm>
          <a:prstGeom prst="rect">
            <a:avLst/>
          </a:prstGeom>
          <a:noFill/>
          <a:ln>
            <a:noFill/>
          </a:ln>
          <a:extLst/>
        </p:spPr>
      </p:pic>
    </p:spTree>
    <p:extLst>
      <p:ext uri="{BB962C8B-B14F-4D97-AF65-F5344CB8AC3E}">
        <p14:creationId xmlns:p14="http://schemas.microsoft.com/office/powerpoint/2010/main" val="21014526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0978"/>
            <a:ext cx="8229600" cy="430887"/>
          </a:xfrm>
        </p:spPr>
        <p:txBody>
          <a:bodyPr/>
          <a:lstStyle/>
          <a:p>
            <a:r>
              <a:rPr lang="en-US" sz="2800" dirty="0" smtClean="0"/>
              <a:t>Collaborative Partners</a:t>
            </a:r>
            <a:endParaRPr lang="en-US" sz="2800" dirty="0"/>
          </a:p>
        </p:txBody>
      </p:sp>
      <p:sp>
        <p:nvSpPr>
          <p:cNvPr id="3" name="Content Placeholder 2"/>
          <p:cNvSpPr>
            <a:spLocks noGrp="1"/>
          </p:cNvSpPr>
          <p:nvPr>
            <p:ph idx="1"/>
          </p:nvPr>
        </p:nvSpPr>
        <p:spPr>
          <a:xfrm>
            <a:off x="457200" y="989398"/>
            <a:ext cx="8449056" cy="5115339"/>
          </a:xfrm>
        </p:spPr>
        <p:txBody>
          <a:bodyPr/>
          <a:lstStyle/>
          <a:p>
            <a:pPr marL="0" indent="0">
              <a:buNone/>
            </a:pPr>
            <a:r>
              <a:rPr lang="en-US" sz="2800" u="sng" dirty="0" smtClean="0">
                <a:solidFill>
                  <a:schemeClr val="tx2">
                    <a:lumMod val="50000"/>
                  </a:schemeClr>
                </a:solidFill>
              </a:rPr>
              <a:t>National Experts</a:t>
            </a:r>
          </a:p>
          <a:p>
            <a:pPr marL="0" indent="0">
              <a:buNone/>
            </a:pPr>
            <a:r>
              <a:rPr lang="en-US" sz="2800" u="sng" dirty="0" smtClean="0">
                <a:solidFill>
                  <a:schemeClr val="tx2">
                    <a:lumMod val="50000"/>
                  </a:schemeClr>
                </a:solidFill>
              </a:rPr>
              <a:t> </a:t>
            </a:r>
          </a:p>
          <a:p>
            <a:pPr marL="0" indent="0">
              <a:buNone/>
            </a:pPr>
            <a:r>
              <a:rPr lang="en-US" sz="2800" u="sng" dirty="0" smtClean="0">
                <a:solidFill>
                  <a:schemeClr val="tx2">
                    <a:lumMod val="50000"/>
                  </a:schemeClr>
                </a:solidFill>
              </a:rPr>
              <a:t>Higher Education </a:t>
            </a:r>
          </a:p>
          <a:p>
            <a:pPr marL="0" indent="0">
              <a:buNone/>
            </a:pPr>
            <a:endParaRPr lang="en-US" sz="2800" u="sng" dirty="0" smtClean="0">
              <a:solidFill>
                <a:schemeClr val="tx2">
                  <a:lumMod val="50000"/>
                </a:schemeClr>
              </a:solidFill>
            </a:endParaRPr>
          </a:p>
          <a:p>
            <a:pPr marL="0" indent="0">
              <a:buNone/>
            </a:pPr>
            <a:r>
              <a:rPr lang="en-US" sz="2800" u="sng" dirty="0" smtClean="0">
                <a:solidFill>
                  <a:schemeClr val="tx2">
                    <a:lumMod val="50000"/>
                  </a:schemeClr>
                </a:solidFill>
              </a:rPr>
              <a:t>Regional</a:t>
            </a:r>
          </a:p>
          <a:p>
            <a:pPr marL="0" indent="0">
              <a:buNone/>
            </a:pPr>
            <a:endParaRPr lang="en-US" sz="2800" dirty="0" smtClean="0">
              <a:solidFill>
                <a:schemeClr val="tx2">
                  <a:lumMod val="50000"/>
                </a:schemeClr>
              </a:solidFill>
            </a:endParaRPr>
          </a:p>
          <a:p>
            <a:pPr marL="0" indent="0">
              <a:buNone/>
            </a:pPr>
            <a:r>
              <a:rPr lang="en-US" sz="2800" u="sng" dirty="0" smtClean="0">
                <a:solidFill>
                  <a:schemeClr val="tx2">
                    <a:lumMod val="50000"/>
                  </a:schemeClr>
                </a:solidFill>
              </a:rPr>
              <a:t>Local</a:t>
            </a:r>
            <a:endParaRPr lang="en-US" sz="2800" dirty="0" smtClean="0">
              <a:solidFill>
                <a:schemeClr val="tx2">
                  <a:lumMod val="50000"/>
                </a:schemeClr>
              </a:solidFill>
            </a:endParaRPr>
          </a:p>
        </p:txBody>
      </p:sp>
    </p:spTree>
    <p:extLst>
      <p:ext uri="{BB962C8B-B14F-4D97-AF65-F5344CB8AC3E}">
        <p14:creationId xmlns:p14="http://schemas.microsoft.com/office/powerpoint/2010/main" val="7751058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457200" y="96540"/>
            <a:ext cx="8428736" cy="681836"/>
          </a:xfrm>
        </p:spPr>
        <p:txBody>
          <a:bodyPr/>
          <a:lstStyle/>
          <a:p>
            <a:pPr algn="l">
              <a:defRPr/>
            </a:pPr>
            <a:r>
              <a:rPr lang="en-US" sz="2400" dirty="0" smtClean="0"/>
              <a:t>Ohio SPDG Model: Integration of Evidence Based Practices Within the Ohio Improvement Process Resulting in Student Success</a:t>
            </a:r>
            <a:endParaRPr lang="en-US" sz="2400" dirty="0"/>
          </a:p>
        </p:txBody>
      </p:sp>
      <p:pic>
        <p:nvPicPr>
          <p:cNvPr id="1026" name="Picture 2" descr="Concentric circles, with ohio improvement process on the outermost circle. The middle circle includes process coaching, with student success in the middle of that circle. There are three circles surrounding the student success circle, which say equity, parent partnerships, and leadership." title="Ohio SPDG Model: Integration of Evidence Based Practices Within the Ohio Improvement Process Resulting in Student Succes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7263" y="1258038"/>
            <a:ext cx="7229475" cy="5400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590585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430887"/>
          </a:xfrm>
        </p:spPr>
        <p:txBody>
          <a:bodyPr/>
          <a:lstStyle/>
          <a:p>
            <a:r>
              <a:rPr lang="en-US" sz="2800" dirty="0" smtClean="0"/>
              <a:t>Effective Leadership Practices</a:t>
            </a:r>
            <a:endParaRPr lang="en-US" sz="2800" dirty="0"/>
          </a:p>
        </p:txBody>
      </p:sp>
      <p:sp>
        <p:nvSpPr>
          <p:cNvPr id="3" name="Content Placeholder 2"/>
          <p:cNvSpPr>
            <a:spLocks noGrp="1"/>
          </p:cNvSpPr>
          <p:nvPr>
            <p:ph idx="1"/>
          </p:nvPr>
        </p:nvSpPr>
        <p:spPr>
          <a:xfrm>
            <a:off x="457200" y="1286542"/>
            <a:ext cx="8229600" cy="5068836"/>
          </a:xfrm>
        </p:spPr>
        <p:txBody>
          <a:bodyPr/>
          <a:lstStyle/>
          <a:p>
            <a:pPr marL="0" indent="0">
              <a:buNone/>
            </a:pPr>
            <a:r>
              <a:rPr lang="en-US" sz="2800" b="1" dirty="0" smtClean="0"/>
              <a:t>Developing effective leaders –Brian McNulty and </a:t>
            </a:r>
            <a:r>
              <a:rPr lang="en-US" sz="2800" b="1" dirty="0" smtClean="0">
                <a:hlinkClick r:id="rId3"/>
              </a:rPr>
              <a:t>Ohio Leadership Advisory Council (OLAC)</a:t>
            </a:r>
            <a:endParaRPr lang="en-US" sz="2800" b="1" dirty="0" smtClean="0"/>
          </a:p>
          <a:p>
            <a:endParaRPr lang="en-US" sz="2800" b="1" dirty="0" smtClean="0"/>
          </a:p>
          <a:p>
            <a:pPr marL="0" indent="0">
              <a:buNone/>
            </a:pPr>
            <a:r>
              <a:rPr lang="en-US" sz="2800" b="1" dirty="0" smtClean="0"/>
              <a:t>Who?</a:t>
            </a:r>
          </a:p>
          <a:p>
            <a:endParaRPr lang="en-US" sz="2800" b="1" dirty="0" smtClean="0"/>
          </a:p>
          <a:p>
            <a:pPr marL="0" indent="0">
              <a:buNone/>
            </a:pPr>
            <a:r>
              <a:rPr lang="en-US" sz="2800" b="1" dirty="0" smtClean="0"/>
              <a:t>OLAC modules provide specific content on leadership.</a:t>
            </a:r>
          </a:p>
          <a:p>
            <a:pPr marL="0" indent="0">
              <a:buNone/>
            </a:pPr>
            <a:r>
              <a:rPr lang="en-US" sz="2800" u="sng" dirty="0" smtClean="0">
                <a:hlinkClick r:id="rId4"/>
              </a:rPr>
              <a:t>Flyer on Leadership Component of Ohio SPDG (app.box.com/s/jmvyyuvtb10po5aerhogaahhjhbb6uea)</a:t>
            </a:r>
            <a:endParaRPr lang="en-US" sz="2800" dirty="0"/>
          </a:p>
        </p:txBody>
      </p:sp>
    </p:spTree>
    <p:extLst>
      <p:ext uri="{BB962C8B-B14F-4D97-AF65-F5344CB8AC3E}">
        <p14:creationId xmlns:p14="http://schemas.microsoft.com/office/powerpoint/2010/main" val="5694346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810"/>
            <a:ext cx="8229600" cy="430887"/>
          </a:xfrm>
        </p:spPr>
        <p:txBody>
          <a:bodyPr/>
          <a:lstStyle/>
          <a:p>
            <a:r>
              <a:rPr lang="en-US" sz="2800" dirty="0" smtClean="0">
                <a:solidFill>
                  <a:srgbClr val="FF0000"/>
                </a:solidFill>
                <a:hlinkClick r:id="rId3"/>
              </a:rPr>
              <a:t>Equity in Teaching and Learning for All Students</a:t>
            </a:r>
            <a:endParaRPr lang="en-US" sz="2800" dirty="0">
              <a:solidFill>
                <a:srgbClr val="FF0000"/>
              </a:solidFill>
            </a:endParaRPr>
          </a:p>
        </p:txBody>
      </p:sp>
      <p:pic>
        <p:nvPicPr>
          <p:cNvPr id="2050" name="Picture 2" descr="1 Core principles&#10;2 Estabishing equitable structures&#10;3 Leveraging funding and regulations&#10;4 Establishing access to high quality teaching and learning&#10;" title="ICS Four Cornerstones Char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614" y="796478"/>
            <a:ext cx="8667750" cy="5257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247818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8229600" cy="430887"/>
          </a:xfrm>
        </p:spPr>
        <p:txBody>
          <a:bodyPr/>
          <a:lstStyle/>
          <a:p>
            <a:r>
              <a:rPr lang="en-US" sz="2800" dirty="0" smtClean="0">
                <a:hlinkClick r:id="rId3"/>
              </a:rPr>
              <a:t>Parent Teacher Partnerships</a:t>
            </a:r>
            <a:endParaRPr lang="en-US" sz="2800" dirty="0"/>
          </a:p>
        </p:txBody>
      </p:sp>
      <p:sp>
        <p:nvSpPr>
          <p:cNvPr id="3" name="Content Placeholder 2"/>
          <p:cNvSpPr>
            <a:spLocks noGrp="1"/>
          </p:cNvSpPr>
          <p:nvPr>
            <p:ph idx="1"/>
          </p:nvPr>
        </p:nvSpPr>
        <p:spPr>
          <a:xfrm>
            <a:off x="457200" y="1057644"/>
            <a:ext cx="8229600" cy="5068836"/>
          </a:xfrm>
        </p:spPr>
        <p:txBody>
          <a:bodyPr/>
          <a:lstStyle/>
          <a:p>
            <a:pPr marL="0" indent="0">
              <a:buNone/>
            </a:pPr>
            <a:endParaRPr lang="en-US" b="1" dirty="0" smtClean="0"/>
          </a:p>
          <a:p>
            <a:pPr marL="0" indent="0">
              <a:buNone/>
            </a:pPr>
            <a:r>
              <a:rPr lang="en-US" sz="2800" b="1" dirty="0" smtClean="0"/>
              <a:t>Parents </a:t>
            </a:r>
            <a:r>
              <a:rPr lang="en-US" sz="2800" b="1" dirty="0"/>
              <a:t>and teachers t</a:t>
            </a:r>
            <a:r>
              <a:rPr lang="en-US" sz="2800" b="1" dirty="0" smtClean="0"/>
              <a:t>eams </a:t>
            </a:r>
            <a:r>
              <a:rPr lang="en-US" sz="2800" b="1" dirty="0"/>
              <a:t>learn how </a:t>
            </a:r>
            <a:r>
              <a:rPr lang="en-US" b="1" dirty="0"/>
              <a:t>they </a:t>
            </a:r>
            <a:r>
              <a:rPr lang="en-US" sz="2800" b="1" dirty="0"/>
              <a:t>can improve their partnership </a:t>
            </a:r>
            <a:r>
              <a:rPr lang="en-US" sz="2800" b="1" dirty="0" smtClean="0"/>
              <a:t>practices to support learning for all students. – Murray</a:t>
            </a:r>
          </a:p>
          <a:p>
            <a:endParaRPr lang="en-US" sz="2800" b="1" dirty="0"/>
          </a:p>
          <a:p>
            <a:endParaRPr lang="en-US" b="1" dirty="0"/>
          </a:p>
          <a:p>
            <a:pPr marL="0" indent="0">
              <a:buNone/>
            </a:pPr>
            <a:r>
              <a:rPr lang="en-US" sz="2800" b="1" dirty="0" smtClean="0"/>
              <a:t>Train the trainer format</a:t>
            </a:r>
            <a:endParaRPr lang="en-US" sz="2800" b="1" dirty="0"/>
          </a:p>
        </p:txBody>
      </p:sp>
    </p:spTree>
    <p:extLst>
      <p:ext uri="{BB962C8B-B14F-4D97-AF65-F5344CB8AC3E}">
        <p14:creationId xmlns:p14="http://schemas.microsoft.com/office/powerpoint/2010/main" val="420162406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0201"/>
            <a:ext cx="8229600" cy="430887"/>
          </a:xfrm>
        </p:spPr>
        <p:txBody>
          <a:bodyPr/>
          <a:lstStyle/>
          <a:p>
            <a:r>
              <a:rPr lang="en-US" sz="2800" dirty="0" smtClean="0">
                <a:hlinkClick r:id="rId3"/>
              </a:rPr>
              <a:t>Process Coaching</a:t>
            </a:r>
            <a:endParaRPr lang="en-US" sz="2800" dirty="0"/>
          </a:p>
        </p:txBody>
      </p:sp>
      <p:pic>
        <p:nvPicPr>
          <p:cNvPr id="1027" name="Picture 3" descr="Diagram illustrating Ohio's State Personnel Development Grant Process Coaching. Series of interactions - builds capacity of individuals, teams, and systems to achieve full and effective implementation of the Ohio Improvement Process and increased learning for every student. Regional and District Coaches receive training and practice for effective process coaching, as well as evidence based leadership, equity, and parent teacher partnership practices. &#10;Districts receive training in utilizing process coaching practices to facilitate deeper implementation of the 5 step process in DLT, BLTs and TBTs." title="Process Coachi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874643"/>
            <a:ext cx="7838661" cy="54333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354658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861774"/>
          </a:xfrm>
        </p:spPr>
        <p:txBody>
          <a:bodyPr/>
          <a:lstStyle/>
          <a:p>
            <a:r>
              <a:rPr lang="en-US" sz="2800" dirty="0"/>
              <a:t>Questions for </a:t>
            </a:r>
            <a:r>
              <a:rPr lang="en-US" sz="2800" dirty="0" smtClean="0"/>
              <a:t>Audience</a:t>
            </a:r>
            <a:r>
              <a:rPr lang="en-US" sz="2800" dirty="0"/>
              <a:t/>
            </a:r>
            <a:br>
              <a:rPr lang="en-US" sz="2800" dirty="0"/>
            </a:br>
            <a:endParaRPr lang="en-US" sz="2800" dirty="0"/>
          </a:p>
        </p:txBody>
      </p:sp>
      <p:sp>
        <p:nvSpPr>
          <p:cNvPr id="3" name="Content Placeholder 2"/>
          <p:cNvSpPr>
            <a:spLocks noGrp="1"/>
          </p:cNvSpPr>
          <p:nvPr>
            <p:ph idx="1"/>
          </p:nvPr>
        </p:nvSpPr>
        <p:spPr>
          <a:xfrm>
            <a:off x="274320" y="877824"/>
            <a:ext cx="8577072" cy="5212080"/>
          </a:xfrm>
        </p:spPr>
        <p:txBody>
          <a:bodyPr/>
          <a:lstStyle/>
          <a:p>
            <a:pPr marL="0" indent="0">
              <a:buNone/>
            </a:pPr>
            <a:endParaRPr lang="en-US" dirty="0"/>
          </a:p>
          <a:p>
            <a:r>
              <a:rPr lang="en-US" sz="2800" dirty="0"/>
              <a:t>What are some successes or </a:t>
            </a:r>
            <a:r>
              <a:rPr lang="en-US" sz="2800" dirty="0" smtClean="0"/>
              <a:t>challenges:</a:t>
            </a:r>
            <a:endParaRPr lang="en-US" sz="2800" dirty="0"/>
          </a:p>
          <a:p>
            <a:pPr lvl="1"/>
            <a:r>
              <a:rPr lang="en-US" sz="2800" dirty="0"/>
              <a:t>in building a systemic approach to </a:t>
            </a:r>
            <a:r>
              <a:rPr lang="en-US" sz="2800" dirty="0" smtClean="0"/>
              <a:t>implementing </a:t>
            </a:r>
            <a:r>
              <a:rPr lang="en-US" sz="2800" u="sng" dirty="0" smtClean="0"/>
              <a:t>concurrent multiple initiatives</a:t>
            </a:r>
            <a:r>
              <a:rPr lang="en-US" sz="2800" dirty="0" smtClean="0"/>
              <a:t>? </a:t>
            </a:r>
          </a:p>
          <a:p>
            <a:pPr marL="346075" lvl="1" indent="0">
              <a:buNone/>
            </a:pPr>
            <a:endParaRPr lang="en-US" sz="2800" dirty="0"/>
          </a:p>
          <a:p>
            <a:r>
              <a:rPr lang="en-US" sz="2800" dirty="0" smtClean="0"/>
              <a:t>What feedback or comments do you have for us as we move forward with our work?</a:t>
            </a:r>
          </a:p>
          <a:p>
            <a:endParaRPr lang="en-US" sz="2800" dirty="0" smtClean="0"/>
          </a:p>
          <a:p>
            <a:endParaRPr lang="en-US" sz="2800" dirty="0"/>
          </a:p>
        </p:txBody>
      </p:sp>
    </p:spTree>
    <p:extLst>
      <p:ext uri="{BB962C8B-B14F-4D97-AF65-F5344CB8AC3E}">
        <p14:creationId xmlns:p14="http://schemas.microsoft.com/office/powerpoint/2010/main" val="2417145689"/>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1540</TotalTime>
  <Words>706</Words>
  <Application>Microsoft Office PowerPoint</Application>
  <PresentationFormat>On-screen Show (4:3)</PresentationFormat>
  <Paragraphs>80</Paragraphs>
  <Slides>10</Slides>
  <Notes>10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1_Office Theme</vt:lpstr>
      <vt:lpstr>State Personnel Development Grant</vt:lpstr>
      <vt:lpstr>Focus on OIP Stage 3: Coaching and Monitoring Implementation of Evidence Based Practices </vt:lpstr>
      <vt:lpstr>Collaborative Partners</vt:lpstr>
      <vt:lpstr>Ohio SPDG Model: Integration of Evidence Based Practices Within the Ohio Improvement Process Resulting in Student Success</vt:lpstr>
      <vt:lpstr>Effective Leadership Practices</vt:lpstr>
      <vt:lpstr>Equity in Teaching and Learning for All Students</vt:lpstr>
      <vt:lpstr>Parent Teacher Partnerships</vt:lpstr>
      <vt:lpstr>Process Coaching</vt:lpstr>
      <vt:lpstr>Questions for Audience </vt:lpstr>
      <vt:lpstr>education.ohio.gov</vt:lpstr>
    </vt:vector>
  </TitlesOfParts>
  <Company>BGSU</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Kathleen Marie Lawry</dc:creator>
  <cp:lastModifiedBy>Seflek, Beyza</cp:lastModifiedBy>
  <cp:revision>133</cp:revision>
  <dcterms:created xsi:type="dcterms:W3CDTF">2014-01-13T20:56:46Z</dcterms:created>
  <dcterms:modified xsi:type="dcterms:W3CDTF">2015-04-13T18:48:34Z</dcterms:modified>
</cp:coreProperties>
</file>