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8404800" cy="29260800"/>
  <p:notesSz cx="6858000" cy="9144000"/>
  <p:defaultTextStyle>
    <a:defPPr>
      <a:defRPr lang="en-US"/>
    </a:defPPr>
    <a:lvl1pPr algn="l" rtl="0" fontAlgn="base">
      <a:spcBef>
        <a:spcPct val="0"/>
      </a:spcBef>
      <a:spcAft>
        <a:spcPct val="0"/>
      </a:spcAft>
      <a:defRPr sz="2114" kern="1200">
        <a:solidFill>
          <a:schemeClr val="tx1"/>
        </a:solidFill>
        <a:latin typeface="Times New Roman" pitchFamily="18" charset="0"/>
        <a:ea typeface="+mn-ea"/>
        <a:cs typeface="+mn-cs"/>
      </a:defRPr>
    </a:lvl1pPr>
    <a:lvl2pPr marL="402333" algn="l" rtl="0" fontAlgn="base">
      <a:spcBef>
        <a:spcPct val="0"/>
      </a:spcBef>
      <a:spcAft>
        <a:spcPct val="0"/>
      </a:spcAft>
      <a:defRPr sz="2114" kern="1200">
        <a:solidFill>
          <a:schemeClr val="tx1"/>
        </a:solidFill>
        <a:latin typeface="Times New Roman" pitchFamily="18" charset="0"/>
        <a:ea typeface="+mn-ea"/>
        <a:cs typeface="+mn-cs"/>
      </a:defRPr>
    </a:lvl2pPr>
    <a:lvl3pPr marL="804671" algn="l" rtl="0" fontAlgn="base">
      <a:spcBef>
        <a:spcPct val="0"/>
      </a:spcBef>
      <a:spcAft>
        <a:spcPct val="0"/>
      </a:spcAft>
      <a:defRPr sz="2114" kern="1200">
        <a:solidFill>
          <a:schemeClr val="tx1"/>
        </a:solidFill>
        <a:latin typeface="Times New Roman" pitchFamily="18" charset="0"/>
        <a:ea typeface="+mn-ea"/>
        <a:cs typeface="+mn-cs"/>
      </a:defRPr>
    </a:lvl3pPr>
    <a:lvl4pPr marL="1207005" algn="l" rtl="0" fontAlgn="base">
      <a:spcBef>
        <a:spcPct val="0"/>
      </a:spcBef>
      <a:spcAft>
        <a:spcPct val="0"/>
      </a:spcAft>
      <a:defRPr sz="2114" kern="1200">
        <a:solidFill>
          <a:schemeClr val="tx1"/>
        </a:solidFill>
        <a:latin typeface="Times New Roman" pitchFamily="18" charset="0"/>
        <a:ea typeface="+mn-ea"/>
        <a:cs typeface="+mn-cs"/>
      </a:defRPr>
    </a:lvl4pPr>
    <a:lvl5pPr marL="1609338" algn="l" rtl="0" fontAlgn="base">
      <a:spcBef>
        <a:spcPct val="0"/>
      </a:spcBef>
      <a:spcAft>
        <a:spcPct val="0"/>
      </a:spcAft>
      <a:defRPr sz="2114" kern="1200">
        <a:solidFill>
          <a:schemeClr val="tx1"/>
        </a:solidFill>
        <a:latin typeface="Times New Roman" pitchFamily="18" charset="0"/>
        <a:ea typeface="+mn-ea"/>
        <a:cs typeface="+mn-cs"/>
      </a:defRPr>
    </a:lvl5pPr>
    <a:lvl6pPr marL="2011672" algn="l" defTabSz="804671" rtl="0" eaLnBrk="1" latinLnBrk="0" hangingPunct="1">
      <a:defRPr sz="2114" kern="1200">
        <a:solidFill>
          <a:schemeClr val="tx1"/>
        </a:solidFill>
        <a:latin typeface="Times New Roman" pitchFamily="18" charset="0"/>
        <a:ea typeface="+mn-ea"/>
        <a:cs typeface="+mn-cs"/>
      </a:defRPr>
    </a:lvl6pPr>
    <a:lvl7pPr marL="2414010" algn="l" defTabSz="804671" rtl="0" eaLnBrk="1" latinLnBrk="0" hangingPunct="1">
      <a:defRPr sz="2114" kern="1200">
        <a:solidFill>
          <a:schemeClr val="tx1"/>
        </a:solidFill>
        <a:latin typeface="Times New Roman" pitchFamily="18" charset="0"/>
        <a:ea typeface="+mn-ea"/>
        <a:cs typeface="+mn-cs"/>
      </a:defRPr>
    </a:lvl7pPr>
    <a:lvl8pPr marL="2816343" algn="l" defTabSz="804671" rtl="0" eaLnBrk="1" latinLnBrk="0" hangingPunct="1">
      <a:defRPr sz="2114" kern="1200">
        <a:solidFill>
          <a:schemeClr val="tx1"/>
        </a:solidFill>
        <a:latin typeface="Times New Roman" pitchFamily="18" charset="0"/>
        <a:ea typeface="+mn-ea"/>
        <a:cs typeface="+mn-cs"/>
      </a:defRPr>
    </a:lvl8pPr>
    <a:lvl9pPr marL="3218677" algn="l" defTabSz="804671" rtl="0" eaLnBrk="1" latinLnBrk="0" hangingPunct="1">
      <a:defRPr sz="2114"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3157" userDrawn="1">
          <p15:clr>
            <a:srgbClr val="A4A3A4"/>
          </p15:clr>
        </p15:guide>
        <p15:guide id="2" pos="877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one Jenkins" initials="BJ" lastIdx="1" clrIdx="0">
    <p:extLst>
      <p:ext uri="{19B8F6BF-5375-455C-9EA6-DF929625EA0E}">
        <p15:presenceInfo xmlns:p15="http://schemas.microsoft.com/office/powerpoint/2012/main" userId="S::jenboon@lycoming.edu::2dd11c32-9b60-498d-9df0-2543cee8bb5d" providerId="AD"/>
      </p:ext>
    </p:extLst>
  </p:cmAuthor>
  <p:cmAuthor id="2" name="SUSAN H. BEERY" initials="SHB" lastIdx="1" clrIdx="1">
    <p:extLst>
      <p:ext uri="{19B8F6BF-5375-455C-9EA6-DF929625EA0E}">
        <p15:presenceInfo xmlns:p15="http://schemas.microsoft.com/office/powerpoint/2012/main" userId="S-1-5-21-175363590-2972481165-2048440074-13301" providerId="AD"/>
      </p:ext>
    </p:extLst>
  </p:cmAuthor>
  <p:cmAuthor id="3" name="Boone Jenkins" initials="BJ [2]" lastIdx="6" clrIdx="2">
    <p:extLst>
      <p:ext uri="{19B8F6BF-5375-455C-9EA6-DF929625EA0E}">
        <p15:presenceInfo xmlns:p15="http://schemas.microsoft.com/office/powerpoint/2012/main" userId="S-1-5-21-175363590-2972481165-2048440074-282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25D"/>
    <a:srgbClr val="D8EFFF"/>
    <a:srgbClr val="D4EEFF"/>
    <a:srgbClr val="3366CC"/>
    <a:srgbClr val="093254"/>
    <a:srgbClr val="1B2943"/>
    <a:srgbClr val="EFA62A"/>
    <a:srgbClr val="031229"/>
    <a:srgbClr val="0070C0"/>
    <a:srgbClr val="4102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DF4BED-889E-413B-BF61-B78B004149BC}" v="2" dt="2019-08-11T21:51:19.6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56" autoAdjust="0"/>
    <p:restoredTop sz="95307" autoAdjust="0"/>
  </p:normalViewPr>
  <p:slideViewPr>
    <p:cSldViewPr>
      <p:cViewPr varScale="1">
        <p:scale>
          <a:sx n="17" d="100"/>
          <a:sy n="17" d="100"/>
        </p:scale>
        <p:origin x="1668" y="108"/>
      </p:cViewPr>
      <p:guideLst>
        <p:guide orient="horz" pos="3157"/>
        <p:guide pos="877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D:\Summer2019Research\SummerResearch_graph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D:\Summer2019Research\SummerResearch_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r>
              <a:rPr lang="en-US" sz="2800" baseline="0" dirty="0">
                <a:solidFill>
                  <a:schemeClr val="tx1"/>
                </a:solidFill>
              </a:rPr>
              <a:t>Percent Variance in Fall GPA Explained by Model</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spPr>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5400000" scaled="1"/>
              <a:tileRect/>
            </a:gradFill>
            <a:ln>
              <a:noFill/>
            </a:ln>
            <a:effectLst/>
          </c:spPr>
          <c:invertIfNegative val="0"/>
          <c:dLbls>
            <c:dLbl>
              <c:idx val="0"/>
              <c:tx>
                <c:rich>
                  <a:bodyPr/>
                  <a:lstStyle/>
                  <a:p>
                    <a:fld id="{35281A34-DE74-4B0B-A8F6-B29707A4D622}" type="CELLRANGE">
                      <a:rPr lang="en-US" baseline="0" dirty="0"/>
                      <a:pPr/>
                      <a:t>[CELLRANGE]</a:t>
                    </a:fld>
                    <a:r>
                      <a:rPr lang="en-US" baseline="0" dirty="0"/>
                      <a:t>
</a:t>
                    </a:r>
                    <a:fld id="{EE06B7F1-67C8-4F71-9049-706BD5040288}" type="VALUE">
                      <a:rPr lang="en-US" baseline="0" dirty="0"/>
                      <a:pPr/>
                      <a:t>[VALUE]</a:t>
                    </a:fld>
                    <a:endParaRPr lang="en-US" baseline="0" dirty="0"/>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0-7FF5-49B6-8FF0-AB009B1E443B}"/>
                </c:ext>
              </c:extLst>
            </c:dLbl>
            <c:dLbl>
              <c:idx val="1"/>
              <c:tx>
                <c:rich>
                  <a:bodyPr/>
                  <a:lstStyle/>
                  <a:p>
                    <a:fld id="{C1BFE997-4DDC-4C8C-9D40-82ED087D831C}" type="CELLRANGE">
                      <a:rPr lang="en-US"/>
                      <a:pPr/>
                      <a:t>[CELLRANGE]</a:t>
                    </a:fld>
                    <a:endParaRPr lang="en-US" baseline="0" dirty="0"/>
                  </a:p>
                  <a:p>
                    <a:fld id="{00CAD60C-F8CB-4F64-88F6-468F7DFA9495}"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1-7FF5-49B6-8FF0-AB009B1E443B}"/>
                </c:ext>
              </c:extLst>
            </c:dLbl>
            <c:dLbl>
              <c:idx val="2"/>
              <c:tx>
                <c:rich>
                  <a:bodyPr/>
                  <a:lstStyle/>
                  <a:p>
                    <a:fld id="{9B0CF502-E1C5-4D2C-A8FA-54CD419F533F}" type="CELLRANGE">
                      <a:rPr lang="en-US"/>
                      <a:pPr/>
                      <a:t>[CELLRANGE]</a:t>
                    </a:fld>
                    <a:endParaRPr lang="en-US" baseline="0" dirty="0"/>
                  </a:p>
                  <a:p>
                    <a:fld id="{58ACD688-ED69-405B-8D2C-5D713E17F2BD}"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2-7FF5-49B6-8FF0-AB009B1E443B}"/>
                </c:ext>
              </c:extLst>
            </c:dLbl>
            <c:dLbl>
              <c:idx val="3"/>
              <c:tx>
                <c:rich>
                  <a:bodyPr/>
                  <a:lstStyle/>
                  <a:p>
                    <a:fld id="{D5E33BEC-8E08-413B-95B7-1A63985F2CED}" type="CELLRANGE">
                      <a:rPr lang="en-US"/>
                      <a:pPr/>
                      <a:t>[CELLRANGE]</a:t>
                    </a:fld>
                    <a:endParaRPr lang="en-US" baseline="0" dirty="0"/>
                  </a:p>
                  <a:p>
                    <a:fld id="{B0B318D2-9BFE-4C84-A4DE-044B8030E6E9}"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3-7FF5-49B6-8FF0-AB009B1E443B}"/>
                </c:ext>
              </c:extLst>
            </c:dLbl>
            <c:spPr>
              <a:noFill/>
              <a:ln>
                <a:noFill/>
              </a:ln>
              <a:effectLst/>
            </c:spPr>
            <c:txPr>
              <a:bodyPr rot="0" spcFirstLastPara="1" vertOverflow="ellipsis" vert="horz" wrap="square" lIns="38100" tIns="19050" rIns="38100" bIns="19050" anchor="ctr" anchorCtr="0">
                <a:spAutoFit/>
              </a:bodyPr>
              <a:lstStyle/>
              <a:p>
                <a:pPr>
                  <a:defRPr sz="2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'Fall_GPA Hierarchical'!$D$2:$D$5</c:f>
                <c:numCache>
                  <c:formatCode>General</c:formatCode>
                  <c:ptCount val="4"/>
                  <c:pt idx="0">
                    <c:v>0.70270069999999996</c:v>
                  </c:pt>
                  <c:pt idx="1">
                    <c:v>0.69877330000000004</c:v>
                  </c:pt>
                  <c:pt idx="2">
                    <c:v>0.693604</c:v>
                  </c:pt>
                  <c:pt idx="3">
                    <c:v>0.69019430000000004</c:v>
                  </c:pt>
                </c:numCache>
              </c:numRef>
            </c:plus>
            <c:minus>
              <c:numRef>
                <c:f>'Fall_GPA Hierarchical'!$D$2:$D$5</c:f>
                <c:numCache>
                  <c:formatCode>General</c:formatCode>
                  <c:ptCount val="4"/>
                  <c:pt idx="0">
                    <c:v>0.70270069999999996</c:v>
                  </c:pt>
                  <c:pt idx="1">
                    <c:v>0.69877330000000004</c:v>
                  </c:pt>
                  <c:pt idx="2">
                    <c:v>0.693604</c:v>
                  </c:pt>
                  <c:pt idx="3">
                    <c:v>0.69019430000000004</c:v>
                  </c:pt>
                </c:numCache>
              </c:numRef>
            </c:minus>
            <c:spPr>
              <a:noFill/>
              <a:ln w="9525" cap="flat" cmpd="sng" algn="ctr">
                <a:solidFill>
                  <a:schemeClr val="tx1">
                    <a:lumMod val="65000"/>
                    <a:lumOff val="35000"/>
                  </a:schemeClr>
                </a:solidFill>
                <a:round/>
              </a:ln>
              <a:effectLst/>
            </c:spPr>
          </c:errBars>
          <c:cat>
            <c:strRef>
              <c:f>'Fall_GPA Hierarchical'!$A$2:$A$5</c:f>
              <c:strCache>
                <c:ptCount val="4"/>
                <c:pt idx="0">
                  <c:v>HS GPA</c:v>
                </c:pt>
                <c:pt idx="1">
                  <c:v>Race</c:v>
                </c:pt>
                <c:pt idx="2">
                  <c:v>Positive Urgency</c:v>
                </c:pt>
                <c:pt idx="3">
                  <c:v>Negative Urgency</c:v>
                </c:pt>
              </c:strCache>
            </c:strRef>
          </c:cat>
          <c:val>
            <c:numRef>
              <c:f>'Fall_GPA Hierarchical'!$B$2:$B$5</c:f>
              <c:numCache>
                <c:formatCode>General</c:formatCode>
                <c:ptCount val="4"/>
                <c:pt idx="0">
                  <c:v>25.7</c:v>
                </c:pt>
                <c:pt idx="1">
                  <c:v>26.6</c:v>
                </c:pt>
                <c:pt idx="2">
                  <c:v>27.9</c:v>
                </c:pt>
                <c:pt idx="3">
                  <c:v>28.7</c:v>
                </c:pt>
              </c:numCache>
            </c:numRef>
          </c:val>
          <c:extLst>
            <c:ext xmlns:c15="http://schemas.microsoft.com/office/drawing/2012/chart" uri="{02D57815-91ED-43cb-92C2-25804820EDAC}">
              <c15:datalabelsRange>
                <c15:f>'Fall_GPA Hierarchical'!$C$2:$C$5</c15:f>
                <c15:dlblRangeCache>
                  <c:ptCount val="4"/>
                  <c:pt idx="1">
                    <c:v>(+0.9)</c:v>
                  </c:pt>
                  <c:pt idx="2">
                    <c:v>(+1.3)</c:v>
                  </c:pt>
                  <c:pt idx="3">
                    <c:v>(+0.8)</c:v>
                  </c:pt>
                </c15:dlblRangeCache>
              </c15:datalabelsRange>
            </c:ext>
            <c:ext xmlns:c16="http://schemas.microsoft.com/office/drawing/2014/chart" uri="{C3380CC4-5D6E-409C-BE32-E72D297353CC}">
              <c16:uniqueId val="{00000004-7FF5-49B6-8FF0-AB009B1E443B}"/>
            </c:ext>
          </c:extLst>
        </c:ser>
        <c:dLbls>
          <c:dLblPos val="ctr"/>
          <c:showLegendKey val="0"/>
          <c:showVal val="1"/>
          <c:showCatName val="0"/>
          <c:showSerName val="0"/>
          <c:showPercent val="0"/>
          <c:showBubbleSize val="0"/>
        </c:dLbls>
        <c:gapWidth val="150"/>
        <c:overlap val="100"/>
        <c:axId val="436163752"/>
        <c:axId val="436161456"/>
      </c:barChart>
      <c:catAx>
        <c:axId val="436163752"/>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baseline="0" dirty="0">
                    <a:solidFill>
                      <a:schemeClr val="tx1"/>
                    </a:solidFill>
                  </a:rPr>
                  <a:t>Variable Entered</a:t>
                </a: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436161456"/>
        <c:crosses val="autoZero"/>
        <c:auto val="1"/>
        <c:lblAlgn val="ctr"/>
        <c:lblOffset val="100"/>
        <c:noMultiLvlLbl val="0"/>
      </c:catAx>
      <c:valAx>
        <c:axId val="436161456"/>
        <c:scaling>
          <c:orientation val="minMax"/>
        </c:scaling>
        <c:delete val="0"/>
        <c:axPos val="l"/>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baseline="0" dirty="0">
                    <a:solidFill>
                      <a:schemeClr val="tx1"/>
                    </a:solidFill>
                  </a:rPr>
                  <a:t>% Variance Explained</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4361637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r>
              <a:rPr lang="en-US" sz="2800" baseline="0" dirty="0">
                <a:solidFill>
                  <a:schemeClr val="tx1"/>
                </a:solidFill>
              </a:rPr>
              <a:t>Percent Variance in Spring GPA Explained by Model</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spPr>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5400000" scaled="1"/>
              <a:tileRect/>
            </a:gradFill>
            <a:ln>
              <a:noFill/>
            </a:ln>
            <a:effectLst/>
          </c:spPr>
          <c:invertIfNegative val="0"/>
          <c:dLbls>
            <c:dLbl>
              <c:idx val="0"/>
              <c:tx>
                <c:rich>
                  <a:bodyPr/>
                  <a:lstStyle/>
                  <a:p>
                    <a:fld id="{ECF44633-B59C-414B-8868-C9C14F9C66D0}" type="CELLRANGE">
                      <a:rPr lang="en-US" baseline="0" dirty="0"/>
                      <a:pPr/>
                      <a:t>[CELLRANGE]</a:t>
                    </a:fld>
                    <a:r>
                      <a:rPr lang="en-US" baseline="0" dirty="0"/>
                      <a:t>
</a:t>
                    </a:r>
                    <a:fld id="{538D928A-52F6-42D0-9486-C02F54B00D1E}" type="VALUE">
                      <a:rPr lang="en-US" baseline="0" dirty="0"/>
                      <a:pPr/>
                      <a:t>[VALUE]</a:t>
                    </a:fld>
                    <a:endParaRPr lang="en-US" baseline="0" dirty="0"/>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0-7433-43B3-86E6-5D040A6B535A}"/>
                </c:ext>
              </c:extLst>
            </c:dLbl>
            <c:dLbl>
              <c:idx val="1"/>
              <c:tx>
                <c:rich>
                  <a:bodyPr/>
                  <a:lstStyle/>
                  <a:p>
                    <a:fld id="{5FEBBBC5-8E34-4E0E-BCA1-5C70783209C4}" type="CELLRANGE">
                      <a:rPr lang="en-US"/>
                      <a:pPr/>
                      <a:t>[CELLRANGE]</a:t>
                    </a:fld>
                    <a:endParaRPr lang="en-US" baseline="0" dirty="0"/>
                  </a:p>
                  <a:p>
                    <a:fld id="{3051CD9D-846E-45BB-90E7-2CA3C3216399}"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1-7433-43B3-86E6-5D040A6B535A}"/>
                </c:ext>
              </c:extLst>
            </c:dLbl>
            <c:dLbl>
              <c:idx val="2"/>
              <c:tx>
                <c:rich>
                  <a:bodyPr/>
                  <a:lstStyle/>
                  <a:p>
                    <a:fld id="{9E93905E-05B7-4A0F-8E7E-AE6870C53CE7}" type="CELLRANGE">
                      <a:rPr lang="en-US"/>
                      <a:pPr/>
                      <a:t>[CELLRANGE]</a:t>
                    </a:fld>
                    <a:endParaRPr lang="en-US" baseline="0" dirty="0"/>
                  </a:p>
                  <a:p>
                    <a:fld id="{5C5BA53A-1B73-4263-841C-0CD8C17C3B43}" type="VALUE">
                      <a:rPr lang="en-US"/>
                      <a:pPr/>
                      <a:t>[VALUE]</a:t>
                    </a:fld>
                    <a:endParaRPr lang="en-US"/>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2-7433-43B3-86E6-5D040A6B535A}"/>
                </c:ext>
              </c:extLst>
            </c:dLbl>
            <c:spPr>
              <a:solidFill>
                <a:srgbClr val="0070C0">
                  <a:alpha val="0"/>
                </a:srgbClr>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'Spring_GPA Hierarchical'!$D$2:$D$4</c:f>
                <c:numCache>
                  <c:formatCode>General</c:formatCode>
                  <c:ptCount val="3"/>
                  <c:pt idx="0">
                    <c:v>0.74661420000000001</c:v>
                  </c:pt>
                  <c:pt idx="1">
                    <c:v>0.74308649999999998</c:v>
                  </c:pt>
                  <c:pt idx="2">
                    <c:v>0.74017949999999999</c:v>
                  </c:pt>
                </c:numCache>
              </c:numRef>
            </c:plus>
            <c:minus>
              <c:numRef>
                <c:f>'Spring_GPA Hierarchical'!$D$2:$D$4</c:f>
                <c:numCache>
                  <c:formatCode>General</c:formatCode>
                  <c:ptCount val="3"/>
                  <c:pt idx="0">
                    <c:v>0.74661420000000001</c:v>
                  </c:pt>
                  <c:pt idx="1">
                    <c:v>0.74308649999999998</c:v>
                  </c:pt>
                  <c:pt idx="2">
                    <c:v>0.74017949999999999</c:v>
                  </c:pt>
                </c:numCache>
              </c:numRef>
            </c:minus>
            <c:spPr>
              <a:noFill/>
              <a:ln w="9525" cap="flat" cmpd="sng" algn="ctr">
                <a:solidFill>
                  <a:schemeClr val="tx1">
                    <a:lumMod val="65000"/>
                    <a:lumOff val="35000"/>
                  </a:schemeClr>
                </a:solidFill>
                <a:round/>
              </a:ln>
              <a:effectLst/>
            </c:spPr>
          </c:errBars>
          <c:cat>
            <c:strRef>
              <c:f>'Spring_GPA Hierarchical'!$A$2:$A$4</c:f>
              <c:strCache>
                <c:ptCount val="3"/>
                <c:pt idx="0">
                  <c:v>HS GPA</c:v>
                </c:pt>
                <c:pt idx="1">
                  <c:v>Race</c:v>
                </c:pt>
                <c:pt idx="2">
                  <c:v>Positive Urgency</c:v>
                </c:pt>
              </c:strCache>
            </c:strRef>
          </c:cat>
          <c:val>
            <c:numRef>
              <c:f>'Spring_GPA Hierarchical'!$B$2:$B$4</c:f>
              <c:numCache>
                <c:formatCode>General</c:formatCode>
                <c:ptCount val="3"/>
                <c:pt idx="0">
                  <c:v>19.8</c:v>
                </c:pt>
                <c:pt idx="1">
                  <c:v>20.7</c:v>
                </c:pt>
                <c:pt idx="2">
                  <c:v>21.5</c:v>
                </c:pt>
              </c:numCache>
            </c:numRef>
          </c:val>
          <c:extLst>
            <c:ext xmlns:c15="http://schemas.microsoft.com/office/drawing/2012/chart" uri="{02D57815-91ED-43cb-92C2-25804820EDAC}">
              <c15:datalabelsRange>
                <c15:f>'Spring_GPA Hierarchical'!$C$2:$C$4</c15:f>
                <c15:dlblRangeCache>
                  <c:ptCount val="3"/>
                  <c:pt idx="1">
                    <c:v>(+0.9)</c:v>
                  </c:pt>
                  <c:pt idx="2">
                    <c:v>(+0.8)</c:v>
                  </c:pt>
                </c15:dlblRangeCache>
              </c15:datalabelsRange>
            </c:ext>
            <c:ext xmlns:c16="http://schemas.microsoft.com/office/drawing/2014/chart" uri="{C3380CC4-5D6E-409C-BE32-E72D297353CC}">
              <c16:uniqueId val="{00000003-7433-43B3-86E6-5D040A6B535A}"/>
            </c:ext>
          </c:extLst>
        </c:ser>
        <c:dLbls>
          <c:showLegendKey val="0"/>
          <c:showVal val="0"/>
          <c:showCatName val="0"/>
          <c:showSerName val="0"/>
          <c:showPercent val="0"/>
          <c:showBubbleSize val="0"/>
        </c:dLbls>
        <c:gapWidth val="150"/>
        <c:overlap val="100"/>
        <c:axId val="438256360"/>
        <c:axId val="438257672"/>
      </c:barChart>
      <c:catAx>
        <c:axId val="438256360"/>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baseline="0" dirty="0">
                    <a:solidFill>
                      <a:schemeClr val="tx1"/>
                    </a:solidFill>
                  </a:rPr>
                  <a:t>Variable Entered</a:t>
                </a: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438257672"/>
        <c:crosses val="autoZero"/>
        <c:auto val="1"/>
        <c:lblAlgn val="ctr"/>
        <c:lblOffset val="100"/>
        <c:noMultiLvlLbl val="0"/>
      </c:catAx>
      <c:valAx>
        <c:axId val="438257672"/>
        <c:scaling>
          <c:orientation val="minMax"/>
        </c:scaling>
        <c:delete val="0"/>
        <c:axPos val="l"/>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baseline="0" dirty="0">
                    <a:solidFill>
                      <a:schemeClr val="tx1"/>
                    </a:solidFill>
                  </a:rPr>
                  <a:t>% Variance Explained</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4382563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2" tIns="46581" rIns="93162" bIns="46581" numCol="1" anchor="t" anchorCtr="0" compatLnSpc="1">
            <a:prstTxWarp prst="textNoShape">
              <a:avLst/>
            </a:prstTxWarp>
          </a:bodyPr>
          <a:lstStyle>
            <a:lvl1pPr defTabSz="931863">
              <a:defRPr sz="1200"/>
            </a:lvl1pPr>
          </a:lstStyle>
          <a:p>
            <a:endParaRPr lang="en-US" dirty="0"/>
          </a:p>
        </p:txBody>
      </p:sp>
      <p:sp>
        <p:nvSpPr>
          <p:cNvPr id="4099" name="Rectangle 1027"/>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62" tIns="46581" rIns="93162" bIns="46581" numCol="1" anchor="t" anchorCtr="0" compatLnSpc="1">
            <a:prstTxWarp prst="textNoShape">
              <a:avLst/>
            </a:prstTxWarp>
          </a:bodyPr>
          <a:lstStyle>
            <a:lvl1pPr algn="r" defTabSz="931863">
              <a:defRPr sz="1200"/>
            </a:lvl1pPr>
          </a:lstStyle>
          <a:p>
            <a:endParaRPr lang="en-US" dirty="0"/>
          </a:p>
        </p:txBody>
      </p:sp>
      <p:sp>
        <p:nvSpPr>
          <p:cNvPr id="4100" name="Rectangle 1028"/>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62" tIns="46581" rIns="93162" bIns="46581" numCol="1" anchor="b" anchorCtr="0" compatLnSpc="1">
            <a:prstTxWarp prst="textNoShape">
              <a:avLst/>
            </a:prstTxWarp>
          </a:bodyPr>
          <a:lstStyle>
            <a:lvl1pPr defTabSz="931863">
              <a:defRPr sz="1200"/>
            </a:lvl1pPr>
          </a:lstStyle>
          <a:p>
            <a:endParaRPr lang="en-US" dirty="0"/>
          </a:p>
        </p:txBody>
      </p:sp>
      <p:sp>
        <p:nvSpPr>
          <p:cNvPr id="4101" name="Rectangle 1029"/>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62" tIns="46581" rIns="93162" bIns="46581" numCol="1" anchor="b" anchorCtr="0" compatLnSpc="1">
            <a:prstTxWarp prst="textNoShape">
              <a:avLst/>
            </a:prstTxWarp>
          </a:bodyPr>
          <a:lstStyle>
            <a:lvl1pPr algn="r" defTabSz="931863">
              <a:defRPr sz="1200"/>
            </a:lvl1pPr>
          </a:lstStyle>
          <a:p>
            <a:fld id="{82B7113A-3CB8-4F65-BB96-31A559CD0991}" type="slidenum">
              <a:rPr lang="en-US"/>
              <a:pPr/>
              <a:t>‹#›</a:t>
            </a:fld>
            <a:endParaRPr lang="en-US" dirty="0"/>
          </a:p>
        </p:txBody>
      </p:sp>
    </p:spTree>
    <p:extLst>
      <p:ext uri="{BB962C8B-B14F-4D97-AF65-F5344CB8AC3E}">
        <p14:creationId xmlns:p14="http://schemas.microsoft.com/office/powerpoint/2010/main" val="2643338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lvl1pPr defTabSz="919163">
              <a:defRPr sz="1200"/>
            </a:lvl1pPr>
          </a:lstStyle>
          <a:p>
            <a:endParaRPr lang="en-US" dirty="0"/>
          </a:p>
        </p:txBody>
      </p:sp>
      <p:sp>
        <p:nvSpPr>
          <p:cNvPr id="921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lvl1pPr algn="r" defTabSz="919163">
              <a:defRPr sz="1200"/>
            </a:lvl1pPr>
          </a:lstStyle>
          <a:p>
            <a:endParaRPr lang="en-US" dirty="0"/>
          </a:p>
        </p:txBody>
      </p:sp>
      <p:sp>
        <p:nvSpPr>
          <p:cNvPr id="9220" name="Rectangle 4"/>
          <p:cNvSpPr>
            <a:spLocks noGrp="1" noRot="1" noChangeAspect="1" noChangeArrowheads="1" noTextEdit="1"/>
          </p:cNvSpPr>
          <p:nvPr>
            <p:ph type="sldImg" idx="2"/>
          </p:nvPr>
        </p:nvSpPr>
        <p:spPr bwMode="auto">
          <a:xfrm>
            <a:off x="1217613" y="696913"/>
            <a:ext cx="4576762" cy="3487737"/>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875" tIns="45937" rIns="91875" bIns="45937" numCol="1" anchor="b" anchorCtr="0" compatLnSpc="1">
            <a:prstTxWarp prst="textNoShape">
              <a:avLst/>
            </a:prstTxWarp>
          </a:bodyPr>
          <a:lstStyle>
            <a:lvl1pPr defTabSz="919163">
              <a:defRPr sz="1200"/>
            </a:lvl1pPr>
          </a:lstStyle>
          <a:p>
            <a:endParaRPr lang="en-US" dirty="0"/>
          </a:p>
        </p:txBody>
      </p:sp>
      <p:sp>
        <p:nvSpPr>
          <p:cNvPr id="922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875" tIns="45937" rIns="91875" bIns="45937" numCol="1" anchor="b" anchorCtr="0" compatLnSpc="1">
            <a:prstTxWarp prst="textNoShape">
              <a:avLst/>
            </a:prstTxWarp>
          </a:bodyPr>
          <a:lstStyle>
            <a:lvl1pPr algn="r" defTabSz="919163">
              <a:defRPr sz="1200"/>
            </a:lvl1pPr>
          </a:lstStyle>
          <a:p>
            <a:fld id="{9914DFCC-2874-41EC-872F-626E86CF7B65}" type="slidenum">
              <a:rPr lang="en-US"/>
              <a:pPr/>
              <a:t>‹#›</a:t>
            </a:fld>
            <a:endParaRPr lang="en-US" dirty="0"/>
          </a:p>
        </p:txBody>
      </p:sp>
    </p:spTree>
    <p:extLst>
      <p:ext uri="{BB962C8B-B14F-4D97-AF65-F5344CB8AC3E}">
        <p14:creationId xmlns:p14="http://schemas.microsoft.com/office/powerpoint/2010/main" val="196749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57" kern="1200">
        <a:solidFill>
          <a:schemeClr val="tx1"/>
        </a:solidFill>
        <a:latin typeface="Times New Roman" pitchFamily="18" charset="0"/>
        <a:ea typeface="+mn-ea"/>
        <a:cs typeface="+mn-cs"/>
      </a:defRPr>
    </a:lvl1pPr>
    <a:lvl2pPr marL="402333" algn="l" rtl="0" fontAlgn="base">
      <a:spcBef>
        <a:spcPct val="30000"/>
      </a:spcBef>
      <a:spcAft>
        <a:spcPct val="0"/>
      </a:spcAft>
      <a:defRPr sz="1057" kern="1200">
        <a:solidFill>
          <a:schemeClr val="tx1"/>
        </a:solidFill>
        <a:latin typeface="Times New Roman" pitchFamily="18" charset="0"/>
        <a:ea typeface="+mn-ea"/>
        <a:cs typeface="+mn-cs"/>
      </a:defRPr>
    </a:lvl2pPr>
    <a:lvl3pPr marL="804671" algn="l" rtl="0" fontAlgn="base">
      <a:spcBef>
        <a:spcPct val="30000"/>
      </a:spcBef>
      <a:spcAft>
        <a:spcPct val="0"/>
      </a:spcAft>
      <a:defRPr sz="1057" kern="1200">
        <a:solidFill>
          <a:schemeClr val="tx1"/>
        </a:solidFill>
        <a:latin typeface="Times New Roman" pitchFamily="18" charset="0"/>
        <a:ea typeface="+mn-ea"/>
        <a:cs typeface="+mn-cs"/>
      </a:defRPr>
    </a:lvl3pPr>
    <a:lvl4pPr marL="1207005" algn="l" rtl="0" fontAlgn="base">
      <a:spcBef>
        <a:spcPct val="30000"/>
      </a:spcBef>
      <a:spcAft>
        <a:spcPct val="0"/>
      </a:spcAft>
      <a:defRPr sz="1057" kern="1200">
        <a:solidFill>
          <a:schemeClr val="tx1"/>
        </a:solidFill>
        <a:latin typeface="Times New Roman" pitchFamily="18" charset="0"/>
        <a:ea typeface="+mn-ea"/>
        <a:cs typeface="+mn-cs"/>
      </a:defRPr>
    </a:lvl4pPr>
    <a:lvl5pPr marL="1609338" algn="l" rtl="0" fontAlgn="base">
      <a:spcBef>
        <a:spcPct val="30000"/>
      </a:spcBef>
      <a:spcAft>
        <a:spcPct val="0"/>
      </a:spcAft>
      <a:defRPr sz="1057" kern="1200">
        <a:solidFill>
          <a:schemeClr val="tx1"/>
        </a:solidFill>
        <a:latin typeface="Times New Roman" pitchFamily="18" charset="0"/>
        <a:ea typeface="+mn-ea"/>
        <a:cs typeface="+mn-cs"/>
      </a:defRPr>
    </a:lvl5pPr>
    <a:lvl6pPr marL="2011672" algn="l" defTabSz="804671" rtl="0" eaLnBrk="1" latinLnBrk="0" hangingPunct="1">
      <a:defRPr sz="1057" kern="1200">
        <a:solidFill>
          <a:schemeClr val="tx1"/>
        </a:solidFill>
        <a:latin typeface="+mn-lt"/>
        <a:ea typeface="+mn-ea"/>
        <a:cs typeface="+mn-cs"/>
      </a:defRPr>
    </a:lvl6pPr>
    <a:lvl7pPr marL="2414010" algn="l" defTabSz="804671" rtl="0" eaLnBrk="1" latinLnBrk="0" hangingPunct="1">
      <a:defRPr sz="1057" kern="1200">
        <a:solidFill>
          <a:schemeClr val="tx1"/>
        </a:solidFill>
        <a:latin typeface="+mn-lt"/>
        <a:ea typeface="+mn-ea"/>
        <a:cs typeface="+mn-cs"/>
      </a:defRPr>
    </a:lvl7pPr>
    <a:lvl8pPr marL="2816343" algn="l" defTabSz="804671" rtl="0" eaLnBrk="1" latinLnBrk="0" hangingPunct="1">
      <a:defRPr sz="1057" kern="1200">
        <a:solidFill>
          <a:schemeClr val="tx1"/>
        </a:solidFill>
        <a:latin typeface="+mn-lt"/>
        <a:ea typeface="+mn-ea"/>
        <a:cs typeface="+mn-cs"/>
      </a:defRPr>
    </a:lvl8pPr>
    <a:lvl9pPr marL="3218677" algn="l" defTabSz="804671" rtl="0" eaLnBrk="1" latinLnBrk="0" hangingPunct="1">
      <a:defRPr sz="10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9C713-D926-44A7-B1DF-214835C1E8AE}" type="slidenum">
              <a:rPr lang="en-US"/>
              <a:pPr/>
              <a:t>1</a:t>
            </a:fld>
            <a:endParaRPr lang="en-US" dirty="0"/>
          </a:p>
        </p:txBody>
      </p:sp>
      <p:sp>
        <p:nvSpPr>
          <p:cNvPr id="10242" name="Rectangle 2"/>
          <p:cNvSpPr>
            <a:spLocks noGrp="1" noRot="1" noChangeAspect="1" noChangeArrowheads="1" noTextEdit="1"/>
          </p:cNvSpPr>
          <p:nvPr>
            <p:ph type="sldImg"/>
          </p:nvPr>
        </p:nvSpPr>
        <p:spPr>
          <a:xfrm>
            <a:off x="1217613" y="696913"/>
            <a:ext cx="4576762" cy="3487737"/>
          </a:xfrm>
          <a:ln/>
        </p:spPr>
      </p:sp>
      <p:sp>
        <p:nvSpPr>
          <p:cNvPr id="10243"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25" y="9090381"/>
            <a:ext cx="32642967" cy="6270976"/>
          </a:xfrm>
        </p:spPr>
        <p:txBody>
          <a:bodyPr/>
          <a:lstStyle/>
          <a:p>
            <a:r>
              <a:rPr lang="en-US"/>
              <a:t>Click to edit Master title style</a:t>
            </a:r>
          </a:p>
        </p:txBody>
      </p:sp>
      <p:sp>
        <p:nvSpPr>
          <p:cNvPr id="3" name="Subtitle 2"/>
          <p:cNvSpPr>
            <a:spLocks noGrp="1"/>
          </p:cNvSpPr>
          <p:nvPr>
            <p:ph type="subTitle" idx="1"/>
          </p:nvPr>
        </p:nvSpPr>
        <p:spPr>
          <a:xfrm>
            <a:off x="5760449" y="16580564"/>
            <a:ext cx="26883914" cy="7478891"/>
          </a:xfrm>
        </p:spPr>
        <p:txBody>
          <a:bodyPr/>
          <a:lstStyle>
            <a:lvl1pPr marL="0" indent="0" algn="ctr">
              <a:buNone/>
              <a:defRPr/>
            </a:lvl1pPr>
            <a:lvl2pPr marL="400151" indent="0" algn="ctr">
              <a:buNone/>
              <a:defRPr/>
            </a:lvl2pPr>
            <a:lvl3pPr marL="800302" indent="0" algn="ctr">
              <a:buNone/>
              <a:defRPr/>
            </a:lvl3pPr>
            <a:lvl4pPr marL="1200457" indent="0" algn="ctr">
              <a:buNone/>
              <a:defRPr/>
            </a:lvl4pPr>
            <a:lvl5pPr marL="1600606" indent="0" algn="ctr">
              <a:buNone/>
              <a:defRPr/>
            </a:lvl5pPr>
            <a:lvl6pPr marL="2000756" indent="0" algn="ctr">
              <a:buNone/>
              <a:defRPr/>
            </a:lvl6pPr>
            <a:lvl7pPr marL="2400907" indent="0" algn="ctr">
              <a:buNone/>
              <a:defRPr/>
            </a:lvl7pPr>
            <a:lvl8pPr marL="2801062" indent="0" algn="ctr">
              <a:buNone/>
              <a:defRPr/>
            </a:lvl8pPr>
            <a:lvl9pPr marL="3201214"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401D2BB-3F49-48BD-B5B4-9283B558DA1E}"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BE46C95-16AF-4A21-89F5-FA94D4E19DED}"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4538" y="2600679"/>
            <a:ext cx="8160743" cy="234089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79536" y="2600679"/>
            <a:ext cx="24351655" cy="234089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E619BDE-A1E8-48EA-9933-EF1BD33F34B3}"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208A19E-87A5-4B9D-A8F3-301B3C5E99E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21" y="18803064"/>
            <a:ext cx="32644357" cy="5810957"/>
          </a:xfrm>
        </p:spPr>
        <p:txBody>
          <a:bodyPr anchor="t"/>
          <a:lstStyle>
            <a:lvl1pPr algn="l">
              <a:defRPr sz="3500" b="1" cap="all"/>
            </a:lvl1pPr>
          </a:lstStyle>
          <a:p>
            <a:r>
              <a:rPr lang="en-US"/>
              <a:t>Click to edit Master title style</a:t>
            </a:r>
          </a:p>
        </p:txBody>
      </p:sp>
      <p:sp>
        <p:nvSpPr>
          <p:cNvPr id="3" name="Text Placeholder 2"/>
          <p:cNvSpPr>
            <a:spLocks noGrp="1"/>
          </p:cNvSpPr>
          <p:nvPr>
            <p:ph type="body" idx="1"/>
          </p:nvPr>
        </p:nvSpPr>
        <p:spPr>
          <a:xfrm>
            <a:off x="3033721" y="12402257"/>
            <a:ext cx="32644357" cy="6400802"/>
          </a:xfrm>
        </p:spPr>
        <p:txBody>
          <a:bodyPr anchor="b"/>
          <a:lstStyle>
            <a:lvl1pPr marL="0" indent="0">
              <a:buNone/>
              <a:defRPr sz="1749"/>
            </a:lvl1pPr>
            <a:lvl2pPr marL="400151" indent="0">
              <a:buNone/>
              <a:defRPr sz="1574"/>
            </a:lvl2pPr>
            <a:lvl3pPr marL="800302" indent="0">
              <a:buNone/>
              <a:defRPr sz="1399"/>
            </a:lvl3pPr>
            <a:lvl4pPr marL="1200457" indent="0">
              <a:buNone/>
              <a:defRPr sz="1225"/>
            </a:lvl4pPr>
            <a:lvl5pPr marL="1600606" indent="0">
              <a:buNone/>
              <a:defRPr sz="1225"/>
            </a:lvl5pPr>
            <a:lvl6pPr marL="2000756" indent="0">
              <a:buNone/>
              <a:defRPr sz="1225"/>
            </a:lvl6pPr>
            <a:lvl7pPr marL="2400907" indent="0">
              <a:buNone/>
              <a:defRPr sz="1225"/>
            </a:lvl7pPr>
            <a:lvl8pPr marL="2801062" indent="0">
              <a:buNone/>
              <a:defRPr sz="1225"/>
            </a:lvl8pPr>
            <a:lvl9pPr marL="3201214" indent="0">
              <a:buNone/>
              <a:defRPr sz="1225"/>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283E76E-C27C-4E24-A0CB-501F4601D7A2}"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79534" y="8452564"/>
            <a:ext cx="16256197" cy="17557043"/>
          </a:xfrm>
        </p:spPr>
        <p:txBody>
          <a:bodyPr/>
          <a:lstStyle>
            <a:lvl1pPr>
              <a:defRPr sz="2449"/>
            </a:lvl1pPr>
            <a:lvl2pPr>
              <a:defRPr sz="2099"/>
            </a:lvl2pPr>
            <a:lvl3pPr>
              <a:defRPr sz="1749"/>
            </a:lvl3pPr>
            <a:lvl4pPr>
              <a:defRPr sz="1574"/>
            </a:lvl4pPr>
            <a:lvl5pPr>
              <a:defRPr sz="1574"/>
            </a:lvl5pPr>
            <a:lvl6pPr>
              <a:defRPr sz="1574"/>
            </a:lvl6pPr>
            <a:lvl7pPr>
              <a:defRPr sz="1574"/>
            </a:lvl7pPr>
            <a:lvl8pPr>
              <a:defRPr sz="1574"/>
            </a:lvl8pPr>
            <a:lvl9pPr>
              <a:defRPr sz="15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9080" y="8452564"/>
            <a:ext cx="16256201" cy="17557043"/>
          </a:xfrm>
        </p:spPr>
        <p:txBody>
          <a:bodyPr/>
          <a:lstStyle>
            <a:lvl1pPr>
              <a:defRPr sz="2449"/>
            </a:lvl1pPr>
            <a:lvl2pPr>
              <a:defRPr sz="2099"/>
            </a:lvl2pPr>
            <a:lvl3pPr>
              <a:defRPr sz="1749"/>
            </a:lvl3pPr>
            <a:lvl4pPr>
              <a:defRPr sz="1574"/>
            </a:lvl4pPr>
            <a:lvl5pPr>
              <a:defRPr sz="1574"/>
            </a:lvl5pPr>
            <a:lvl6pPr>
              <a:defRPr sz="1574"/>
            </a:lvl6pPr>
            <a:lvl7pPr>
              <a:defRPr sz="1574"/>
            </a:lvl7pPr>
            <a:lvl8pPr>
              <a:defRPr sz="1574"/>
            </a:lvl8pPr>
            <a:lvl9pPr>
              <a:defRPr sz="15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43483BF-40D2-48A8-A575-E4FE3052189F}"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92" y="1171221"/>
            <a:ext cx="34565433" cy="4876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681" y="6550383"/>
            <a:ext cx="16968790" cy="2729088"/>
          </a:xfrm>
        </p:spPr>
        <p:txBody>
          <a:bodyPr anchor="b"/>
          <a:lstStyle>
            <a:lvl1pPr marL="0" indent="0">
              <a:buNone/>
              <a:defRPr sz="2099" b="1"/>
            </a:lvl1pPr>
            <a:lvl2pPr marL="400151" indent="0">
              <a:buNone/>
              <a:defRPr sz="1749" b="1"/>
            </a:lvl2pPr>
            <a:lvl3pPr marL="800302" indent="0">
              <a:buNone/>
              <a:defRPr sz="1574" b="1"/>
            </a:lvl3pPr>
            <a:lvl4pPr marL="1200457" indent="0">
              <a:buNone/>
              <a:defRPr sz="1399" b="1"/>
            </a:lvl4pPr>
            <a:lvl5pPr marL="1600606" indent="0">
              <a:buNone/>
              <a:defRPr sz="1399" b="1"/>
            </a:lvl5pPr>
            <a:lvl6pPr marL="2000756" indent="0">
              <a:buNone/>
              <a:defRPr sz="1399" b="1"/>
            </a:lvl6pPr>
            <a:lvl7pPr marL="2400907" indent="0">
              <a:buNone/>
              <a:defRPr sz="1399" b="1"/>
            </a:lvl7pPr>
            <a:lvl8pPr marL="2801062" indent="0">
              <a:buNone/>
              <a:defRPr sz="1399" b="1"/>
            </a:lvl8pPr>
            <a:lvl9pPr marL="3201214" indent="0">
              <a:buNone/>
              <a:defRPr sz="1399" b="1"/>
            </a:lvl9pPr>
          </a:lstStyle>
          <a:p>
            <a:pPr lvl="0"/>
            <a:r>
              <a:rPr lang="en-US"/>
              <a:t>Click to edit Master text styles</a:t>
            </a:r>
          </a:p>
        </p:txBody>
      </p:sp>
      <p:sp>
        <p:nvSpPr>
          <p:cNvPr id="4" name="Content Placeholder 3"/>
          <p:cNvSpPr>
            <a:spLocks noGrp="1"/>
          </p:cNvSpPr>
          <p:nvPr>
            <p:ph sz="half" idx="2"/>
          </p:nvPr>
        </p:nvSpPr>
        <p:spPr>
          <a:xfrm>
            <a:off x="1919681" y="9279480"/>
            <a:ext cx="16968790" cy="16858543"/>
          </a:xfrm>
        </p:spPr>
        <p:txBody>
          <a:bodyPr/>
          <a:lstStyle>
            <a:lvl1pPr>
              <a:defRPr sz="2099"/>
            </a:lvl1pPr>
            <a:lvl2pPr>
              <a:defRPr sz="1749"/>
            </a:lvl2pPr>
            <a:lvl3pPr>
              <a:defRPr sz="1574"/>
            </a:lvl3pPr>
            <a:lvl4pPr>
              <a:defRPr sz="1399"/>
            </a:lvl4pPr>
            <a:lvl5pPr>
              <a:defRPr sz="1399"/>
            </a:lvl5pPr>
            <a:lvl6pPr>
              <a:defRPr sz="1399"/>
            </a:lvl6pPr>
            <a:lvl7pPr>
              <a:defRPr sz="1399"/>
            </a:lvl7pPr>
            <a:lvl8pPr>
              <a:defRPr sz="1399"/>
            </a:lvl8pPr>
            <a:lvl9pPr>
              <a:defRPr sz="13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392" y="6550383"/>
            <a:ext cx="16975732" cy="2729088"/>
          </a:xfrm>
        </p:spPr>
        <p:txBody>
          <a:bodyPr anchor="b"/>
          <a:lstStyle>
            <a:lvl1pPr marL="0" indent="0">
              <a:buNone/>
              <a:defRPr sz="2099" b="1"/>
            </a:lvl1pPr>
            <a:lvl2pPr marL="400151" indent="0">
              <a:buNone/>
              <a:defRPr sz="1749" b="1"/>
            </a:lvl2pPr>
            <a:lvl3pPr marL="800302" indent="0">
              <a:buNone/>
              <a:defRPr sz="1574" b="1"/>
            </a:lvl3pPr>
            <a:lvl4pPr marL="1200457" indent="0">
              <a:buNone/>
              <a:defRPr sz="1399" b="1"/>
            </a:lvl4pPr>
            <a:lvl5pPr marL="1600606" indent="0">
              <a:buNone/>
              <a:defRPr sz="1399" b="1"/>
            </a:lvl5pPr>
            <a:lvl6pPr marL="2000756" indent="0">
              <a:buNone/>
              <a:defRPr sz="1399" b="1"/>
            </a:lvl6pPr>
            <a:lvl7pPr marL="2400907" indent="0">
              <a:buNone/>
              <a:defRPr sz="1399" b="1"/>
            </a:lvl7pPr>
            <a:lvl8pPr marL="2801062" indent="0">
              <a:buNone/>
              <a:defRPr sz="1399" b="1"/>
            </a:lvl8pPr>
            <a:lvl9pPr marL="3201214" indent="0">
              <a:buNone/>
              <a:defRPr sz="1399" b="1"/>
            </a:lvl9pPr>
          </a:lstStyle>
          <a:p>
            <a:pPr lvl="0"/>
            <a:r>
              <a:rPr lang="en-US"/>
              <a:t>Click to edit Master text styles</a:t>
            </a:r>
          </a:p>
        </p:txBody>
      </p:sp>
      <p:sp>
        <p:nvSpPr>
          <p:cNvPr id="6" name="Content Placeholder 5"/>
          <p:cNvSpPr>
            <a:spLocks noGrp="1"/>
          </p:cNvSpPr>
          <p:nvPr>
            <p:ph sz="quarter" idx="4"/>
          </p:nvPr>
        </p:nvSpPr>
        <p:spPr>
          <a:xfrm>
            <a:off x="19509392" y="9279480"/>
            <a:ext cx="16975732" cy="16858543"/>
          </a:xfrm>
        </p:spPr>
        <p:txBody>
          <a:bodyPr/>
          <a:lstStyle>
            <a:lvl1pPr>
              <a:defRPr sz="2099"/>
            </a:lvl1pPr>
            <a:lvl2pPr>
              <a:defRPr sz="1749"/>
            </a:lvl2pPr>
            <a:lvl3pPr>
              <a:defRPr sz="1574"/>
            </a:lvl3pPr>
            <a:lvl4pPr>
              <a:defRPr sz="1399"/>
            </a:lvl4pPr>
            <a:lvl5pPr>
              <a:defRPr sz="1399"/>
            </a:lvl5pPr>
            <a:lvl6pPr>
              <a:defRPr sz="1399"/>
            </a:lvl6pPr>
            <a:lvl7pPr>
              <a:defRPr sz="1399"/>
            </a:lvl7pPr>
            <a:lvl8pPr>
              <a:defRPr sz="1399"/>
            </a:lvl8pPr>
            <a:lvl9pPr>
              <a:defRPr sz="13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9D46A835-F990-47C8-B8FF-4DE68B62E7D2}"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2C108BB-8989-47ED-B34F-0AD2CD8F7B1F}"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BF08E1D-AD16-49DA-8C68-7E0033888AF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93" y="1165584"/>
            <a:ext cx="12634915" cy="4957235"/>
          </a:xfrm>
        </p:spPr>
        <p:txBody>
          <a:bodyPr anchor="b"/>
          <a:lstStyle>
            <a:lvl1pPr algn="l">
              <a:defRPr sz="1749" b="1"/>
            </a:lvl1pPr>
          </a:lstStyle>
          <a:p>
            <a:r>
              <a:rPr lang="en-US"/>
              <a:t>Click to edit Master title style</a:t>
            </a:r>
          </a:p>
        </p:txBody>
      </p:sp>
      <p:sp>
        <p:nvSpPr>
          <p:cNvPr id="3" name="Content Placeholder 2"/>
          <p:cNvSpPr>
            <a:spLocks noGrp="1"/>
          </p:cNvSpPr>
          <p:nvPr>
            <p:ph idx="1"/>
          </p:nvPr>
        </p:nvSpPr>
        <p:spPr>
          <a:xfrm>
            <a:off x="15015765" y="1165584"/>
            <a:ext cx="21469350" cy="24972433"/>
          </a:xfrm>
        </p:spPr>
        <p:txBody>
          <a:bodyPr/>
          <a:lstStyle>
            <a:lvl1pPr>
              <a:defRPr sz="2800"/>
            </a:lvl1pPr>
            <a:lvl2pPr>
              <a:defRPr sz="2449"/>
            </a:lvl2pPr>
            <a:lvl3pPr>
              <a:defRPr sz="2099"/>
            </a:lvl3pPr>
            <a:lvl4pPr>
              <a:defRPr sz="1749"/>
            </a:lvl4pPr>
            <a:lvl5pPr>
              <a:defRPr sz="1749"/>
            </a:lvl5pPr>
            <a:lvl6pPr>
              <a:defRPr sz="1749"/>
            </a:lvl6pPr>
            <a:lvl7pPr>
              <a:defRPr sz="1749"/>
            </a:lvl7pPr>
            <a:lvl8pPr>
              <a:defRPr sz="1749"/>
            </a:lvl8pPr>
            <a:lvl9pPr>
              <a:defRPr sz="17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693" y="6122814"/>
            <a:ext cx="12634915" cy="20015202"/>
          </a:xfrm>
        </p:spPr>
        <p:txBody>
          <a:bodyPr/>
          <a:lstStyle>
            <a:lvl1pPr marL="0" indent="0">
              <a:buNone/>
              <a:defRPr sz="1225"/>
            </a:lvl1pPr>
            <a:lvl2pPr marL="400151" indent="0">
              <a:buNone/>
              <a:defRPr sz="1050"/>
            </a:lvl2pPr>
            <a:lvl3pPr marL="800302" indent="0">
              <a:buNone/>
              <a:defRPr sz="875"/>
            </a:lvl3pPr>
            <a:lvl4pPr marL="1200457" indent="0">
              <a:buNone/>
              <a:defRPr sz="789"/>
            </a:lvl4pPr>
            <a:lvl5pPr marL="1600606" indent="0">
              <a:buNone/>
              <a:defRPr sz="789"/>
            </a:lvl5pPr>
            <a:lvl6pPr marL="2000756" indent="0">
              <a:buNone/>
              <a:defRPr sz="789"/>
            </a:lvl6pPr>
            <a:lvl7pPr marL="2400907" indent="0">
              <a:buNone/>
              <a:defRPr sz="789"/>
            </a:lvl7pPr>
            <a:lvl8pPr marL="2801062" indent="0">
              <a:buNone/>
              <a:defRPr sz="789"/>
            </a:lvl8pPr>
            <a:lvl9pPr marL="3201214" indent="0">
              <a:buNone/>
              <a:defRPr sz="789"/>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BE88FC1-A9F7-4F50-96DB-D1152D251FFF}"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9" y="20482283"/>
            <a:ext cx="23043157" cy="2418645"/>
          </a:xfrm>
        </p:spPr>
        <p:txBody>
          <a:bodyPr anchor="b"/>
          <a:lstStyle>
            <a:lvl1pPr algn="l">
              <a:defRPr sz="1749" b="1"/>
            </a:lvl1pPr>
          </a:lstStyle>
          <a:p>
            <a:r>
              <a:rPr lang="en-US"/>
              <a:t>Click to edit Master title style</a:t>
            </a:r>
          </a:p>
        </p:txBody>
      </p:sp>
      <p:sp>
        <p:nvSpPr>
          <p:cNvPr id="3" name="Picture Placeholder 2"/>
          <p:cNvSpPr>
            <a:spLocks noGrp="1"/>
          </p:cNvSpPr>
          <p:nvPr>
            <p:ph type="pic" idx="1"/>
          </p:nvPr>
        </p:nvSpPr>
        <p:spPr>
          <a:xfrm>
            <a:off x="7527339" y="2614802"/>
            <a:ext cx="23043157" cy="17555631"/>
          </a:xfrm>
        </p:spPr>
        <p:txBody>
          <a:bodyPr/>
          <a:lstStyle>
            <a:lvl1pPr marL="0" indent="0">
              <a:buNone/>
              <a:defRPr sz="2800"/>
            </a:lvl1pPr>
            <a:lvl2pPr marL="400151" indent="0">
              <a:buNone/>
              <a:defRPr sz="2449"/>
            </a:lvl2pPr>
            <a:lvl3pPr marL="800302" indent="0">
              <a:buNone/>
              <a:defRPr sz="2099"/>
            </a:lvl3pPr>
            <a:lvl4pPr marL="1200457" indent="0">
              <a:buNone/>
              <a:defRPr sz="1749"/>
            </a:lvl4pPr>
            <a:lvl5pPr marL="1600606" indent="0">
              <a:buNone/>
              <a:defRPr sz="1749"/>
            </a:lvl5pPr>
            <a:lvl6pPr marL="2000756" indent="0">
              <a:buNone/>
              <a:defRPr sz="1749"/>
            </a:lvl6pPr>
            <a:lvl7pPr marL="2400907" indent="0">
              <a:buNone/>
              <a:defRPr sz="1749"/>
            </a:lvl7pPr>
            <a:lvl8pPr marL="2801062" indent="0">
              <a:buNone/>
              <a:defRPr sz="1749"/>
            </a:lvl8pPr>
            <a:lvl9pPr marL="3201214" indent="0">
              <a:buNone/>
              <a:defRPr sz="1749"/>
            </a:lvl9pPr>
          </a:lstStyle>
          <a:p>
            <a:endParaRPr lang="en-US" dirty="0"/>
          </a:p>
        </p:txBody>
      </p:sp>
      <p:sp>
        <p:nvSpPr>
          <p:cNvPr id="4" name="Text Placeholder 3"/>
          <p:cNvSpPr>
            <a:spLocks noGrp="1"/>
          </p:cNvSpPr>
          <p:nvPr>
            <p:ph type="body" sz="half" idx="2"/>
          </p:nvPr>
        </p:nvSpPr>
        <p:spPr>
          <a:xfrm>
            <a:off x="7527339" y="22900931"/>
            <a:ext cx="23043157" cy="3433233"/>
          </a:xfrm>
        </p:spPr>
        <p:txBody>
          <a:bodyPr/>
          <a:lstStyle>
            <a:lvl1pPr marL="0" indent="0">
              <a:buNone/>
              <a:defRPr sz="1225"/>
            </a:lvl1pPr>
            <a:lvl2pPr marL="400151" indent="0">
              <a:buNone/>
              <a:defRPr sz="1050"/>
            </a:lvl2pPr>
            <a:lvl3pPr marL="800302" indent="0">
              <a:buNone/>
              <a:defRPr sz="875"/>
            </a:lvl3pPr>
            <a:lvl4pPr marL="1200457" indent="0">
              <a:buNone/>
              <a:defRPr sz="789"/>
            </a:lvl4pPr>
            <a:lvl5pPr marL="1600606" indent="0">
              <a:buNone/>
              <a:defRPr sz="789"/>
            </a:lvl5pPr>
            <a:lvl6pPr marL="2000756" indent="0">
              <a:buNone/>
              <a:defRPr sz="789"/>
            </a:lvl6pPr>
            <a:lvl7pPr marL="2400907" indent="0">
              <a:buNone/>
              <a:defRPr sz="789"/>
            </a:lvl7pPr>
            <a:lvl8pPr marL="2801062" indent="0">
              <a:buNone/>
              <a:defRPr sz="789"/>
            </a:lvl8pPr>
            <a:lvl9pPr marL="3201214" indent="0">
              <a:buNone/>
              <a:defRPr sz="789"/>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57B694B-A247-44C5-A90B-F88DC2D2664C}"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9537" y="2600678"/>
            <a:ext cx="32645747" cy="4876800"/>
          </a:xfrm>
          <a:prstGeom prst="rect">
            <a:avLst/>
          </a:prstGeom>
          <a:noFill/>
          <a:ln w="9525">
            <a:noFill/>
            <a:miter lim="800000"/>
            <a:headEnd/>
            <a:tailEnd/>
          </a:ln>
          <a:effectLst/>
        </p:spPr>
        <p:txBody>
          <a:bodyPr vert="horz" wrap="square" lIns="480709" tIns="240355" rIns="480709" bIns="24035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879537" y="8452564"/>
            <a:ext cx="32645747" cy="17557043"/>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879528" y="26660129"/>
            <a:ext cx="8001000" cy="1950157"/>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defTabSz="4207149">
              <a:defRPr sz="6478"/>
            </a:lvl1pPr>
          </a:lstStyle>
          <a:p>
            <a:endParaRPr lang="en-US" dirty="0"/>
          </a:p>
        </p:txBody>
      </p:sp>
      <p:sp>
        <p:nvSpPr>
          <p:cNvPr id="1029" name="Rectangle 5"/>
          <p:cNvSpPr>
            <a:spLocks noGrp="1" noChangeArrowheads="1"/>
          </p:cNvSpPr>
          <p:nvPr>
            <p:ph type="ftr" sz="quarter" idx="3"/>
          </p:nvPr>
        </p:nvSpPr>
        <p:spPr bwMode="auto">
          <a:xfrm>
            <a:off x="13122484" y="26660129"/>
            <a:ext cx="12159853" cy="1950157"/>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ctr" defTabSz="4207149">
              <a:defRPr sz="6478"/>
            </a:lvl1pPr>
          </a:lstStyle>
          <a:p>
            <a:endParaRPr lang="en-US" dirty="0"/>
          </a:p>
        </p:txBody>
      </p:sp>
      <p:sp>
        <p:nvSpPr>
          <p:cNvPr id="1030" name="Rectangle 6"/>
          <p:cNvSpPr>
            <a:spLocks noGrp="1" noChangeArrowheads="1"/>
          </p:cNvSpPr>
          <p:nvPr>
            <p:ph type="sldNum" sz="quarter" idx="4"/>
          </p:nvPr>
        </p:nvSpPr>
        <p:spPr bwMode="auto">
          <a:xfrm>
            <a:off x="27524276" y="26660129"/>
            <a:ext cx="8001000" cy="1950157"/>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r" defTabSz="4207149">
              <a:defRPr sz="6478"/>
            </a:lvl1pPr>
          </a:lstStyle>
          <a:p>
            <a:fld id="{F1A355F1-8F5A-40D8-BBB4-1B1CB2679EF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07149" rtl="0" fontAlgn="base">
        <a:spcBef>
          <a:spcPct val="0"/>
        </a:spcBef>
        <a:spcAft>
          <a:spcPct val="0"/>
        </a:spcAft>
        <a:defRPr sz="20217">
          <a:solidFill>
            <a:schemeClr val="tx2"/>
          </a:solidFill>
          <a:latin typeface="+mj-lt"/>
          <a:ea typeface="+mj-ea"/>
          <a:cs typeface="+mj-cs"/>
        </a:defRPr>
      </a:lvl1pPr>
      <a:lvl2pPr algn="ctr" defTabSz="4207149" rtl="0" fontAlgn="base">
        <a:spcBef>
          <a:spcPct val="0"/>
        </a:spcBef>
        <a:spcAft>
          <a:spcPct val="0"/>
        </a:spcAft>
        <a:defRPr sz="20217">
          <a:solidFill>
            <a:schemeClr val="tx2"/>
          </a:solidFill>
          <a:latin typeface="Times New Roman" pitchFamily="18" charset="0"/>
        </a:defRPr>
      </a:lvl2pPr>
      <a:lvl3pPr algn="ctr" defTabSz="4207149" rtl="0" fontAlgn="base">
        <a:spcBef>
          <a:spcPct val="0"/>
        </a:spcBef>
        <a:spcAft>
          <a:spcPct val="0"/>
        </a:spcAft>
        <a:defRPr sz="20217">
          <a:solidFill>
            <a:schemeClr val="tx2"/>
          </a:solidFill>
          <a:latin typeface="Times New Roman" pitchFamily="18" charset="0"/>
        </a:defRPr>
      </a:lvl3pPr>
      <a:lvl4pPr algn="ctr" defTabSz="4207149" rtl="0" fontAlgn="base">
        <a:spcBef>
          <a:spcPct val="0"/>
        </a:spcBef>
        <a:spcAft>
          <a:spcPct val="0"/>
        </a:spcAft>
        <a:defRPr sz="20217">
          <a:solidFill>
            <a:schemeClr val="tx2"/>
          </a:solidFill>
          <a:latin typeface="Times New Roman" pitchFamily="18" charset="0"/>
        </a:defRPr>
      </a:lvl4pPr>
      <a:lvl5pPr algn="ctr" defTabSz="4207149" rtl="0" fontAlgn="base">
        <a:spcBef>
          <a:spcPct val="0"/>
        </a:spcBef>
        <a:spcAft>
          <a:spcPct val="0"/>
        </a:spcAft>
        <a:defRPr sz="20217">
          <a:solidFill>
            <a:schemeClr val="tx2"/>
          </a:solidFill>
          <a:latin typeface="Times New Roman" pitchFamily="18" charset="0"/>
        </a:defRPr>
      </a:lvl5pPr>
      <a:lvl6pPr marL="400151" algn="ctr" defTabSz="4207149" rtl="0" fontAlgn="base">
        <a:spcBef>
          <a:spcPct val="0"/>
        </a:spcBef>
        <a:spcAft>
          <a:spcPct val="0"/>
        </a:spcAft>
        <a:defRPr sz="20217">
          <a:solidFill>
            <a:schemeClr val="tx2"/>
          </a:solidFill>
          <a:latin typeface="Times New Roman" pitchFamily="18" charset="0"/>
        </a:defRPr>
      </a:lvl6pPr>
      <a:lvl7pPr marL="800302" algn="ctr" defTabSz="4207149" rtl="0" fontAlgn="base">
        <a:spcBef>
          <a:spcPct val="0"/>
        </a:spcBef>
        <a:spcAft>
          <a:spcPct val="0"/>
        </a:spcAft>
        <a:defRPr sz="20217">
          <a:solidFill>
            <a:schemeClr val="tx2"/>
          </a:solidFill>
          <a:latin typeface="Times New Roman" pitchFamily="18" charset="0"/>
        </a:defRPr>
      </a:lvl7pPr>
      <a:lvl8pPr marL="1200457" algn="ctr" defTabSz="4207149" rtl="0" fontAlgn="base">
        <a:spcBef>
          <a:spcPct val="0"/>
        </a:spcBef>
        <a:spcAft>
          <a:spcPct val="0"/>
        </a:spcAft>
        <a:defRPr sz="20217">
          <a:solidFill>
            <a:schemeClr val="tx2"/>
          </a:solidFill>
          <a:latin typeface="Times New Roman" pitchFamily="18" charset="0"/>
        </a:defRPr>
      </a:lvl8pPr>
      <a:lvl9pPr marL="1600606" algn="ctr" defTabSz="4207149" rtl="0" fontAlgn="base">
        <a:spcBef>
          <a:spcPct val="0"/>
        </a:spcBef>
        <a:spcAft>
          <a:spcPct val="0"/>
        </a:spcAft>
        <a:defRPr sz="20217">
          <a:solidFill>
            <a:schemeClr val="tx2"/>
          </a:solidFill>
          <a:latin typeface="Times New Roman" pitchFamily="18" charset="0"/>
        </a:defRPr>
      </a:lvl9pPr>
    </p:titleStyle>
    <p:bodyStyle>
      <a:lvl1pPr marL="1578376" indent="-1578376" algn="l" defTabSz="4207149" rtl="0" fontAlgn="base">
        <a:spcBef>
          <a:spcPct val="20000"/>
        </a:spcBef>
        <a:spcAft>
          <a:spcPct val="0"/>
        </a:spcAft>
        <a:buChar char="•"/>
        <a:defRPr sz="14704">
          <a:solidFill>
            <a:schemeClr val="tx1"/>
          </a:solidFill>
          <a:latin typeface="+mn-lt"/>
          <a:ea typeface="+mn-ea"/>
          <a:cs typeface="+mn-cs"/>
        </a:defRPr>
      </a:lvl1pPr>
      <a:lvl2pPr marL="3417964" indent="-1314391" algn="l" defTabSz="4207149" rtl="0" fontAlgn="base">
        <a:spcBef>
          <a:spcPct val="20000"/>
        </a:spcBef>
        <a:spcAft>
          <a:spcPct val="0"/>
        </a:spcAft>
        <a:buChar char="–"/>
        <a:defRPr sz="12865">
          <a:solidFill>
            <a:schemeClr val="tx1"/>
          </a:solidFill>
          <a:latin typeface="+mn-lt"/>
        </a:defRPr>
      </a:lvl2pPr>
      <a:lvl3pPr marL="5258939" indent="-1051788" algn="l" defTabSz="4207149" rtl="0" fontAlgn="base">
        <a:spcBef>
          <a:spcPct val="20000"/>
        </a:spcBef>
        <a:spcAft>
          <a:spcPct val="0"/>
        </a:spcAft>
        <a:buChar char="•"/>
        <a:defRPr sz="11025">
          <a:solidFill>
            <a:schemeClr val="tx1"/>
          </a:solidFill>
          <a:latin typeface="+mn-lt"/>
        </a:defRPr>
      </a:lvl3pPr>
      <a:lvl4pPr marL="7362510" indent="-1051788" algn="l" defTabSz="4207149" rtl="0" fontAlgn="base">
        <a:spcBef>
          <a:spcPct val="20000"/>
        </a:spcBef>
        <a:spcAft>
          <a:spcPct val="0"/>
        </a:spcAft>
        <a:buChar char="–"/>
        <a:defRPr sz="9190">
          <a:solidFill>
            <a:schemeClr val="tx1"/>
          </a:solidFill>
          <a:latin typeface="+mn-lt"/>
        </a:defRPr>
      </a:lvl4pPr>
      <a:lvl5pPr marL="9466092" indent="-1051788" algn="l" defTabSz="4207149" rtl="0" fontAlgn="base">
        <a:spcBef>
          <a:spcPct val="20000"/>
        </a:spcBef>
        <a:spcAft>
          <a:spcPct val="0"/>
        </a:spcAft>
        <a:buChar char="»"/>
        <a:defRPr sz="9190">
          <a:solidFill>
            <a:schemeClr val="tx1"/>
          </a:solidFill>
          <a:latin typeface="+mn-lt"/>
        </a:defRPr>
      </a:lvl5pPr>
      <a:lvl6pPr marL="9866237" indent="-1051788" algn="l" defTabSz="4207149" rtl="0" fontAlgn="base">
        <a:spcBef>
          <a:spcPct val="20000"/>
        </a:spcBef>
        <a:spcAft>
          <a:spcPct val="0"/>
        </a:spcAft>
        <a:buChar char="»"/>
        <a:defRPr sz="9190">
          <a:solidFill>
            <a:schemeClr val="tx1"/>
          </a:solidFill>
          <a:latin typeface="+mn-lt"/>
        </a:defRPr>
      </a:lvl6pPr>
      <a:lvl7pPr marL="10266391" indent="-1051788" algn="l" defTabSz="4207149" rtl="0" fontAlgn="base">
        <a:spcBef>
          <a:spcPct val="20000"/>
        </a:spcBef>
        <a:spcAft>
          <a:spcPct val="0"/>
        </a:spcAft>
        <a:buChar char="»"/>
        <a:defRPr sz="9190">
          <a:solidFill>
            <a:schemeClr val="tx1"/>
          </a:solidFill>
          <a:latin typeface="+mn-lt"/>
        </a:defRPr>
      </a:lvl7pPr>
      <a:lvl8pPr marL="10666540" indent="-1051788" algn="l" defTabSz="4207149" rtl="0" fontAlgn="base">
        <a:spcBef>
          <a:spcPct val="20000"/>
        </a:spcBef>
        <a:spcAft>
          <a:spcPct val="0"/>
        </a:spcAft>
        <a:buChar char="»"/>
        <a:defRPr sz="9190">
          <a:solidFill>
            <a:schemeClr val="tx1"/>
          </a:solidFill>
          <a:latin typeface="+mn-lt"/>
        </a:defRPr>
      </a:lvl8pPr>
      <a:lvl9pPr marL="11066691" indent="-1051788" algn="l" defTabSz="4207149" rtl="0" fontAlgn="base">
        <a:spcBef>
          <a:spcPct val="20000"/>
        </a:spcBef>
        <a:spcAft>
          <a:spcPct val="0"/>
        </a:spcAft>
        <a:buChar char="»"/>
        <a:defRPr sz="9190">
          <a:solidFill>
            <a:schemeClr val="tx1"/>
          </a:solidFill>
          <a:latin typeface="+mn-lt"/>
        </a:defRPr>
      </a:lvl9pPr>
    </p:bodyStyle>
    <p:otherStyle>
      <a:defPPr>
        <a:defRPr lang="en-US"/>
      </a:defPPr>
      <a:lvl1pPr marL="0" algn="l" defTabSz="800302" rtl="0" eaLnBrk="1" latinLnBrk="0" hangingPunct="1">
        <a:defRPr sz="1574" kern="1200">
          <a:solidFill>
            <a:schemeClr val="tx1"/>
          </a:solidFill>
          <a:latin typeface="+mn-lt"/>
          <a:ea typeface="+mn-ea"/>
          <a:cs typeface="+mn-cs"/>
        </a:defRPr>
      </a:lvl1pPr>
      <a:lvl2pPr marL="400151" algn="l" defTabSz="800302" rtl="0" eaLnBrk="1" latinLnBrk="0" hangingPunct="1">
        <a:defRPr sz="1574" kern="1200">
          <a:solidFill>
            <a:schemeClr val="tx1"/>
          </a:solidFill>
          <a:latin typeface="+mn-lt"/>
          <a:ea typeface="+mn-ea"/>
          <a:cs typeface="+mn-cs"/>
        </a:defRPr>
      </a:lvl2pPr>
      <a:lvl3pPr marL="800302" algn="l" defTabSz="800302" rtl="0" eaLnBrk="1" latinLnBrk="0" hangingPunct="1">
        <a:defRPr sz="1574" kern="1200">
          <a:solidFill>
            <a:schemeClr val="tx1"/>
          </a:solidFill>
          <a:latin typeface="+mn-lt"/>
          <a:ea typeface="+mn-ea"/>
          <a:cs typeface="+mn-cs"/>
        </a:defRPr>
      </a:lvl3pPr>
      <a:lvl4pPr marL="1200457" algn="l" defTabSz="800302" rtl="0" eaLnBrk="1" latinLnBrk="0" hangingPunct="1">
        <a:defRPr sz="1574" kern="1200">
          <a:solidFill>
            <a:schemeClr val="tx1"/>
          </a:solidFill>
          <a:latin typeface="+mn-lt"/>
          <a:ea typeface="+mn-ea"/>
          <a:cs typeface="+mn-cs"/>
        </a:defRPr>
      </a:lvl4pPr>
      <a:lvl5pPr marL="1600606" algn="l" defTabSz="800302" rtl="0" eaLnBrk="1" latinLnBrk="0" hangingPunct="1">
        <a:defRPr sz="1574" kern="1200">
          <a:solidFill>
            <a:schemeClr val="tx1"/>
          </a:solidFill>
          <a:latin typeface="+mn-lt"/>
          <a:ea typeface="+mn-ea"/>
          <a:cs typeface="+mn-cs"/>
        </a:defRPr>
      </a:lvl5pPr>
      <a:lvl6pPr marL="2000756" algn="l" defTabSz="800302" rtl="0" eaLnBrk="1" latinLnBrk="0" hangingPunct="1">
        <a:defRPr sz="1574" kern="1200">
          <a:solidFill>
            <a:schemeClr val="tx1"/>
          </a:solidFill>
          <a:latin typeface="+mn-lt"/>
          <a:ea typeface="+mn-ea"/>
          <a:cs typeface="+mn-cs"/>
        </a:defRPr>
      </a:lvl6pPr>
      <a:lvl7pPr marL="2400907" algn="l" defTabSz="800302" rtl="0" eaLnBrk="1" latinLnBrk="0" hangingPunct="1">
        <a:defRPr sz="1574" kern="1200">
          <a:solidFill>
            <a:schemeClr val="tx1"/>
          </a:solidFill>
          <a:latin typeface="+mn-lt"/>
          <a:ea typeface="+mn-ea"/>
          <a:cs typeface="+mn-cs"/>
        </a:defRPr>
      </a:lvl7pPr>
      <a:lvl8pPr marL="2801062" algn="l" defTabSz="800302" rtl="0" eaLnBrk="1" latinLnBrk="0" hangingPunct="1">
        <a:defRPr sz="1574" kern="1200">
          <a:solidFill>
            <a:schemeClr val="tx1"/>
          </a:solidFill>
          <a:latin typeface="+mn-lt"/>
          <a:ea typeface="+mn-ea"/>
          <a:cs typeface="+mn-cs"/>
        </a:defRPr>
      </a:lvl8pPr>
      <a:lvl9pPr marL="3201214" algn="l" defTabSz="800302" rtl="0" eaLnBrk="1" latinLnBrk="0" hangingPunct="1">
        <a:defRPr sz="157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image" Target="../media/image1.png"/><Relationship Id="rId7"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emf"/><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4EEFF"/>
        </a:solidFill>
        <a:effectLst/>
      </p:bgPr>
    </p:bg>
    <p:spTree>
      <p:nvGrpSpPr>
        <p:cNvPr id="1" name=""/>
        <p:cNvGrpSpPr/>
        <p:nvPr/>
      </p:nvGrpSpPr>
      <p:grpSpPr>
        <a:xfrm>
          <a:off x="0" y="0"/>
          <a:ext cx="0" cy="0"/>
          <a:chOff x="0" y="0"/>
          <a:chExt cx="0" cy="0"/>
        </a:xfrm>
      </p:grpSpPr>
      <p:sp>
        <p:nvSpPr>
          <p:cNvPr id="4" name="Rectangle 3"/>
          <p:cNvSpPr/>
          <p:nvPr/>
        </p:nvSpPr>
        <p:spPr>
          <a:xfrm>
            <a:off x="138053" y="167232"/>
            <a:ext cx="38128465" cy="3521434"/>
          </a:xfrm>
          <a:prstGeom prst="rect">
            <a:avLst/>
          </a:prstGeom>
          <a:gradFill flip="none" rotWithShape="1">
            <a:gsLst>
              <a:gs pos="0">
                <a:srgbClr val="19325D">
                  <a:shade val="30000"/>
                  <a:satMod val="115000"/>
                </a:srgbClr>
              </a:gs>
              <a:gs pos="50000">
                <a:srgbClr val="19325D">
                  <a:shade val="67500"/>
                  <a:satMod val="115000"/>
                </a:srgbClr>
              </a:gs>
              <a:gs pos="100000">
                <a:srgbClr val="19325D">
                  <a:shade val="100000"/>
                  <a:satMod val="115000"/>
                </a:srgb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52" dirty="0"/>
          </a:p>
        </p:txBody>
      </p:sp>
      <p:sp>
        <p:nvSpPr>
          <p:cNvPr id="2050" name="Text Box 2"/>
          <p:cNvSpPr txBox="1">
            <a:spLocks noChangeArrowheads="1"/>
          </p:cNvSpPr>
          <p:nvPr/>
        </p:nvSpPr>
        <p:spPr bwMode="auto">
          <a:xfrm>
            <a:off x="4170115" y="271740"/>
            <a:ext cx="33623249" cy="3312097"/>
          </a:xfrm>
          <a:prstGeom prst="rect">
            <a:avLst/>
          </a:prstGeom>
          <a:noFill/>
          <a:ln>
            <a:noFill/>
            <a:headEnd/>
            <a:tailEnd/>
          </a:ln>
          <a:effectLst/>
        </p:spPr>
        <p:style>
          <a:lnRef idx="1">
            <a:schemeClr val="accent5"/>
          </a:lnRef>
          <a:fillRef idx="3">
            <a:schemeClr val="accent5"/>
          </a:fillRef>
          <a:effectRef idx="2">
            <a:schemeClr val="accent5"/>
          </a:effectRef>
          <a:fontRef idx="minor">
            <a:schemeClr val="lt1"/>
          </a:fontRef>
        </p:style>
        <p:txBody>
          <a:bodyPr wrap="square" lIns="0" tIns="39991" rIns="0" bIns="39991" anchor="t">
            <a:spAutoFit/>
          </a:bodyPr>
          <a:lstStyle/>
          <a:p>
            <a:pPr algn="ctr" defTabSz="803083"/>
            <a:r>
              <a:rPr lang="en-US" sz="7002" b="1" dirty="0">
                <a:solidFill>
                  <a:schemeClr val="bg1"/>
                </a:solidFill>
                <a:latin typeface="Calibri" panose="020F0502020204030204" pitchFamily="34" charset="0"/>
                <a:cs typeface="Calibri" panose="020F0502020204030204" pitchFamily="34" charset="0"/>
              </a:rPr>
              <a:t>Examining Impulsivity as a Predictor of First-Year College Grades</a:t>
            </a:r>
          </a:p>
          <a:p>
            <a:pPr algn="ctr" defTabSz="803083"/>
            <a:r>
              <a:rPr lang="en-US" sz="4198" dirty="0">
                <a:solidFill>
                  <a:schemeClr val="bg1"/>
                </a:solidFill>
                <a:latin typeface="Calibri" panose="020F0502020204030204" pitchFamily="34" charset="0"/>
                <a:cs typeface="Calibri" panose="020F0502020204030204" pitchFamily="34" charset="0"/>
              </a:rPr>
              <a:t>Boone A. Jenkins, Susan H. Beery, Ph.D., &amp; Tina R. Norton, Ph.D.</a:t>
            </a:r>
            <a:endParaRPr lang="en-US" sz="4198" baseline="40000" dirty="0">
              <a:solidFill>
                <a:schemeClr val="bg1"/>
              </a:solidFill>
              <a:latin typeface="Calibri" panose="020F0502020204030204" pitchFamily="34" charset="0"/>
              <a:cs typeface="Calibri" panose="020F0502020204030204" pitchFamily="34" charset="0"/>
            </a:endParaRPr>
          </a:p>
          <a:p>
            <a:pPr algn="ctr" defTabSz="803083"/>
            <a:r>
              <a:rPr lang="en-US" sz="4198" dirty="0">
                <a:solidFill>
                  <a:schemeClr val="bg1"/>
                </a:solidFill>
                <a:latin typeface="Calibri" panose="020F0502020204030204" pitchFamily="34" charset="0"/>
                <a:cs typeface="Calibri" panose="020F0502020204030204" pitchFamily="34" charset="0"/>
              </a:rPr>
              <a:t>Department of Psychology, Lycoming College</a:t>
            </a:r>
          </a:p>
          <a:p>
            <a:pPr algn="ctr" defTabSz="803083"/>
            <a:r>
              <a:rPr lang="en-US" sz="2800" dirty="0">
                <a:solidFill>
                  <a:schemeClr val="bg1"/>
                </a:solidFill>
                <a:latin typeface="Calibri" panose="020F0502020204030204" pitchFamily="34" charset="0"/>
                <a:cs typeface="Calibri" panose="020F0502020204030204" pitchFamily="34" charset="0"/>
              </a:rPr>
              <a:t>This work was supported in part by the Arthur A. Haberberger Chairman’s Endowed Student-Faculty Research Program</a:t>
            </a:r>
          </a:p>
          <a:p>
            <a:pPr algn="ctr" defTabSz="803083"/>
            <a:r>
              <a:rPr lang="en-US" sz="2800" dirty="0">
                <a:solidFill>
                  <a:schemeClr val="bg1"/>
                </a:solidFill>
                <a:latin typeface="Calibri" panose="020F0502020204030204" pitchFamily="34" charset="0"/>
                <a:cs typeface="Calibri" panose="020F0502020204030204" pitchFamily="34" charset="0"/>
              </a:rPr>
              <a:t>Data Collection was supported by a Lycoming College Professional Development Grant</a:t>
            </a:r>
          </a:p>
        </p:txBody>
      </p:sp>
      <p:sp>
        <p:nvSpPr>
          <p:cNvPr id="2608" name="Text Box 560"/>
          <p:cNvSpPr txBox="1">
            <a:spLocks noChangeArrowheads="1"/>
          </p:cNvSpPr>
          <p:nvPr/>
        </p:nvSpPr>
        <p:spPr bwMode="auto">
          <a:xfrm>
            <a:off x="12521022" y="25867923"/>
            <a:ext cx="184731" cy="377347"/>
          </a:xfrm>
          <a:prstGeom prst="rect">
            <a:avLst/>
          </a:prstGeom>
          <a:noFill/>
          <a:ln w="9525">
            <a:noFill/>
            <a:miter lim="800000"/>
            <a:headEnd/>
            <a:tailEnd/>
          </a:ln>
          <a:effectLst/>
        </p:spPr>
        <p:txBody>
          <a:bodyPr wrap="none">
            <a:spAutoFit/>
          </a:bodyPr>
          <a:lstStyle/>
          <a:p>
            <a:endParaRPr lang="en-US" sz="1852" dirty="0"/>
          </a:p>
        </p:txBody>
      </p:sp>
      <p:sp>
        <p:nvSpPr>
          <p:cNvPr id="63" name="TextBox 62"/>
          <p:cNvSpPr txBox="1"/>
          <p:nvPr/>
        </p:nvSpPr>
        <p:spPr>
          <a:xfrm>
            <a:off x="35937826" y="6029331"/>
            <a:ext cx="666752" cy="377347"/>
          </a:xfrm>
          <a:prstGeom prst="rect">
            <a:avLst/>
          </a:prstGeom>
          <a:noFill/>
        </p:spPr>
        <p:txBody>
          <a:bodyPr wrap="square" rtlCol="0">
            <a:spAutoFit/>
          </a:bodyPr>
          <a:lstStyle/>
          <a:p>
            <a:r>
              <a:rPr lang="en-US" sz="1852" dirty="0"/>
              <a:t> </a:t>
            </a:r>
          </a:p>
        </p:txBody>
      </p:sp>
      <p:grpSp>
        <p:nvGrpSpPr>
          <p:cNvPr id="9" name="Group 8">
            <a:extLst>
              <a:ext uri="{FF2B5EF4-FFF2-40B4-BE49-F238E27FC236}">
                <a16:creationId xmlns:a16="http://schemas.microsoft.com/office/drawing/2014/main" id="{1F434F64-2743-4187-BB53-3EA369C987C7}"/>
              </a:ext>
            </a:extLst>
          </p:cNvPr>
          <p:cNvGrpSpPr/>
          <p:nvPr/>
        </p:nvGrpSpPr>
        <p:grpSpPr>
          <a:xfrm>
            <a:off x="130346" y="3817999"/>
            <a:ext cx="12737937" cy="25275575"/>
            <a:chOff x="148955" y="4102162"/>
            <a:chExt cx="14557645" cy="28668977"/>
          </a:xfrm>
        </p:grpSpPr>
        <p:sp>
          <p:nvSpPr>
            <p:cNvPr id="54" name="Rectangle 53"/>
            <p:cNvSpPr/>
            <p:nvPr/>
          </p:nvSpPr>
          <p:spPr>
            <a:xfrm>
              <a:off x="155185" y="23814696"/>
              <a:ext cx="14551415" cy="8956443"/>
            </a:xfrm>
            <a:prstGeom prst="rect">
              <a:avLst/>
            </a:prstGeom>
            <a:ln w="57150">
              <a:solidFill>
                <a:srgbClr val="1B2943"/>
              </a:solidFill>
            </a:ln>
          </p:spPr>
          <p:style>
            <a:lnRef idx="2">
              <a:schemeClr val="accent6"/>
            </a:lnRef>
            <a:fillRef idx="1">
              <a:schemeClr val="lt1"/>
            </a:fillRef>
            <a:effectRef idx="0">
              <a:schemeClr val="accent6"/>
            </a:effectRef>
            <a:fontRef idx="minor">
              <a:schemeClr val="dk1"/>
            </a:fontRef>
          </p:style>
          <p:txBody>
            <a:bodyPr rtlCol="0" anchor="b"/>
            <a:lstStyle/>
            <a:p>
              <a:r>
                <a:rPr lang="en-US" sz="2449" b="1" u="sng" dirty="0">
                  <a:solidFill>
                    <a:srgbClr val="000000"/>
                  </a:solidFill>
                  <a:latin typeface="Calibri" panose="020F0502020204030204" pitchFamily="34" charset="0"/>
                  <a:cs typeface="Calibri" panose="020F0502020204030204" pitchFamily="34" charset="0"/>
                </a:rPr>
                <a:t>PARTICIPANTS</a:t>
              </a:r>
              <a:r>
                <a:rPr lang="en-US" sz="2449" b="1" dirty="0">
                  <a:solidFill>
                    <a:srgbClr val="000000"/>
                  </a:solidFill>
                  <a:latin typeface="Calibri" panose="020F0502020204030204" pitchFamily="34" charset="0"/>
                  <a:cs typeface="Calibri" panose="020F0502020204030204" pitchFamily="34" charset="0"/>
                </a:rPr>
                <a:t>:</a:t>
              </a:r>
              <a:r>
                <a:rPr lang="en-US" sz="2449" dirty="0">
                  <a:solidFill>
                    <a:srgbClr val="000000"/>
                  </a:solidFill>
                  <a:latin typeface="Calibri" panose="020F0502020204030204" pitchFamily="34" charset="0"/>
                  <a:cs typeface="Calibri" panose="020F0502020204030204" pitchFamily="34" charset="0"/>
                </a:rPr>
                <a:t> </a:t>
              </a:r>
              <a:endParaRPr lang="en-US" sz="2449" b="1" u="sng" dirty="0">
                <a:solidFill>
                  <a:srgbClr val="000000"/>
                </a:solidFill>
                <a:latin typeface="Calibri" panose="020F0502020204030204" pitchFamily="34" charset="0"/>
                <a:cs typeface="Calibri" panose="020F0502020204030204" pitchFamily="34" charset="0"/>
              </a:endParaRPr>
            </a:p>
            <a:p>
              <a:pPr marL="400151" indent="-400151">
                <a:buFont typeface="Wingdings" panose="05000000000000000000" pitchFamily="2" charset="2"/>
                <a:buChar char="§"/>
              </a:pPr>
              <a:r>
                <a:rPr lang="en-US" sz="2449" dirty="0">
                  <a:solidFill>
                    <a:srgbClr val="000000"/>
                  </a:solidFill>
                  <a:latin typeface="Calibri" panose="020F0502020204030204" pitchFamily="34" charset="0"/>
                  <a:cs typeface="Calibri" panose="020F0502020204030204" pitchFamily="34" charset="0"/>
                </a:rPr>
                <a:t>Participants were 718 incoming first-year undergraduate students from Lycoming College (</a:t>
              </a:r>
              <a:r>
                <a:rPr lang="en-US" sz="2449" i="1" dirty="0">
                  <a:solidFill>
                    <a:srgbClr val="000000"/>
                  </a:solidFill>
                  <a:latin typeface="Calibri" panose="020F0502020204030204" pitchFamily="34" charset="0"/>
                  <a:cs typeface="Calibri" panose="020F0502020204030204" pitchFamily="34" charset="0"/>
                </a:rPr>
                <a:t>M</a:t>
              </a:r>
              <a:r>
                <a:rPr lang="en-US" sz="2449" dirty="0">
                  <a:solidFill>
                    <a:srgbClr val="000000"/>
                  </a:solidFill>
                  <a:latin typeface="Calibri" panose="020F0502020204030204" pitchFamily="34" charset="0"/>
                  <a:cs typeface="Calibri" panose="020F0502020204030204" pitchFamily="34" charset="0"/>
                </a:rPr>
                <a:t> age = 18.03, </a:t>
              </a:r>
              <a:r>
                <a:rPr lang="en-US" sz="2449" i="1" dirty="0">
                  <a:solidFill>
                    <a:srgbClr val="000000"/>
                  </a:solidFill>
                  <a:latin typeface="Calibri" panose="020F0502020204030204" pitchFamily="34" charset="0"/>
                  <a:cs typeface="Calibri" panose="020F0502020204030204" pitchFamily="34" charset="0"/>
                </a:rPr>
                <a:t>SD</a:t>
              </a:r>
              <a:r>
                <a:rPr lang="en-US" sz="2449" dirty="0">
                  <a:solidFill>
                    <a:srgbClr val="000000"/>
                  </a:solidFill>
                  <a:latin typeface="Calibri" panose="020F0502020204030204" pitchFamily="34" charset="0"/>
                  <a:cs typeface="Calibri" panose="020F0502020204030204" pitchFamily="34" charset="0"/>
                </a:rPr>
                <a:t> = 0.50).</a:t>
              </a:r>
              <a:endParaRPr lang="en-US" sz="2449" b="1" u="sng" dirty="0">
                <a:solidFill>
                  <a:srgbClr val="000000"/>
                </a:solidFill>
                <a:latin typeface="Calibri" panose="020F0502020204030204" pitchFamily="34" charset="0"/>
                <a:cs typeface="Calibri" panose="020F0502020204030204" pitchFamily="34" charset="0"/>
              </a:endParaRPr>
            </a:p>
            <a:p>
              <a:r>
                <a:rPr lang="en-US" sz="2449" b="1" u="sng" dirty="0">
                  <a:solidFill>
                    <a:srgbClr val="000000"/>
                  </a:solidFill>
                  <a:latin typeface="Calibri" panose="020F0502020204030204" pitchFamily="34" charset="0"/>
                  <a:cs typeface="Calibri" panose="020F0502020204030204" pitchFamily="34" charset="0"/>
                </a:rPr>
                <a:t>MATERIALS</a:t>
              </a:r>
              <a:r>
                <a:rPr lang="en-US" sz="2449" b="1" dirty="0">
                  <a:solidFill>
                    <a:srgbClr val="000000"/>
                  </a:solidFill>
                  <a:latin typeface="Calibri" panose="020F0502020204030204" pitchFamily="34" charset="0"/>
                  <a:cs typeface="Calibri" panose="020F0502020204030204" pitchFamily="34" charset="0"/>
                </a:rPr>
                <a:t>:</a:t>
              </a:r>
              <a:r>
                <a:rPr lang="en-US" sz="2449" dirty="0">
                  <a:solidFill>
                    <a:srgbClr val="000000"/>
                  </a:solidFill>
                  <a:latin typeface="Calibri" panose="020F0502020204030204" pitchFamily="34" charset="0"/>
                  <a:cs typeface="Calibri" panose="020F0502020204030204" pitchFamily="34" charset="0"/>
                </a:rPr>
                <a:t> </a:t>
              </a:r>
            </a:p>
            <a:p>
              <a:pPr marL="400151" indent="-400151">
                <a:buFont typeface="Wingdings" panose="05000000000000000000" pitchFamily="2" charset="2"/>
                <a:buChar char="§"/>
              </a:pPr>
              <a:r>
                <a:rPr lang="en-US" sz="2449" dirty="0">
                  <a:solidFill>
                    <a:srgbClr val="000000"/>
                  </a:solidFill>
                  <a:latin typeface="Calibri" panose="020F0502020204030204" pitchFamily="34" charset="0"/>
                  <a:cs typeface="Calibri" panose="020F0502020204030204" pitchFamily="34" charset="0"/>
                </a:rPr>
                <a:t>Demographics survey (included self-reported HS GPA).</a:t>
              </a:r>
            </a:p>
            <a:p>
              <a:pPr marL="400151" indent="-400151">
                <a:buClr>
                  <a:schemeClr val="tx1"/>
                </a:buClr>
                <a:buSzPct val="100000"/>
                <a:buFont typeface="Wingdings" panose="05000000000000000000" pitchFamily="2" charset="2"/>
                <a:buChar char="§"/>
              </a:pPr>
              <a:r>
                <a:rPr lang="en-US" sz="2449" dirty="0">
                  <a:solidFill>
                    <a:srgbClr val="000000"/>
                  </a:solidFill>
                  <a:latin typeface="Calibri" panose="020F0502020204030204" pitchFamily="34" charset="0"/>
                  <a:cs typeface="Calibri" panose="020F0502020204030204" pitchFamily="34" charset="0"/>
                </a:rPr>
                <a:t>59-item revised UPPS-P Impulsive Behavior Scale (Whiteside &amp; Lynam, 2003). The UPPS-P measures five types of impulsivity:</a:t>
              </a:r>
            </a:p>
            <a:p>
              <a:pPr marL="800302" lvl="1" indent="-400151">
                <a:buClr>
                  <a:schemeClr val="tx1"/>
                </a:buClr>
                <a:buSzPct val="100000"/>
                <a:buFont typeface="Wingdings" panose="05000000000000000000" pitchFamily="2" charset="2"/>
                <a:buChar char="§"/>
              </a:pPr>
              <a:r>
                <a:rPr lang="en-US" sz="2449" b="1" dirty="0">
                  <a:solidFill>
                    <a:srgbClr val="000000"/>
                  </a:solidFill>
                  <a:latin typeface="Calibri" panose="020F0502020204030204" pitchFamily="34" charset="0"/>
                  <a:cs typeface="Calibri" panose="020F0502020204030204" pitchFamily="34" charset="0"/>
                </a:rPr>
                <a:t>Positive Urgency </a:t>
              </a:r>
              <a:r>
                <a:rPr lang="en-US" sz="2449" dirty="0">
                  <a:solidFill>
                    <a:srgbClr val="000000"/>
                  </a:solidFill>
                  <a:latin typeface="Calibri" panose="020F0502020204030204" pitchFamily="34" charset="0"/>
                  <a:cs typeface="Calibri" panose="020F0502020204030204" pitchFamily="34" charset="0"/>
                </a:rPr>
                <a:t>– The tendency to engage in impulsive behavior when experiencing positive emotions (e.g., joy, elation).</a:t>
              </a:r>
            </a:p>
            <a:p>
              <a:pPr marL="800302" lvl="1" indent="-400151">
                <a:buClr>
                  <a:schemeClr val="tx1"/>
                </a:buClr>
                <a:buSzPct val="100000"/>
                <a:buFont typeface="Wingdings" panose="05000000000000000000" pitchFamily="2" charset="2"/>
                <a:buChar char="§"/>
              </a:pPr>
              <a:r>
                <a:rPr lang="en-US" sz="2449" b="1" dirty="0">
                  <a:solidFill>
                    <a:srgbClr val="000000"/>
                  </a:solidFill>
                  <a:latin typeface="Calibri" panose="020F0502020204030204" pitchFamily="34" charset="0"/>
                  <a:cs typeface="Calibri" panose="020F0502020204030204" pitchFamily="34" charset="0"/>
                </a:rPr>
                <a:t>Negative Urgency </a:t>
              </a:r>
              <a:r>
                <a:rPr lang="en-US" sz="2449" dirty="0">
                  <a:solidFill>
                    <a:srgbClr val="000000"/>
                  </a:solidFill>
                  <a:latin typeface="Calibri" panose="020F0502020204030204" pitchFamily="34" charset="0"/>
                  <a:cs typeface="Calibri" panose="020F0502020204030204" pitchFamily="34" charset="0"/>
                </a:rPr>
                <a:t>– The tendency to engage in impulsive behavior when experiencing negative emotions (e.g., anger, sadness, anxiety).</a:t>
              </a:r>
            </a:p>
            <a:p>
              <a:pPr marL="800302" lvl="1" indent="-400151">
                <a:buClr>
                  <a:schemeClr val="tx1"/>
                </a:buClr>
                <a:buSzPct val="100000"/>
                <a:buFont typeface="Wingdings" panose="05000000000000000000" pitchFamily="2" charset="2"/>
                <a:buChar char="§"/>
              </a:pPr>
              <a:r>
                <a:rPr lang="en-US" sz="2449" b="1" dirty="0">
                  <a:solidFill>
                    <a:srgbClr val="000000"/>
                  </a:solidFill>
                  <a:latin typeface="Calibri" panose="020F0502020204030204" pitchFamily="34" charset="0"/>
                  <a:cs typeface="Calibri" panose="020F0502020204030204" pitchFamily="34" charset="0"/>
                </a:rPr>
                <a:t>(lack of) Perseverance </a:t>
              </a:r>
              <a:r>
                <a:rPr lang="en-US" sz="2449" dirty="0">
                  <a:solidFill>
                    <a:srgbClr val="000000"/>
                  </a:solidFill>
                  <a:latin typeface="Calibri" panose="020F0502020204030204" pitchFamily="34" charset="0"/>
                  <a:cs typeface="Calibri" panose="020F0502020204030204" pitchFamily="34" charset="0"/>
                </a:rPr>
                <a:t>– Difficulty resisting distractions and focusing on difficult or uninteresting tasks.</a:t>
              </a:r>
            </a:p>
            <a:p>
              <a:pPr marL="800302" lvl="1" indent="-400151">
                <a:buClr>
                  <a:schemeClr val="tx1"/>
                </a:buClr>
                <a:buSzPct val="100000"/>
                <a:buFont typeface="Wingdings" panose="05000000000000000000" pitchFamily="2" charset="2"/>
                <a:buChar char="§"/>
              </a:pPr>
              <a:r>
                <a:rPr lang="en-US" sz="2449" b="1" dirty="0">
                  <a:solidFill>
                    <a:srgbClr val="000000"/>
                  </a:solidFill>
                  <a:latin typeface="Calibri" panose="020F0502020204030204" pitchFamily="34" charset="0"/>
                  <a:cs typeface="Calibri" panose="020F0502020204030204" pitchFamily="34" charset="0"/>
                </a:rPr>
                <a:t>(lack of) Premeditation </a:t>
              </a:r>
              <a:r>
                <a:rPr lang="en-US" sz="2449" dirty="0">
                  <a:solidFill>
                    <a:srgbClr val="000000"/>
                  </a:solidFill>
                  <a:latin typeface="Calibri" panose="020F0502020204030204" pitchFamily="34" charset="0"/>
                  <a:cs typeface="Calibri" panose="020F0502020204030204" pitchFamily="34" charset="0"/>
                </a:rPr>
                <a:t>– Difficulty thinking about consequences before acting; choosing immediate rewards over delayed rewards.</a:t>
              </a:r>
            </a:p>
            <a:p>
              <a:pPr marL="800302" lvl="1" indent="-400151">
                <a:buClr>
                  <a:schemeClr val="tx1"/>
                </a:buClr>
                <a:buSzPct val="100000"/>
                <a:buFont typeface="Wingdings" panose="05000000000000000000" pitchFamily="2" charset="2"/>
                <a:buChar char="§"/>
              </a:pPr>
              <a:r>
                <a:rPr lang="en-US" sz="2449" b="1" dirty="0">
                  <a:solidFill>
                    <a:srgbClr val="000000"/>
                  </a:solidFill>
                  <a:latin typeface="Calibri" panose="020F0502020204030204" pitchFamily="34" charset="0"/>
                  <a:cs typeface="Calibri" panose="020F0502020204030204" pitchFamily="34" charset="0"/>
                </a:rPr>
                <a:t>Sensation Seeking </a:t>
              </a:r>
              <a:r>
                <a:rPr lang="en-US" sz="2449" dirty="0">
                  <a:solidFill>
                    <a:srgbClr val="000000"/>
                  </a:solidFill>
                  <a:latin typeface="Calibri" panose="020F0502020204030204" pitchFamily="34" charset="0"/>
                  <a:cs typeface="Calibri" panose="020F0502020204030204" pitchFamily="34" charset="0"/>
                </a:rPr>
                <a:t>– The tendency to pursue exciting/risky activities.</a:t>
              </a:r>
            </a:p>
            <a:p>
              <a:pPr marL="400151" indent="-400151">
                <a:buFont typeface="Wingdings" panose="05000000000000000000" pitchFamily="2" charset="2"/>
                <a:buChar char="§"/>
              </a:pPr>
              <a:r>
                <a:rPr lang="en-US" sz="2449" dirty="0">
                  <a:solidFill>
                    <a:srgbClr val="000000"/>
                  </a:solidFill>
                  <a:latin typeface="Calibri" panose="020F0502020204030204" pitchFamily="34" charset="0"/>
                  <a:cs typeface="Calibri" panose="020F0502020204030204" pitchFamily="34" charset="0"/>
                </a:rPr>
                <a:t>First-year fall and spring GPA</a:t>
              </a:r>
              <a:endParaRPr lang="en-US" sz="2449" dirty="0">
                <a:solidFill>
                  <a:srgbClr val="FF0000"/>
                </a:solidFill>
                <a:latin typeface="Calibri" panose="020F0502020204030204" pitchFamily="34" charset="0"/>
                <a:cs typeface="Calibri" panose="020F0502020204030204" pitchFamily="34" charset="0"/>
              </a:endParaRPr>
            </a:p>
            <a:p>
              <a:pPr lvl="0"/>
              <a:r>
                <a:rPr lang="en-US" sz="2449" b="1" u="sng" dirty="0">
                  <a:solidFill>
                    <a:srgbClr val="000000"/>
                  </a:solidFill>
                  <a:latin typeface="Calibri" panose="020F0502020204030204" pitchFamily="34" charset="0"/>
                  <a:cs typeface="Calibri" panose="020F0502020204030204" pitchFamily="34" charset="0"/>
                </a:rPr>
                <a:t>PROCEDURE</a:t>
              </a:r>
              <a:r>
                <a:rPr lang="en-US" sz="2449" b="1" dirty="0">
                  <a:solidFill>
                    <a:srgbClr val="000000"/>
                  </a:solidFill>
                  <a:latin typeface="Calibri" panose="020F0502020204030204" pitchFamily="34" charset="0"/>
                  <a:cs typeface="Calibri" panose="020F0502020204030204" pitchFamily="34" charset="0"/>
                </a:rPr>
                <a:t>:</a:t>
              </a:r>
            </a:p>
            <a:p>
              <a:pPr marL="400151" indent="-400151">
                <a:buFont typeface="Wingdings" panose="05000000000000000000" pitchFamily="2" charset="2"/>
                <a:buChar char="§"/>
              </a:pPr>
              <a:r>
                <a:rPr lang="en-US" sz="2449" dirty="0">
                  <a:solidFill>
                    <a:srgbClr val="000000"/>
                  </a:solidFill>
                  <a:latin typeface="Calibri" panose="020F0502020204030204" pitchFamily="34" charset="0"/>
                  <a:cs typeface="Calibri" panose="020F0502020204030204" pitchFamily="34" charset="0"/>
                </a:rPr>
                <a:t>Participants completed demographics survey and UPPS-P the weekend prior to the start of classes in 2013, 2014, and 2015.</a:t>
              </a:r>
            </a:p>
            <a:p>
              <a:pPr marL="400151" indent="-400151">
                <a:buFont typeface="Wingdings" panose="05000000000000000000" pitchFamily="2" charset="2"/>
                <a:buChar char="§"/>
              </a:pPr>
              <a:r>
                <a:rPr lang="en-US" sz="2449" dirty="0">
                  <a:solidFill>
                    <a:srgbClr val="000000"/>
                  </a:solidFill>
                  <a:latin typeface="Calibri" panose="020F0502020204030204" pitchFamily="34" charset="0"/>
                  <a:cs typeface="Calibri" panose="020F0502020204030204" pitchFamily="34" charset="0"/>
                </a:rPr>
                <a:t>Fall and spring GPA were obtained from the registrar with students' permission.</a:t>
              </a:r>
            </a:p>
          </p:txBody>
        </p:sp>
        <p:sp>
          <p:nvSpPr>
            <p:cNvPr id="52" name="Rectangle 51"/>
            <p:cNvSpPr/>
            <p:nvPr/>
          </p:nvSpPr>
          <p:spPr>
            <a:xfrm>
              <a:off x="152070" y="14454271"/>
              <a:ext cx="14551415" cy="8086929"/>
            </a:xfrm>
            <a:prstGeom prst="rect">
              <a:avLst/>
            </a:prstGeom>
            <a:ln w="57150">
              <a:solidFill>
                <a:srgbClr val="1B2943"/>
              </a:solidFill>
            </a:ln>
          </p:spPr>
          <p:style>
            <a:lnRef idx="2">
              <a:schemeClr val="accent6"/>
            </a:lnRef>
            <a:fillRef idx="1">
              <a:schemeClr val="lt1"/>
            </a:fillRef>
            <a:effectRef idx="0">
              <a:schemeClr val="accent6"/>
            </a:effectRef>
            <a:fontRef idx="minor">
              <a:schemeClr val="dk1"/>
            </a:fontRef>
          </p:style>
          <p:txBody>
            <a:bodyPr rtlCol="0" anchor="ctr"/>
            <a:lstStyle/>
            <a:p>
              <a:pPr marL="400151" indent="-400151" defTabSz="550210">
                <a:spcBef>
                  <a:spcPts val="0"/>
                </a:spcBef>
                <a:spcAft>
                  <a:spcPts val="998"/>
                </a:spcAft>
                <a:buClr>
                  <a:schemeClr val="tx1"/>
                </a:buClr>
                <a:buSzPct val="100000"/>
                <a:buFont typeface="Wingdings" charset="2"/>
                <a:buChar char="§"/>
                <a:tabLst>
                  <a:tab pos="600230" algn="l"/>
                </a:tabLst>
              </a:pPr>
              <a:r>
                <a:rPr lang="en-US" sz="2580" dirty="0">
                  <a:solidFill>
                    <a:srgbClr val="000000"/>
                  </a:solidFill>
                  <a:latin typeface="Calibri" panose="020F0502020204030204" pitchFamily="34" charset="0"/>
                  <a:cs typeface="Calibri" panose="020F0502020204030204" pitchFamily="34" charset="0"/>
                </a:rPr>
                <a:t>Overall college degree completion rate is 46% (Weissman, 2012). College graduates earn, on average, $15,500 more than peers with no college degree (Pew Research Center, 2014). and have an unemployment rate of 14%, as compared to 21% for college dropouts (NCES, n.d.).</a:t>
              </a:r>
              <a:endParaRPr lang="en-US" sz="2580" dirty="0">
                <a:latin typeface="Calibri" panose="020F0502020204030204" pitchFamily="34" charset="0"/>
                <a:cs typeface="Calibri" panose="020F0502020204030204" pitchFamily="34" charset="0"/>
              </a:endParaRPr>
            </a:p>
            <a:p>
              <a:pPr marL="400151" indent="-400151" defTabSz="550210">
                <a:spcBef>
                  <a:spcPts val="0"/>
                </a:spcBef>
                <a:spcAft>
                  <a:spcPts val="998"/>
                </a:spcAft>
                <a:buClr>
                  <a:schemeClr val="tx1"/>
                </a:buClr>
                <a:buSzPct val="100000"/>
                <a:buFont typeface="Wingdings" charset="2"/>
                <a:buChar char="§"/>
                <a:tabLst>
                  <a:tab pos="600230" algn="l"/>
                </a:tabLst>
              </a:pPr>
              <a:r>
                <a:rPr lang="en-US" sz="2580" dirty="0">
                  <a:solidFill>
                    <a:srgbClr val="000000"/>
                  </a:solidFill>
                  <a:latin typeface="Calibri" panose="020F0502020204030204" pitchFamily="34" charset="0"/>
                  <a:cs typeface="Calibri" panose="020F0502020204030204" pitchFamily="34" charset="0"/>
                </a:rPr>
                <a:t>Therefore, identifying variables strongly predictive of college GPA and retention would provide useful areas for intervention and resources.</a:t>
              </a:r>
            </a:p>
            <a:p>
              <a:pPr marL="400151" indent="-400151" defTabSz="550210">
                <a:spcBef>
                  <a:spcPts val="0"/>
                </a:spcBef>
                <a:spcAft>
                  <a:spcPts val="998"/>
                </a:spcAft>
                <a:buClr>
                  <a:schemeClr val="tx1"/>
                </a:buClr>
                <a:buSzPct val="100000"/>
                <a:buFont typeface="Wingdings" charset="2"/>
                <a:buChar char="§"/>
                <a:tabLst>
                  <a:tab pos="600230" algn="l"/>
                </a:tabLst>
              </a:pPr>
              <a:r>
                <a:rPr lang="en-US" sz="2580" dirty="0">
                  <a:solidFill>
                    <a:srgbClr val="000000"/>
                  </a:solidFill>
                  <a:latin typeface="Calibri" panose="020F0502020204030204" pitchFamily="34" charset="0"/>
                  <a:cs typeface="Calibri" panose="020F0502020204030204" pitchFamily="34" charset="0"/>
                </a:rPr>
                <a:t>First-year GPA is the strongest predictor of college retention (Westrick et al., 2015).</a:t>
              </a:r>
            </a:p>
            <a:p>
              <a:pPr marL="400151" indent="-400151" defTabSz="550210">
                <a:spcBef>
                  <a:spcPts val="0"/>
                </a:spcBef>
                <a:spcAft>
                  <a:spcPts val="998"/>
                </a:spcAft>
                <a:buClr>
                  <a:schemeClr val="tx1"/>
                </a:buClr>
                <a:buSzPct val="100000"/>
                <a:buFont typeface="Wingdings" charset="2"/>
                <a:buChar char="§"/>
                <a:tabLst>
                  <a:tab pos="600230" algn="l"/>
                </a:tabLst>
              </a:pPr>
              <a:r>
                <a:rPr lang="en-US" sz="2580" dirty="0">
                  <a:solidFill>
                    <a:srgbClr val="000000"/>
                  </a:solidFill>
                  <a:latin typeface="Calibri" panose="020F0502020204030204" pitchFamily="34" charset="0"/>
                  <a:cs typeface="Calibri" panose="020F0502020204030204" pitchFamily="34" charset="0"/>
                </a:rPr>
                <a:t>Impulsivity, characterized by a lack of forethought as to the consequences of an action, influences GPA (Whiteside &amp; Lynam, 2003). </a:t>
              </a:r>
              <a:r>
                <a:rPr lang="en-US" sz="2580" dirty="0">
                  <a:latin typeface="Calibri" panose="020F0502020204030204" pitchFamily="34" charset="0"/>
                  <a:cs typeface="Calibri" panose="020F0502020204030204" pitchFamily="34" charset="0"/>
                </a:rPr>
                <a:t>A related construct, grit, encompasses both perseverance of effort (“perseverance”) and consistency of interest (“passion”) (Duckworth et al., 2007, p. 1087). Perseverance has been found to be more important than passion in predicting college GPA and adjustment (Bowman, Hill, Denson, &amp; Bronkema, 2015).</a:t>
              </a:r>
            </a:p>
            <a:p>
              <a:pPr marL="400151" indent="-400151" defTabSz="550210">
                <a:spcBef>
                  <a:spcPts val="0"/>
                </a:spcBef>
                <a:spcAft>
                  <a:spcPts val="998"/>
                </a:spcAft>
                <a:buClr>
                  <a:schemeClr val="tx1"/>
                </a:buClr>
                <a:buSzPct val="100000"/>
                <a:buFont typeface="Wingdings" charset="2"/>
                <a:buChar char="§"/>
                <a:tabLst>
                  <a:tab pos="600230" algn="l"/>
                </a:tabLst>
              </a:pPr>
              <a:r>
                <a:rPr lang="en-US" sz="2580" dirty="0">
                  <a:solidFill>
                    <a:srgbClr val="000000"/>
                  </a:solidFill>
                  <a:latin typeface="Calibri" panose="020F0502020204030204" pitchFamily="34" charset="0"/>
                  <a:cs typeface="Calibri" panose="020F0502020204030204" pitchFamily="34" charset="0"/>
                </a:rPr>
                <a:t>Some research </a:t>
              </a:r>
              <a:r>
                <a:rPr lang="da-DK" sz="2580" dirty="0">
                  <a:latin typeface="Calibri" panose="020F0502020204030204" pitchFamily="34" charset="0"/>
                  <a:cs typeface="Calibri" panose="020F0502020204030204" pitchFamily="34" charset="0"/>
                </a:rPr>
                <a:t>(e.g., Muenks et al., 2017)</a:t>
              </a:r>
              <a:r>
                <a:rPr lang="en-US" sz="2580" dirty="0">
                  <a:solidFill>
                    <a:srgbClr val="000000"/>
                  </a:solidFill>
                  <a:latin typeface="Calibri" panose="020F0502020204030204" pitchFamily="34" charset="0"/>
                  <a:cs typeface="Calibri" panose="020F0502020204030204" pitchFamily="34" charset="0"/>
                </a:rPr>
                <a:t> has questioned whether grit is really a unique construct, pointing out similarities with constructs such as effort regulation </a:t>
              </a:r>
              <a:r>
                <a:rPr lang="en-US" sz="2580" dirty="0">
                  <a:latin typeface="Calibri" panose="020F0502020204030204" pitchFamily="34" charset="0"/>
                  <a:cs typeface="Calibri" panose="020F0502020204030204" pitchFamily="34" charset="0"/>
                </a:rPr>
                <a:t>(Pintrich, Smith, Garcia, &amp; McKeachie, 1991) and</a:t>
              </a:r>
              <a:r>
                <a:rPr lang="en-US" sz="2580" dirty="0">
                  <a:solidFill>
                    <a:srgbClr val="000000"/>
                  </a:solidFill>
                  <a:latin typeface="Calibri" panose="020F0502020204030204" pitchFamily="34" charset="0"/>
                  <a:cs typeface="Calibri" panose="020F0502020204030204" pitchFamily="34" charset="0"/>
                </a:rPr>
                <a:t> behavioral engagement </a:t>
              </a:r>
              <a:r>
                <a:rPr lang="en-US" sz="2580" dirty="0">
                  <a:latin typeface="Calibri" panose="020F0502020204030204" pitchFamily="34" charset="0"/>
                  <a:cs typeface="Calibri" panose="020F0502020204030204" pitchFamily="34" charset="0"/>
                </a:rPr>
                <a:t>(Skinner, Kindermann, Connell, &amp; Wellborn, 2009).</a:t>
              </a:r>
            </a:p>
          </p:txBody>
        </p:sp>
        <p:sp>
          <p:nvSpPr>
            <p:cNvPr id="49" name="Rectangle 48"/>
            <p:cNvSpPr/>
            <p:nvPr/>
          </p:nvSpPr>
          <p:spPr>
            <a:xfrm>
              <a:off x="152070" y="5241461"/>
              <a:ext cx="14551415" cy="7926813"/>
            </a:xfrm>
            <a:prstGeom prst="rect">
              <a:avLst/>
            </a:prstGeom>
            <a:ln w="57150">
              <a:solidFill>
                <a:srgbClr val="1B2943"/>
              </a:solidFill>
            </a:ln>
          </p:spPr>
          <p:style>
            <a:lnRef idx="2">
              <a:schemeClr val="accent6"/>
            </a:lnRef>
            <a:fillRef idx="1">
              <a:schemeClr val="lt1"/>
            </a:fillRef>
            <a:effectRef idx="0">
              <a:schemeClr val="accent6"/>
            </a:effectRef>
            <a:fontRef idx="minor">
              <a:schemeClr val="dk1"/>
            </a:fontRef>
          </p:style>
          <p:txBody>
            <a:bodyPr rtlCol="0" anchor="ctr"/>
            <a:lstStyle/>
            <a:p>
              <a:pPr marL="400151" indent="-400151" defTabSz="550210">
                <a:spcBef>
                  <a:spcPts val="0"/>
                </a:spcBef>
                <a:spcAft>
                  <a:spcPts val="2099"/>
                </a:spcAft>
                <a:buClr>
                  <a:schemeClr val="tx1"/>
                </a:buClr>
                <a:buSzPct val="100000"/>
                <a:buFont typeface="Wingdings" charset="2"/>
                <a:buChar char="§"/>
                <a:tabLst>
                  <a:tab pos="600230" algn="l"/>
                </a:tabLst>
              </a:pPr>
              <a:r>
                <a:rPr lang="en-US" sz="2800" b="1" dirty="0">
                  <a:solidFill>
                    <a:schemeClr val="tx1"/>
                  </a:solidFill>
                  <a:latin typeface="Calibri" panose="020F0502020204030204" pitchFamily="34" charset="0"/>
                  <a:cs typeface="Calibri" panose="020F0502020204030204" pitchFamily="34" charset="0"/>
                </a:rPr>
                <a:t>Objective: </a:t>
              </a:r>
              <a:r>
                <a:rPr lang="en-US" sz="2800" dirty="0">
                  <a:solidFill>
                    <a:schemeClr val="tx1"/>
                  </a:solidFill>
                  <a:latin typeface="Calibri" panose="020F0502020204030204" pitchFamily="34" charset="0"/>
                  <a:cs typeface="Calibri" panose="020F0502020204030204" pitchFamily="34" charset="0"/>
                </a:rPr>
                <a:t>The purpose of this study was to examine whether impulsivity is a useful predictor of first-year college grade point average (GPA). </a:t>
              </a:r>
              <a:endParaRPr lang="en-US" sz="2800" b="1" dirty="0">
                <a:solidFill>
                  <a:schemeClr val="tx1"/>
                </a:solidFill>
                <a:latin typeface="Calibri" panose="020F0502020204030204" pitchFamily="34" charset="0"/>
                <a:cs typeface="Calibri" panose="020F0502020204030204" pitchFamily="34" charset="0"/>
              </a:endParaRPr>
            </a:p>
            <a:p>
              <a:pPr marL="400151" indent="-400151" defTabSz="550210">
                <a:spcBef>
                  <a:spcPts val="0"/>
                </a:spcBef>
                <a:spcAft>
                  <a:spcPts val="2099"/>
                </a:spcAft>
                <a:buClr>
                  <a:schemeClr val="tx1"/>
                </a:buClr>
                <a:buSzPct val="100000"/>
                <a:buFont typeface="Wingdings" charset="2"/>
                <a:buChar char="§"/>
                <a:tabLst>
                  <a:tab pos="600230" algn="l"/>
                </a:tabLst>
              </a:pPr>
              <a:r>
                <a:rPr lang="en-US" sz="2800" b="1" dirty="0">
                  <a:solidFill>
                    <a:schemeClr val="tx1"/>
                  </a:solidFill>
                  <a:latin typeface="Calibri" panose="020F0502020204030204" pitchFamily="34" charset="0"/>
                  <a:cs typeface="Calibri" panose="020F0502020204030204" pitchFamily="34" charset="0"/>
                </a:rPr>
                <a:t>Method: </a:t>
              </a:r>
              <a:r>
                <a:rPr lang="en-US" sz="2800" dirty="0">
                  <a:solidFill>
                    <a:schemeClr val="tx1"/>
                  </a:solidFill>
                  <a:latin typeface="Calibri" panose="020F0502020204030204" pitchFamily="34" charset="0"/>
                  <a:cs typeface="Calibri" panose="020F0502020204030204" pitchFamily="34" charset="0"/>
                </a:rPr>
                <a:t>For three consecutive years, first-year students completed a demographics survey and the UPPS-P Impulsive Behavior Scale prior to the first week of classes. First-year fall and spring GPA were obtained from the registrar (for students who consented).</a:t>
              </a:r>
              <a:endParaRPr lang="en-US" sz="2800" b="1" dirty="0">
                <a:solidFill>
                  <a:schemeClr val="tx1"/>
                </a:solidFill>
                <a:latin typeface="Calibri" panose="020F0502020204030204" pitchFamily="34" charset="0"/>
                <a:cs typeface="Calibri" panose="020F0502020204030204" pitchFamily="34" charset="0"/>
              </a:endParaRPr>
            </a:p>
            <a:p>
              <a:pPr marL="400151" indent="-400151" defTabSz="550210">
                <a:spcBef>
                  <a:spcPts val="0"/>
                </a:spcBef>
                <a:spcAft>
                  <a:spcPts val="2099"/>
                </a:spcAft>
                <a:buClr>
                  <a:schemeClr val="tx1"/>
                </a:buClr>
                <a:buSzPct val="100000"/>
                <a:buFont typeface="Wingdings" charset="2"/>
                <a:buChar char="§"/>
                <a:tabLst>
                  <a:tab pos="600230" algn="l"/>
                </a:tabLst>
              </a:pPr>
              <a:r>
                <a:rPr lang="en-US" sz="2800" b="1" dirty="0">
                  <a:solidFill>
                    <a:schemeClr val="tx1"/>
                  </a:solidFill>
                  <a:latin typeface="Calibri" panose="020F0502020204030204" pitchFamily="34" charset="0"/>
                  <a:cs typeface="Calibri" panose="020F0502020204030204" pitchFamily="34" charset="0"/>
                </a:rPr>
                <a:t>Results: </a:t>
              </a:r>
              <a:r>
                <a:rPr lang="en-US" sz="2800" dirty="0">
                  <a:solidFill>
                    <a:schemeClr val="tx1"/>
                  </a:solidFill>
                  <a:latin typeface="Calibri" panose="020F0502020204030204" pitchFamily="34" charset="0"/>
                  <a:cs typeface="Calibri" panose="020F0502020204030204" pitchFamily="34" charset="0"/>
                </a:rPr>
                <a:t>Using a hierarchical multiple regression model, positive urgency and negative urgency significantly predicted fall GPA after controlling for HS GPA and race (no differences in GPA were found between sexes, so sex was not included in the model). Positive urgency was the only significant predictor of ​spring GPA.</a:t>
              </a:r>
            </a:p>
            <a:p>
              <a:pPr marL="400151" indent="-400151" defTabSz="550210">
                <a:spcBef>
                  <a:spcPts val="0"/>
                </a:spcBef>
                <a:spcAft>
                  <a:spcPts val="2099"/>
                </a:spcAft>
                <a:buClr>
                  <a:schemeClr val="tx1"/>
                </a:buClr>
                <a:buSzPct val="100000"/>
                <a:buFont typeface="Wingdings" charset="2"/>
                <a:buChar char="§"/>
                <a:tabLst>
                  <a:tab pos="600230" algn="l"/>
                </a:tabLst>
              </a:pPr>
              <a:r>
                <a:rPr lang="en-US" sz="2800" b="1" dirty="0">
                  <a:solidFill>
                    <a:schemeClr val="tx1"/>
                  </a:solidFill>
                  <a:latin typeface="Calibri" panose="020F0502020204030204" pitchFamily="34" charset="0"/>
                  <a:cs typeface="Calibri" panose="020F0502020204030204" pitchFamily="34" charset="0"/>
                </a:rPr>
                <a:t>Conclusions: </a:t>
              </a:r>
              <a:r>
                <a:rPr lang="en-US" sz="2800" dirty="0">
                  <a:solidFill>
                    <a:schemeClr val="tx1"/>
                  </a:solidFill>
                  <a:latin typeface="Calibri" panose="020F0502020204030204" pitchFamily="34" charset="0"/>
                  <a:cs typeface="Calibri" panose="020F0502020204030204" pitchFamily="34" charset="0"/>
                </a:rPr>
                <a:t>Poor academic performance may reflect an inability to regulate impulses while in a state of strong emotional arousal, as opposed to a lack of perseverance. Additionally, it appears that impulsivity more strongly affects fall GPA than spring GPA.</a:t>
              </a:r>
            </a:p>
          </p:txBody>
        </p:sp>
        <p:sp>
          <p:nvSpPr>
            <p:cNvPr id="50" name="AutoShape 11"/>
            <p:cNvSpPr>
              <a:spLocks noChangeArrowheads="1"/>
            </p:cNvSpPr>
            <p:nvPr/>
          </p:nvSpPr>
          <p:spPr bwMode="auto">
            <a:xfrm>
              <a:off x="152069" y="4102162"/>
              <a:ext cx="14551415" cy="977883"/>
            </a:xfrm>
            <a:prstGeom prst="roundRect">
              <a:avLst>
                <a:gd name="adj" fmla="val 0"/>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50000" t="50000" r="50000" b="50000"/>
              </a:path>
              <a:tileRect/>
            </a:gradFill>
            <a:ln w="19050">
              <a:noFill/>
              <a:round/>
              <a:headEnd/>
              <a:tailEnd/>
            </a:ln>
            <a:effectLst/>
          </p:spPr>
          <p:txBody>
            <a:bodyPr wrap="none" lIns="29990" tIns="14997" rIns="29990" bIns="14997" anchor="ctr"/>
            <a:lstStyle>
              <a:defPPr>
                <a:defRPr lang="en-US"/>
              </a:defPPr>
              <a:lvl1pPr algn="l" defTabSz="2246197" rtl="0" fontAlgn="base">
                <a:spcBef>
                  <a:spcPct val="0"/>
                </a:spcBef>
                <a:spcAft>
                  <a:spcPct val="0"/>
                </a:spcAft>
                <a:defRPr sz="4500" kern="1200">
                  <a:solidFill>
                    <a:schemeClr val="tx1"/>
                  </a:solidFill>
                  <a:latin typeface="Arial" charset="0"/>
                  <a:ea typeface="+mn-ea"/>
                  <a:cs typeface="+mn-cs"/>
                </a:defRPr>
              </a:lvl1pPr>
              <a:lvl2pPr marL="1122305" indent="-903241" algn="l" defTabSz="2246197" rtl="0" fontAlgn="base">
                <a:spcBef>
                  <a:spcPct val="0"/>
                </a:spcBef>
                <a:spcAft>
                  <a:spcPct val="0"/>
                </a:spcAft>
                <a:defRPr sz="4500" kern="1200">
                  <a:solidFill>
                    <a:schemeClr val="tx1"/>
                  </a:solidFill>
                  <a:latin typeface="Arial" charset="0"/>
                  <a:ea typeface="+mn-ea"/>
                  <a:cs typeface="+mn-cs"/>
                </a:defRPr>
              </a:lvl2pPr>
              <a:lvl3pPr marL="2246197" indent="-1808070" algn="l" defTabSz="2246197" rtl="0" fontAlgn="base">
                <a:spcBef>
                  <a:spcPct val="0"/>
                </a:spcBef>
                <a:spcAft>
                  <a:spcPct val="0"/>
                </a:spcAft>
                <a:defRPr sz="4500" kern="1200">
                  <a:solidFill>
                    <a:schemeClr val="tx1"/>
                  </a:solidFill>
                  <a:latin typeface="Arial" charset="0"/>
                  <a:ea typeface="+mn-ea"/>
                  <a:cs typeface="+mn-cs"/>
                </a:defRPr>
              </a:lvl3pPr>
              <a:lvl4pPr marL="3368501" indent="-2712899" algn="l" defTabSz="2246197" rtl="0" fontAlgn="base">
                <a:spcBef>
                  <a:spcPct val="0"/>
                </a:spcBef>
                <a:spcAft>
                  <a:spcPct val="0"/>
                </a:spcAft>
                <a:defRPr sz="4500" kern="1200">
                  <a:solidFill>
                    <a:schemeClr val="tx1"/>
                  </a:solidFill>
                  <a:latin typeface="Arial" charset="0"/>
                  <a:ea typeface="+mn-ea"/>
                  <a:cs typeface="+mn-cs"/>
                </a:defRPr>
              </a:lvl4pPr>
              <a:lvl5pPr marL="4492395" indent="-3617727" algn="l" defTabSz="2246197" rtl="0" fontAlgn="base">
                <a:spcBef>
                  <a:spcPct val="0"/>
                </a:spcBef>
                <a:spcAft>
                  <a:spcPct val="0"/>
                </a:spcAft>
                <a:defRPr sz="4500" kern="1200">
                  <a:solidFill>
                    <a:schemeClr val="tx1"/>
                  </a:solidFill>
                  <a:latin typeface="Arial" charset="0"/>
                  <a:ea typeface="+mn-ea"/>
                  <a:cs typeface="+mn-cs"/>
                </a:defRPr>
              </a:lvl5pPr>
              <a:lvl6pPr marL="2285882" algn="l" defTabSz="914353" rtl="0" eaLnBrk="1" latinLnBrk="0" hangingPunct="1">
                <a:defRPr sz="4500" kern="1200">
                  <a:solidFill>
                    <a:schemeClr val="tx1"/>
                  </a:solidFill>
                  <a:latin typeface="Arial" charset="0"/>
                  <a:ea typeface="+mn-ea"/>
                  <a:cs typeface="+mn-cs"/>
                </a:defRPr>
              </a:lvl6pPr>
              <a:lvl7pPr marL="2743059" algn="l" defTabSz="914353" rtl="0" eaLnBrk="1" latinLnBrk="0" hangingPunct="1">
                <a:defRPr sz="4500" kern="1200">
                  <a:solidFill>
                    <a:schemeClr val="tx1"/>
                  </a:solidFill>
                  <a:latin typeface="Arial" charset="0"/>
                  <a:ea typeface="+mn-ea"/>
                  <a:cs typeface="+mn-cs"/>
                </a:defRPr>
              </a:lvl7pPr>
              <a:lvl8pPr marL="3200235" algn="l" defTabSz="914353" rtl="0" eaLnBrk="1" latinLnBrk="0" hangingPunct="1">
                <a:defRPr sz="4500" kern="1200">
                  <a:solidFill>
                    <a:schemeClr val="tx1"/>
                  </a:solidFill>
                  <a:latin typeface="Arial" charset="0"/>
                  <a:ea typeface="+mn-ea"/>
                  <a:cs typeface="+mn-cs"/>
                </a:defRPr>
              </a:lvl8pPr>
              <a:lvl9pPr marL="3657412" algn="l" defTabSz="914353" rtl="0" eaLnBrk="1" latinLnBrk="0" hangingPunct="1">
                <a:defRPr sz="4500" kern="1200">
                  <a:solidFill>
                    <a:schemeClr val="tx1"/>
                  </a:solidFill>
                  <a:latin typeface="Arial" charset="0"/>
                  <a:ea typeface="+mn-ea"/>
                  <a:cs typeface="+mn-cs"/>
                </a:defRPr>
              </a:lvl9pPr>
            </a:lstStyle>
            <a:p>
              <a:pPr algn="ctr" defTabSz="1778853" fontAlgn="auto">
                <a:spcBef>
                  <a:spcPts val="0"/>
                </a:spcBef>
                <a:spcAft>
                  <a:spcPts val="0"/>
                </a:spcAft>
                <a:defRPr/>
              </a:pPr>
              <a:r>
                <a:rPr lang="en-US" sz="4198" b="1" dirty="0">
                  <a:solidFill>
                    <a:schemeClr val="bg1"/>
                  </a:solidFill>
                  <a:latin typeface="Calibri" panose="020F0502020204030204" pitchFamily="34" charset="0"/>
                  <a:cs typeface="Calibri" panose="020F0502020204030204" pitchFamily="34" charset="0"/>
                </a:rPr>
                <a:t>ABSTRACT</a:t>
              </a:r>
              <a:endParaRPr lang="en-US" sz="3849" b="1" dirty="0">
                <a:solidFill>
                  <a:schemeClr val="bg1"/>
                </a:solidFill>
                <a:latin typeface="Calibri" panose="020F0502020204030204" pitchFamily="34" charset="0"/>
                <a:cs typeface="Calibri" panose="020F0502020204030204" pitchFamily="34" charset="0"/>
              </a:endParaRPr>
            </a:p>
          </p:txBody>
        </p:sp>
        <p:sp>
          <p:nvSpPr>
            <p:cNvPr id="51" name="AutoShape 11"/>
            <p:cNvSpPr>
              <a:spLocks noChangeArrowheads="1"/>
            </p:cNvSpPr>
            <p:nvPr/>
          </p:nvSpPr>
          <p:spPr bwMode="auto">
            <a:xfrm>
              <a:off x="148955" y="13301197"/>
              <a:ext cx="14554530" cy="991494"/>
            </a:xfrm>
            <a:prstGeom prst="roundRect">
              <a:avLst>
                <a:gd name="adj" fmla="val 0"/>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50000" t="50000" r="50000" b="50000"/>
              </a:path>
              <a:tileRect/>
            </a:gradFill>
            <a:ln w="19050">
              <a:noFill/>
              <a:round/>
              <a:headEnd/>
              <a:tailEnd/>
            </a:ln>
            <a:effectLst/>
          </p:spPr>
          <p:txBody>
            <a:bodyPr wrap="none" lIns="29990" tIns="14997" rIns="29990" bIns="14997" anchor="ctr"/>
            <a:lstStyle>
              <a:defPPr>
                <a:defRPr lang="en-US"/>
              </a:defPPr>
              <a:lvl1pPr algn="l" defTabSz="2246197" rtl="0" fontAlgn="base">
                <a:spcBef>
                  <a:spcPct val="0"/>
                </a:spcBef>
                <a:spcAft>
                  <a:spcPct val="0"/>
                </a:spcAft>
                <a:defRPr sz="4500" kern="1200">
                  <a:solidFill>
                    <a:schemeClr val="tx1"/>
                  </a:solidFill>
                  <a:latin typeface="Arial" charset="0"/>
                  <a:ea typeface="+mn-ea"/>
                  <a:cs typeface="+mn-cs"/>
                </a:defRPr>
              </a:lvl1pPr>
              <a:lvl2pPr marL="1122305" indent="-903241" algn="l" defTabSz="2246197" rtl="0" fontAlgn="base">
                <a:spcBef>
                  <a:spcPct val="0"/>
                </a:spcBef>
                <a:spcAft>
                  <a:spcPct val="0"/>
                </a:spcAft>
                <a:defRPr sz="4500" kern="1200">
                  <a:solidFill>
                    <a:schemeClr val="tx1"/>
                  </a:solidFill>
                  <a:latin typeface="Arial" charset="0"/>
                  <a:ea typeface="+mn-ea"/>
                  <a:cs typeface="+mn-cs"/>
                </a:defRPr>
              </a:lvl2pPr>
              <a:lvl3pPr marL="2246197" indent="-1808070" algn="l" defTabSz="2246197" rtl="0" fontAlgn="base">
                <a:spcBef>
                  <a:spcPct val="0"/>
                </a:spcBef>
                <a:spcAft>
                  <a:spcPct val="0"/>
                </a:spcAft>
                <a:defRPr sz="4500" kern="1200">
                  <a:solidFill>
                    <a:schemeClr val="tx1"/>
                  </a:solidFill>
                  <a:latin typeface="Arial" charset="0"/>
                  <a:ea typeface="+mn-ea"/>
                  <a:cs typeface="+mn-cs"/>
                </a:defRPr>
              </a:lvl3pPr>
              <a:lvl4pPr marL="3368501" indent="-2712899" algn="l" defTabSz="2246197" rtl="0" fontAlgn="base">
                <a:spcBef>
                  <a:spcPct val="0"/>
                </a:spcBef>
                <a:spcAft>
                  <a:spcPct val="0"/>
                </a:spcAft>
                <a:defRPr sz="4500" kern="1200">
                  <a:solidFill>
                    <a:schemeClr val="tx1"/>
                  </a:solidFill>
                  <a:latin typeface="Arial" charset="0"/>
                  <a:ea typeface="+mn-ea"/>
                  <a:cs typeface="+mn-cs"/>
                </a:defRPr>
              </a:lvl4pPr>
              <a:lvl5pPr marL="4492395" indent="-3617727" algn="l" defTabSz="2246197" rtl="0" fontAlgn="base">
                <a:spcBef>
                  <a:spcPct val="0"/>
                </a:spcBef>
                <a:spcAft>
                  <a:spcPct val="0"/>
                </a:spcAft>
                <a:defRPr sz="4500" kern="1200">
                  <a:solidFill>
                    <a:schemeClr val="tx1"/>
                  </a:solidFill>
                  <a:latin typeface="Arial" charset="0"/>
                  <a:ea typeface="+mn-ea"/>
                  <a:cs typeface="+mn-cs"/>
                </a:defRPr>
              </a:lvl5pPr>
              <a:lvl6pPr marL="2285882" algn="l" defTabSz="914353" rtl="0" eaLnBrk="1" latinLnBrk="0" hangingPunct="1">
                <a:defRPr sz="4500" kern="1200">
                  <a:solidFill>
                    <a:schemeClr val="tx1"/>
                  </a:solidFill>
                  <a:latin typeface="Arial" charset="0"/>
                  <a:ea typeface="+mn-ea"/>
                  <a:cs typeface="+mn-cs"/>
                </a:defRPr>
              </a:lvl6pPr>
              <a:lvl7pPr marL="2743059" algn="l" defTabSz="914353" rtl="0" eaLnBrk="1" latinLnBrk="0" hangingPunct="1">
                <a:defRPr sz="4500" kern="1200">
                  <a:solidFill>
                    <a:schemeClr val="tx1"/>
                  </a:solidFill>
                  <a:latin typeface="Arial" charset="0"/>
                  <a:ea typeface="+mn-ea"/>
                  <a:cs typeface="+mn-cs"/>
                </a:defRPr>
              </a:lvl7pPr>
              <a:lvl8pPr marL="3200235" algn="l" defTabSz="914353" rtl="0" eaLnBrk="1" latinLnBrk="0" hangingPunct="1">
                <a:defRPr sz="4500" kern="1200">
                  <a:solidFill>
                    <a:schemeClr val="tx1"/>
                  </a:solidFill>
                  <a:latin typeface="Arial" charset="0"/>
                  <a:ea typeface="+mn-ea"/>
                  <a:cs typeface="+mn-cs"/>
                </a:defRPr>
              </a:lvl8pPr>
              <a:lvl9pPr marL="3657412" algn="l" defTabSz="914353" rtl="0" eaLnBrk="1" latinLnBrk="0" hangingPunct="1">
                <a:defRPr sz="4500" kern="1200">
                  <a:solidFill>
                    <a:schemeClr val="tx1"/>
                  </a:solidFill>
                  <a:latin typeface="Arial" charset="0"/>
                  <a:ea typeface="+mn-ea"/>
                  <a:cs typeface="+mn-cs"/>
                </a:defRPr>
              </a:lvl9pPr>
            </a:lstStyle>
            <a:p>
              <a:pPr algn="ctr" defTabSz="1778853" fontAlgn="auto">
                <a:spcBef>
                  <a:spcPts val="0"/>
                </a:spcBef>
                <a:spcAft>
                  <a:spcPts val="0"/>
                </a:spcAft>
                <a:defRPr/>
              </a:pPr>
              <a:r>
                <a:rPr lang="en-US" sz="4198" b="1" dirty="0">
                  <a:solidFill>
                    <a:schemeClr val="bg1"/>
                  </a:solidFill>
                  <a:latin typeface="Calibri" panose="020F0502020204030204" pitchFamily="34" charset="0"/>
                  <a:cs typeface="Calibri" panose="020F0502020204030204" pitchFamily="34" charset="0"/>
                </a:rPr>
                <a:t>BACKGROUND and SIGNIFICANCE</a:t>
              </a:r>
              <a:endParaRPr lang="en-US" sz="3849" b="1" dirty="0">
                <a:solidFill>
                  <a:schemeClr val="bg1"/>
                </a:solidFill>
                <a:latin typeface="Calibri" panose="020F0502020204030204" pitchFamily="34" charset="0"/>
                <a:cs typeface="Calibri" panose="020F0502020204030204" pitchFamily="34" charset="0"/>
              </a:endParaRPr>
            </a:p>
          </p:txBody>
        </p:sp>
        <p:sp>
          <p:nvSpPr>
            <p:cNvPr id="53" name="AutoShape 11"/>
            <p:cNvSpPr>
              <a:spLocks noChangeArrowheads="1"/>
            </p:cNvSpPr>
            <p:nvPr/>
          </p:nvSpPr>
          <p:spPr bwMode="auto">
            <a:xfrm>
              <a:off x="152070" y="22682200"/>
              <a:ext cx="14554530" cy="991494"/>
            </a:xfrm>
            <a:prstGeom prst="roundRect">
              <a:avLst>
                <a:gd name="adj" fmla="val 0"/>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50000" t="50000" r="50000" b="50000"/>
              </a:path>
              <a:tileRect/>
            </a:gradFill>
            <a:ln w="19050">
              <a:noFill/>
              <a:round/>
              <a:headEnd/>
              <a:tailEnd/>
            </a:ln>
            <a:effectLst/>
          </p:spPr>
          <p:txBody>
            <a:bodyPr wrap="none" lIns="29990" tIns="14997" rIns="29990" bIns="14997" anchor="ctr"/>
            <a:lstStyle>
              <a:defPPr>
                <a:defRPr lang="en-US"/>
              </a:defPPr>
              <a:lvl1pPr algn="l" defTabSz="2246197" rtl="0" fontAlgn="base">
                <a:spcBef>
                  <a:spcPct val="0"/>
                </a:spcBef>
                <a:spcAft>
                  <a:spcPct val="0"/>
                </a:spcAft>
                <a:defRPr sz="4500" kern="1200">
                  <a:solidFill>
                    <a:schemeClr val="tx1"/>
                  </a:solidFill>
                  <a:latin typeface="Arial" charset="0"/>
                  <a:ea typeface="+mn-ea"/>
                  <a:cs typeface="+mn-cs"/>
                </a:defRPr>
              </a:lvl1pPr>
              <a:lvl2pPr marL="1122305" indent="-903241" algn="l" defTabSz="2246197" rtl="0" fontAlgn="base">
                <a:spcBef>
                  <a:spcPct val="0"/>
                </a:spcBef>
                <a:spcAft>
                  <a:spcPct val="0"/>
                </a:spcAft>
                <a:defRPr sz="4500" kern="1200">
                  <a:solidFill>
                    <a:schemeClr val="tx1"/>
                  </a:solidFill>
                  <a:latin typeface="Arial" charset="0"/>
                  <a:ea typeface="+mn-ea"/>
                  <a:cs typeface="+mn-cs"/>
                </a:defRPr>
              </a:lvl2pPr>
              <a:lvl3pPr marL="2246197" indent="-1808070" algn="l" defTabSz="2246197" rtl="0" fontAlgn="base">
                <a:spcBef>
                  <a:spcPct val="0"/>
                </a:spcBef>
                <a:spcAft>
                  <a:spcPct val="0"/>
                </a:spcAft>
                <a:defRPr sz="4500" kern="1200">
                  <a:solidFill>
                    <a:schemeClr val="tx1"/>
                  </a:solidFill>
                  <a:latin typeface="Arial" charset="0"/>
                  <a:ea typeface="+mn-ea"/>
                  <a:cs typeface="+mn-cs"/>
                </a:defRPr>
              </a:lvl3pPr>
              <a:lvl4pPr marL="3368501" indent="-2712899" algn="l" defTabSz="2246197" rtl="0" fontAlgn="base">
                <a:spcBef>
                  <a:spcPct val="0"/>
                </a:spcBef>
                <a:spcAft>
                  <a:spcPct val="0"/>
                </a:spcAft>
                <a:defRPr sz="4500" kern="1200">
                  <a:solidFill>
                    <a:schemeClr val="tx1"/>
                  </a:solidFill>
                  <a:latin typeface="Arial" charset="0"/>
                  <a:ea typeface="+mn-ea"/>
                  <a:cs typeface="+mn-cs"/>
                </a:defRPr>
              </a:lvl4pPr>
              <a:lvl5pPr marL="4492395" indent="-3617727" algn="l" defTabSz="2246197" rtl="0" fontAlgn="base">
                <a:spcBef>
                  <a:spcPct val="0"/>
                </a:spcBef>
                <a:spcAft>
                  <a:spcPct val="0"/>
                </a:spcAft>
                <a:defRPr sz="4500" kern="1200">
                  <a:solidFill>
                    <a:schemeClr val="tx1"/>
                  </a:solidFill>
                  <a:latin typeface="Arial" charset="0"/>
                  <a:ea typeface="+mn-ea"/>
                  <a:cs typeface="+mn-cs"/>
                </a:defRPr>
              </a:lvl5pPr>
              <a:lvl6pPr marL="2285882" algn="l" defTabSz="914353" rtl="0" eaLnBrk="1" latinLnBrk="0" hangingPunct="1">
                <a:defRPr sz="4500" kern="1200">
                  <a:solidFill>
                    <a:schemeClr val="tx1"/>
                  </a:solidFill>
                  <a:latin typeface="Arial" charset="0"/>
                  <a:ea typeface="+mn-ea"/>
                  <a:cs typeface="+mn-cs"/>
                </a:defRPr>
              </a:lvl6pPr>
              <a:lvl7pPr marL="2743059" algn="l" defTabSz="914353" rtl="0" eaLnBrk="1" latinLnBrk="0" hangingPunct="1">
                <a:defRPr sz="4500" kern="1200">
                  <a:solidFill>
                    <a:schemeClr val="tx1"/>
                  </a:solidFill>
                  <a:latin typeface="Arial" charset="0"/>
                  <a:ea typeface="+mn-ea"/>
                  <a:cs typeface="+mn-cs"/>
                </a:defRPr>
              </a:lvl7pPr>
              <a:lvl8pPr marL="3200235" algn="l" defTabSz="914353" rtl="0" eaLnBrk="1" latinLnBrk="0" hangingPunct="1">
                <a:defRPr sz="4500" kern="1200">
                  <a:solidFill>
                    <a:schemeClr val="tx1"/>
                  </a:solidFill>
                  <a:latin typeface="Arial" charset="0"/>
                  <a:ea typeface="+mn-ea"/>
                  <a:cs typeface="+mn-cs"/>
                </a:defRPr>
              </a:lvl8pPr>
              <a:lvl9pPr marL="3657412" algn="l" defTabSz="914353" rtl="0" eaLnBrk="1" latinLnBrk="0" hangingPunct="1">
                <a:defRPr sz="4500" kern="1200">
                  <a:solidFill>
                    <a:schemeClr val="tx1"/>
                  </a:solidFill>
                  <a:latin typeface="Arial" charset="0"/>
                  <a:ea typeface="+mn-ea"/>
                  <a:cs typeface="+mn-cs"/>
                </a:defRPr>
              </a:lvl9pPr>
            </a:lstStyle>
            <a:p>
              <a:pPr algn="ctr" defTabSz="1778853" fontAlgn="auto">
                <a:spcBef>
                  <a:spcPts val="0"/>
                </a:spcBef>
                <a:spcAft>
                  <a:spcPts val="0"/>
                </a:spcAft>
                <a:defRPr/>
              </a:pPr>
              <a:r>
                <a:rPr lang="en-US" sz="4198" b="1" dirty="0">
                  <a:solidFill>
                    <a:schemeClr val="bg1"/>
                  </a:solidFill>
                  <a:latin typeface="Calibri" panose="020F0502020204030204" pitchFamily="34" charset="0"/>
                  <a:cs typeface="Calibri" panose="020F0502020204030204" pitchFamily="34" charset="0"/>
                </a:rPr>
                <a:t>METHOD</a:t>
              </a:r>
              <a:endParaRPr lang="en-US" sz="3849" b="1" dirty="0">
                <a:solidFill>
                  <a:schemeClr val="bg1"/>
                </a:solidFill>
                <a:latin typeface="Calibri" panose="020F0502020204030204" pitchFamily="34" charset="0"/>
                <a:cs typeface="Calibri" panose="020F0502020204030204" pitchFamily="34" charset="0"/>
              </a:endParaRPr>
            </a:p>
          </p:txBody>
        </p:sp>
      </p:grpSp>
      <p:grpSp>
        <p:nvGrpSpPr>
          <p:cNvPr id="5" name="Group 4">
            <a:extLst>
              <a:ext uri="{FF2B5EF4-FFF2-40B4-BE49-F238E27FC236}">
                <a16:creationId xmlns:a16="http://schemas.microsoft.com/office/drawing/2014/main" id="{C10DD1A1-71F9-440F-A85C-7A2BC50F8E38}"/>
              </a:ext>
            </a:extLst>
          </p:cNvPr>
          <p:cNvGrpSpPr/>
          <p:nvPr/>
        </p:nvGrpSpPr>
        <p:grpSpPr>
          <a:xfrm>
            <a:off x="13098686" y="3806085"/>
            <a:ext cx="25160393" cy="15180416"/>
            <a:chOff x="14969918" y="4088551"/>
            <a:chExt cx="28754735" cy="17349049"/>
          </a:xfrm>
        </p:grpSpPr>
        <p:sp>
          <p:nvSpPr>
            <p:cNvPr id="64" name="Rectangle 63"/>
            <p:cNvSpPr/>
            <p:nvPr/>
          </p:nvSpPr>
          <p:spPr>
            <a:xfrm>
              <a:off x="14987592" y="6248399"/>
              <a:ext cx="14173200" cy="15189201"/>
            </a:xfrm>
            <a:prstGeom prst="rect">
              <a:avLst/>
            </a:prstGeom>
            <a:ln w="57150">
              <a:solidFill>
                <a:srgbClr val="1B2943"/>
              </a:solidFill>
            </a:ln>
          </p:spPr>
          <p:style>
            <a:lnRef idx="2">
              <a:schemeClr val="accent6"/>
            </a:lnRef>
            <a:fillRef idx="1">
              <a:schemeClr val="lt1"/>
            </a:fillRef>
            <a:effectRef idx="0">
              <a:schemeClr val="accent6"/>
            </a:effectRef>
            <a:fontRef idx="minor">
              <a:schemeClr val="dk1"/>
            </a:fontRef>
          </p:style>
          <p:txBody>
            <a:bodyPr rtlCol="0" anchor="t"/>
            <a:lstStyle/>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400151" lvl="2" indent="-400151">
                <a:buFont typeface="Arial"/>
                <a:buChar char="•"/>
              </a:pPr>
              <a:endParaRPr lang="en-US" sz="2449" dirty="0">
                <a:latin typeface="Calibri" panose="020F0502020204030204" pitchFamily="34" charset="0"/>
                <a:cs typeface="Calibri" panose="020F0502020204030204" pitchFamily="34" charset="0"/>
              </a:endParaRPr>
            </a:p>
            <a:p>
              <a:pPr marL="0" lvl="2">
                <a:spcAft>
                  <a:spcPts val="0"/>
                </a:spcAft>
              </a:pPr>
              <a:endParaRPr lang="en-US" sz="2449" dirty="0">
                <a:latin typeface="Calibri" panose="020F0502020204030204" pitchFamily="34" charset="0"/>
                <a:cs typeface="Calibri" panose="020F0502020204030204" pitchFamily="34" charset="0"/>
              </a:endParaRPr>
            </a:p>
            <a:p>
              <a:pPr marL="400151" lvl="2" indent="-400151">
                <a:spcBef>
                  <a:spcPts val="998"/>
                </a:spcBef>
                <a:spcAft>
                  <a:spcPts val="0"/>
                </a:spcAft>
                <a:buFont typeface="Wingdings" panose="05000000000000000000" pitchFamily="2" charset="2"/>
                <a:buChar char="§"/>
              </a:pPr>
              <a:r>
                <a:rPr lang="en-US" sz="2800" dirty="0">
                  <a:latin typeface="Calibri" panose="020F0502020204030204" pitchFamily="34" charset="0"/>
                  <a:cs typeface="Calibri" panose="020F0502020204030204" pitchFamily="34" charset="0"/>
                </a:rPr>
                <a:t>Higher levels of positive urgency, (lack of) perseverance, and (lack of) premeditation were associated with LOWER fall GPA.</a:t>
              </a:r>
            </a:p>
            <a:p>
              <a:pPr marL="400151" lvl="2" indent="-400151">
                <a:spcBef>
                  <a:spcPts val="998"/>
                </a:spcBef>
                <a:spcAft>
                  <a:spcPts val="0"/>
                </a:spcAft>
                <a:buFont typeface="Wingdings" panose="05000000000000000000" pitchFamily="2" charset="2"/>
                <a:buChar char="§"/>
              </a:pPr>
              <a:r>
                <a:rPr lang="en-US" sz="2800" dirty="0">
                  <a:latin typeface="Calibri" panose="020F0502020204030204" pitchFamily="34" charset="0"/>
                  <a:cs typeface="Calibri" panose="020F0502020204030204" pitchFamily="34" charset="0"/>
                </a:rPr>
                <a:t>Higher levels of positive urgency, negative urgency, (lack of) perseverance, and (lack of) premeditation were associated with LOWER spring GPA.</a:t>
              </a:r>
              <a:endParaRPr lang="en-US" sz="2800" dirty="0">
                <a:latin typeface="Arial" panose="020B0604020202020204" pitchFamily="34" charset="0"/>
                <a:cs typeface="Arial" panose="020B0604020202020204" pitchFamily="34" charset="0"/>
              </a:endParaRPr>
            </a:p>
            <a:p>
              <a:pPr marL="0" lvl="2">
                <a:spcAft>
                  <a:spcPts val="1399"/>
                </a:spcAft>
              </a:pPr>
              <a:endParaRPr lang="en-US" sz="2449" dirty="0">
                <a:latin typeface="Arial" panose="020B0604020202020204" pitchFamily="34" charset="0"/>
                <a:cs typeface="Arial" panose="020B0604020202020204" pitchFamily="34" charset="0"/>
              </a:endParaRPr>
            </a:p>
            <a:p>
              <a:pPr marL="0" lvl="2"/>
              <a:endParaRPr lang="en-US" sz="2449" dirty="0">
                <a:latin typeface="Arial" panose="020B0604020202020204" pitchFamily="34" charset="0"/>
                <a:cs typeface="Arial" panose="020B0604020202020204" pitchFamily="34" charset="0"/>
              </a:endParaRPr>
            </a:p>
            <a:p>
              <a:pPr marL="0" lvl="2"/>
              <a:endParaRPr lang="en-US" sz="2449" dirty="0">
                <a:latin typeface="Arial" panose="020B0604020202020204" pitchFamily="34" charset="0"/>
                <a:cs typeface="Arial" panose="020B0604020202020204" pitchFamily="34" charset="0"/>
              </a:endParaRPr>
            </a:p>
            <a:p>
              <a:pPr marL="0" lvl="2"/>
              <a:endParaRPr lang="en-US" sz="1852" dirty="0">
                <a:latin typeface="Arial" panose="020B0604020202020204" pitchFamily="34" charset="0"/>
                <a:cs typeface="Arial" panose="020B0604020202020204" pitchFamily="34" charset="0"/>
              </a:endParaRPr>
            </a:p>
          </p:txBody>
        </p:sp>
        <p:sp>
          <p:nvSpPr>
            <p:cNvPr id="65" name="Rounded Rectangle 64"/>
            <p:cNvSpPr/>
            <p:nvPr/>
          </p:nvSpPr>
          <p:spPr>
            <a:xfrm>
              <a:off x="14969918" y="5188034"/>
              <a:ext cx="14190874" cy="880419"/>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w="3175">
              <a:solidFill>
                <a:srgbClr val="19325D"/>
              </a:solidFill>
            </a:ln>
          </p:spPr>
          <p:style>
            <a:lnRef idx="2">
              <a:schemeClr val="accent1">
                <a:shade val="50000"/>
              </a:schemeClr>
            </a:lnRef>
            <a:fillRef idx="1">
              <a:schemeClr val="accent1"/>
            </a:fillRef>
            <a:effectRef idx="0">
              <a:schemeClr val="accent1"/>
            </a:effectRef>
            <a:fontRef idx="minor">
              <a:schemeClr val="lt1"/>
            </a:fontRef>
          </p:style>
          <p:txBody>
            <a:bodyPr lIns="70912" tIns="35456" rIns="70912" bIns="35456" rtlCol="0" anchor="ctr"/>
            <a:lstStyle/>
            <a:p>
              <a:pPr algn="ctr"/>
              <a:r>
                <a:rPr lang="en-US" sz="3500" b="1" dirty="0">
                  <a:solidFill>
                    <a:srgbClr val="19325D"/>
                  </a:solidFill>
                  <a:latin typeface="Calibri" panose="020F0502020204030204" pitchFamily="34" charset="0"/>
                  <a:cs typeface="Calibri" panose="020F0502020204030204" pitchFamily="34" charset="0"/>
                </a:rPr>
                <a:t>CORRELATIONS &amp; REGRESSION ANALYSES</a:t>
              </a:r>
            </a:p>
          </p:txBody>
        </p:sp>
        <p:sp>
          <p:nvSpPr>
            <p:cNvPr id="20" name="Rectangle 19"/>
            <p:cNvSpPr/>
            <p:nvPr/>
          </p:nvSpPr>
          <p:spPr>
            <a:xfrm>
              <a:off x="29551452" y="6248399"/>
              <a:ext cx="14173200" cy="15189201"/>
            </a:xfrm>
            <a:prstGeom prst="rect">
              <a:avLst/>
            </a:prstGeom>
            <a:ln w="57150">
              <a:solidFill>
                <a:srgbClr val="1B2943"/>
              </a:solidFill>
            </a:ln>
          </p:spPr>
          <p:style>
            <a:lnRef idx="2">
              <a:schemeClr val="accent6"/>
            </a:lnRef>
            <a:fillRef idx="1">
              <a:schemeClr val="lt1"/>
            </a:fillRef>
            <a:effectRef idx="0">
              <a:schemeClr val="accent6"/>
            </a:effectRef>
            <a:fontRef idx="minor">
              <a:schemeClr val="dk1"/>
            </a:fontRef>
          </p:style>
          <p:txBody>
            <a:bodyPr rtlCol="0" anchor="t"/>
            <a:lstStyle/>
            <a:p>
              <a:endParaRPr lang="en-US" sz="1852" dirty="0"/>
            </a:p>
            <a:p>
              <a:endParaRPr lang="en-US" sz="1852" dirty="0"/>
            </a:p>
            <a:p>
              <a:endParaRPr lang="en-US" sz="1852" dirty="0"/>
            </a:p>
            <a:p>
              <a:endParaRPr lang="en-US" sz="1852" dirty="0"/>
            </a:p>
            <a:p>
              <a:endParaRPr lang="en-US" sz="1852" dirty="0"/>
            </a:p>
            <a:p>
              <a:endParaRPr lang="en-US" sz="1852" dirty="0"/>
            </a:p>
            <a:p>
              <a:endParaRPr lang="en-US" sz="1852" dirty="0"/>
            </a:p>
            <a:p>
              <a:endParaRPr lang="en-US" sz="1852" dirty="0"/>
            </a:p>
            <a:p>
              <a:endParaRPr lang="en-US" sz="1852" dirty="0"/>
            </a:p>
            <a:p>
              <a:endParaRPr lang="en-US" sz="1852" dirty="0"/>
            </a:p>
            <a:p>
              <a:endParaRPr lang="en-US" sz="1852" dirty="0"/>
            </a:p>
            <a:p>
              <a:endParaRPr lang="en-US" sz="1852" dirty="0"/>
            </a:p>
            <a:p>
              <a:endParaRPr lang="en-US" sz="2449" b="1" i="1" dirty="0">
                <a:latin typeface="Calibri" panose="020F0502020204030204" pitchFamily="34" charset="0"/>
                <a:cs typeface="Calibri" panose="020F0502020204030204" pitchFamily="34" charset="0"/>
              </a:endParaRPr>
            </a:p>
            <a:p>
              <a:pPr marL="300112" indent="-300112">
                <a:buFont typeface="Arial" panose="020B0604020202020204" pitchFamily="34" charset="0"/>
                <a:buChar char="•"/>
              </a:pPr>
              <a:endParaRPr lang="en-US" sz="2449" b="1" i="1" dirty="0">
                <a:latin typeface="Calibri" panose="020F0502020204030204" pitchFamily="34" charset="0"/>
                <a:cs typeface="Calibri" panose="020F0502020204030204" pitchFamily="34" charset="0"/>
              </a:endParaRPr>
            </a:p>
            <a:p>
              <a:pPr marL="300112" indent="-300112">
                <a:buFont typeface="Arial" panose="020B0604020202020204" pitchFamily="34" charset="0"/>
                <a:buChar char="•"/>
              </a:pPr>
              <a:endParaRPr lang="en-US" sz="2449" b="1" i="1" dirty="0">
                <a:latin typeface="Calibri" panose="020F0502020204030204" pitchFamily="34" charset="0"/>
                <a:cs typeface="Calibri" panose="020F0502020204030204" pitchFamily="34" charset="0"/>
              </a:endParaRPr>
            </a:p>
            <a:p>
              <a:pPr marL="342977" indent="-342977">
                <a:buFont typeface="Wingdings" panose="05000000000000000000" pitchFamily="2" charset="2"/>
                <a:buChar char="§"/>
              </a:pPr>
              <a:r>
                <a:rPr lang="en-US" sz="2449" b="1" i="1" dirty="0">
                  <a:latin typeface="Calibri" panose="020F0502020204030204" pitchFamily="34" charset="0"/>
                  <a:cs typeface="Calibri" panose="020F0502020204030204" pitchFamily="34" charset="0"/>
                </a:rPr>
                <a:t>Figure 1.</a:t>
              </a:r>
              <a:r>
                <a:rPr lang="en-US" sz="2449" i="1" dirty="0">
                  <a:latin typeface="Calibri" panose="020F0502020204030204" pitchFamily="34" charset="0"/>
                  <a:cs typeface="Calibri" panose="020F0502020204030204" pitchFamily="34" charset="0"/>
                </a:rPr>
                <a:t> </a:t>
              </a:r>
              <a:r>
                <a:rPr lang="en-US" sz="2449" dirty="0">
                  <a:latin typeface="Calibri" panose="020F0502020204030204" pitchFamily="34" charset="0"/>
                  <a:cs typeface="Calibri" panose="020F0502020204030204" pitchFamily="34" charset="0"/>
                </a:rPr>
                <a:t>Using a hierarchical multiple regression model, HS GPA explained 25.7% of the variance in fall GPA, </a:t>
              </a:r>
              <a:r>
                <a:rPr lang="en-US" sz="2449" i="1" dirty="0">
                  <a:latin typeface="Calibri" panose="020F0502020204030204" pitchFamily="34" charset="0"/>
                  <a:cs typeface="Calibri" panose="020F0502020204030204" pitchFamily="34" charset="0"/>
                </a:rPr>
                <a:t>t</a:t>
              </a:r>
              <a:r>
                <a:rPr lang="en-US" sz="2449" dirty="0">
                  <a:latin typeface="Calibri" panose="020F0502020204030204" pitchFamily="34" charset="0"/>
                  <a:cs typeface="Calibri" panose="020F0502020204030204" pitchFamily="34" charset="0"/>
                </a:rPr>
                <a:t>(474), = 12.79, </a:t>
              </a:r>
              <a:r>
                <a:rPr lang="en-US" sz="2449" i="1" dirty="0">
                  <a:latin typeface="Calibri" panose="020F0502020204030204" pitchFamily="34" charset="0"/>
                  <a:cs typeface="Calibri" panose="020F0502020204030204" pitchFamily="34" charset="0"/>
                </a:rPr>
                <a:t>p</a:t>
              </a:r>
              <a:r>
                <a:rPr lang="en-US" sz="2449" dirty="0">
                  <a:latin typeface="Calibri" panose="020F0502020204030204" pitchFamily="34" charset="0"/>
                  <a:cs typeface="Calibri" panose="020F0502020204030204" pitchFamily="34" charset="0"/>
                </a:rPr>
                <a:t> &lt; .001. Adding race explained an additional 0.9% of the variance in fall GPA, </a:t>
              </a:r>
              <a:r>
                <a:rPr lang="en-US" sz="2449" i="1" dirty="0">
                  <a:latin typeface="Calibri" panose="020F0502020204030204" pitchFamily="34" charset="0"/>
                  <a:cs typeface="Calibri" panose="020F0502020204030204" pitchFamily="34" charset="0"/>
                </a:rPr>
                <a:t>t</a:t>
              </a:r>
              <a:r>
                <a:rPr lang="en-US" sz="2449" dirty="0">
                  <a:latin typeface="Calibri" panose="020F0502020204030204" pitchFamily="34" charset="0"/>
                  <a:cs typeface="Calibri" panose="020F0502020204030204" pitchFamily="34" charset="0"/>
                </a:rPr>
                <a:t>(473) = 2.52, </a:t>
              </a:r>
              <a:r>
                <a:rPr lang="en-US" sz="2449" i="1" dirty="0">
                  <a:latin typeface="Calibri" panose="020F0502020204030204" pitchFamily="34" charset="0"/>
                  <a:cs typeface="Calibri" panose="020F0502020204030204" pitchFamily="34" charset="0"/>
                </a:rPr>
                <a:t>p</a:t>
              </a:r>
              <a:r>
                <a:rPr lang="en-US" sz="2449" dirty="0">
                  <a:latin typeface="Calibri" panose="020F0502020204030204" pitchFamily="34" charset="0"/>
                  <a:cs typeface="Calibri" panose="020F0502020204030204" pitchFamily="34" charset="0"/>
                </a:rPr>
                <a:t> = .012. Adding positive urgency explained an additional 1.3% of the variance in fall GPA, </a:t>
              </a:r>
              <a:r>
                <a:rPr lang="en-US" sz="2449" i="1" dirty="0">
                  <a:latin typeface="Calibri" panose="020F0502020204030204" pitchFamily="34" charset="0"/>
                  <a:cs typeface="Calibri" panose="020F0502020204030204" pitchFamily="34" charset="0"/>
                </a:rPr>
                <a:t>t</a:t>
              </a:r>
              <a:r>
                <a:rPr lang="en-US" sz="2449" dirty="0">
                  <a:latin typeface="Calibri" panose="020F0502020204030204" pitchFamily="34" charset="0"/>
                  <a:cs typeface="Calibri" panose="020F0502020204030204" pitchFamily="34" charset="0"/>
                </a:rPr>
                <a:t>(472) = -2.84, </a:t>
              </a:r>
              <a:r>
                <a:rPr lang="en-US" sz="2449" i="1" dirty="0">
                  <a:latin typeface="Calibri" panose="020F0502020204030204" pitchFamily="34" charset="0"/>
                  <a:cs typeface="Calibri" panose="020F0502020204030204" pitchFamily="34" charset="0"/>
                </a:rPr>
                <a:t>p</a:t>
              </a:r>
              <a:r>
                <a:rPr lang="en-US" sz="2449" dirty="0">
                  <a:latin typeface="Calibri" panose="020F0502020204030204" pitchFamily="34" charset="0"/>
                  <a:cs typeface="Calibri" panose="020F0502020204030204" pitchFamily="34" charset="0"/>
                </a:rPr>
                <a:t> = .005. Adding negative urgency explained an additional 0.8% of the variance in fall GPA, </a:t>
              </a:r>
              <a:r>
                <a:rPr lang="en-US" sz="2449" i="1" dirty="0">
                  <a:latin typeface="Calibri" panose="020F0502020204030204" pitchFamily="34" charset="0"/>
                  <a:cs typeface="Calibri" panose="020F0502020204030204" pitchFamily="34" charset="0"/>
                </a:rPr>
                <a:t>t</a:t>
              </a:r>
              <a:r>
                <a:rPr lang="en-US" sz="2449" dirty="0">
                  <a:latin typeface="Calibri" panose="020F0502020204030204" pitchFamily="34" charset="0"/>
                  <a:cs typeface="Calibri" panose="020F0502020204030204" pitchFamily="34" charset="0"/>
                </a:rPr>
                <a:t>(471) = 2.38, </a:t>
              </a:r>
              <a:r>
                <a:rPr lang="en-US" sz="2449" i="1" dirty="0">
                  <a:latin typeface="Calibri" panose="020F0502020204030204" pitchFamily="34" charset="0"/>
                  <a:cs typeface="Calibri" panose="020F0502020204030204" pitchFamily="34" charset="0"/>
                </a:rPr>
                <a:t>p</a:t>
              </a:r>
              <a:r>
                <a:rPr lang="en-US" sz="2449" dirty="0">
                  <a:latin typeface="Calibri" panose="020F0502020204030204" pitchFamily="34" charset="0"/>
                  <a:cs typeface="Calibri" panose="020F0502020204030204" pitchFamily="34" charset="0"/>
                </a:rPr>
                <a:t> = .018. The final model explained 28.7% of the variance in fall GPA. Error bars represent standard error.</a:t>
              </a:r>
              <a:endParaRPr lang="en-US" sz="1852" dirty="0">
                <a:latin typeface="Arial"/>
                <a:ea typeface="+mn-lt"/>
                <a:cs typeface="Arial"/>
              </a:endParaRPr>
            </a:p>
            <a:p>
              <a:endParaRPr lang="en-US" sz="1852" dirty="0">
                <a:latin typeface="Arial"/>
                <a:ea typeface="+mn-lt"/>
                <a:cs typeface="Arial"/>
              </a:endParaRPr>
            </a:p>
            <a:p>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pPr marL="300112" indent="-300112">
                <a:buFont typeface="Arial" panose="020B0604020202020204" pitchFamily="34" charset="0"/>
                <a:buChar char="•"/>
              </a:pPr>
              <a:endParaRPr lang="en-US" sz="1852" dirty="0">
                <a:latin typeface="Arial"/>
                <a:ea typeface="+mn-lt"/>
                <a:cs typeface="Arial"/>
              </a:endParaRPr>
            </a:p>
            <a:p>
              <a:endParaRPr lang="en-US" sz="2449" b="1" i="1" dirty="0">
                <a:latin typeface="Calibri" panose="020F0502020204030204" pitchFamily="34" charset="0"/>
                <a:cs typeface="Calibri" panose="020F0502020204030204" pitchFamily="34" charset="0"/>
              </a:endParaRPr>
            </a:p>
            <a:p>
              <a:pPr marL="342977" indent="-342977">
                <a:buFont typeface="Wingdings" panose="05000000000000000000" pitchFamily="2" charset="2"/>
                <a:buChar char="§"/>
              </a:pPr>
              <a:r>
                <a:rPr lang="en-US" sz="2449" b="1" i="1" dirty="0">
                  <a:latin typeface="Calibri" panose="020F0502020204030204" pitchFamily="34" charset="0"/>
                  <a:cs typeface="Calibri" panose="020F0502020204030204" pitchFamily="34" charset="0"/>
                </a:rPr>
                <a:t>Figure 2.</a:t>
              </a:r>
              <a:r>
                <a:rPr lang="en-US" sz="2449" i="1" dirty="0">
                  <a:latin typeface="Calibri" panose="020F0502020204030204" pitchFamily="34" charset="0"/>
                  <a:cs typeface="Calibri" panose="020F0502020204030204" pitchFamily="34" charset="0"/>
                </a:rPr>
                <a:t> </a:t>
              </a:r>
              <a:r>
                <a:rPr lang="en-US" sz="2449" dirty="0">
                  <a:latin typeface="Calibri" panose="020F0502020204030204" pitchFamily="34" charset="0"/>
                  <a:cs typeface="Calibri" panose="020F0502020204030204" pitchFamily="34" charset="0"/>
                </a:rPr>
                <a:t>Using a hierarchical multiple regression model, HS GPA explained 19.8% of the variance in spring GPA, </a:t>
              </a:r>
              <a:r>
                <a:rPr lang="en-US" sz="2449" i="1" dirty="0">
                  <a:latin typeface="Calibri" panose="020F0502020204030204" pitchFamily="34" charset="0"/>
                  <a:cs typeface="Calibri" panose="020F0502020204030204" pitchFamily="34" charset="0"/>
                </a:rPr>
                <a:t>t</a:t>
              </a:r>
              <a:r>
                <a:rPr lang="en-US" sz="2449" dirty="0">
                  <a:latin typeface="Calibri" panose="020F0502020204030204" pitchFamily="34" charset="0"/>
                  <a:cs typeface="Calibri" panose="020F0502020204030204" pitchFamily="34" charset="0"/>
                </a:rPr>
                <a:t>(452) = 10.57 </a:t>
              </a:r>
              <a:r>
                <a:rPr lang="en-US" sz="2449" i="1" dirty="0">
                  <a:latin typeface="Calibri" panose="020F0502020204030204" pitchFamily="34" charset="0"/>
                  <a:cs typeface="Calibri" panose="020F0502020204030204" pitchFamily="34" charset="0"/>
                </a:rPr>
                <a:t>p</a:t>
              </a:r>
              <a:r>
                <a:rPr lang="en-US" sz="2449" dirty="0">
                  <a:latin typeface="Calibri" panose="020F0502020204030204" pitchFamily="34" charset="0"/>
                  <a:cs typeface="Calibri" panose="020F0502020204030204" pitchFamily="34" charset="0"/>
                </a:rPr>
                <a:t> &lt; .001. Adding race explained an additional 0.9% of the variance in spring GPA, </a:t>
              </a:r>
              <a:r>
                <a:rPr lang="en-US" sz="2449" i="1" dirty="0">
                  <a:latin typeface="Calibri" panose="020F0502020204030204" pitchFamily="34" charset="0"/>
                  <a:cs typeface="Calibri" panose="020F0502020204030204" pitchFamily="34" charset="0"/>
                </a:rPr>
                <a:t>t</a:t>
              </a:r>
              <a:r>
                <a:rPr lang="en-US" sz="2449" dirty="0">
                  <a:latin typeface="Calibri" panose="020F0502020204030204" pitchFamily="34" charset="0"/>
                  <a:cs typeface="Calibri" panose="020F0502020204030204" pitchFamily="34" charset="0"/>
                </a:rPr>
                <a:t>(451) = 2.30, </a:t>
              </a:r>
              <a:r>
                <a:rPr lang="en-US" sz="2449" i="1" dirty="0">
                  <a:latin typeface="Calibri" panose="020F0502020204030204" pitchFamily="34" charset="0"/>
                  <a:cs typeface="Calibri" panose="020F0502020204030204" pitchFamily="34" charset="0"/>
                </a:rPr>
                <a:t>p</a:t>
              </a:r>
              <a:r>
                <a:rPr lang="en-US" sz="2449" dirty="0">
                  <a:latin typeface="Calibri" panose="020F0502020204030204" pitchFamily="34" charset="0"/>
                  <a:cs typeface="Calibri" panose="020F0502020204030204" pitchFamily="34" charset="0"/>
                </a:rPr>
                <a:t> = .022. Adding positive urgency explained an additional 0.8% of the variance in spring GPA, </a:t>
              </a:r>
              <a:r>
                <a:rPr lang="en-US" sz="2449" i="1" dirty="0">
                  <a:latin typeface="Calibri" panose="020F0502020204030204" pitchFamily="34" charset="0"/>
                  <a:cs typeface="Calibri" panose="020F0502020204030204" pitchFamily="34" charset="0"/>
                </a:rPr>
                <a:t>t</a:t>
              </a:r>
              <a:r>
                <a:rPr lang="en-US" sz="2449" dirty="0">
                  <a:latin typeface="Calibri" panose="020F0502020204030204" pitchFamily="34" charset="0"/>
                  <a:cs typeface="Calibri" panose="020F0502020204030204" pitchFamily="34" charset="0"/>
                </a:rPr>
                <a:t>(450) = -2.13, </a:t>
              </a:r>
              <a:r>
                <a:rPr lang="en-US" sz="2449" i="1" dirty="0">
                  <a:latin typeface="Calibri" panose="020F0502020204030204" pitchFamily="34" charset="0"/>
                  <a:cs typeface="Calibri" panose="020F0502020204030204" pitchFamily="34" charset="0"/>
                </a:rPr>
                <a:t>p</a:t>
              </a:r>
              <a:r>
                <a:rPr lang="en-US" sz="2449" dirty="0">
                  <a:latin typeface="Calibri" panose="020F0502020204030204" pitchFamily="34" charset="0"/>
                  <a:cs typeface="Calibri" panose="020F0502020204030204" pitchFamily="34" charset="0"/>
                </a:rPr>
                <a:t> = .033. The final model explained 21.5% of the variance in spring GPA. Error bars represent standard error.</a:t>
              </a:r>
            </a:p>
          </p:txBody>
        </p:sp>
        <p:sp>
          <p:nvSpPr>
            <p:cNvPr id="47" name="AutoShape 11"/>
            <p:cNvSpPr>
              <a:spLocks noChangeArrowheads="1"/>
            </p:cNvSpPr>
            <p:nvPr/>
          </p:nvSpPr>
          <p:spPr bwMode="auto">
            <a:xfrm>
              <a:off x="14969919" y="4088551"/>
              <a:ext cx="28754734" cy="991494"/>
            </a:xfrm>
            <a:prstGeom prst="roundRect">
              <a:avLst>
                <a:gd name="adj" fmla="val 0"/>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50000" t="50000" r="50000" b="50000"/>
              </a:path>
              <a:tileRect/>
            </a:gradFill>
            <a:ln w="19050">
              <a:noFill/>
              <a:round/>
              <a:headEnd/>
              <a:tailEnd/>
            </a:ln>
            <a:effectLst/>
          </p:spPr>
          <p:txBody>
            <a:bodyPr wrap="none" lIns="29990" tIns="14997" rIns="29990" bIns="14997" anchor="ctr"/>
            <a:lstStyle>
              <a:defPPr>
                <a:defRPr lang="en-US"/>
              </a:defPPr>
              <a:lvl1pPr algn="l" defTabSz="2246197" rtl="0" fontAlgn="base">
                <a:spcBef>
                  <a:spcPct val="0"/>
                </a:spcBef>
                <a:spcAft>
                  <a:spcPct val="0"/>
                </a:spcAft>
                <a:defRPr sz="4500" kern="1200">
                  <a:solidFill>
                    <a:schemeClr val="tx1"/>
                  </a:solidFill>
                  <a:latin typeface="Arial" charset="0"/>
                  <a:ea typeface="+mn-ea"/>
                  <a:cs typeface="+mn-cs"/>
                </a:defRPr>
              </a:lvl1pPr>
              <a:lvl2pPr marL="1122305" indent="-903241" algn="l" defTabSz="2246197" rtl="0" fontAlgn="base">
                <a:spcBef>
                  <a:spcPct val="0"/>
                </a:spcBef>
                <a:spcAft>
                  <a:spcPct val="0"/>
                </a:spcAft>
                <a:defRPr sz="4500" kern="1200">
                  <a:solidFill>
                    <a:schemeClr val="tx1"/>
                  </a:solidFill>
                  <a:latin typeface="Arial" charset="0"/>
                  <a:ea typeface="+mn-ea"/>
                  <a:cs typeface="+mn-cs"/>
                </a:defRPr>
              </a:lvl2pPr>
              <a:lvl3pPr marL="2246197" indent="-1808070" algn="l" defTabSz="2246197" rtl="0" fontAlgn="base">
                <a:spcBef>
                  <a:spcPct val="0"/>
                </a:spcBef>
                <a:spcAft>
                  <a:spcPct val="0"/>
                </a:spcAft>
                <a:defRPr sz="4500" kern="1200">
                  <a:solidFill>
                    <a:schemeClr val="tx1"/>
                  </a:solidFill>
                  <a:latin typeface="Arial" charset="0"/>
                  <a:ea typeface="+mn-ea"/>
                  <a:cs typeface="+mn-cs"/>
                </a:defRPr>
              </a:lvl3pPr>
              <a:lvl4pPr marL="3368501" indent="-2712899" algn="l" defTabSz="2246197" rtl="0" fontAlgn="base">
                <a:spcBef>
                  <a:spcPct val="0"/>
                </a:spcBef>
                <a:spcAft>
                  <a:spcPct val="0"/>
                </a:spcAft>
                <a:defRPr sz="4500" kern="1200">
                  <a:solidFill>
                    <a:schemeClr val="tx1"/>
                  </a:solidFill>
                  <a:latin typeface="Arial" charset="0"/>
                  <a:ea typeface="+mn-ea"/>
                  <a:cs typeface="+mn-cs"/>
                </a:defRPr>
              </a:lvl4pPr>
              <a:lvl5pPr marL="4492395" indent="-3617727" algn="l" defTabSz="2246197" rtl="0" fontAlgn="base">
                <a:spcBef>
                  <a:spcPct val="0"/>
                </a:spcBef>
                <a:spcAft>
                  <a:spcPct val="0"/>
                </a:spcAft>
                <a:defRPr sz="4500" kern="1200">
                  <a:solidFill>
                    <a:schemeClr val="tx1"/>
                  </a:solidFill>
                  <a:latin typeface="Arial" charset="0"/>
                  <a:ea typeface="+mn-ea"/>
                  <a:cs typeface="+mn-cs"/>
                </a:defRPr>
              </a:lvl5pPr>
              <a:lvl6pPr marL="2285882" algn="l" defTabSz="914353" rtl="0" eaLnBrk="1" latinLnBrk="0" hangingPunct="1">
                <a:defRPr sz="4500" kern="1200">
                  <a:solidFill>
                    <a:schemeClr val="tx1"/>
                  </a:solidFill>
                  <a:latin typeface="Arial" charset="0"/>
                  <a:ea typeface="+mn-ea"/>
                  <a:cs typeface="+mn-cs"/>
                </a:defRPr>
              </a:lvl6pPr>
              <a:lvl7pPr marL="2743059" algn="l" defTabSz="914353" rtl="0" eaLnBrk="1" latinLnBrk="0" hangingPunct="1">
                <a:defRPr sz="4500" kern="1200">
                  <a:solidFill>
                    <a:schemeClr val="tx1"/>
                  </a:solidFill>
                  <a:latin typeface="Arial" charset="0"/>
                  <a:ea typeface="+mn-ea"/>
                  <a:cs typeface="+mn-cs"/>
                </a:defRPr>
              </a:lvl7pPr>
              <a:lvl8pPr marL="3200235" algn="l" defTabSz="914353" rtl="0" eaLnBrk="1" latinLnBrk="0" hangingPunct="1">
                <a:defRPr sz="4500" kern="1200">
                  <a:solidFill>
                    <a:schemeClr val="tx1"/>
                  </a:solidFill>
                  <a:latin typeface="Arial" charset="0"/>
                  <a:ea typeface="+mn-ea"/>
                  <a:cs typeface="+mn-cs"/>
                </a:defRPr>
              </a:lvl8pPr>
              <a:lvl9pPr marL="3657412" algn="l" defTabSz="914353" rtl="0" eaLnBrk="1" latinLnBrk="0" hangingPunct="1">
                <a:defRPr sz="4500" kern="1200">
                  <a:solidFill>
                    <a:schemeClr val="tx1"/>
                  </a:solidFill>
                  <a:latin typeface="Arial" charset="0"/>
                  <a:ea typeface="+mn-ea"/>
                  <a:cs typeface="+mn-cs"/>
                </a:defRPr>
              </a:lvl9pPr>
            </a:lstStyle>
            <a:p>
              <a:pPr algn="ctr" defTabSz="1778853" fontAlgn="auto">
                <a:spcBef>
                  <a:spcPts val="0"/>
                </a:spcBef>
                <a:spcAft>
                  <a:spcPts val="0"/>
                </a:spcAft>
                <a:defRPr/>
              </a:pPr>
              <a:r>
                <a:rPr lang="en-US" sz="4198" b="1" dirty="0">
                  <a:solidFill>
                    <a:schemeClr val="bg1"/>
                  </a:solidFill>
                  <a:latin typeface="Calibri" panose="020F0502020204030204" pitchFamily="34" charset="0"/>
                  <a:cs typeface="Calibri" panose="020F0502020204030204" pitchFamily="34" charset="0"/>
                </a:rPr>
                <a:t>RESULTS</a:t>
              </a:r>
              <a:endParaRPr lang="en-US" sz="3849" b="1" dirty="0">
                <a:solidFill>
                  <a:schemeClr val="bg1"/>
                </a:solidFill>
                <a:latin typeface="Calibri" panose="020F0502020204030204" pitchFamily="34" charset="0"/>
                <a:cs typeface="Calibri" panose="020F0502020204030204" pitchFamily="34" charset="0"/>
              </a:endParaRPr>
            </a:p>
          </p:txBody>
        </p:sp>
        <p:sp>
          <p:nvSpPr>
            <p:cNvPr id="66" name="Rounded Rectangle 65"/>
            <p:cNvSpPr/>
            <p:nvPr/>
          </p:nvSpPr>
          <p:spPr>
            <a:xfrm>
              <a:off x="29551452" y="5188034"/>
              <a:ext cx="14173200" cy="880420"/>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w="3175">
              <a:solidFill>
                <a:srgbClr val="19325D"/>
              </a:solidFill>
            </a:ln>
          </p:spPr>
          <p:style>
            <a:lnRef idx="2">
              <a:schemeClr val="accent1">
                <a:shade val="50000"/>
              </a:schemeClr>
            </a:lnRef>
            <a:fillRef idx="1">
              <a:schemeClr val="accent1"/>
            </a:fillRef>
            <a:effectRef idx="0">
              <a:schemeClr val="accent1"/>
            </a:effectRef>
            <a:fontRef idx="minor">
              <a:schemeClr val="lt1"/>
            </a:fontRef>
          </p:style>
          <p:txBody>
            <a:bodyPr lIns="70912" tIns="35456" rIns="70912" bIns="35456" rtlCol="0" anchor="ctr"/>
            <a:lstStyle/>
            <a:p>
              <a:pPr algn="ctr"/>
              <a:r>
                <a:rPr lang="en-US" sz="3500" b="1" dirty="0">
                  <a:solidFill>
                    <a:srgbClr val="19325D"/>
                  </a:solidFill>
                  <a:latin typeface="Calibri" panose="020F0502020204030204" pitchFamily="34" charset="0"/>
                  <a:cs typeface="Calibri" panose="020F0502020204030204" pitchFamily="34" charset="0"/>
                </a:rPr>
                <a:t>PERCENT VARIANCE EXPLAINED</a:t>
              </a:r>
            </a:p>
          </p:txBody>
        </p:sp>
      </p:grpSp>
      <p:grpSp>
        <p:nvGrpSpPr>
          <p:cNvPr id="7" name="Group 6">
            <a:extLst>
              <a:ext uri="{FF2B5EF4-FFF2-40B4-BE49-F238E27FC236}">
                <a16:creationId xmlns:a16="http://schemas.microsoft.com/office/drawing/2014/main" id="{5BC5F2DA-EE05-4F97-B9C1-1FB8148659C8}"/>
              </a:ext>
            </a:extLst>
          </p:cNvPr>
          <p:cNvGrpSpPr/>
          <p:nvPr/>
        </p:nvGrpSpPr>
        <p:grpSpPr>
          <a:xfrm>
            <a:off x="13103623" y="19097630"/>
            <a:ext cx="25167834" cy="9995938"/>
            <a:chOff x="14975561" y="21564600"/>
            <a:chExt cx="28763239" cy="11423932"/>
          </a:xfrm>
        </p:grpSpPr>
        <p:sp>
          <p:nvSpPr>
            <p:cNvPr id="77" name="Rectangle 76"/>
            <p:cNvSpPr/>
            <p:nvPr/>
          </p:nvSpPr>
          <p:spPr>
            <a:xfrm>
              <a:off x="14975561" y="29794199"/>
              <a:ext cx="28757596" cy="3194333"/>
            </a:xfrm>
            <a:prstGeom prst="rect">
              <a:avLst/>
            </a:prstGeom>
            <a:ln w="57150">
              <a:solidFill>
                <a:srgbClr val="1B2943"/>
              </a:solidFill>
            </a:ln>
          </p:spPr>
          <p:style>
            <a:lnRef idx="2">
              <a:schemeClr val="accent6"/>
            </a:lnRef>
            <a:fillRef idx="1">
              <a:schemeClr val="lt1"/>
            </a:fillRef>
            <a:effectRef idx="0">
              <a:schemeClr val="accent6"/>
            </a:effectRef>
            <a:fontRef idx="minor">
              <a:schemeClr val="dk1"/>
            </a:fontRef>
          </p:style>
          <p:txBody>
            <a:bodyPr rtlCol="0" anchor="ctr"/>
            <a:lstStyle/>
            <a:p>
              <a:pPr marL="300112" indent="-300112">
                <a:spcAft>
                  <a:spcPts val="98"/>
                </a:spcAft>
                <a:buFont typeface="Wingdings" panose="05000000000000000000" pitchFamily="2" charset="2"/>
                <a:buChar char="§"/>
              </a:pPr>
              <a:r>
                <a:rPr lang="en-US" sz="1399" dirty="0">
                  <a:latin typeface="Calibri" panose="020F0502020204030204" pitchFamily="34" charset="0"/>
                  <a:cs typeface="Calibri" panose="020F0502020204030204" pitchFamily="34" charset="0"/>
                </a:rPr>
                <a:t>Bowman, N. A., Hill, P. L., Denson, N., &amp; Bronkema, R. (2015). Keep on truckin’ or stay the course? Exploring grit dimensions as differential predictors of educational achievement, satisfaction, and intentions. </a:t>
              </a:r>
              <a:r>
                <a:rPr lang="en-US" sz="1399" i="1" dirty="0">
                  <a:latin typeface="Calibri" panose="020F0502020204030204" pitchFamily="34" charset="0"/>
                  <a:cs typeface="Calibri" panose="020F0502020204030204" pitchFamily="34" charset="0"/>
                </a:rPr>
                <a:t>Social Psychological and Personality Science, 6</a:t>
              </a:r>
              <a:r>
                <a:rPr lang="en-US" sz="1399" dirty="0">
                  <a:latin typeface="Calibri" panose="020F0502020204030204" pitchFamily="34" charset="0"/>
                  <a:cs typeface="Calibri" panose="020F0502020204030204" pitchFamily="34" charset="0"/>
                </a:rPr>
                <a:t>(6), 639-645. 10.1177/1948550615574300</a:t>
              </a:r>
            </a:p>
            <a:p>
              <a:pPr marL="300112" indent="-300112">
                <a:spcAft>
                  <a:spcPts val="98"/>
                </a:spcAft>
                <a:buFont typeface="Wingdings" panose="05000000000000000000" pitchFamily="2" charset="2"/>
                <a:buChar char="§"/>
              </a:pPr>
              <a:r>
                <a:rPr lang="en-US" sz="1399" dirty="0">
                  <a:latin typeface="Calibri" panose="020F0502020204030204" pitchFamily="34" charset="0"/>
                  <a:cs typeface="Calibri" panose="020F0502020204030204" pitchFamily="34" charset="0"/>
                </a:rPr>
                <a:t>Duckworth, A. L., Peterson, C., Matthews, M. D., &amp; Kelly, D. R. (2007). Grit: Perseverance and passion for long-term goals. </a:t>
              </a:r>
              <a:r>
                <a:rPr lang="en-US" sz="1399" i="1" dirty="0">
                  <a:latin typeface="Calibri" panose="020F0502020204030204" pitchFamily="34" charset="0"/>
                  <a:cs typeface="Calibri" panose="020F0502020204030204" pitchFamily="34" charset="0"/>
                </a:rPr>
                <a:t>Journal of Personality and Social Psychology</a:t>
              </a:r>
              <a:r>
                <a:rPr lang="en-US" sz="1399" dirty="0">
                  <a:latin typeface="Calibri" panose="020F0502020204030204" pitchFamily="34" charset="0"/>
                  <a:cs typeface="Calibri" panose="020F0502020204030204" pitchFamily="34" charset="0"/>
                </a:rPr>
                <a:t>, </a:t>
              </a:r>
              <a:r>
                <a:rPr lang="en-US" sz="1399" i="1" dirty="0">
                  <a:latin typeface="Calibri" panose="020F0502020204030204" pitchFamily="34" charset="0"/>
                  <a:cs typeface="Calibri" panose="020F0502020204030204" pitchFamily="34" charset="0"/>
                </a:rPr>
                <a:t>92</a:t>
              </a:r>
              <a:r>
                <a:rPr lang="en-US" sz="1399" dirty="0">
                  <a:latin typeface="Calibri" panose="020F0502020204030204" pitchFamily="34" charset="0"/>
                  <a:cs typeface="Calibri" panose="020F0502020204030204" pitchFamily="34" charset="0"/>
                </a:rPr>
                <a:t>(6), 1087–1101. https://doi.org/10.1037/0022-3514.92.6.1087</a:t>
              </a:r>
            </a:p>
            <a:p>
              <a:pPr marL="300112" indent="-300112">
                <a:spcAft>
                  <a:spcPts val="98"/>
                </a:spcAft>
                <a:buFont typeface="Wingdings" panose="05000000000000000000" pitchFamily="2" charset="2"/>
                <a:buChar char="§"/>
              </a:pPr>
              <a:r>
                <a:rPr lang="en-US" sz="1399" dirty="0">
                  <a:latin typeface="Calibri" panose="020F0502020204030204" pitchFamily="34" charset="0"/>
                  <a:cs typeface="Calibri" panose="020F0502020204030204" pitchFamily="34" charset="0"/>
                </a:rPr>
                <a:t>Ivcevic</a:t>
              </a:r>
              <a:r>
                <a:rPr lang="en-US" sz="1399" dirty="0">
                  <a:latin typeface="Calibri" panose="020F0502020204030204" pitchFamily="34" charset="0"/>
                  <a:ea typeface="+mn-lt"/>
                  <a:cs typeface="Calibri" panose="020F0502020204030204" pitchFamily="34" charset="0"/>
                </a:rPr>
                <a:t>, Z., &amp; Brackett, M. (2014). Predicting school success: Comparing conscientiousness, grit, and emotion regulation ability. </a:t>
              </a:r>
              <a:r>
                <a:rPr lang="en-US" sz="1399" i="1" dirty="0">
                  <a:latin typeface="Calibri" panose="020F0502020204030204" pitchFamily="34" charset="0"/>
                  <a:ea typeface="+mn-lt"/>
                  <a:cs typeface="Calibri" panose="020F0502020204030204" pitchFamily="34" charset="0"/>
                </a:rPr>
                <a:t>Journal of Research in Personality, 52</a:t>
              </a:r>
              <a:r>
                <a:rPr lang="en-US" sz="1399" dirty="0">
                  <a:latin typeface="Calibri" panose="020F0502020204030204" pitchFamily="34" charset="0"/>
                  <a:ea typeface="+mn-lt"/>
                  <a:cs typeface="Calibri" panose="020F0502020204030204" pitchFamily="34" charset="0"/>
                </a:rPr>
                <a:t>, 29-36. http://dx.doi.org/10.1016/j.jrp.2014.06.005</a:t>
              </a:r>
              <a:endParaRPr lang="en-US" sz="1399" dirty="0">
                <a:latin typeface="Calibri" panose="020F0502020204030204" pitchFamily="34" charset="0"/>
                <a:cs typeface="Calibri" panose="020F0502020204030204" pitchFamily="34" charset="0"/>
              </a:endParaRPr>
            </a:p>
            <a:p>
              <a:pPr marL="300112" indent="-300112">
                <a:spcAft>
                  <a:spcPts val="98"/>
                </a:spcAft>
                <a:buFont typeface="Wingdings" panose="05000000000000000000" pitchFamily="2" charset="2"/>
                <a:buChar char="§"/>
              </a:pPr>
              <a:r>
                <a:rPr lang="en-US" sz="1399" dirty="0">
                  <a:latin typeface="Calibri" panose="020F0502020204030204" pitchFamily="34" charset="0"/>
                  <a:cs typeface="Calibri" panose="020F0502020204030204" pitchFamily="34" charset="0"/>
                </a:rPr>
                <a:t>Muenks, K., Wigfield, A., Yang, J. S., &amp; O’Neal, C. R. (2017). How true is grit? Assessing its relations to high school and college students’ personality characteristics, self-regulation, engagement, and achievement. </a:t>
              </a:r>
              <a:r>
                <a:rPr lang="en-US" sz="1399" i="1" dirty="0">
                  <a:latin typeface="Calibri" panose="020F0502020204030204" pitchFamily="34" charset="0"/>
                  <a:cs typeface="Calibri" panose="020F0502020204030204" pitchFamily="34" charset="0"/>
                </a:rPr>
                <a:t>Journal of Educational Psychology, 109</a:t>
              </a:r>
              <a:r>
                <a:rPr lang="en-US" sz="1399" dirty="0">
                  <a:latin typeface="Calibri" panose="020F0502020204030204" pitchFamily="34" charset="0"/>
                  <a:cs typeface="Calibri" panose="020F0502020204030204" pitchFamily="34" charset="0"/>
                </a:rPr>
                <a:t>(5), 599-620. https://dx.doi.org/10.1037/edu0000153</a:t>
              </a:r>
            </a:p>
            <a:p>
              <a:pPr marL="300112" indent="-300112">
                <a:spcAft>
                  <a:spcPts val="98"/>
                </a:spcAft>
                <a:buFont typeface="Wingdings" panose="05000000000000000000" pitchFamily="2" charset="2"/>
                <a:buChar char="§"/>
              </a:pPr>
              <a:r>
                <a:rPr lang="en-US" sz="1399" dirty="0">
                  <a:latin typeface="Calibri" panose="020F0502020204030204" pitchFamily="34" charset="0"/>
                  <a:cs typeface="Calibri" panose="020F0502020204030204" pitchFamily="34" charset="0"/>
                </a:rPr>
                <a:t>The NCES Fast Facts Tool provides quick answers to many education questions (National Center for Education Statistics). (n.d.). Retrieved from https://nces.ed.gov/fastfacts/display.asp?id=561</a:t>
              </a:r>
            </a:p>
            <a:p>
              <a:pPr marL="300112" indent="-300112">
                <a:spcAft>
                  <a:spcPts val="98"/>
                </a:spcAft>
                <a:buFont typeface="Wingdings" panose="05000000000000000000" pitchFamily="2" charset="2"/>
                <a:buChar char="§"/>
              </a:pPr>
              <a:r>
                <a:rPr lang="en-US" sz="1399" dirty="0">
                  <a:latin typeface="Calibri" panose="020F0502020204030204" pitchFamily="34" charset="0"/>
                  <a:cs typeface="Calibri" panose="020F0502020204030204" pitchFamily="34" charset="0"/>
                </a:rPr>
                <a:t>Pew Research Center (2014). The rising cost of not going to college. Retrieved April 10, 2018 from http://www.pewsocialtrends.org/2014/02/11/the-rising-cost-of-not-going-to-college/</a:t>
              </a:r>
            </a:p>
            <a:p>
              <a:pPr marL="300112" indent="-300112">
                <a:spcAft>
                  <a:spcPts val="98"/>
                </a:spcAft>
                <a:buFont typeface="Wingdings" panose="05000000000000000000" pitchFamily="2" charset="2"/>
                <a:buChar char="§"/>
              </a:pPr>
              <a:r>
                <a:rPr lang="en-US" sz="1399" dirty="0">
                  <a:latin typeface="Calibri" panose="020F0502020204030204" pitchFamily="34" charset="0"/>
                  <a:cs typeface="Calibri" panose="020F0502020204030204" pitchFamily="34" charset="0"/>
                </a:rPr>
                <a:t>Pintrich, P. R., Smith, D. A., Garcia, T., &amp; McKeachie, W. J. (1991). </a:t>
              </a:r>
              <a:r>
                <a:rPr lang="en-US" sz="1399" i="1" dirty="0">
                  <a:latin typeface="Calibri" panose="020F0502020204030204" pitchFamily="34" charset="0"/>
                  <a:cs typeface="Calibri" panose="020F0502020204030204" pitchFamily="34" charset="0"/>
                </a:rPr>
                <a:t>A manual for the use of the Motivated Strategies for Learning Questionnaire (MSLQ)</a:t>
              </a:r>
              <a:r>
                <a:rPr lang="en-US" sz="1399" dirty="0">
                  <a:latin typeface="Calibri" panose="020F0502020204030204" pitchFamily="34" charset="0"/>
                  <a:cs typeface="Calibri" panose="020F0502020204030204" pitchFamily="34" charset="0"/>
                </a:rPr>
                <a:t>. Ann Arbor, MI: National Center for Research to Improve Postsecondary Teaching and Learning; Retrieved from http://files.eric .ed.gov/fulltext/ED338122.pdf </a:t>
              </a:r>
            </a:p>
            <a:p>
              <a:pPr marL="300112" indent="-300112">
                <a:spcAft>
                  <a:spcPts val="98"/>
                </a:spcAft>
                <a:buFont typeface="Wingdings" panose="05000000000000000000" pitchFamily="2" charset="2"/>
                <a:buChar char="§"/>
              </a:pPr>
              <a:r>
                <a:rPr lang="en-US" sz="1399" dirty="0">
                  <a:latin typeface="Calibri" panose="020F0502020204030204" pitchFamily="34" charset="0"/>
                  <a:cs typeface="Calibri" panose="020F0502020204030204" pitchFamily="34" charset="0"/>
                </a:rPr>
                <a:t>Skinner, E. A., Kindermann, T. A., Connell, J. P., &amp; Wellborn, J. G. (2009). Organizational constructs in the dynamics of motivational development. In K.Wentzel &amp; A. Wigfield (Eds.), </a:t>
              </a:r>
              <a:r>
                <a:rPr lang="en-US" sz="1399" i="1" dirty="0">
                  <a:latin typeface="Calibri" panose="020F0502020204030204" pitchFamily="34" charset="0"/>
                  <a:cs typeface="Calibri" panose="020F0502020204030204" pitchFamily="34" charset="0"/>
                </a:rPr>
                <a:t>Handbook of motivation at school</a:t>
              </a:r>
              <a:r>
                <a:rPr lang="en-US" sz="1399" dirty="0">
                  <a:latin typeface="Calibri" panose="020F0502020204030204" pitchFamily="34" charset="0"/>
                  <a:cs typeface="Calibri" panose="020F0502020204030204" pitchFamily="34" charset="0"/>
                </a:rPr>
                <a:t> (pp. 223–245).  New York, NY: Routledge/Taylor &amp; Francis Group. Retrieved from https://search.ebscohost.com/login.aspx?direct=true&amp;AuthType=sso&amp;db=psyh&amp;AN=2009-24219-011&amp;site=ehost-live&amp;scope=site</a:t>
              </a:r>
            </a:p>
            <a:p>
              <a:pPr marL="300112" indent="-300112">
                <a:spcAft>
                  <a:spcPts val="98"/>
                </a:spcAft>
                <a:buFont typeface="Wingdings" panose="05000000000000000000" pitchFamily="2" charset="2"/>
                <a:buChar char="§"/>
              </a:pPr>
              <a:r>
                <a:rPr lang="en-US" sz="1399" dirty="0">
                  <a:latin typeface="Calibri" panose="020F0502020204030204" pitchFamily="34" charset="0"/>
                  <a:cs typeface="Calibri" panose="020F0502020204030204" pitchFamily="34" charset="0"/>
                </a:rPr>
                <a:t>Weissman, J. (2012). Why do so many Americans drop out of college?. </a:t>
              </a:r>
              <a:r>
                <a:rPr lang="en-US" sz="1399" i="1" dirty="0">
                  <a:latin typeface="Calibri" panose="020F0502020204030204" pitchFamily="34" charset="0"/>
                  <a:cs typeface="Calibri" panose="020F0502020204030204" pitchFamily="34" charset="0"/>
                </a:rPr>
                <a:t>The Atlantic.</a:t>
              </a:r>
              <a:endParaRPr lang="en-US" sz="1399" dirty="0">
                <a:latin typeface="Calibri" panose="020F0502020204030204" pitchFamily="34" charset="0"/>
                <a:cs typeface="Calibri" panose="020F0502020204030204" pitchFamily="34" charset="0"/>
              </a:endParaRPr>
            </a:p>
            <a:p>
              <a:pPr marL="300112" indent="-300112">
                <a:spcAft>
                  <a:spcPts val="98"/>
                </a:spcAft>
                <a:buFont typeface="Wingdings" panose="05000000000000000000" pitchFamily="2" charset="2"/>
                <a:buChar char="§"/>
              </a:pPr>
              <a:r>
                <a:rPr lang="en-US" sz="1399" dirty="0">
                  <a:latin typeface="Calibri" panose="020F0502020204030204" pitchFamily="34" charset="0"/>
                  <a:cs typeface="Calibri" panose="020F0502020204030204" pitchFamily="34" charset="0"/>
                </a:rPr>
                <a:t>Westrick, P. A., Le, H., Robbins, S. B., Radunzel, J. M. R., &amp; Schmidt, F. L. (2015). College performance and retention: A meta-analysis of the predictive validities of ACT® scores, high school grades, and SES. </a:t>
              </a:r>
              <a:r>
                <a:rPr lang="en-US" sz="1399" i="1" dirty="0">
                  <a:latin typeface="Calibri" panose="020F0502020204030204" pitchFamily="34" charset="0"/>
                  <a:cs typeface="Calibri" panose="020F0502020204030204" pitchFamily="34" charset="0"/>
                </a:rPr>
                <a:t>Educational Assessment</a:t>
              </a:r>
              <a:r>
                <a:rPr lang="en-US" sz="1399" dirty="0">
                  <a:latin typeface="Calibri" panose="020F0502020204030204" pitchFamily="34" charset="0"/>
                  <a:cs typeface="Calibri" panose="020F0502020204030204" pitchFamily="34" charset="0"/>
                </a:rPr>
                <a:t>, </a:t>
              </a:r>
              <a:r>
                <a:rPr lang="en-US" sz="1399" i="1" dirty="0">
                  <a:latin typeface="Calibri" panose="020F0502020204030204" pitchFamily="34" charset="0"/>
                  <a:cs typeface="Calibri" panose="020F0502020204030204" pitchFamily="34" charset="0"/>
                </a:rPr>
                <a:t>20</a:t>
              </a:r>
              <a:r>
                <a:rPr lang="en-US" sz="1399" dirty="0">
                  <a:latin typeface="Calibri" panose="020F0502020204030204" pitchFamily="34" charset="0"/>
                  <a:cs typeface="Calibri" panose="020F0502020204030204" pitchFamily="34" charset="0"/>
                </a:rPr>
                <a:t>(1), 23–45. https://doi.org/10.1080/10627197.2015.997614</a:t>
              </a:r>
            </a:p>
            <a:p>
              <a:pPr marL="300112" indent="-300112">
                <a:spcAft>
                  <a:spcPts val="98"/>
                </a:spcAft>
                <a:buFont typeface="Wingdings" panose="05000000000000000000" pitchFamily="2" charset="2"/>
                <a:buChar char="§"/>
              </a:pPr>
              <a:r>
                <a:rPr lang="en-US" sz="1399" dirty="0">
                  <a:solidFill>
                    <a:srgbClr val="000000"/>
                  </a:solidFill>
                  <a:latin typeface="Calibri" panose="020F0502020204030204" pitchFamily="34" charset="0"/>
                  <a:cs typeface="Calibri" panose="020F0502020204030204" pitchFamily="34" charset="0"/>
                </a:rPr>
                <a:t>Whiteside, S. P., &amp; Lynam, D. R. (2003). Understanding the role of impulsivity and externalizing psychopathology in alcohol abuse: Application of the UPPS Impulsive Behavior Scale.</a:t>
              </a:r>
              <a:r>
                <a:rPr lang="en-US" sz="1399" i="1" dirty="0">
                  <a:solidFill>
                    <a:srgbClr val="000000"/>
                  </a:solidFill>
                  <a:latin typeface="Calibri" panose="020F0502020204030204" pitchFamily="34" charset="0"/>
                  <a:cs typeface="Calibri" panose="020F0502020204030204" pitchFamily="34" charset="0"/>
                </a:rPr>
                <a:t> Experimental and Clinical Psychopharmacology, 11</a:t>
              </a:r>
              <a:r>
                <a:rPr lang="en-US" sz="1399" dirty="0">
                  <a:solidFill>
                    <a:srgbClr val="000000"/>
                  </a:solidFill>
                  <a:latin typeface="Calibri" panose="020F0502020204030204" pitchFamily="34" charset="0"/>
                  <a:cs typeface="Calibri" panose="020F0502020204030204" pitchFamily="34" charset="0"/>
                </a:rPr>
                <a:t>(3), 210-217.​</a:t>
              </a:r>
            </a:p>
          </p:txBody>
        </p:sp>
        <p:sp>
          <p:nvSpPr>
            <p:cNvPr id="72" name="AutoShape 11"/>
            <p:cNvSpPr>
              <a:spLocks noChangeArrowheads="1"/>
            </p:cNvSpPr>
            <p:nvPr/>
          </p:nvSpPr>
          <p:spPr bwMode="auto">
            <a:xfrm>
              <a:off x="14975561" y="21564600"/>
              <a:ext cx="28763239" cy="991494"/>
            </a:xfrm>
            <a:prstGeom prst="roundRect">
              <a:avLst>
                <a:gd name="adj" fmla="val 0"/>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50000" t="50000" r="50000" b="50000"/>
              </a:path>
              <a:tileRect/>
            </a:gradFill>
            <a:ln w="19050">
              <a:noFill/>
              <a:round/>
              <a:headEnd/>
              <a:tailEnd/>
            </a:ln>
            <a:effectLst/>
          </p:spPr>
          <p:txBody>
            <a:bodyPr wrap="none" lIns="29990" tIns="14997" rIns="29990" bIns="14997" anchor="ctr"/>
            <a:lstStyle>
              <a:defPPr>
                <a:defRPr lang="en-US"/>
              </a:defPPr>
              <a:lvl1pPr algn="l" defTabSz="2246197" rtl="0" fontAlgn="base">
                <a:spcBef>
                  <a:spcPct val="0"/>
                </a:spcBef>
                <a:spcAft>
                  <a:spcPct val="0"/>
                </a:spcAft>
                <a:defRPr sz="4500" kern="1200">
                  <a:solidFill>
                    <a:schemeClr val="tx1"/>
                  </a:solidFill>
                  <a:latin typeface="Arial" charset="0"/>
                  <a:ea typeface="+mn-ea"/>
                  <a:cs typeface="+mn-cs"/>
                </a:defRPr>
              </a:lvl1pPr>
              <a:lvl2pPr marL="1122305" indent="-903241" algn="l" defTabSz="2246197" rtl="0" fontAlgn="base">
                <a:spcBef>
                  <a:spcPct val="0"/>
                </a:spcBef>
                <a:spcAft>
                  <a:spcPct val="0"/>
                </a:spcAft>
                <a:defRPr sz="4500" kern="1200">
                  <a:solidFill>
                    <a:schemeClr val="tx1"/>
                  </a:solidFill>
                  <a:latin typeface="Arial" charset="0"/>
                  <a:ea typeface="+mn-ea"/>
                  <a:cs typeface="+mn-cs"/>
                </a:defRPr>
              </a:lvl2pPr>
              <a:lvl3pPr marL="2246197" indent="-1808070" algn="l" defTabSz="2246197" rtl="0" fontAlgn="base">
                <a:spcBef>
                  <a:spcPct val="0"/>
                </a:spcBef>
                <a:spcAft>
                  <a:spcPct val="0"/>
                </a:spcAft>
                <a:defRPr sz="4500" kern="1200">
                  <a:solidFill>
                    <a:schemeClr val="tx1"/>
                  </a:solidFill>
                  <a:latin typeface="Arial" charset="0"/>
                  <a:ea typeface="+mn-ea"/>
                  <a:cs typeface="+mn-cs"/>
                </a:defRPr>
              </a:lvl3pPr>
              <a:lvl4pPr marL="3368501" indent="-2712899" algn="l" defTabSz="2246197" rtl="0" fontAlgn="base">
                <a:spcBef>
                  <a:spcPct val="0"/>
                </a:spcBef>
                <a:spcAft>
                  <a:spcPct val="0"/>
                </a:spcAft>
                <a:defRPr sz="4500" kern="1200">
                  <a:solidFill>
                    <a:schemeClr val="tx1"/>
                  </a:solidFill>
                  <a:latin typeface="Arial" charset="0"/>
                  <a:ea typeface="+mn-ea"/>
                  <a:cs typeface="+mn-cs"/>
                </a:defRPr>
              </a:lvl4pPr>
              <a:lvl5pPr marL="4492395" indent="-3617727" algn="l" defTabSz="2246197" rtl="0" fontAlgn="base">
                <a:spcBef>
                  <a:spcPct val="0"/>
                </a:spcBef>
                <a:spcAft>
                  <a:spcPct val="0"/>
                </a:spcAft>
                <a:defRPr sz="4500" kern="1200">
                  <a:solidFill>
                    <a:schemeClr val="tx1"/>
                  </a:solidFill>
                  <a:latin typeface="Arial" charset="0"/>
                  <a:ea typeface="+mn-ea"/>
                  <a:cs typeface="+mn-cs"/>
                </a:defRPr>
              </a:lvl5pPr>
              <a:lvl6pPr marL="2285882" algn="l" defTabSz="914353" rtl="0" eaLnBrk="1" latinLnBrk="0" hangingPunct="1">
                <a:defRPr sz="4500" kern="1200">
                  <a:solidFill>
                    <a:schemeClr val="tx1"/>
                  </a:solidFill>
                  <a:latin typeface="Arial" charset="0"/>
                  <a:ea typeface="+mn-ea"/>
                  <a:cs typeface="+mn-cs"/>
                </a:defRPr>
              </a:lvl6pPr>
              <a:lvl7pPr marL="2743059" algn="l" defTabSz="914353" rtl="0" eaLnBrk="1" latinLnBrk="0" hangingPunct="1">
                <a:defRPr sz="4500" kern="1200">
                  <a:solidFill>
                    <a:schemeClr val="tx1"/>
                  </a:solidFill>
                  <a:latin typeface="Arial" charset="0"/>
                  <a:ea typeface="+mn-ea"/>
                  <a:cs typeface="+mn-cs"/>
                </a:defRPr>
              </a:lvl7pPr>
              <a:lvl8pPr marL="3200235" algn="l" defTabSz="914353" rtl="0" eaLnBrk="1" latinLnBrk="0" hangingPunct="1">
                <a:defRPr sz="4500" kern="1200">
                  <a:solidFill>
                    <a:schemeClr val="tx1"/>
                  </a:solidFill>
                  <a:latin typeface="Arial" charset="0"/>
                  <a:ea typeface="+mn-ea"/>
                  <a:cs typeface="+mn-cs"/>
                </a:defRPr>
              </a:lvl8pPr>
              <a:lvl9pPr marL="3657412" algn="l" defTabSz="914353" rtl="0" eaLnBrk="1" latinLnBrk="0" hangingPunct="1">
                <a:defRPr sz="4500" kern="1200">
                  <a:solidFill>
                    <a:schemeClr val="tx1"/>
                  </a:solidFill>
                  <a:latin typeface="Arial" charset="0"/>
                  <a:ea typeface="+mn-ea"/>
                  <a:cs typeface="+mn-cs"/>
                </a:defRPr>
              </a:lvl9pPr>
            </a:lstStyle>
            <a:p>
              <a:pPr algn="ctr" defTabSz="1778853" fontAlgn="auto">
                <a:spcBef>
                  <a:spcPts val="0"/>
                </a:spcBef>
                <a:spcAft>
                  <a:spcPts val="0"/>
                </a:spcAft>
                <a:defRPr/>
              </a:pPr>
              <a:r>
                <a:rPr lang="en-US" sz="4198" b="1" dirty="0">
                  <a:solidFill>
                    <a:schemeClr val="bg1"/>
                  </a:solidFill>
                  <a:latin typeface="Calibri" panose="020F0502020204030204" pitchFamily="34" charset="0"/>
                  <a:cs typeface="Calibri" panose="020F0502020204030204" pitchFamily="34" charset="0"/>
                </a:rPr>
                <a:t>CONCLUSIONS</a:t>
              </a:r>
              <a:endParaRPr lang="en-US" sz="3849" b="1" dirty="0">
                <a:solidFill>
                  <a:schemeClr val="bg1"/>
                </a:solidFill>
                <a:latin typeface="Calibri" panose="020F0502020204030204" pitchFamily="34" charset="0"/>
                <a:cs typeface="Calibri" panose="020F0502020204030204" pitchFamily="34" charset="0"/>
              </a:endParaRPr>
            </a:p>
          </p:txBody>
        </p:sp>
        <p:sp>
          <p:nvSpPr>
            <p:cNvPr id="73" name="Rectangle 72"/>
            <p:cNvSpPr/>
            <p:nvPr/>
          </p:nvSpPr>
          <p:spPr>
            <a:xfrm>
              <a:off x="14987595" y="22682200"/>
              <a:ext cx="28737057" cy="6029958"/>
            </a:xfrm>
            <a:prstGeom prst="rect">
              <a:avLst/>
            </a:prstGeom>
            <a:ln w="57150">
              <a:solidFill>
                <a:srgbClr val="1B2943"/>
              </a:solidFill>
            </a:ln>
          </p:spPr>
          <p:style>
            <a:lnRef idx="2">
              <a:schemeClr val="accent6"/>
            </a:lnRef>
            <a:fillRef idx="1">
              <a:schemeClr val="lt1"/>
            </a:fillRef>
            <a:effectRef idx="0">
              <a:schemeClr val="accent6"/>
            </a:effectRef>
            <a:fontRef idx="minor">
              <a:schemeClr val="dk1"/>
            </a:fontRef>
          </p:style>
          <p:txBody>
            <a:bodyPr rtlCol="0" anchor="ctr"/>
            <a:lstStyle/>
            <a:p>
              <a:pPr marL="342977" indent="-342977">
                <a:spcAft>
                  <a:spcPts val="350"/>
                </a:spcAft>
                <a:buFont typeface="Wingdings" panose="05000000000000000000" pitchFamily="2" charset="2"/>
                <a:buChar char="§"/>
              </a:pPr>
              <a:r>
                <a:rPr lang="en-US" sz="2449" dirty="0">
                  <a:latin typeface="Calibri" panose="020F0502020204030204" pitchFamily="34" charset="0"/>
                  <a:cs typeface="Calibri" panose="020F0502020204030204" pitchFamily="34" charset="0"/>
                </a:rPr>
                <a:t>Consistent with other research, high school GPA was the strongest predictor of first-year college GPA (both fall and spring; accounting for 25.7 and 19.8 percent of the variance, respectively).</a:t>
              </a:r>
            </a:p>
            <a:p>
              <a:pPr marL="342977" indent="-342977">
                <a:spcAft>
                  <a:spcPts val="350"/>
                </a:spcAft>
                <a:buFont typeface="Wingdings" panose="05000000000000000000" pitchFamily="2" charset="2"/>
                <a:buChar char="§"/>
              </a:pPr>
              <a:r>
                <a:rPr lang="en-US" sz="2449" dirty="0">
                  <a:latin typeface="Calibri" panose="020F0502020204030204" pitchFamily="34" charset="0"/>
                  <a:cs typeface="Calibri" panose="020F0502020204030204" pitchFamily="34" charset="0"/>
                </a:rPr>
                <a:t>This finding confirms the importance of focusing retention efforts on incoming students with lower HS GPAs.</a:t>
              </a:r>
            </a:p>
            <a:p>
              <a:pPr marL="342977" indent="-342977">
                <a:spcAft>
                  <a:spcPts val="350"/>
                </a:spcAft>
                <a:buFont typeface="Wingdings" panose="05000000000000000000" pitchFamily="2" charset="2"/>
                <a:buChar char="§"/>
              </a:pPr>
              <a:r>
                <a:rPr lang="en-US" sz="2449" dirty="0">
                  <a:latin typeface="Calibri" panose="020F0502020204030204" pitchFamily="34" charset="0"/>
                  <a:cs typeface="Calibri" panose="020F0502020204030204" pitchFamily="34" charset="0"/>
                </a:rPr>
                <a:t>Research on grit would suggest that (lack of) perseverance would be most predictive of college grades. However, the results of the current study suggest that positive and negative urgency were more strongly associated with first-year grades (accounting for a small but significant 1-2% of the variance in GPA).</a:t>
              </a:r>
            </a:p>
            <a:p>
              <a:pPr marL="342977" indent="-342977">
                <a:spcAft>
                  <a:spcPts val="350"/>
                </a:spcAft>
                <a:buFont typeface="Wingdings" panose="05000000000000000000" pitchFamily="2" charset="2"/>
                <a:buChar char="§"/>
              </a:pPr>
              <a:r>
                <a:rPr lang="en-US" sz="2449" dirty="0">
                  <a:latin typeface="Calibri" panose="020F0502020204030204" pitchFamily="34" charset="0"/>
                  <a:cs typeface="Calibri" panose="020F0502020204030204" pitchFamily="34" charset="0"/>
                </a:rPr>
                <a:t>These findings indicate that a narrow focus on building “grit” (i.e., perseverance) in at-risk students may be premature—poor grades, rather than being a result of an inability to persevere in the face of adversity, may reflect an inability to regulate impulses while in a state of strong emotional arousal.</a:t>
              </a:r>
            </a:p>
            <a:p>
              <a:pPr marL="342977" indent="-342977">
                <a:spcAft>
                  <a:spcPts val="350"/>
                </a:spcAft>
                <a:buFont typeface="Wingdings" panose="05000000000000000000" pitchFamily="2" charset="2"/>
                <a:buChar char="§"/>
              </a:pPr>
              <a:r>
                <a:rPr lang="en-US" sz="2449" dirty="0">
                  <a:latin typeface="Calibri" panose="020F0502020204030204" pitchFamily="34" charset="0"/>
                  <a:cs typeface="Calibri" panose="020F0502020204030204" pitchFamily="34" charset="0"/>
                </a:rPr>
                <a:t>The results of the current study are inconsistent with the findings of Duckworth et al. (2007). The current study suggests that emotion regulation may be more important than perseverance, calling into question the relevance of grit as a potential predictor of college GPA after controlling for HS GPA. </a:t>
              </a:r>
            </a:p>
            <a:p>
              <a:pPr marL="743126" lvl="1" indent="-342977">
                <a:spcAft>
                  <a:spcPts val="350"/>
                </a:spcAft>
                <a:buFont typeface="Wingdings" panose="05000000000000000000" pitchFamily="2" charset="2"/>
                <a:buChar char="§"/>
              </a:pPr>
              <a:r>
                <a:rPr lang="en-US" sz="2449" dirty="0">
                  <a:latin typeface="Calibri" panose="020F0502020204030204" pitchFamily="34" charset="0"/>
                  <a:cs typeface="Calibri" panose="020F0502020204030204" pitchFamily="34" charset="0"/>
                </a:rPr>
                <a:t>This is consistent with the results of Ivcevic and Brackett (2014), who found that emotion regulation ability (ERA) independently predicted 5% of the variance in high school GPA. Additionally, they found that while ERA and conscientiousness both predicted GPA, grit did not.</a:t>
              </a:r>
            </a:p>
            <a:p>
              <a:pPr marL="342977" indent="-342977">
                <a:spcAft>
                  <a:spcPts val="350"/>
                </a:spcAft>
                <a:buFont typeface="Wingdings" panose="05000000000000000000" pitchFamily="2" charset="2"/>
                <a:buChar char="§"/>
              </a:pPr>
              <a:r>
                <a:rPr lang="en-US" sz="2449" dirty="0">
                  <a:solidFill>
                    <a:srgbClr val="000000"/>
                  </a:solidFill>
                  <a:latin typeface="Calibri" panose="020F0502020204030204" pitchFamily="34" charset="0"/>
                  <a:cs typeface="Calibri" panose="020F0502020204030204" pitchFamily="34" charset="0"/>
                </a:rPr>
                <a:t>Impulsivity predicts fall GPA more strongly than spring GPA. This may indicate that other variables, such as extracurricular activities, social relationships, etc. come into play after the first semester of college. Further research should be conducted to identify these variables.</a:t>
              </a:r>
            </a:p>
          </p:txBody>
        </p:sp>
        <p:sp>
          <p:nvSpPr>
            <p:cNvPr id="76" name="AutoShape 11"/>
            <p:cNvSpPr>
              <a:spLocks noChangeArrowheads="1"/>
            </p:cNvSpPr>
            <p:nvPr/>
          </p:nvSpPr>
          <p:spPr bwMode="auto">
            <a:xfrm>
              <a:off x="14975561" y="28839158"/>
              <a:ext cx="28749091" cy="828042"/>
            </a:xfrm>
            <a:prstGeom prst="roundRect">
              <a:avLst>
                <a:gd name="adj" fmla="val 0"/>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50000" t="50000" r="50000" b="50000"/>
              </a:path>
              <a:tileRect/>
            </a:gradFill>
            <a:ln w="19050">
              <a:noFill/>
              <a:round/>
              <a:headEnd/>
              <a:tailEnd/>
            </a:ln>
            <a:effectLst/>
          </p:spPr>
          <p:txBody>
            <a:bodyPr wrap="none" lIns="29990" tIns="14997" rIns="29990" bIns="14997" anchor="ctr"/>
            <a:lstStyle>
              <a:defPPr>
                <a:defRPr lang="en-US"/>
              </a:defPPr>
              <a:lvl1pPr algn="l" defTabSz="2246197" rtl="0" fontAlgn="base">
                <a:spcBef>
                  <a:spcPct val="0"/>
                </a:spcBef>
                <a:spcAft>
                  <a:spcPct val="0"/>
                </a:spcAft>
                <a:defRPr sz="4500" kern="1200">
                  <a:solidFill>
                    <a:schemeClr val="tx1"/>
                  </a:solidFill>
                  <a:latin typeface="Arial" charset="0"/>
                  <a:ea typeface="+mn-ea"/>
                  <a:cs typeface="+mn-cs"/>
                </a:defRPr>
              </a:lvl1pPr>
              <a:lvl2pPr marL="1122305" indent="-903241" algn="l" defTabSz="2246197" rtl="0" fontAlgn="base">
                <a:spcBef>
                  <a:spcPct val="0"/>
                </a:spcBef>
                <a:spcAft>
                  <a:spcPct val="0"/>
                </a:spcAft>
                <a:defRPr sz="4500" kern="1200">
                  <a:solidFill>
                    <a:schemeClr val="tx1"/>
                  </a:solidFill>
                  <a:latin typeface="Arial" charset="0"/>
                  <a:ea typeface="+mn-ea"/>
                  <a:cs typeface="+mn-cs"/>
                </a:defRPr>
              </a:lvl2pPr>
              <a:lvl3pPr marL="2246197" indent="-1808070" algn="l" defTabSz="2246197" rtl="0" fontAlgn="base">
                <a:spcBef>
                  <a:spcPct val="0"/>
                </a:spcBef>
                <a:spcAft>
                  <a:spcPct val="0"/>
                </a:spcAft>
                <a:defRPr sz="4500" kern="1200">
                  <a:solidFill>
                    <a:schemeClr val="tx1"/>
                  </a:solidFill>
                  <a:latin typeface="Arial" charset="0"/>
                  <a:ea typeface="+mn-ea"/>
                  <a:cs typeface="+mn-cs"/>
                </a:defRPr>
              </a:lvl3pPr>
              <a:lvl4pPr marL="3368501" indent="-2712899" algn="l" defTabSz="2246197" rtl="0" fontAlgn="base">
                <a:spcBef>
                  <a:spcPct val="0"/>
                </a:spcBef>
                <a:spcAft>
                  <a:spcPct val="0"/>
                </a:spcAft>
                <a:defRPr sz="4500" kern="1200">
                  <a:solidFill>
                    <a:schemeClr val="tx1"/>
                  </a:solidFill>
                  <a:latin typeface="Arial" charset="0"/>
                  <a:ea typeface="+mn-ea"/>
                  <a:cs typeface="+mn-cs"/>
                </a:defRPr>
              </a:lvl4pPr>
              <a:lvl5pPr marL="4492395" indent="-3617727" algn="l" defTabSz="2246197" rtl="0" fontAlgn="base">
                <a:spcBef>
                  <a:spcPct val="0"/>
                </a:spcBef>
                <a:spcAft>
                  <a:spcPct val="0"/>
                </a:spcAft>
                <a:defRPr sz="4500" kern="1200">
                  <a:solidFill>
                    <a:schemeClr val="tx1"/>
                  </a:solidFill>
                  <a:latin typeface="Arial" charset="0"/>
                  <a:ea typeface="+mn-ea"/>
                  <a:cs typeface="+mn-cs"/>
                </a:defRPr>
              </a:lvl5pPr>
              <a:lvl6pPr marL="2285882" algn="l" defTabSz="914353" rtl="0" eaLnBrk="1" latinLnBrk="0" hangingPunct="1">
                <a:defRPr sz="4500" kern="1200">
                  <a:solidFill>
                    <a:schemeClr val="tx1"/>
                  </a:solidFill>
                  <a:latin typeface="Arial" charset="0"/>
                  <a:ea typeface="+mn-ea"/>
                  <a:cs typeface="+mn-cs"/>
                </a:defRPr>
              </a:lvl6pPr>
              <a:lvl7pPr marL="2743059" algn="l" defTabSz="914353" rtl="0" eaLnBrk="1" latinLnBrk="0" hangingPunct="1">
                <a:defRPr sz="4500" kern="1200">
                  <a:solidFill>
                    <a:schemeClr val="tx1"/>
                  </a:solidFill>
                  <a:latin typeface="Arial" charset="0"/>
                  <a:ea typeface="+mn-ea"/>
                  <a:cs typeface="+mn-cs"/>
                </a:defRPr>
              </a:lvl7pPr>
              <a:lvl8pPr marL="3200235" algn="l" defTabSz="914353" rtl="0" eaLnBrk="1" latinLnBrk="0" hangingPunct="1">
                <a:defRPr sz="4500" kern="1200">
                  <a:solidFill>
                    <a:schemeClr val="tx1"/>
                  </a:solidFill>
                  <a:latin typeface="Arial" charset="0"/>
                  <a:ea typeface="+mn-ea"/>
                  <a:cs typeface="+mn-cs"/>
                </a:defRPr>
              </a:lvl8pPr>
              <a:lvl9pPr marL="3657412" algn="l" defTabSz="914353" rtl="0" eaLnBrk="1" latinLnBrk="0" hangingPunct="1">
                <a:defRPr sz="4500" kern="1200">
                  <a:solidFill>
                    <a:schemeClr val="tx1"/>
                  </a:solidFill>
                  <a:latin typeface="Arial" charset="0"/>
                  <a:ea typeface="+mn-ea"/>
                  <a:cs typeface="+mn-cs"/>
                </a:defRPr>
              </a:lvl9pPr>
            </a:lstStyle>
            <a:p>
              <a:pPr algn="ctr" defTabSz="1778853" fontAlgn="auto">
                <a:spcBef>
                  <a:spcPts val="0"/>
                </a:spcBef>
                <a:spcAft>
                  <a:spcPts val="0"/>
                </a:spcAft>
                <a:defRPr/>
              </a:pPr>
              <a:r>
                <a:rPr lang="en-US" sz="4198" b="1" dirty="0">
                  <a:solidFill>
                    <a:schemeClr val="bg1"/>
                  </a:solidFill>
                  <a:latin typeface="Calibri" panose="020F0502020204030204" pitchFamily="34" charset="0"/>
                  <a:cs typeface="Calibri" panose="020F0502020204030204" pitchFamily="34" charset="0"/>
                </a:rPr>
                <a:t>REFERENCES</a:t>
              </a:r>
              <a:endParaRPr lang="en-US" sz="3849" b="1" dirty="0">
                <a:solidFill>
                  <a:schemeClr val="bg1"/>
                </a:solidFill>
                <a:latin typeface="Calibri" panose="020F0502020204030204" pitchFamily="34" charset="0"/>
                <a:cs typeface="Calibri" panose="020F0502020204030204" pitchFamily="34" charset="0"/>
              </a:endParaRPr>
            </a:p>
          </p:txBody>
        </p:sp>
      </p:gr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202" y="167232"/>
            <a:ext cx="3550750" cy="3533184"/>
          </a:xfrm>
          <a:prstGeom prst="rect">
            <a:avLst/>
          </a:prstGeom>
        </p:spPr>
      </p:pic>
      <p:graphicFrame>
        <p:nvGraphicFramePr>
          <p:cNvPr id="28" name="Chart 27">
            <a:extLst>
              <a:ext uri="{FF2B5EF4-FFF2-40B4-BE49-F238E27FC236}">
                <a16:creationId xmlns:a16="http://schemas.microsoft.com/office/drawing/2014/main" id="{9ADDE5FE-E884-46B2-B985-14137C758511}"/>
              </a:ext>
            </a:extLst>
          </p:cNvPr>
          <p:cNvGraphicFramePr>
            <a:graphicFrameLocks/>
          </p:cNvGraphicFramePr>
          <p:nvPr>
            <p:extLst>
              <p:ext uri="{D42A27DB-BD31-4B8C-83A1-F6EECF244321}">
                <p14:modId xmlns:p14="http://schemas.microsoft.com/office/powerpoint/2010/main" val="1721117403"/>
              </p:ext>
            </p:extLst>
          </p:nvPr>
        </p:nvGraphicFramePr>
        <p:xfrm>
          <a:off x="27157691" y="6067435"/>
          <a:ext cx="9801225" cy="41419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Chart 28">
            <a:extLst>
              <a:ext uri="{FF2B5EF4-FFF2-40B4-BE49-F238E27FC236}">
                <a16:creationId xmlns:a16="http://schemas.microsoft.com/office/drawing/2014/main" id="{083562B0-946E-4E2F-9514-80E9EDDB8F96}"/>
              </a:ext>
            </a:extLst>
          </p:cNvPr>
          <p:cNvGraphicFramePr>
            <a:graphicFrameLocks/>
          </p:cNvGraphicFramePr>
          <p:nvPr>
            <p:extLst>
              <p:ext uri="{D42A27DB-BD31-4B8C-83A1-F6EECF244321}">
                <p14:modId xmlns:p14="http://schemas.microsoft.com/office/powerpoint/2010/main" val="2877951376"/>
              </p:ext>
            </p:extLst>
          </p:nvPr>
        </p:nvGraphicFramePr>
        <p:xfrm>
          <a:off x="27157691" y="12622019"/>
          <a:ext cx="9801225" cy="4141995"/>
        </p:xfrm>
        <a:graphic>
          <a:graphicData uri="http://schemas.openxmlformats.org/drawingml/2006/chart">
            <c:chart xmlns:c="http://schemas.openxmlformats.org/drawingml/2006/chart" xmlns:r="http://schemas.openxmlformats.org/officeDocument/2006/relationships" r:id="rId5"/>
          </a:graphicData>
        </a:graphic>
      </p:graphicFrame>
      <p:grpSp>
        <p:nvGrpSpPr>
          <p:cNvPr id="6" name="Group 5">
            <a:extLst>
              <a:ext uri="{FF2B5EF4-FFF2-40B4-BE49-F238E27FC236}">
                <a16:creationId xmlns:a16="http://schemas.microsoft.com/office/drawing/2014/main" id="{32049955-B039-4AC3-857D-2B6B765A6739}"/>
              </a:ext>
            </a:extLst>
          </p:cNvPr>
          <p:cNvGrpSpPr/>
          <p:nvPr/>
        </p:nvGrpSpPr>
        <p:grpSpPr>
          <a:xfrm>
            <a:off x="13518738" y="6300056"/>
            <a:ext cx="11584636" cy="12223556"/>
            <a:chOff x="13518737" y="6300055"/>
            <a:chExt cx="11584634" cy="12223556"/>
          </a:xfrm>
        </p:grpSpPr>
        <p:grpSp>
          <p:nvGrpSpPr>
            <p:cNvPr id="3" name="Group 2">
              <a:extLst>
                <a:ext uri="{FF2B5EF4-FFF2-40B4-BE49-F238E27FC236}">
                  <a16:creationId xmlns:a16="http://schemas.microsoft.com/office/drawing/2014/main" id="{F96B2A13-88AD-4090-BA31-B92B95E206E0}"/>
                </a:ext>
              </a:extLst>
            </p:cNvPr>
            <p:cNvGrpSpPr/>
            <p:nvPr/>
          </p:nvGrpSpPr>
          <p:grpSpPr>
            <a:xfrm>
              <a:off x="13526469" y="12725564"/>
              <a:ext cx="11576902" cy="5798047"/>
              <a:chOff x="13526469" y="12725564"/>
              <a:chExt cx="11576902" cy="5798047"/>
            </a:xfrm>
          </p:grpSpPr>
          <p:pic>
            <p:nvPicPr>
              <p:cNvPr id="11" name="Picture 10">
                <a:extLst>
                  <a:ext uri="{FF2B5EF4-FFF2-40B4-BE49-F238E27FC236}">
                    <a16:creationId xmlns:a16="http://schemas.microsoft.com/office/drawing/2014/main" id="{F9DD16B9-2026-4466-BDEE-4C56695B7D31}"/>
                  </a:ext>
                </a:extLst>
              </p:cNvPr>
              <p:cNvPicPr>
                <a:picLocks noChangeAspect="1"/>
              </p:cNvPicPr>
              <p:nvPr/>
            </p:nvPicPr>
            <p:blipFill>
              <a:blip r:embed="rId6"/>
              <a:stretch>
                <a:fillRect/>
              </a:stretch>
            </p:blipFill>
            <p:spPr>
              <a:xfrm>
                <a:off x="13526469" y="15860840"/>
                <a:ext cx="11576899" cy="2662771"/>
              </a:xfrm>
              <a:prstGeom prst="rect">
                <a:avLst/>
              </a:prstGeom>
              <a:ln>
                <a:noFill/>
              </a:ln>
            </p:spPr>
          </p:pic>
          <p:pic>
            <p:nvPicPr>
              <p:cNvPr id="12" name="Picture 11">
                <a:extLst>
                  <a:ext uri="{FF2B5EF4-FFF2-40B4-BE49-F238E27FC236}">
                    <a16:creationId xmlns:a16="http://schemas.microsoft.com/office/drawing/2014/main" id="{6211533A-1839-48E9-BF37-92DD24FEC016}"/>
                  </a:ext>
                </a:extLst>
              </p:cNvPr>
              <p:cNvPicPr>
                <a:picLocks noChangeAspect="1"/>
              </p:cNvPicPr>
              <p:nvPr/>
            </p:nvPicPr>
            <p:blipFill>
              <a:blip r:embed="rId7"/>
              <a:stretch>
                <a:fillRect/>
              </a:stretch>
            </p:blipFill>
            <p:spPr>
              <a:xfrm>
                <a:off x="13526470" y="12725564"/>
                <a:ext cx="11576901" cy="3024933"/>
              </a:xfrm>
              <a:prstGeom prst="rect">
                <a:avLst/>
              </a:prstGeom>
              <a:ln>
                <a:noFill/>
              </a:ln>
            </p:spPr>
          </p:pic>
        </p:grpSp>
        <p:pic>
          <p:nvPicPr>
            <p:cNvPr id="2" name="Picture 1">
              <a:extLst>
                <a:ext uri="{FF2B5EF4-FFF2-40B4-BE49-F238E27FC236}">
                  <a16:creationId xmlns:a16="http://schemas.microsoft.com/office/drawing/2014/main" id="{2A73313C-CB1E-4017-AB5F-B94E9E795988}"/>
                </a:ext>
              </a:extLst>
            </p:cNvPr>
            <p:cNvPicPr>
              <a:picLocks noChangeAspect="1"/>
            </p:cNvPicPr>
            <p:nvPr/>
          </p:nvPicPr>
          <p:blipFill>
            <a:blip r:embed="rId8"/>
            <a:stretch>
              <a:fillRect/>
            </a:stretch>
          </p:blipFill>
          <p:spPr>
            <a:xfrm>
              <a:off x="13518737" y="6300055"/>
              <a:ext cx="11576901" cy="4322181"/>
            </a:xfrm>
            <a:prstGeom prst="rect">
              <a:avLst/>
            </a:prstGeom>
          </p:spPr>
        </p:pic>
      </p:gr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5797</TotalTime>
  <Words>1963</Words>
  <Application>Microsoft Office PowerPoint</Application>
  <PresentationFormat>Custom</PresentationFormat>
  <Paragraphs>123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Cecile Marczinski</dc:creator>
  <cp:lastModifiedBy>Boone Jenkins</cp:lastModifiedBy>
  <cp:revision>1478</cp:revision>
  <dcterms:created xsi:type="dcterms:W3CDTF">2002-10-29T06:36:05Z</dcterms:created>
  <dcterms:modified xsi:type="dcterms:W3CDTF">2020-05-08T16:24:18Z</dcterms:modified>
</cp:coreProperties>
</file>