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86" r:id="rId3"/>
    <p:sldId id="287" r:id="rId4"/>
    <p:sldId id="270" r:id="rId5"/>
    <p:sldId id="273" r:id="rId6"/>
    <p:sldId id="274" r:id="rId7"/>
    <p:sldId id="271" r:id="rId8"/>
    <p:sldId id="280" r:id="rId9"/>
    <p:sldId id="282"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2484"/>
    <a:srgbClr val="320557"/>
    <a:srgbClr val="DBCFD8"/>
    <a:srgbClr val="FF0066"/>
    <a:srgbClr val="56BE4E"/>
    <a:srgbClr val="D3FA1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93" autoAdjust="0"/>
    <p:restoredTop sz="99227" autoAdjust="0"/>
  </p:normalViewPr>
  <p:slideViewPr>
    <p:cSldViewPr snapToGrid="0">
      <p:cViewPr varScale="1">
        <p:scale>
          <a:sx n="100" d="100"/>
          <a:sy n="100" d="100"/>
        </p:scale>
        <p:origin x="-102" y="-44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smtClean="0"/>
              <a:t>RANDOM SCIENCE</a:t>
            </a: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41973C-A2B1-4047-8710-7450897FEF94}" type="datetimeFigureOut">
              <a:rPr lang="en-US" smtClean="0"/>
              <a:pPr/>
              <a:t>4/3/2015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C8940B-49C7-403E-B094-678F76EAF021}" type="slidenum">
              <a:rPr lang="en-US" smtClean="0"/>
              <a:pPr/>
              <a:t>‹#›</a:t>
            </a:fld>
            <a:endParaRPr lang="en-US" dirty="0"/>
          </a:p>
        </p:txBody>
      </p:sp>
    </p:spTree>
    <p:extLst>
      <p:ext uri="{BB962C8B-B14F-4D97-AF65-F5344CB8AC3E}">
        <p14:creationId xmlns:p14="http://schemas.microsoft.com/office/powerpoint/2010/main" val="57226694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smtClean="0"/>
              <a:t>RANDOM SCIENCE</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EA711-5218-4DAE-B243-769AB434CE16}" type="datetimeFigureOut">
              <a:rPr lang="en-US" smtClean="0"/>
              <a:pPr/>
              <a:t>4/3/2015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0D68A-CCFB-44A4-B450-004A811F1A1D}" type="slidenum">
              <a:rPr lang="en-US" smtClean="0"/>
              <a:pPr/>
              <a:t>‹#›</a:t>
            </a:fld>
            <a:endParaRPr lang="en-US" dirty="0"/>
          </a:p>
        </p:txBody>
      </p:sp>
    </p:spTree>
    <p:extLst>
      <p:ext uri="{BB962C8B-B14F-4D97-AF65-F5344CB8AC3E}">
        <p14:creationId xmlns:p14="http://schemas.microsoft.com/office/powerpoint/2010/main" val="423684521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0D68A-CCFB-44A4-B450-004A811F1A1D}"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smtClean="0"/>
              <a:t>RANDOM SCIENCE</a:t>
            </a:r>
            <a:endParaRPr lang="en-US" dirty="0"/>
          </a:p>
        </p:txBody>
      </p:sp>
    </p:spTree>
    <p:extLst>
      <p:ext uri="{BB962C8B-B14F-4D97-AF65-F5344CB8AC3E}">
        <p14:creationId xmlns:p14="http://schemas.microsoft.com/office/powerpoint/2010/main" val="3867174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060A1C3-4EF0-4484-951E-62DDBF6D8778}" type="datetime1">
              <a:rPr lang="en-US" smtClean="0"/>
              <a:pPr/>
              <a:t>4/3/2015</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53943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DC18090-F78C-4C0F-BC63-D82D0FA4A49C}" type="datetime1">
              <a:rPr lang="en-US" smtClean="0"/>
              <a:pPr/>
              <a:t>4/3/2015</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122978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82F67D-BF7D-42B3-993E-B7BAD8891E27}" type="datetime1">
              <a:rPr lang="en-US" smtClean="0"/>
              <a:pPr/>
              <a:t>4/3/2015</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33244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EFBEB20-2384-4C2F-8377-3206C5316823}" type="datetime1">
              <a:rPr lang="en-US" smtClean="0"/>
              <a:pPr/>
              <a:t>4/3/2015</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6276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D5344D5-5A1D-44DB-ADC7-97879A0FE0B7}" type="datetime1">
              <a:rPr lang="en-US" smtClean="0"/>
              <a:pPr/>
              <a:t>4/3/2015</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270426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99A547-0E15-41A6-A9F8-15600A39B9E6}" type="datetime1">
              <a:rPr lang="en-US" smtClean="0"/>
              <a:pPr/>
              <a:t>4/3/2015</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353776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2F21558-DCE2-4F9A-B37B-C0D162FFCDD8}" type="datetime1">
              <a:rPr lang="en-US" smtClean="0"/>
              <a:pPr/>
              <a:t>4/3/2015</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27691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BFB39A0-97F3-469B-87FA-D640651426B3}" type="datetime1">
              <a:rPr lang="en-US" smtClean="0"/>
              <a:pPr/>
              <a:t>4/3/2015</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342851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71BB7D5-6F07-418A-8C01-28720DA85441}" type="datetime1">
              <a:rPr lang="en-US" smtClean="0"/>
              <a:pPr/>
              <a:t>4/3/2015</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243622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5F62072-96C0-406B-8CC1-DBA2ECCA52F3}" type="datetime1">
              <a:rPr lang="en-US" smtClean="0"/>
              <a:pPr/>
              <a:t>4/3/2015</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153137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966CD81-3DA3-48CC-8D5C-48378D6CD774}" type="datetime1">
              <a:rPr lang="en-US" smtClean="0"/>
              <a:pPr/>
              <a:t>4/3/2015</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3226007-DDF9-4BF4-A822-25819D1BB496}" type="slidenum">
              <a:rPr lang="en-US" smtClean="0"/>
              <a:pPr/>
              <a:t>‹#›</a:t>
            </a:fld>
            <a:endParaRPr lang="en-US" dirty="0"/>
          </a:p>
        </p:txBody>
      </p:sp>
    </p:spTree>
    <p:extLst>
      <p:ext uri="{BB962C8B-B14F-4D97-AF65-F5344CB8AC3E}">
        <p14:creationId xmlns:p14="http://schemas.microsoft.com/office/powerpoint/2010/main" val="307135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bkg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555754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3.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87400"/>
            <a:ext cx="12192000" cy="1980653"/>
          </a:xfrm>
        </p:spPr>
        <p:txBody>
          <a:bodyPr/>
          <a:lstStyle/>
          <a:p>
            <a:r>
              <a:rPr lang="en-US" sz="5400" b="1" dirty="0" smtClean="0"/>
              <a:t>Update 2015: </a:t>
            </a:r>
            <a:br>
              <a:rPr lang="en-US" sz="5400" b="1" dirty="0" smtClean="0"/>
            </a:br>
            <a:r>
              <a:rPr lang="en-US" sz="5400" b="1" dirty="0" smtClean="0"/>
              <a:t>How Are Children Watching Educational TV?</a:t>
            </a:r>
            <a:endParaRPr lang="en-US" sz="5400" b="1" dirty="0">
              <a:effectLst>
                <a:outerShdw blurRad="50800" dist="38100" dir="2700000" algn="tl" rotWithShape="0">
                  <a:srgbClr val="000000">
                    <a:alpha val="43000"/>
                  </a:srgbClr>
                </a:outerShdw>
              </a:effectLst>
              <a:latin typeface="Arial"/>
              <a:cs typeface="Arial"/>
            </a:endParaRPr>
          </a:p>
        </p:txBody>
      </p:sp>
      <p:sp>
        <p:nvSpPr>
          <p:cNvPr id="3" name="Subtitle 2"/>
          <p:cNvSpPr>
            <a:spLocks noGrp="1"/>
          </p:cNvSpPr>
          <p:nvPr>
            <p:ph type="subTitle" idx="1"/>
          </p:nvPr>
        </p:nvSpPr>
        <p:spPr>
          <a:xfrm>
            <a:off x="0" y="3209342"/>
            <a:ext cx="12192000" cy="1634206"/>
          </a:xfrm>
        </p:spPr>
        <p:txBody>
          <a:bodyPr>
            <a:normAutofit/>
          </a:bodyPr>
          <a:lstStyle/>
          <a:p>
            <a:r>
              <a:rPr lang="en-US" sz="2800" dirty="0" smtClean="0">
                <a:solidFill>
                  <a:srgbClr val="FFFF00"/>
                </a:solidFill>
                <a:latin typeface="Times"/>
                <a:cs typeface="Times"/>
              </a:rPr>
              <a:t>Wendy Sapp, Ph.D., Project Director, Technology Access, 327C</a:t>
            </a:r>
          </a:p>
          <a:p>
            <a:r>
              <a:rPr lang="en-US" sz="2800" dirty="0" smtClean="0">
                <a:solidFill>
                  <a:srgbClr val="FFFF00"/>
                </a:solidFill>
                <a:latin typeface="Times"/>
                <a:cs typeface="Times"/>
              </a:rPr>
              <a:t>Matt Kaplowitz, Director of Content Innovation</a:t>
            </a:r>
          </a:p>
          <a:p>
            <a:r>
              <a:rPr lang="en-US" sz="2800" dirty="0" smtClean="0">
                <a:solidFill>
                  <a:srgbClr val="FFFF00"/>
                </a:solidFill>
                <a:latin typeface="Times"/>
                <a:cs typeface="Times"/>
              </a:rPr>
              <a:t>Linda Kahn, Director of Programming</a:t>
            </a:r>
            <a:endParaRPr lang="en-US" sz="2800" dirty="0">
              <a:solidFill>
                <a:srgbClr val="FFFF00"/>
              </a:solidFill>
              <a:latin typeface="Times"/>
              <a:cs typeface="Times"/>
            </a:endParaRPr>
          </a:p>
        </p:txBody>
      </p:sp>
      <p:pic>
        <p:nvPicPr>
          <p:cNvPr id="5" name="Picture 4" descr=" Bridge Multimedia, universally Accessible media." title="Logo"/>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4783" y="5462190"/>
            <a:ext cx="3337618" cy="784882"/>
          </a:xfrm>
          <a:prstGeom prst="rect">
            <a:avLst/>
          </a:prstGeom>
          <a:noFill/>
          <a:ln>
            <a:noFill/>
          </a:ln>
        </p:spPr>
      </p:pic>
    </p:spTree>
    <p:extLst>
      <p:ext uri="{BB962C8B-B14F-4D97-AF65-F5344CB8AC3E}">
        <p14:creationId xmlns:p14="http://schemas.microsoft.com/office/powerpoint/2010/main" val="4292907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6548" y="705440"/>
            <a:ext cx="10980895" cy="2862322"/>
          </a:xfrm>
          <a:prstGeom prst="rect">
            <a:avLst/>
          </a:prstGeom>
          <a:noFill/>
        </p:spPr>
        <p:txBody>
          <a:bodyPr wrap="square" rtlCol="0">
            <a:spAutoFit/>
          </a:bodyPr>
          <a:lstStyle/>
          <a:p>
            <a:pPr algn="ctr"/>
            <a:r>
              <a:rPr lang="en-US" sz="2200" dirty="0" smtClean="0">
                <a:solidFill>
                  <a:srgbClr val="FFFF00"/>
                </a:solidFill>
                <a:latin typeface="Times"/>
                <a:cs typeface="Times"/>
              </a:rPr>
              <a:t>Special thanks: </a:t>
            </a:r>
            <a:br>
              <a:rPr lang="en-US" sz="2200" dirty="0" smtClean="0">
                <a:solidFill>
                  <a:srgbClr val="FFFF00"/>
                </a:solidFill>
                <a:latin typeface="Times"/>
                <a:cs typeface="Times"/>
              </a:rPr>
            </a:br>
            <a:r>
              <a:rPr lang="en-US" sz="2200" dirty="0" smtClean="0">
                <a:solidFill>
                  <a:srgbClr val="FFFF00"/>
                </a:solidFill>
                <a:latin typeface="Times"/>
                <a:cs typeface="Times"/>
              </a:rPr>
              <a:t/>
            </a:r>
            <a:br>
              <a:rPr lang="en-US" sz="2200" dirty="0" smtClean="0">
                <a:solidFill>
                  <a:srgbClr val="FFFF00"/>
                </a:solidFill>
                <a:latin typeface="Times"/>
                <a:cs typeface="Times"/>
              </a:rPr>
            </a:br>
            <a:r>
              <a:rPr lang="en-US" sz="2200" dirty="0" smtClean="0">
                <a:solidFill>
                  <a:srgbClr val="FFFF00"/>
                </a:solidFill>
                <a:latin typeface="Times"/>
                <a:cs typeface="Times"/>
              </a:rPr>
              <a:t>Ms. Jo Ann McCann</a:t>
            </a:r>
            <a:r>
              <a:rPr lang="en-US" sz="2200" dirty="0">
                <a:solidFill>
                  <a:srgbClr val="FFFF00"/>
                </a:solidFill>
                <a:latin typeface="Times"/>
                <a:cs typeface="Times"/>
              </a:rPr>
              <a:t>, Project Officer and Education Program Specialist</a:t>
            </a:r>
          </a:p>
          <a:p>
            <a:pPr algn="ctr"/>
            <a:r>
              <a:rPr lang="en-US" sz="2200" dirty="0">
                <a:solidFill>
                  <a:srgbClr val="FFFF00"/>
                </a:solidFill>
                <a:latin typeface="Times"/>
                <a:cs typeface="Times"/>
              </a:rPr>
              <a:t>U.S. Department of </a:t>
            </a:r>
            <a:r>
              <a:rPr lang="en-US" sz="2200" dirty="0" smtClean="0">
                <a:solidFill>
                  <a:srgbClr val="FFFF00"/>
                </a:solidFill>
                <a:latin typeface="Times"/>
                <a:cs typeface="Times"/>
              </a:rPr>
              <a:t>Education, </a:t>
            </a:r>
            <a:br>
              <a:rPr lang="en-US" sz="2200" dirty="0" smtClean="0">
                <a:solidFill>
                  <a:srgbClr val="FFFF00"/>
                </a:solidFill>
                <a:latin typeface="Times"/>
                <a:cs typeface="Times"/>
              </a:rPr>
            </a:br>
            <a:r>
              <a:rPr lang="en-US" sz="2200" dirty="0" smtClean="0">
                <a:solidFill>
                  <a:srgbClr val="FFFF00"/>
                </a:solidFill>
                <a:latin typeface="Times"/>
                <a:cs typeface="Times"/>
              </a:rPr>
              <a:t>Office </a:t>
            </a:r>
            <a:r>
              <a:rPr lang="en-US" sz="2200" dirty="0">
                <a:solidFill>
                  <a:srgbClr val="FFFF00"/>
                </a:solidFill>
                <a:latin typeface="Times"/>
                <a:cs typeface="Times"/>
              </a:rPr>
              <a:t>of Special Education and Rehabilitative </a:t>
            </a:r>
            <a:r>
              <a:rPr lang="en-US" sz="2200" dirty="0" smtClean="0">
                <a:solidFill>
                  <a:srgbClr val="FFFF00"/>
                </a:solidFill>
                <a:latin typeface="Times"/>
                <a:cs typeface="Times"/>
              </a:rPr>
              <a:t>Services</a:t>
            </a:r>
          </a:p>
          <a:p>
            <a:pPr algn="ctr"/>
            <a:endParaRPr lang="en-US" sz="2200" dirty="0">
              <a:solidFill>
                <a:srgbClr val="FFFF00"/>
              </a:solidFill>
              <a:latin typeface="Times"/>
              <a:cs typeface="Times"/>
            </a:endParaRPr>
          </a:p>
          <a:p>
            <a:pPr algn="ctr"/>
            <a:r>
              <a:rPr lang="en-US" sz="2200" dirty="0" smtClean="0">
                <a:solidFill>
                  <a:srgbClr val="FFFF00"/>
                </a:solidFill>
                <a:latin typeface="Times"/>
                <a:cs typeface="Times"/>
              </a:rPr>
              <a:t>Mr. Jason </a:t>
            </a:r>
            <a:r>
              <a:rPr lang="en-US" sz="2200" dirty="0">
                <a:solidFill>
                  <a:srgbClr val="FFFF00"/>
                </a:solidFill>
                <a:latin typeface="Times"/>
                <a:cs typeface="Times"/>
              </a:rPr>
              <a:t>Stark, Project Director</a:t>
            </a:r>
          </a:p>
          <a:p>
            <a:pPr algn="ctr"/>
            <a:r>
              <a:rPr lang="en-US" sz="2200" dirty="0" smtClean="0">
                <a:solidFill>
                  <a:srgbClr val="FFFF00"/>
                </a:solidFill>
                <a:latin typeface="Times"/>
                <a:cs typeface="Times"/>
              </a:rPr>
              <a:t>DCMP, The Described </a:t>
            </a:r>
            <a:r>
              <a:rPr lang="en-US" sz="2200" dirty="0">
                <a:solidFill>
                  <a:srgbClr val="FFFF00"/>
                </a:solidFill>
                <a:latin typeface="Times"/>
                <a:cs typeface="Times"/>
              </a:rPr>
              <a:t>and Captioned Media Program</a:t>
            </a:r>
          </a:p>
        </p:txBody>
      </p:sp>
      <p:pic>
        <p:nvPicPr>
          <p:cNvPr id="4" name="Picture 3" descr=" U.S. Department of Education, the U.S. Office of Special Education Programs and the Described and Captioned Media Program &#10;" title="Logos"/>
          <p:cNvPicPr>
            <a:picLocks noChangeAspect="1"/>
          </p:cNvPicPr>
          <p:nvPr/>
        </p:nvPicPr>
        <p:blipFill>
          <a:blip r:embed="rId2"/>
          <a:stretch>
            <a:fillRect/>
          </a:stretch>
        </p:blipFill>
        <p:spPr>
          <a:xfrm>
            <a:off x="2781362" y="4517153"/>
            <a:ext cx="1203412" cy="1203412"/>
          </a:xfrm>
          <a:prstGeom prst="rect">
            <a:avLst/>
          </a:prstGeom>
        </p:spPr>
      </p:pic>
      <p:pic>
        <p:nvPicPr>
          <p:cNvPr id="8" name="Picture 7" descr="U.S. Office of Special Education Programs Ideas That Work Initiative logo"/>
          <p:cNvPicPr>
            <a:picLocks noChangeAspect="1"/>
          </p:cNvPicPr>
          <p:nvPr/>
        </p:nvPicPr>
        <p:blipFill>
          <a:blip r:embed="rId3"/>
          <a:stretch>
            <a:fillRect/>
          </a:stretch>
        </p:blipFill>
        <p:spPr>
          <a:xfrm>
            <a:off x="5325433" y="4506294"/>
            <a:ext cx="1430556" cy="1192130"/>
          </a:xfrm>
          <a:prstGeom prst="rect">
            <a:avLst/>
          </a:prstGeom>
        </p:spPr>
      </p:pic>
      <p:pic>
        <p:nvPicPr>
          <p:cNvPr id="6" name="Picture 5" descr="dcmp_logo_300pxh.ps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3830" y="4495800"/>
            <a:ext cx="1030450" cy="1212294"/>
          </a:xfrm>
          <a:prstGeom prst="rect">
            <a:avLst/>
          </a:prstGeom>
        </p:spPr>
      </p:pic>
      <p:pic>
        <p:nvPicPr>
          <p:cNvPr id="5" name="Picture 4" descr="Special Thanks:&#10;Ms. Jo Ann McCann, Project Officer and Education Program Specialist U.S. Department of Education, Office of Special Education and rehabilitative Services.&#10;Mr. Jason Stark, Project Director D.C.M.P. and Caption media program." title="Scre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7110" y="6324631"/>
            <a:ext cx="330159" cy="266667"/>
          </a:xfrm>
          <a:prstGeom prst="rect">
            <a:avLst/>
          </a:prstGeom>
        </p:spPr>
      </p:pic>
      <p:sp>
        <p:nvSpPr>
          <p:cNvPr id="7" name="Title 6" hidden="1"/>
          <p:cNvSpPr>
            <a:spLocks noGrp="1"/>
          </p:cNvSpPr>
          <p:nvPr>
            <p:ph type="title"/>
          </p:nvPr>
        </p:nvSpPr>
        <p:spPr/>
        <p:txBody>
          <a:bodyPr/>
          <a:lstStyle/>
          <a:p>
            <a:r>
              <a:rPr lang="en-US" dirty="0" smtClean="0"/>
              <a:t>Special Thanks</a:t>
            </a:r>
            <a:endParaRPr lang="en-US" dirty="0"/>
          </a:p>
        </p:txBody>
      </p:sp>
    </p:spTree>
    <p:extLst>
      <p:ext uri="{BB962C8B-B14F-4D97-AF65-F5344CB8AC3E}">
        <p14:creationId xmlns:p14="http://schemas.microsoft.com/office/powerpoint/2010/main" val="2380166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en-US" sz="3600" b="1" dirty="0" smtClean="0">
                <a:solidFill>
                  <a:srgbClr val="FFFF00"/>
                </a:solidFill>
                <a:latin typeface="Arial"/>
                <a:cs typeface="Arial"/>
              </a:rPr>
              <a:t>Why Do We Care How Children </a:t>
            </a:r>
            <a:br>
              <a:rPr lang="en-US" sz="3600" b="1" dirty="0" smtClean="0">
                <a:solidFill>
                  <a:srgbClr val="FFFF00"/>
                </a:solidFill>
                <a:latin typeface="Arial"/>
                <a:cs typeface="Arial"/>
              </a:rPr>
            </a:br>
            <a:r>
              <a:rPr lang="en-US" sz="3600" b="1" dirty="0" smtClean="0">
                <a:solidFill>
                  <a:srgbClr val="FFFF00"/>
                </a:solidFill>
                <a:latin typeface="Arial"/>
                <a:cs typeface="Arial"/>
              </a:rPr>
              <a:t>Watch Television?</a:t>
            </a:r>
            <a:endParaRPr lang="en-US" sz="3600" b="1" dirty="0">
              <a:solidFill>
                <a:srgbClr val="FFFF00"/>
              </a:solidFill>
              <a:latin typeface="Arial"/>
              <a:cs typeface="Arial"/>
            </a:endParaRPr>
          </a:p>
        </p:txBody>
      </p:sp>
      <p:sp>
        <p:nvSpPr>
          <p:cNvPr id="3" name="Content Placeholder 2"/>
          <p:cNvSpPr>
            <a:spLocks noGrp="1"/>
          </p:cNvSpPr>
          <p:nvPr>
            <p:ph idx="1"/>
          </p:nvPr>
        </p:nvSpPr>
        <p:spPr>
          <a:xfrm>
            <a:off x="749594" y="1756712"/>
            <a:ext cx="10515600" cy="4583215"/>
          </a:xfrm>
        </p:spPr>
        <p:txBody>
          <a:bodyPr/>
          <a:lstStyle/>
          <a:p>
            <a:pPr marL="630936" indent="-347472">
              <a:lnSpc>
                <a:spcPts val="2700"/>
              </a:lnSpc>
              <a:spcBef>
                <a:spcPts val="1800"/>
              </a:spcBef>
              <a:buFont typeface="Wingdings" charset="2"/>
              <a:buChar char="§"/>
            </a:pPr>
            <a:r>
              <a:rPr lang="en-US" sz="2200" dirty="0" smtClean="0">
                <a:latin typeface="Arial"/>
                <a:cs typeface="Arial"/>
              </a:rPr>
              <a:t>Children in US spend 35 hours per week watching television. Whether we like it or not, TV is a major influence on children’s development. </a:t>
            </a:r>
          </a:p>
          <a:p>
            <a:pPr marL="630936" indent="-347472">
              <a:lnSpc>
                <a:spcPts val="2700"/>
              </a:lnSpc>
              <a:spcBef>
                <a:spcPts val="1800"/>
              </a:spcBef>
              <a:buFont typeface="Wingdings" charset="2"/>
              <a:buChar char="§"/>
            </a:pPr>
            <a:r>
              <a:rPr lang="en-US" sz="2200" dirty="0" smtClean="0">
                <a:latin typeface="Arial"/>
                <a:cs typeface="Arial"/>
              </a:rPr>
              <a:t>Children watching educational television compared to entertainment television experience:</a:t>
            </a:r>
          </a:p>
          <a:p>
            <a:pPr marL="1088136" lvl="2" indent="-347472">
              <a:lnSpc>
                <a:spcPts val="2700"/>
              </a:lnSpc>
              <a:spcBef>
                <a:spcPts val="1800"/>
              </a:spcBef>
              <a:buFont typeface="Wingdings" charset="2"/>
              <a:buChar char="§"/>
            </a:pPr>
            <a:r>
              <a:rPr lang="en-US" dirty="0" smtClean="0">
                <a:solidFill>
                  <a:schemeClr val="accent4">
                    <a:lumMod val="40000"/>
                    <a:lumOff val="60000"/>
                  </a:schemeClr>
                </a:solidFill>
                <a:latin typeface="Arial"/>
                <a:cs typeface="Arial"/>
              </a:rPr>
              <a:t>Improved knowledge</a:t>
            </a:r>
          </a:p>
          <a:p>
            <a:pPr marL="1088136" lvl="2" indent="-347472">
              <a:lnSpc>
                <a:spcPts val="2700"/>
              </a:lnSpc>
              <a:spcBef>
                <a:spcPts val="1800"/>
              </a:spcBef>
              <a:buFont typeface="Wingdings" charset="2"/>
              <a:buChar char="§"/>
            </a:pPr>
            <a:r>
              <a:rPr lang="en-US" dirty="0" smtClean="0">
                <a:solidFill>
                  <a:schemeClr val="accent4">
                    <a:lumMod val="40000"/>
                    <a:lumOff val="60000"/>
                  </a:schemeClr>
                </a:solidFill>
                <a:latin typeface="Arial"/>
                <a:cs typeface="Arial"/>
              </a:rPr>
              <a:t>Broadened racial attitudes</a:t>
            </a:r>
          </a:p>
          <a:p>
            <a:pPr marL="1088136" lvl="2" indent="-347472">
              <a:lnSpc>
                <a:spcPts val="2700"/>
              </a:lnSpc>
              <a:spcBef>
                <a:spcPts val="1800"/>
              </a:spcBef>
              <a:buFont typeface="Wingdings" charset="2"/>
              <a:buChar char="§"/>
            </a:pPr>
            <a:r>
              <a:rPr lang="en-US" dirty="0" smtClean="0">
                <a:solidFill>
                  <a:schemeClr val="accent4">
                    <a:lumMod val="40000"/>
                    <a:lumOff val="60000"/>
                  </a:schemeClr>
                </a:solidFill>
                <a:latin typeface="Arial"/>
                <a:cs typeface="Arial"/>
              </a:rPr>
              <a:t>Increased imagination</a:t>
            </a:r>
          </a:p>
          <a:p>
            <a:pPr marL="1088136" lvl="2" indent="-347472">
              <a:lnSpc>
                <a:spcPts val="2700"/>
              </a:lnSpc>
              <a:spcBef>
                <a:spcPts val="1800"/>
              </a:spcBef>
              <a:buFont typeface="Wingdings" charset="2"/>
              <a:buChar char="§"/>
            </a:pPr>
            <a:r>
              <a:rPr lang="en-US" dirty="0" smtClean="0">
                <a:solidFill>
                  <a:schemeClr val="accent4">
                    <a:lumMod val="40000"/>
                    <a:lumOff val="60000"/>
                  </a:schemeClr>
                </a:solidFill>
                <a:latin typeface="Arial"/>
                <a:cs typeface="Arial"/>
              </a:rPr>
              <a:t>Better long term developmental outcomes</a:t>
            </a:r>
          </a:p>
          <a:p>
            <a:pPr marL="1088136" lvl="2" indent="-347472">
              <a:lnSpc>
                <a:spcPts val="2700"/>
              </a:lnSpc>
              <a:spcBef>
                <a:spcPts val="1800"/>
              </a:spcBef>
              <a:buFont typeface="Wingdings" charset="2"/>
              <a:buChar char="§"/>
            </a:pPr>
            <a:r>
              <a:rPr lang="en-US" dirty="0" smtClean="0">
                <a:solidFill>
                  <a:schemeClr val="accent4">
                    <a:lumMod val="40000"/>
                    <a:lumOff val="60000"/>
                  </a:schemeClr>
                </a:solidFill>
                <a:latin typeface="Arial"/>
                <a:cs typeface="Arial"/>
              </a:rPr>
              <a:t>Positive behavioral changes</a:t>
            </a:r>
          </a:p>
        </p:txBody>
      </p:sp>
    </p:spTree>
    <p:extLst>
      <p:ext uri="{BB962C8B-B14F-4D97-AF65-F5344CB8AC3E}">
        <p14:creationId xmlns:p14="http://schemas.microsoft.com/office/powerpoint/2010/main" val="41180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6073"/>
          </a:xfrm>
        </p:spPr>
        <p:txBody>
          <a:bodyPr/>
          <a:lstStyle/>
          <a:p>
            <a:pPr algn="ctr"/>
            <a:r>
              <a:rPr lang="en-US" sz="3600" b="1" dirty="0" smtClean="0">
                <a:solidFill>
                  <a:srgbClr val="FFFF00"/>
                </a:solidFill>
                <a:latin typeface="Arial"/>
                <a:cs typeface="Arial"/>
              </a:rPr>
              <a:t>Impediments To Accessing Educational TV</a:t>
            </a:r>
            <a:endParaRPr lang="en-US" sz="3600" b="1" dirty="0">
              <a:solidFill>
                <a:srgbClr val="FFFF00"/>
              </a:solidFill>
              <a:latin typeface="Arial"/>
              <a:cs typeface="Arial"/>
            </a:endParaRPr>
          </a:p>
        </p:txBody>
      </p:sp>
      <p:sp>
        <p:nvSpPr>
          <p:cNvPr id="3" name="Content Placeholder 2" descr="Impediments To Accessing Educational TV.&#10;&#10;Children with visual impairments (~700,000 in the US) cannot access TV to the same level as sighted peers, putting them at a disadvantage&#10;In learning educational content&#10;In participating in the social milieu around TV&#10;Audio description provides children with VI a way to better access educational content of TV programs&#10;BUT…&#10;TV is not just on a television screen anymore&#10;Not all children can access audio description at home and at school&#10;"/>
          <p:cNvSpPr>
            <a:spLocks noGrp="1"/>
          </p:cNvSpPr>
          <p:nvPr>
            <p:ph idx="1"/>
          </p:nvPr>
        </p:nvSpPr>
        <p:spPr>
          <a:xfrm>
            <a:off x="759439" y="1407779"/>
            <a:ext cx="10515600" cy="4769184"/>
          </a:xfrm>
        </p:spPr>
        <p:txBody>
          <a:bodyPr/>
          <a:lstStyle/>
          <a:p>
            <a:pPr marL="630936" indent="-347472">
              <a:lnSpc>
                <a:spcPts val="2800"/>
              </a:lnSpc>
              <a:spcBef>
                <a:spcPts val="2200"/>
              </a:spcBef>
              <a:buFont typeface="Wingdings" charset="2"/>
              <a:buChar char="§"/>
            </a:pPr>
            <a:r>
              <a:rPr lang="en-US" sz="2200" dirty="0">
                <a:latin typeface="Arial"/>
                <a:cs typeface="Arial"/>
              </a:rPr>
              <a:t>Children with visual impairments (~700,000 in the US) cannot access TV to the same level as sighted </a:t>
            </a:r>
            <a:r>
              <a:rPr lang="en-US" sz="2200" dirty="0" smtClean="0">
                <a:latin typeface="Arial"/>
                <a:cs typeface="Arial"/>
              </a:rPr>
              <a:t>peers, </a:t>
            </a:r>
            <a:r>
              <a:rPr lang="en-US" sz="2200" dirty="0">
                <a:latin typeface="Arial"/>
                <a:cs typeface="Arial"/>
              </a:rPr>
              <a:t>putting them at a disadvantage</a:t>
            </a:r>
          </a:p>
          <a:p>
            <a:pPr marL="1088136" lvl="2" indent="-347472">
              <a:lnSpc>
                <a:spcPts val="2800"/>
              </a:lnSpc>
              <a:spcBef>
                <a:spcPts val="1200"/>
              </a:spcBef>
              <a:buFont typeface="Wingdings" charset="2"/>
              <a:buChar char="§"/>
            </a:pPr>
            <a:r>
              <a:rPr lang="en-US" dirty="0">
                <a:solidFill>
                  <a:schemeClr val="accent4">
                    <a:lumMod val="40000"/>
                    <a:lumOff val="60000"/>
                  </a:schemeClr>
                </a:solidFill>
                <a:latin typeface="Arial"/>
                <a:cs typeface="Arial"/>
              </a:rPr>
              <a:t>In learning educational content</a:t>
            </a:r>
          </a:p>
          <a:p>
            <a:pPr marL="1088136" lvl="2" indent="-347472">
              <a:lnSpc>
                <a:spcPts val="2800"/>
              </a:lnSpc>
              <a:spcBef>
                <a:spcPts val="1200"/>
              </a:spcBef>
              <a:buFont typeface="Wingdings" charset="2"/>
              <a:buChar char="§"/>
            </a:pPr>
            <a:r>
              <a:rPr lang="en-US" dirty="0">
                <a:solidFill>
                  <a:schemeClr val="accent4">
                    <a:lumMod val="40000"/>
                    <a:lumOff val="60000"/>
                  </a:schemeClr>
                </a:solidFill>
                <a:latin typeface="Arial"/>
                <a:cs typeface="Arial"/>
              </a:rPr>
              <a:t>In participating in the social milieu around </a:t>
            </a:r>
            <a:r>
              <a:rPr lang="en-US" dirty="0" smtClean="0">
                <a:solidFill>
                  <a:schemeClr val="accent4">
                    <a:lumMod val="40000"/>
                    <a:lumOff val="60000"/>
                  </a:schemeClr>
                </a:solidFill>
                <a:latin typeface="Arial"/>
                <a:cs typeface="Arial"/>
              </a:rPr>
              <a:t>TV</a:t>
            </a:r>
          </a:p>
          <a:p>
            <a:pPr marL="630936" indent="-347472">
              <a:lnSpc>
                <a:spcPts val="2800"/>
              </a:lnSpc>
              <a:spcBef>
                <a:spcPts val="2200"/>
              </a:spcBef>
              <a:buFont typeface="Wingdings" charset="2"/>
              <a:buChar char="§"/>
            </a:pPr>
            <a:r>
              <a:rPr lang="en-US" sz="2200" dirty="0" smtClean="0">
                <a:latin typeface="Arial"/>
                <a:cs typeface="Arial"/>
              </a:rPr>
              <a:t>Audio description provides children with VI a way to better access educational content of TV programs</a:t>
            </a:r>
          </a:p>
          <a:p>
            <a:pPr marL="283464" indent="0">
              <a:lnSpc>
                <a:spcPts val="2800"/>
              </a:lnSpc>
              <a:spcBef>
                <a:spcPts val="2200"/>
              </a:spcBef>
              <a:buNone/>
            </a:pPr>
            <a:r>
              <a:rPr lang="en-US" sz="2200" dirty="0" smtClean="0">
                <a:latin typeface="Arial"/>
                <a:cs typeface="Arial"/>
              </a:rPr>
              <a:t>BUT…</a:t>
            </a:r>
          </a:p>
          <a:p>
            <a:pPr marL="630936" lvl="1" indent="-347472">
              <a:lnSpc>
                <a:spcPts val="2800"/>
              </a:lnSpc>
              <a:spcBef>
                <a:spcPts val="2200"/>
              </a:spcBef>
              <a:buFont typeface="Wingdings" charset="2"/>
              <a:buChar char="§"/>
            </a:pPr>
            <a:r>
              <a:rPr lang="en-US" sz="2200" dirty="0" smtClean="0">
                <a:latin typeface="Arial"/>
                <a:cs typeface="Arial"/>
              </a:rPr>
              <a:t>TV is not just on a television screen anymore</a:t>
            </a:r>
          </a:p>
          <a:p>
            <a:pPr marL="630936" lvl="1" indent="-347472">
              <a:lnSpc>
                <a:spcPts val="2800"/>
              </a:lnSpc>
              <a:spcBef>
                <a:spcPts val="2200"/>
              </a:spcBef>
              <a:buFont typeface="Wingdings" charset="2"/>
              <a:buChar char="§"/>
            </a:pPr>
            <a:r>
              <a:rPr lang="en-US" sz="2200" dirty="0" smtClean="0">
                <a:latin typeface="Arial"/>
                <a:cs typeface="Arial"/>
              </a:rPr>
              <a:t>Not all children can access audio description at home and at school</a:t>
            </a:r>
          </a:p>
        </p:txBody>
      </p:sp>
      <p:pic>
        <p:nvPicPr>
          <p:cNvPr id="4" name="Picture 3" title="Scre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9" y="6410341"/>
            <a:ext cx="330159" cy="266667"/>
          </a:xfrm>
          <a:prstGeom prst="rect">
            <a:avLst/>
          </a:prstGeom>
        </p:spPr>
      </p:pic>
    </p:spTree>
    <p:extLst>
      <p:ext uri="{BB962C8B-B14F-4D97-AF65-F5344CB8AC3E}">
        <p14:creationId xmlns:p14="http://schemas.microsoft.com/office/powerpoint/2010/main" val="22199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92484"/>
        </a:solidFill>
        <a:effectLst/>
      </p:bgPr>
    </p:bg>
    <p:spTree>
      <p:nvGrpSpPr>
        <p:cNvPr id="1" name=""/>
        <p:cNvGrpSpPr/>
        <p:nvPr/>
      </p:nvGrpSpPr>
      <p:grpSpPr>
        <a:xfrm>
          <a:off x="0" y="0"/>
          <a:ext cx="0" cy="0"/>
          <a:chOff x="0" y="0"/>
          <a:chExt cx="0" cy="0"/>
        </a:xfrm>
      </p:grpSpPr>
      <p:sp>
        <p:nvSpPr>
          <p:cNvPr id="8" name="Rectangle 7"/>
          <p:cNvSpPr/>
          <p:nvPr/>
        </p:nvSpPr>
        <p:spPr>
          <a:xfrm>
            <a:off x="878530" y="343877"/>
            <a:ext cx="10551917" cy="1184940"/>
          </a:xfrm>
          <a:prstGeom prst="rect">
            <a:avLst/>
          </a:prstGeom>
        </p:spPr>
        <p:txBody>
          <a:bodyPr wrap="square" anchor="t">
            <a:spAutoFit/>
          </a:bodyPr>
          <a:lstStyle/>
          <a:p>
            <a:pPr lvl="0" algn="ctr"/>
            <a:r>
              <a:rPr lang="en-US" sz="3600" b="1" dirty="0" smtClean="0">
                <a:solidFill>
                  <a:srgbClr val="FFFF00"/>
                </a:solidFill>
                <a:latin typeface="Arial"/>
                <a:cs typeface="Arial"/>
              </a:rPr>
              <a:t>What Is “Television”?</a:t>
            </a:r>
          </a:p>
          <a:p>
            <a:pPr lvl="0" algn="ctr">
              <a:spcBef>
                <a:spcPts val="600"/>
              </a:spcBef>
            </a:pPr>
            <a:r>
              <a:rPr lang="en-US" sz="3000" dirty="0" smtClean="0">
                <a:latin typeface="Times"/>
                <a:cs typeface="Times"/>
              </a:rPr>
              <a:t>Seismic </a:t>
            </a:r>
            <a:r>
              <a:rPr lang="en-US" sz="3000" dirty="0">
                <a:latin typeface="Times"/>
                <a:cs typeface="Times"/>
              </a:rPr>
              <a:t>shift in the </a:t>
            </a:r>
            <a:r>
              <a:rPr lang="en-US" sz="3000" dirty="0" smtClean="0">
                <a:latin typeface="Times"/>
                <a:cs typeface="Times"/>
              </a:rPr>
              <a:t>past five years: </a:t>
            </a:r>
            <a:endParaRPr lang="en-US" sz="3000" dirty="0">
              <a:latin typeface="Times"/>
              <a:cs typeface="Times"/>
            </a:endParaRPr>
          </a:p>
        </p:txBody>
      </p:sp>
      <p:sp>
        <p:nvSpPr>
          <p:cNvPr id="2" name="Rectangle 1"/>
          <p:cNvSpPr/>
          <p:nvPr/>
        </p:nvSpPr>
        <p:spPr>
          <a:xfrm>
            <a:off x="1378040" y="1859024"/>
            <a:ext cx="8912180" cy="4158831"/>
          </a:xfrm>
          <a:prstGeom prst="rect">
            <a:avLst/>
          </a:prstGeom>
        </p:spPr>
        <p:txBody>
          <a:bodyPr wrap="square">
            <a:spAutoFit/>
          </a:bodyPr>
          <a:lstStyle/>
          <a:p>
            <a:pPr marL="285750" indent="-285750">
              <a:lnSpc>
                <a:spcPts val="2800"/>
              </a:lnSpc>
              <a:spcBef>
                <a:spcPts val="2400"/>
              </a:spcBef>
              <a:buFont typeface="Wingdings" charset="2"/>
              <a:buChar char="§"/>
            </a:pPr>
            <a:r>
              <a:rPr lang="en-US" sz="2200" dirty="0">
                <a:latin typeface="Arial"/>
                <a:cs typeface="Arial"/>
              </a:rPr>
              <a:t>Children’s and family programming offerings have steadily increased. </a:t>
            </a:r>
          </a:p>
          <a:p>
            <a:pPr marL="285750" indent="-285750">
              <a:lnSpc>
                <a:spcPts val="2800"/>
              </a:lnSpc>
              <a:spcBef>
                <a:spcPts val="2400"/>
              </a:spcBef>
              <a:buFont typeface="Wingdings" charset="2"/>
              <a:buChar char="§"/>
            </a:pPr>
            <a:r>
              <a:rPr lang="en-US" sz="2200" dirty="0">
                <a:latin typeface="Arial"/>
                <a:cs typeface="Arial"/>
              </a:rPr>
              <a:t>Educational Saturday morning broadcast blocks on ABC, CBS and The CW have replaced cartoons </a:t>
            </a:r>
          </a:p>
          <a:p>
            <a:pPr marL="285750" indent="-285750">
              <a:lnSpc>
                <a:spcPts val="2800"/>
              </a:lnSpc>
              <a:spcBef>
                <a:spcPts val="2400"/>
              </a:spcBef>
              <a:buFont typeface="Wingdings" charset="2"/>
              <a:buChar char="§"/>
            </a:pPr>
            <a:r>
              <a:rPr lang="en-US" sz="2200" dirty="0">
                <a:latin typeface="Arial"/>
                <a:cs typeface="Arial"/>
              </a:rPr>
              <a:t>More cable networks have emerged, playing quality young children’s, teen, and family programming</a:t>
            </a:r>
          </a:p>
          <a:p>
            <a:pPr marL="285750" indent="-285750">
              <a:lnSpc>
                <a:spcPts val="2800"/>
              </a:lnSpc>
              <a:spcBef>
                <a:spcPts val="2400"/>
              </a:spcBef>
              <a:buFont typeface="Wingdings" charset="2"/>
              <a:buChar char="§"/>
            </a:pPr>
            <a:r>
              <a:rPr lang="en-US" sz="2200" dirty="0">
                <a:latin typeface="Arial"/>
                <a:cs typeface="Arial"/>
              </a:rPr>
              <a:t>Streaming and on-demand services are proliferating</a:t>
            </a:r>
          </a:p>
          <a:p>
            <a:pPr marL="285750" indent="-285750">
              <a:lnSpc>
                <a:spcPts val="2800"/>
              </a:lnSpc>
              <a:spcBef>
                <a:spcPts val="2400"/>
              </a:spcBef>
              <a:buFont typeface="Wingdings" charset="2"/>
              <a:buChar char="§"/>
            </a:pPr>
            <a:endParaRPr lang="en-US" dirty="0">
              <a:latin typeface="Arial"/>
              <a:cs typeface="Arial"/>
            </a:endParaRPr>
          </a:p>
        </p:txBody>
      </p:sp>
      <p:sp>
        <p:nvSpPr>
          <p:cNvPr id="5" name="Title 4" hidden="1"/>
          <p:cNvSpPr>
            <a:spLocks noGrp="1"/>
          </p:cNvSpPr>
          <p:nvPr>
            <p:ph type="ctrTitle"/>
          </p:nvPr>
        </p:nvSpPr>
        <p:spPr/>
        <p:txBody>
          <a:bodyPr/>
          <a:lstStyle/>
          <a:p>
            <a:r>
              <a:rPr lang="en-US" dirty="0" smtClean="0"/>
              <a:t>What is “Television”?</a:t>
            </a:r>
            <a:endParaRPr lang="en-US" dirty="0"/>
          </a:p>
        </p:txBody>
      </p:sp>
    </p:spTree>
    <p:extLst>
      <p:ext uri="{BB962C8B-B14F-4D97-AF65-F5344CB8AC3E}">
        <p14:creationId xmlns:p14="http://schemas.microsoft.com/office/powerpoint/2010/main" val="3070073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530" y="343877"/>
            <a:ext cx="10551917" cy="1107996"/>
          </a:xfrm>
          <a:prstGeom prst="rect">
            <a:avLst/>
          </a:prstGeom>
        </p:spPr>
        <p:txBody>
          <a:bodyPr wrap="square" anchor="t">
            <a:spAutoFit/>
          </a:bodyPr>
          <a:lstStyle/>
          <a:p>
            <a:pPr lvl="0" algn="ctr"/>
            <a:r>
              <a:rPr lang="en-US" sz="3600" b="1" dirty="0">
                <a:solidFill>
                  <a:srgbClr val="FFFF00"/>
                </a:solidFill>
                <a:latin typeface="Arial"/>
                <a:cs typeface="Arial"/>
              </a:rPr>
              <a:t>What Has </a:t>
            </a:r>
            <a:r>
              <a:rPr lang="en-US" sz="3600" b="1" dirty="0" smtClean="0">
                <a:solidFill>
                  <a:srgbClr val="FFFF00"/>
                </a:solidFill>
                <a:latin typeface="Arial"/>
                <a:cs typeface="Arial"/>
              </a:rPr>
              <a:t>Changed?</a:t>
            </a:r>
            <a:r>
              <a:rPr lang="en-US" sz="3600" b="1" i="1" dirty="0" smtClean="0">
                <a:solidFill>
                  <a:srgbClr val="FFFF00"/>
                </a:solidFill>
                <a:latin typeface="Arial"/>
                <a:cs typeface="Arial"/>
              </a:rPr>
              <a:t> </a:t>
            </a:r>
            <a:r>
              <a:rPr lang="en-US" sz="3600" b="1" dirty="0" smtClean="0">
                <a:solidFill>
                  <a:srgbClr val="FFFF00"/>
                </a:solidFill>
                <a:latin typeface="Arial"/>
                <a:cs typeface="Arial"/>
              </a:rPr>
              <a:t> </a:t>
            </a:r>
          </a:p>
          <a:p>
            <a:pPr lvl="0" algn="ctr"/>
            <a:r>
              <a:rPr lang="en-US" sz="3000" dirty="0" smtClean="0">
                <a:latin typeface="Times"/>
                <a:cs typeface="Times"/>
              </a:rPr>
              <a:t>TV is Everywhere!</a:t>
            </a:r>
            <a:endParaRPr lang="en-US" sz="3000" dirty="0">
              <a:latin typeface="Times"/>
              <a:cs typeface="Times"/>
            </a:endParaRPr>
          </a:p>
        </p:txBody>
      </p:sp>
      <p:sp>
        <p:nvSpPr>
          <p:cNvPr id="5" name="Rectangle 4"/>
          <p:cNvSpPr/>
          <p:nvPr/>
        </p:nvSpPr>
        <p:spPr>
          <a:xfrm>
            <a:off x="588818" y="1820069"/>
            <a:ext cx="10841629" cy="3879695"/>
          </a:xfrm>
          <a:prstGeom prst="rect">
            <a:avLst/>
          </a:prstGeom>
        </p:spPr>
        <p:txBody>
          <a:bodyPr wrap="square" anchor="t">
            <a:spAutoFit/>
          </a:bodyPr>
          <a:lstStyle/>
          <a:p>
            <a:pPr marL="626364" indent="-342900">
              <a:lnSpc>
                <a:spcPts val="2800"/>
              </a:lnSpc>
              <a:spcBef>
                <a:spcPts val="2400"/>
              </a:spcBef>
              <a:buFont typeface="Wingdings" charset="2"/>
              <a:buChar char="§"/>
            </a:pPr>
            <a:r>
              <a:rPr lang="en-US" sz="2200" dirty="0" smtClean="0">
                <a:latin typeface="Arial"/>
                <a:cs typeface="Arial"/>
              </a:rPr>
              <a:t>Mobile </a:t>
            </a:r>
            <a:r>
              <a:rPr lang="en-US" sz="2200" dirty="0">
                <a:latin typeface="Arial"/>
                <a:cs typeface="Arial"/>
              </a:rPr>
              <a:t>usage </a:t>
            </a:r>
            <a:r>
              <a:rPr lang="en-US" sz="2200" dirty="0" smtClean="0">
                <a:latin typeface="Arial"/>
                <a:cs typeface="Arial"/>
              </a:rPr>
              <a:t>is soaring </a:t>
            </a:r>
            <a:r>
              <a:rPr lang="en-US" sz="2200" dirty="0">
                <a:latin typeface="Arial"/>
                <a:cs typeface="Arial"/>
              </a:rPr>
              <a:t>with </a:t>
            </a:r>
            <a:r>
              <a:rPr lang="en-US" sz="2200" dirty="0" smtClean="0">
                <a:latin typeface="Arial"/>
                <a:cs typeface="Arial"/>
              </a:rPr>
              <a:t>kids</a:t>
            </a:r>
          </a:p>
          <a:p>
            <a:pPr marL="1083564" lvl="1" indent="-342900">
              <a:lnSpc>
                <a:spcPts val="2800"/>
              </a:lnSpc>
              <a:spcBef>
                <a:spcPts val="2400"/>
              </a:spcBef>
              <a:buFont typeface="Wingdings" charset="2"/>
              <a:buChar char="§"/>
            </a:pPr>
            <a:r>
              <a:rPr lang="en-US" sz="2000" dirty="0" smtClean="0">
                <a:solidFill>
                  <a:schemeClr val="accent4">
                    <a:lumMod val="40000"/>
                    <a:lumOff val="60000"/>
                  </a:schemeClr>
                </a:solidFill>
                <a:latin typeface="Arial"/>
                <a:cs typeface="Arial"/>
              </a:rPr>
              <a:t>71</a:t>
            </a:r>
            <a:r>
              <a:rPr lang="en-US" sz="2000" dirty="0">
                <a:solidFill>
                  <a:schemeClr val="accent4">
                    <a:lumMod val="40000"/>
                    <a:lumOff val="60000"/>
                  </a:schemeClr>
                </a:solidFill>
                <a:latin typeface="Arial"/>
                <a:cs typeface="Arial"/>
              </a:rPr>
              <a:t>% US HH with kids own a smartphone up from 55% in </a:t>
            </a:r>
            <a:r>
              <a:rPr lang="en-US" sz="2000" dirty="0" smtClean="0">
                <a:solidFill>
                  <a:schemeClr val="accent4">
                    <a:lumMod val="40000"/>
                    <a:lumOff val="60000"/>
                  </a:schemeClr>
                </a:solidFill>
                <a:latin typeface="Arial"/>
                <a:cs typeface="Arial"/>
              </a:rPr>
              <a:t>2012 </a:t>
            </a:r>
            <a:r>
              <a:rPr lang="en-US" sz="2000" dirty="0">
                <a:solidFill>
                  <a:schemeClr val="accent4">
                    <a:lumMod val="40000"/>
                    <a:lumOff val="60000"/>
                  </a:schemeClr>
                </a:solidFill>
                <a:latin typeface="Arial"/>
                <a:cs typeface="Arial"/>
              </a:rPr>
              <a:t>(NPD Group</a:t>
            </a:r>
            <a:r>
              <a:rPr lang="en-US" sz="2000" dirty="0" smtClean="0">
                <a:solidFill>
                  <a:schemeClr val="accent4">
                    <a:lumMod val="40000"/>
                    <a:lumOff val="60000"/>
                  </a:schemeClr>
                </a:solidFill>
                <a:latin typeface="Arial"/>
                <a:cs typeface="Arial"/>
              </a:rPr>
              <a:t>)</a:t>
            </a:r>
            <a:r>
              <a:rPr lang="en-US" sz="2000" dirty="0">
                <a:solidFill>
                  <a:schemeClr val="accent4">
                    <a:lumMod val="40000"/>
                    <a:lumOff val="60000"/>
                  </a:schemeClr>
                </a:solidFill>
                <a:latin typeface="Arial"/>
                <a:cs typeface="Arial"/>
              </a:rPr>
              <a:t/>
            </a:r>
            <a:br>
              <a:rPr lang="en-US" sz="2000" dirty="0">
                <a:solidFill>
                  <a:schemeClr val="accent4">
                    <a:lumMod val="40000"/>
                    <a:lumOff val="60000"/>
                  </a:schemeClr>
                </a:solidFill>
                <a:latin typeface="Arial"/>
                <a:cs typeface="Arial"/>
              </a:rPr>
            </a:br>
            <a:r>
              <a:rPr lang="en-US" sz="2000" dirty="0">
                <a:solidFill>
                  <a:schemeClr val="accent4">
                    <a:lumMod val="40000"/>
                    <a:lumOff val="60000"/>
                  </a:schemeClr>
                </a:solidFill>
                <a:latin typeface="Arial"/>
                <a:cs typeface="Arial"/>
              </a:rPr>
              <a:t>In 2011, 10% of kids under 2 had used a mobile </a:t>
            </a:r>
            <a:r>
              <a:rPr lang="en-US" sz="2000" dirty="0" smtClean="0">
                <a:solidFill>
                  <a:schemeClr val="accent4">
                    <a:lumMod val="40000"/>
                    <a:lumOff val="60000"/>
                  </a:schemeClr>
                </a:solidFill>
                <a:latin typeface="Arial"/>
                <a:cs typeface="Arial"/>
              </a:rPr>
              <a:t>device </a:t>
            </a:r>
            <a:r>
              <a:rPr lang="en-US" sz="2000" dirty="0">
                <a:solidFill>
                  <a:schemeClr val="accent4">
                    <a:lumMod val="40000"/>
                    <a:lumOff val="60000"/>
                  </a:schemeClr>
                </a:solidFill>
                <a:latin typeface="Arial"/>
                <a:cs typeface="Arial"/>
              </a:rPr>
              <a:t/>
            </a:r>
            <a:br>
              <a:rPr lang="en-US" sz="2000" dirty="0">
                <a:solidFill>
                  <a:schemeClr val="accent4">
                    <a:lumMod val="40000"/>
                    <a:lumOff val="60000"/>
                  </a:schemeClr>
                </a:solidFill>
                <a:latin typeface="Arial"/>
                <a:cs typeface="Arial"/>
              </a:rPr>
            </a:br>
            <a:r>
              <a:rPr lang="en-US" sz="2000" dirty="0">
                <a:solidFill>
                  <a:schemeClr val="accent4">
                    <a:lumMod val="40000"/>
                    <a:lumOff val="60000"/>
                  </a:schemeClr>
                </a:solidFill>
                <a:latin typeface="Arial"/>
                <a:cs typeface="Arial"/>
              </a:rPr>
              <a:t>In 2013, 38% of kids under 2 had used a mobile </a:t>
            </a:r>
            <a:r>
              <a:rPr lang="en-US" sz="2000" dirty="0" smtClean="0">
                <a:solidFill>
                  <a:schemeClr val="accent4">
                    <a:lumMod val="40000"/>
                    <a:lumOff val="60000"/>
                  </a:schemeClr>
                </a:solidFill>
                <a:latin typeface="Arial"/>
                <a:cs typeface="Arial"/>
              </a:rPr>
              <a:t>device </a:t>
            </a:r>
            <a:r>
              <a:rPr lang="en-US" sz="2000" dirty="0">
                <a:solidFill>
                  <a:schemeClr val="accent4">
                    <a:lumMod val="40000"/>
                    <a:lumOff val="60000"/>
                  </a:schemeClr>
                </a:solidFill>
                <a:latin typeface="Arial"/>
                <a:cs typeface="Arial"/>
              </a:rPr>
              <a:t/>
            </a:r>
            <a:br>
              <a:rPr lang="en-US" sz="2000" dirty="0">
                <a:solidFill>
                  <a:schemeClr val="accent4">
                    <a:lumMod val="40000"/>
                    <a:lumOff val="60000"/>
                  </a:schemeClr>
                </a:solidFill>
                <a:latin typeface="Arial"/>
                <a:cs typeface="Arial"/>
              </a:rPr>
            </a:br>
            <a:r>
              <a:rPr lang="en-US" sz="2000" dirty="0">
                <a:solidFill>
                  <a:schemeClr val="accent4">
                    <a:lumMod val="40000"/>
                    <a:lumOff val="60000"/>
                  </a:schemeClr>
                </a:solidFill>
                <a:latin typeface="Arial"/>
                <a:cs typeface="Arial"/>
              </a:rPr>
              <a:t>(Common Sense Media, Zero to Eight 2013 study</a:t>
            </a:r>
            <a:r>
              <a:rPr lang="en-US" sz="2000" dirty="0" smtClean="0">
                <a:solidFill>
                  <a:schemeClr val="accent4">
                    <a:lumMod val="40000"/>
                    <a:lumOff val="60000"/>
                  </a:schemeClr>
                </a:solidFill>
                <a:latin typeface="Arial"/>
                <a:cs typeface="Arial"/>
              </a:rPr>
              <a:t>)</a:t>
            </a:r>
          </a:p>
          <a:p>
            <a:pPr marL="626364" indent="-342900">
              <a:lnSpc>
                <a:spcPts val="2800"/>
              </a:lnSpc>
              <a:spcBef>
                <a:spcPts val="2400"/>
              </a:spcBef>
              <a:buFont typeface="Wingdings" charset="2"/>
              <a:buChar char="§"/>
            </a:pPr>
            <a:r>
              <a:rPr lang="en-US" sz="2200" dirty="0" smtClean="0">
                <a:latin typeface="Arial"/>
                <a:cs typeface="Arial"/>
              </a:rPr>
              <a:t>Cross platform innovations</a:t>
            </a:r>
          </a:p>
          <a:p>
            <a:pPr marL="1083564" lvl="1" indent="-342900">
              <a:lnSpc>
                <a:spcPts val="2800"/>
              </a:lnSpc>
              <a:spcBef>
                <a:spcPts val="2400"/>
              </a:spcBef>
              <a:buFont typeface="Wingdings" charset="2"/>
              <a:buChar char="§"/>
            </a:pPr>
            <a:r>
              <a:rPr lang="en-US" sz="2000" dirty="0" smtClean="0">
                <a:solidFill>
                  <a:schemeClr val="accent4">
                    <a:lumMod val="40000"/>
                    <a:lumOff val="60000"/>
                  </a:schemeClr>
                </a:solidFill>
                <a:latin typeface="Arial"/>
                <a:cs typeface="Arial"/>
              </a:rPr>
              <a:t>Kids expect transmedia, which allow stories to be told </a:t>
            </a:r>
            <a:r>
              <a:rPr lang="en-US" sz="2000" dirty="0">
                <a:solidFill>
                  <a:schemeClr val="accent4">
                    <a:lumMod val="40000"/>
                    <a:lumOff val="60000"/>
                  </a:schemeClr>
                </a:solidFill>
                <a:latin typeface="Arial"/>
                <a:cs typeface="Arial"/>
              </a:rPr>
              <a:t>across different platforms and across different </a:t>
            </a:r>
            <a:r>
              <a:rPr lang="en-US" sz="2000" dirty="0" smtClean="0">
                <a:solidFill>
                  <a:schemeClr val="accent4">
                    <a:lumMod val="40000"/>
                    <a:lumOff val="60000"/>
                  </a:schemeClr>
                </a:solidFill>
                <a:latin typeface="Arial"/>
                <a:cs typeface="Arial"/>
              </a:rPr>
              <a:t>devices</a:t>
            </a:r>
            <a:endParaRPr lang="en-US" sz="2000" dirty="0">
              <a:solidFill>
                <a:schemeClr val="accent4">
                  <a:lumMod val="40000"/>
                  <a:lumOff val="60000"/>
                </a:schemeClr>
              </a:solidFill>
              <a:latin typeface="Arial"/>
              <a:cs typeface="Arial"/>
            </a:endParaRPr>
          </a:p>
        </p:txBody>
      </p:sp>
      <p:sp>
        <p:nvSpPr>
          <p:cNvPr id="2" name="Title 1" hidden="1"/>
          <p:cNvSpPr>
            <a:spLocks noGrp="1"/>
          </p:cNvSpPr>
          <p:nvPr>
            <p:ph type="title"/>
          </p:nvPr>
        </p:nvSpPr>
        <p:spPr/>
        <p:txBody>
          <a:bodyPr/>
          <a:lstStyle/>
          <a:p>
            <a:r>
              <a:rPr lang="en-US" dirty="0" smtClean="0"/>
              <a:t>What has Changed?</a:t>
            </a:r>
            <a:endParaRPr lang="en-US" dirty="0"/>
          </a:p>
        </p:txBody>
      </p:sp>
    </p:spTree>
    <p:extLst>
      <p:ext uri="{BB962C8B-B14F-4D97-AF65-F5344CB8AC3E}">
        <p14:creationId xmlns:p14="http://schemas.microsoft.com/office/powerpoint/2010/main" val="91522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530" y="343877"/>
            <a:ext cx="10551917" cy="646331"/>
          </a:xfrm>
          <a:prstGeom prst="rect">
            <a:avLst/>
          </a:prstGeom>
        </p:spPr>
        <p:txBody>
          <a:bodyPr wrap="square" anchor="t">
            <a:spAutoFit/>
          </a:bodyPr>
          <a:lstStyle/>
          <a:p>
            <a:pPr lvl="0" algn="ctr"/>
            <a:r>
              <a:rPr lang="en-US" sz="3600" b="1" dirty="0">
                <a:solidFill>
                  <a:srgbClr val="FFFF00"/>
                </a:solidFill>
                <a:latin typeface="Arial"/>
                <a:cs typeface="Arial"/>
              </a:rPr>
              <a:t>Cross Platform </a:t>
            </a:r>
            <a:r>
              <a:rPr lang="en-US" sz="3600" b="1" dirty="0" smtClean="0">
                <a:solidFill>
                  <a:srgbClr val="FFFF00"/>
                </a:solidFill>
                <a:latin typeface="Arial"/>
                <a:cs typeface="Arial"/>
              </a:rPr>
              <a:t>Innovation</a:t>
            </a:r>
            <a:endParaRPr lang="en-US" sz="3600" b="1" dirty="0">
              <a:solidFill>
                <a:srgbClr val="FFFF00"/>
              </a:solidFill>
              <a:latin typeface="Arial"/>
              <a:cs typeface="Arial"/>
            </a:endParaRPr>
          </a:p>
        </p:txBody>
      </p:sp>
      <p:sp>
        <p:nvSpPr>
          <p:cNvPr id="5" name="Rectangle 4"/>
          <p:cNvSpPr/>
          <p:nvPr/>
        </p:nvSpPr>
        <p:spPr>
          <a:xfrm>
            <a:off x="1142039" y="1524993"/>
            <a:ext cx="10288408" cy="4484561"/>
          </a:xfrm>
          <a:prstGeom prst="rect">
            <a:avLst/>
          </a:prstGeom>
        </p:spPr>
        <p:txBody>
          <a:bodyPr wrap="square" anchor="t">
            <a:spAutoFit/>
          </a:bodyPr>
          <a:lstStyle/>
          <a:p>
            <a:pPr lvl="2">
              <a:lnSpc>
                <a:spcPts val="2800"/>
              </a:lnSpc>
              <a:spcBef>
                <a:spcPts val="2400"/>
              </a:spcBef>
            </a:pPr>
            <a:r>
              <a:rPr lang="en-US" sz="2200" dirty="0" smtClean="0">
                <a:latin typeface="Arial"/>
                <a:cs typeface="Arial"/>
              </a:rPr>
              <a:t>EXAMPLE: PBS </a:t>
            </a:r>
            <a:r>
              <a:rPr lang="en-US" sz="2200" dirty="0">
                <a:latin typeface="Arial"/>
                <a:cs typeface="Arial"/>
              </a:rPr>
              <a:t>KIDS </a:t>
            </a:r>
            <a:r>
              <a:rPr lang="en-US" sz="1400" dirty="0" smtClean="0">
                <a:latin typeface="Arial"/>
                <a:cs typeface="Arial"/>
              </a:rPr>
              <a:t>(Source: </a:t>
            </a:r>
            <a:r>
              <a:rPr lang="en-US" sz="1400" dirty="0" err="1" smtClean="0">
                <a:latin typeface="Arial"/>
                <a:cs typeface="Arial"/>
              </a:rPr>
              <a:t>Kidscreen</a:t>
            </a:r>
            <a:r>
              <a:rPr lang="en-US" sz="1400" dirty="0" smtClean="0">
                <a:latin typeface="Arial"/>
                <a:cs typeface="Arial"/>
              </a:rPr>
              <a:t> Top 50)</a:t>
            </a:r>
            <a:endParaRPr lang="en-US" sz="1400" dirty="0">
              <a:latin typeface="Arial"/>
              <a:cs typeface="Arial"/>
            </a:endParaRPr>
          </a:p>
          <a:p>
            <a:pPr marL="1545336" lvl="2" indent="-347472">
              <a:lnSpc>
                <a:spcPts val="2700"/>
              </a:lnSpc>
              <a:spcBef>
                <a:spcPts val="1800"/>
              </a:spcBef>
              <a:buFont typeface="Wingdings" charset="2"/>
              <a:buChar char="§"/>
            </a:pPr>
            <a:r>
              <a:rPr lang="en-US" sz="2000" dirty="0">
                <a:solidFill>
                  <a:schemeClr val="accent4">
                    <a:lumMod val="40000"/>
                    <a:lumOff val="60000"/>
                  </a:schemeClr>
                </a:solidFill>
                <a:latin typeface="Arial"/>
                <a:cs typeface="Arial"/>
              </a:rPr>
              <a:t>R</a:t>
            </a:r>
            <a:r>
              <a:rPr lang="en-US" sz="2000" dirty="0" smtClean="0">
                <a:solidFill>
                  <a:schemeClr val="accent4">
                    <a:lumMod val="40000"/>
                    <a:lumOff val="60000"/>
                  </a:schemeClr>
                </a:solidFill>
                <a:latin typeface="Arial"/>
                <a:cs typeface="Arial"/>
              </a:rPr>
              <a:t>amped </a:t>
            </a:r>
            <a:r>
              <a:rPr lang="en-US" sz="2000" dirty="0">
                <a:solidFill>
                  <a:schemeClr val="accent4">
                    <a:lumMod val="40000"/>
                    <a:lumOff val="60000"/>
                  </a:schemeClr>
                </a:solidFill>
                <a:latin typeface="Arial"/>
                <a:cs typeface="Arial"/>
              </a:rPr>
              <a:t>up </a:t>
            </a:r>
            <a:r>
              <a:rPr lang="en-US" sz="2000" dirty="0" smtClean="0">
                <a:solidFill>
                  <a:schemeClr val="accent4">
                    <a:lumMod val="40000"/>
                    <a:lumOff val="60000"/>
                  </a:schemeClr>
                </a:solidFill>
                <a:latin typeface="Arial"/>
                <a:cs typeface="Arial"/>
              </a:rPr>
              <a:t>cross-platform </a:t>
            </a:r>
            <a:r>
              <a:rPr lang="en-US" sz="2000" dirty="0">
                <a:solidFill>
                  <a:schemeClr val="accent4">
                    <a:lumMod val="40000"/>
                    <a:lumOff val="60000"/>
                  </a:schemeClr>
                </a:solidFill>
                <a:latin typeface="Arial"/>
                <a:cs typeface="Arial"/>
              </a:rPr>
              <a:t>efforts this year, with content deals with Netflix, Apple TV and Google Chromecast (a first for a kids channel)</a:t>
            </a:r>
            <a:r>
              <a:rPr lang="en-US" sz="2000" dirty="0" smtClean="0">
                <a:solidFill>
                  <a:schemeClr val="accent4">
                    <a:lumMod val="40000"/>
                    <a:lumOff val="60000"/>
                  </a:schemeClr>
                </a:solidFill>
                <a:latin typeface="Arial"/>
                <a:cs typeface="Arial"/>
              </a:rPr>
              <a:t>.</a:t>
            </a:r>
          </a:p>
          <a:p>
            <a:pPr marL="1545336" lvl="2" indent="-347472">
              <a:lnSpc>
                <a:spcPts val="2700"/>
              </a:lnSpc>
              <a:spcBef>
                <a:spcPts val="1800"/>
              </a:spcBef>
              <a:buFont typeface="Wingdings" charset="2"/>
              <a:buChar char="§"/>
            </a:pPr>
            <a:r>
              <a:rPr lang="en-US" sz="2000" dirty="0">
                <a:solidFill>
                  <a:schemeClr val="accent4">
                    <a:lumMod val="40000"/>
                    <a:lumOff val="60000"/>
                  </a:schemeClr>
                </a:solidFill>
                <a:latin typeface="Arial"/>
                <a:cs typeface="Arial"/>
              </a:rPr>
              <a:t>D</a:t>
            </a:r>
            <a:r>
              <a:rPr lang="en-US" sz="2000" dirty="0" smtClean="0">
                <a:solidFill>
                  <a:schemeClr val="accent4">
                    <a:lumMod val="40000"/>
                    <a:lumOff val="60000"/>
                  </a:schemeClr>
                </a:solidFill>
                <a:latin typeface="Arial"/>
                <a:cs typeface="Arial"/>
              </a:rPr>
              <a:t>emonstrated strong </a:t>
            </a:r>
            <a:r>
              <a:rPr lang="en-US" sz="2000" dirty="0">
                <a:solidFill>
                  <a:schemeClr val="accent4">
                    <a:lumMod val="40000"/>
                    <a:lumOff val="60000"/>
                  </a:schemeClr>
                </a:solidFill>
                <a:latin typeface="Arial"/>
                <a:cs typeface="Arial"/>
              </a:rPr>
              <a:t>r</a:t>
            </a:r>
            <a:r>
              <a:rPr lang="en-US" sz="2000" dirty="0" smtClean="0">
                <a:solidFill>
                  <a:schemeClr val="accent4">
                    <a:lumMod val="40000"/>
                    <a:lumOff val="60000"/>
                  </a:schemeClr>
                </a:solidFill>
                <a:latin typeface="Arial"/>
                <a:cs typeface="Arial"/>
              </a:rPr>
              <a:t>atings </a:t>
            </a:r>
            <a:r>
              <a:rPr lang="en-US" sz="2000" dirty="0">
                <a:solidFill>
                  <a:schemeClr val="accent4">
                    <a:lumMod val="40000"/>
                    <a:lumOff val="60000"/>
                  </a:schemeClr>
                </a:solidFill>
                <a:latin typeface="Arial"/>
                <a:cs typeface="Arial"/>
              </a:rPr>
              <a:t>with 4 of the top 15 shows for kids 2-11 on broadcast (June 2014</a:t>
            </a:r>
            <a:r>
              <a:rPr lang="en-US" sz="2000" dirty="0" smtClean="0">
                <a:solidFill>
                  <a:schemeClr val="accent4">
                    <a:lumMod val="40000"/>
                    <a:lumOff val="60000"/>
                  </a:schemeClr>
                </a:solidFill>
                <a:latin typeface="Arial"/>
                <a:cs typeface="Arial"/>
              </a:rPr>
              <a:t>), and PBS </a:t>
            </a:r>
            <a:r>
              <a:rPr lang="en-US" sz="2000" dirty="0">
                <a:solidFill>
                  <a:schemeClr val="accent4">
                    <a:lumMod val="40000"/>
                    <a:lumOff val="60000"/>
                  </a:schemeClr>
                </a:solidFill>
                <a:latin typeface="Arial"/>
                <a:cs typeface="Arial"/>
              </a:rPr>
              <a:t>KIDS Video app generated more that 243 million streams in the same month. </a:t>
            </a:r>
            <a:r>
              <a:rPr lang="en-US" sz="2000" dirty="0" smtClean="0">
                <a:solidFill>
                  <a:schemeClr val="accent4">
                    <a:lumMod val="40000"/>
                    <a:lumOff val="60000"/>
                  </a:schemeClr>
                </a:solidFill>
                <a:latin typeface="Arial"/>
                <a:cs typeface="Arial"/>
              </a:rPr>
              <a:t> </a:t>
            </a:r>
          </a:p>
          <a:p>
            <a:pPr marL="1545336" lvl="2" indent="-347472">
              <a:lnSpc>
                <a:spcPts val="2700"/>
              </a:lnSpc>
              <a:spcBef>
                <a:spcPts val="1800"/>
              </a:spcBef>
              <a:buFont typeface="Wingdings" charset="2"/>
              <a:buChar char="§"/>
            </a:pPr>
            <a:r>
              <a:rPr lang="en-US" sz="2000" dirty="0" smtClean="0">
                <a:solidFill>
                  <a:schemeClr val="accent4">
                    <a:lumMod val="40000"/>
                    <a:lumOff val="60000"/>
                  </a:schemeClr>
                </a:solidFill>
                <a:latin typeface="Arial"/>
                <a:cs typeface="Arial"/>
              </a:rPr>
              <a:t>Digitally launched original series </a:t>
            </a:r>
            <a:r>
              <a:rPr lang="en-US" sz="2000" i="1" dirty="0" smtClean="0">
                <a:solidFill>
                  <a:schemeClr val="accent4">
                    <a:lumMod val="40000"/>
                    <a:lumOff val="60000"/>
                  </a:schemeClr>
                </a:solidFill>
                <a:latin typeface="Arial"/>
                <a:cs typeface="Arial"/>
              </a:rPr>
              <a:t>Odd Squad</a:t>
            </a:r>
            <a:r>
              <a:rPr lang="en-US" sz="2000" dirty="0" smtClean="0">
                <a:solidFill>
                  <a:schemeClr val="accent4">
                    <a:lumMod val="40000"/>
                    <a:lumOff val="60000"/>
                  </a:schemeClr>
                </a:solidFill>
                <a:latin typeface="Arial"/>
                <a:cs typeface="Arial"/>
              </a:rPr>
              <a:t> online prior to its </a:t>
            </a:r>
            <a:br>
              <a:rPr lang="en-US" sz="2000" dirty="0" smtClean="0">
                <a:solidFill>
                  <a:schemeClr val="accent4">
                    <a:lumMod val="40000"/>
                    <a:lumOff val="60000"/>
                  </a:schemeClr>
                </a:solidFill>
                <a:latin typeface="Arial"/>
                <a:cs typeface="Arial"/>
              </a:rPr>
            </a:br>
            <a:r>
              <a:rPr lang="en-US" sz="2000" dirty="0" smtClean="0">
                <a:solidFill>
                  <a:schemeClr val="accent4">
                    <a:lumMod val="40000"/>
                    <a:lumOff val="60000"/>
                  </a:schemeClr>
                </a:solidFill>
                <a:latin typeface="Arial"/>
                <a:cs typeface="Arial"/>
              </a:rPr>
              <a:t>broadcast debut.</a:t>
            </a:r>
          </a:p>
          <a:p>
            <a:pPr marL="1545336" lvl="2" indent="-347472">
              <a:lnSpc>
                <a:spcPts val="2700"/>
              </a:lnSpc>
              <a:spcBef>
                <a:spcPts val="1800"/>
              </a:spcBef>
              <a:buFont typeface="Wingdings" charset="2"/>
              <a:buChar char="§"/>
            </a:pPr>
            <a:r>
              <a:rPr lang="en-US" sz="2000" dirty="0" smtClean="0">
                <a:solidFill>
                  <a:schemeClr val="accent4">
                    <a:lumMod val="40000"/>
                    <a:lumOff val="60000"/>
                  </a:schemeClr>
                </a:solidFill>
                <a:latin typeface="Arial"/>
                <a:cs typeface="Arial"/>
              </a:rPr>
              <a:t>PBS KIDS’ mission “is about using the power of media to spark children’s natural curiosity and help them develop their passions” (</a:t>
            </a:r>
            <a:r>
              <a:rPr lang="en-US" sz="2000" dirty="0" err="1" smtClean="0">
                <a:solidFill>
                  <a:schemeClr val="accent4">
                    <a:lumMod val="40000"/>
                    <a:lumOff val="60000"/>
                  </a:schemeClr>
                </a:solidFill>
                <a:latin typeface="Arial"/>
                <a:cs typeface="Arial"/>
              </a:rPr>
              <a:t>Lesli</a:t>
            </a:r>
            <a:r>
              <a:rPr lang="en-US" sz="2000" dirty="0" smtClean="0">
                <a:solidFill>
                  <a:schemeClr val="accent4">
                    <a:lumMod val="40000"/>
                    <a:lumOff val="60000"/>
                  </a:schemeClr>
                </a:solidFill>
                <a:latin typeface="Arial"/>
                <a:cs typeface="Arial"/>
              </a:rPr>
              <a:t> </a:t>
            </a:r>
            <a:r>
              <a:rPr lang="en-US" sz="2000" dirty="0" err="1" smtClean="0">
                <a:solidFill>
                  <a:schemeClr val="accent4">
                    <a:lumMod val="40000"/>
                    <a:lumOff val="60000"/>
                  </a:schemeClr>
                </a:solidFill>
                <a:latin typeface="Arial"/>
                <a:cs typeface="Arial"/>
              </a:rPr>
              <a:t>Rottenberg</a:t>
            </a:r>
            <a:r>
              <a:rPr lang="en-US" sz="2000" dirty="0" smtClean="0">
                <a:solidFill>
                  <a:schemeClr val="accent4">
                    <a:lumMod val="40000"/>
                    <a:lumOff val="60000"/>
                  </a:schemeClr>
                </a:solidFill>
                <a:latin typeface="Arial"/>
                <a:cs typeface="Arial"/>
              </a:rPr>
              <a:t>)</a:t>
            </a:r>
            <a:endParaRPr lang="en-US" sz="2200" dirty="0">
              <a:latin typeface="Arial"/>
              <a:cs typeface="Arial"/>
            </a:endParaRPr>
          </a:p>
        </p:txBody>
      </p:sp>
      <p:pic>
        <p:nvPicPr>
          <p:cNvPr id="2" name="Picture 1" descr="Pbs-kids-logo-tote-bag.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000" y="969210"/>
            <a:ext cx="1183105" cy="1183105"/>
          </a:xfrm>
          <a:prstGeom prst="rect">
            <a:avLst/>
          </a:prstGeom>
        </p:spPr>
      </p:pic>
      <p:sp>
        <p:nvSpPr>
          <p:cNvPr id="3" name="Title 2" hidden="1"/>
          <p:cNvSpPr>
            <a:spLocks noGrp="1"/>
          </p:cNvSpPr>
          <p:nvPr>
            <p:ph type="title"/>
          </p:nvPr>
        </p:nvSpPr>
        <p:spPr/>
        <p:txBody>
          <a:bodyPr/>
          <a:lstStyle/>
          <a:p>
            <a:r>
              <a:rPr lang="en-US" dirty="0" smtClean="0"/>
              <a:t>Cross Platform Innovation</a:t>
            </a:r>
            <a:endParaRPr lang="en-US" dirty="0"/>
          </a:p>
        </p:txBody>
      </p:sp>
    </p:spTree>
    <p:extLst>
      <p:ext uri="{BB962C8B-B14F-4D97-AF65-F5344CB8AC3E}">
        <p14:creationId xmlns:p14="http://schemas.microsoft.com/office/powerpoint/2010/main" val="3944496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92484"/>
        </a:solidFill>
        <a:effectLst/>
      </p:bgPr>
    </p:bg>
    <p:spTree>
      <p:nvGrpSpPr>
        <p:cNvPr id="1" name=""/>
        <p:cNvGrpSpPr/>
        <p:nvPr/>
      </p:nvGrpSpPr>
      <p:grpSpPr>
        <a:xfrm>
          <a:off x="0" y="0"/>
          <a:ext cx="0" cy="0"/>
          <a:chOff x="0" y="0"/>
          <a:chExt cx="0" cy="0"/>
        </a:xfrm>
      </p:grpSpPr>
      <p:sp>
        <p:nvSpPr>
          <p:cNvPr id="8" name="Rectangle 7"/>
          <p:cNvSpPr/>
          <p:nvPr/>
        </p:nvSpPr>
        <p:spPr>
          <a:xfrm>
            <a:off x="0" y="419896"/>
            <a:ext cx="12192000" cy="1815882"/>
          </a:xfrm>
          <a:prstGeom prst="rect">
            <a:avLst/>
          </a:prstGeom>
        </p:spPr>
        <p:txBody>
          <a:bodyPr wrap="square" anchor="t">
            <a:spAutoFit/>
          </a:bodyPr>
          <a:lstStyle/>
          <a:p>
            <a:pPr lvl="0" algn="ctr"/>
            <a:r>
              <a:rPr lang="en-US" sz="2800" dirty="0">
                <a:latin typeface="Times"/>
                <a:cs typeface="Times"/>
              </a:rPr>
              <a:t>In past five years, </a:t>
            </a:r>
            <a:r>
              <a:rPr lang="en-US" sz="2800" dirty="0" smtClean="0">
                <a:latin typeface="Times"/>
                <a:cs typeface="Times"/>
              </a:rPr>
              <a:t>Bridge Multimedia </a:t>
            </a:r>
            <a:r>
              <a:rPr lang="en-US" sz="2800" dirty="0">
                <a:latin typeface="Times"/>
                <a:cs typeface="Times"/>
              </a:rPr>
              <a:t>has described nearly 2,000 episodes </a:t>
            </a:r>
            <a:endParaRPr lang="en-US" sz="2800" dirty="0" smtClean="0">
              <a:latin typeface="Times"/>
              <a:cs typeface="Times"/>
            </a:endParaRPr>
          </a:p>
          <a:p>
            <a:pPr lvl="0" algn="ctr"/>
            <a:r>
              <a:rPr lang="en-US" sz="2800" dirty="0" smtClean="0">
                <a:latin typeface="Times"/>
                <a:cs typeface="Times"/>
              </a:rPr>
              <a:t>of high quality, educational </a:t>
            </a:r>
            <a:r>
              <a:rPr lang="en-US" sz="2800" dirty="0">
                <a:latin typeface="Times"/>
                <a:cs typeface="Times"/>
              </a:rPr>
              <a:t>broadcast and cable TV series</a:t>
            </a:r>
            <a:r>
              <a:rPr lang="en-US" sz="2800" dirty="0" smtClean="0">
                <a:latin typeface="Times"/>
                <a:cs typeface="Times"/>
              </a:rPr>
              <a:t>. </a:t>
            </a:r>
          </a:p>
          <a:p>
            <a:pPr lvl="0" algn="ctr"/>
            <a:r>
              <a:rPr lang="en-US" sz="2800" dirty="0" smtClean="0">
                <a:latin typeface="Times"/>
                <a:cs typeface="Times"/>
              </a:rPr>
              <a:t>These </a:t>
            </a:r>
            <a:r>
              <a:rPr lang="en-US" sz="2800" dirty="0">
                <a:latin typeface="Times"/>
                <a:cs typeface="Times"/>
              </a:rPr>
              <a:t>series are available on TV </a:t>
            </a:r>
            <a:r>
              <a:rPr lang="en-US" sz="2800" dirty="0" smtClean="0">
                <a:latin typeface="Times"/>
                <a:cs typeface="Times"/>
              </a:rPr>
              <a:t>- as </a:t>
            </a:r>
            <a:r>
              <a:rPr lang="en-US" sz="2800" dirty="0">
                <a:latin typeface="Times"/>
                <a:cs typeface="Times"/>
              </a:rPr>
              <a:t>you know </a:t>
            </a:r>
            <a:r>
              <a:rPr lang="en-US" sz="2800" dirty="0" smtClean="0">
                <a:latin typeface="Times"/>
                <a:cs typeface="Times"/>
              </a:rPr>
              <a:t>it – </a:t>
            </a:r>
          </a:p>
          <a:p>
            <a:pPr lvl="0" algn="ctr"/>
            <a:r>
              <a:rPr lang="en-US" sz="2800" dirty="0" smtClean="0">
                <a:latin typeface="Times"/>
                <a:cs typeface="Times"/>
              </a:rPr>
              <a:t>and Video on Demand, </a:t>
            </a:r>
            <a:r>
              <a:rPr lang="en-US" sz="2800" dirty="0">
                <a:latin typeface="Times"/>
                <a:cs typeface="Times"/>
              </a:rPr>
              <a:t>tablets, </a:t>
            </a:r>
            <a:r>
              <a:rPr lang="en-US" sz="2800" dirty="0" smtClean="0">
                <a:latin typeface="Times"/>
                <a:cs typeface="Times"/>
              </a:rPr>
              <a:t>game consoles, phones. </a:t>
            </a:r>
            <a:endParaRPr lang="en-US" sz="2800" dirty="0">
              <a:latin typeface="Times"/>
              <a:cs typeface="Times"/>
            </a:endParaRPr>
          </a:p>
        </p:txBody>
      </p:sp>
      <p:sp>
        <p:nvSpPr>
          <p:cNvPr id="4" name="Rectangle 3"/>
          <p:cNvSpPr/>
          <p:nvPr/>
        </p:nvSpPr>
        <p:spPr>
          <a:xfrm>
            <a:off x="878530" y="2914613"/>
            <a:ext cx="10551917" cy="3115383"/>
          </a:xfrm>
          <a:prstGeom prst="rect">
            <a:avLst/>
          </a:prstGeom>
        </p:spPr>
        <p:txBody>
          <a:bodyPr wrap="square" anchor="t">
            <a:spAutoFit/>
          </a:bodyPr>
          <a:lstStyle/>
          <a:p>
            <a:pPr marL="283464" indent="-283464">
              <a:lnSpc>
                <a:spcPts val="2800"/>
              </a:lnSpc>
              <a:spcBef>
                <a:spcPts val="3400"/>
              </a:spcBef>
              <a:buFont typeface="Wingdings" charset="2"/>
              <a:buChar char="§"/>
            </a:pPr>
            <a:r>
              <a:rPr lang="en-US" sz="2200" dirty="0" smtClean="0">
                <a:latin typeface="Arial"/>
                <a:cs typeface="Arial"/>
              </a:rPr>
              <a:t>ABC</a:t>
            </a:r>
            <a:r>
              <a:rPr lang="en-US" sz="2200" dirty="0">
                <a:latin typeface="Arial"/>
                <a:cs typeface="Arial"/>
              </a:rPr>
              <a:t>, CBS, NBC, </a:t>
            </a:r>
            <a:r>
              <a:rPr lang="en-US" sz="2200" dirty="0" smtClean="0">
                <a:latin typeface="Arial"/>
                <a:cs typeface="Arial"/>
              </a:rPr>
              <a:t>PBS, </a:t>
            </a:r>
            <a:r>
              <a:rPr lang="en-US" sz="2200" dirty="0">
                <a:latin typeface="Arial"/>
                <a:cs typeface="Arial"/>
              </a:rPr>
              <a:t>CW</a:t>
            </a:r>
          </a:p>
          <a:p>
            <a:pPr marL="283464" indent="-283464">
              <a:lnSpc>
                <a:spcPts val="2800"/>
              </a:lnSpc>
              <a:spcBef>
                <a:spcPts val="3400"/>
              </a:spcBef>
              <a:buFont typeface="Wingdings" charset="2"/>
              <a:buChar char="§"/>
            </a:pPr>
            <a:r>
              <a:rPr lang="en-US" sz="2200" dirty="0" smtClean="0">
                <a:latin typeface="Arial"/>
                <a:cs typeface="Arial"/>
              </a:rPr>
              <a:t>Nickelodeon</a:t>
            </a:r>
            <a:r>
              <a:rPr lang="en-US" sz="2200" dirty="0">
                <a:latin typeface="Arial"/>
                <a:cs typeface="Arial"/>
              </a:rPr>
              <a:t>, Cartoon Network, Sprout</a:t>
            </a:r>
          </a:p>
          <a:p>
            <a:pPr marL="283464" indent="-283464">
              <a:lnSpc>
                <a:spcPts val="2800"/>
              </a:lnSpc>
              <a:spcBef>
                <a:spcPts val="3400"/>
              </a:spcBef>
              <a:buFont typeface="Wingdings" charset="2"/>
              <a:buChar char="§"/>
            </a:pPr>
            <a:r>
              <a:rPr lang="en-US" sz="2200" dirty="0" smtClean="0">
                <a:latin typeface="Arial"/>
                <a:cs typeface="Arial"/>
              </a:rPr>
              <a:t>To ensure that as many children as possible have </a:t>
            </a:r>
            <a:r>
              <a:rPr lang="en-US" sz="2200" dirty="0">
                <a:latin typeface="Arial"/>
                <a:cs typeface="Arial"/>
              </a:rPr>
              <a:t/>
            </a:r>
            <a:br>
              <a:rPr lang="en-US" sz="2200" dirty="0">
                <a:latin typeface="Arial"/>
                <a:cs typeface="Arial"/>
              </a:rPr>
            </a:br>
            <a:r>
              <a:rPr lang="en-US" sz="2200" dirty="0" smtClean="0">
                <a:latin typeface="Arial"/>
                <a:cs typeface="Arial"/>
              </a:rPr>
              <a:t>access to these described and captioned programs, </a:t>
            </a:r>
            <a:br>
              <a:rPr lang="en-US" sz="2200" dirty="0" smtClean="0">
                <a:latin typeface="Arial"/>
                <a:cs typeface="Arial"/>
              </a:rPr>
            </a:br>
            <a:r>
              <a:rPr lang="en-US" sz="2200" dirty="0" smtClean="0">
                <a:latin typeface="Arial"/>
                <a:cs typeface="Arial"/>
              </a:rPr>
              <a:t>BRIDGE was part of the development of the </a:t>
            </a:r>
            <a:r>
              <a:rPr lang="en-US" sz="2200" dirty="0">
                <a:latin typeface="Arial"/>
                <a:cs typeface="Arial"/>
              </a:rPr>
              <a:t>n</a:t>
            </a:r>
            <a:r>
              <a:rPr lang="en-US" sz="2200" dirty="0" smtClean="0">
                <a:latin typeface="Arial"/>
                <a:cs typeface="Arial"/>
              </a:rPr>
              <a:t>ew </a:t>
            </a:r>
            <a:br>
              <a:rPr lang="en-US" sz="2200" dirty="0" smtClean="0">
                <a:latin typeface="Arial"/>
                <a:cs typeface="Arial"/>
              </a:rPr>
            </a:br>
            <a:r>
              <a:rPr lang="en-US" sz="2200" dirty="0" smtClean="0">
                <a:latin typeface="Arial"/>
                <a:cs typeface="Arial"/>
              </a:rPr>
              <a:t>ED/OSEP/DCMP Accessible Television Portal  </a:t>
            </a:r>
            <a:endParaRPr lang="en-US" sz="2200" dirty="0">
              <a:latin typeface="Arial"/>
              <a:cs typeface="Arial"/>
            </a:endParaRPr>
          </a:p>
        </p:txBody>
      </p:sp>
      <p:pic>
        <p:nvPicPr>
          <p:cNvPr id="6" name="Picture 5" descr="cbs.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8617" y="3037660"/>
            <a:ext cx="897435" cy="261602"/>
          </a:xfrm>
          <a:prstGeom prst="rect">
            <a:avLst/>
          </a:prstGeom>
        </p:spPr>
      </p:pic>
      <p:pic>
        <p:nvPicPr>
          <p:cNvPr id="7" name="Picture 6" descr="A B C television channel logo"/>
          <p:cNvPicPr>
            <a:picLocks noChangeAspect="1"/>
          </p:cNvPicPr>
          <p:nvPr/>
        </p:nvPicPr>
        <p:blipFill>
          <a:blip r:embed="rId3"/>
          <a:stretch>
            <a:fillRect/>
          </a:stretch>
        </p:blipFill>
        <p:spPr>
          <a:xfrm>
            <a:off x="5397843" y="2883032"/>
            <a:ext cx="572486" cy="569622"/>
          </a:xfrm>
          <a:prstGeom prst="rect">
            <a:avLst/>
          </a:prstGeom>
        </p:spPr>
      </p:pic>
      <p:pic>
        <p:nvPicPr>
          <p:cNvPr id="3" name="Picture 2" descr="cw-logo-601x250.ps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0336" y="2995410"/>
            <a:ext cx="705852" cy="294105"/>
          </a:xfrm>
          <a:prstGeom prst="rect">
            <a:avLst/>
          </a:prstGeom>
        </p:spPr>
      </p:pic>
      <p:pic>
        <p:nvPicPr>
          <p:cNvPr id="9" name="Picture 8" descr="NBC.psd"/>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04301" y="2778173"/>
            <a:ext cx="735374" cy="855579"/>
          </a:xfrm>
          <a:prstGeom prst="rect">
            <a:avLst/>
          </a:prstGeom>
        </p:spPr>
      </p:pic>
      <p:pic>
        <p:nvPicPr>
          <p:cNvPr id="10" name="Picture 9" descr="NICKELODEON_Logo.psd"/>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70841" y="3612699"/>
            <a:ext cx="1123616" cy="881433"/>
          </a:xfrm>
          <a:prstGeom prst="rect">
            <a:avLst/>
          </a:prstGeom>
        </p:spPr>
      </p:pic>
      <p:pic>
        <p:nvPicPr>
          <p:cNvPr id="11" name="Picture 10" descr="CartoonLogo.psd"/>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02721" y="3769562"/>
            <a:ext cx="757991" cy="505327"/>
          </a:xfrm>
          <a:prstGeom prst="rect">
            <a:avLst/>
          </a:prstGeom>
        </p:spPr>
      </p:pic>
      <p:pic>
        <p:nvPicPr>
          <p:cNvPr id="12" name="Picture 11" descr="PBS_Kids_Sprout_logo.svg.psd"/>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03266" y="3682669"/>
            <a:ext cx="1103214" cy="678447"/>
          </a:xfrm>
          <a:prstGeom prst="rect">
            <a:avLst/>
          </a:prstGeom>
        </p:spPr>
      </p:pic>
      <p:pic>
        <p:nvPicPr>
          <p:cNvPr id="17" name="Picture 16" descr="P B S television channel logo"/>
          <p:cNvPicPr>
            <a:picLocks noChangeAspect="1"/>
          </p:cNvPicPr>
          <p:nvPr/>
        </p:nvPicPr>
        <p:blipFill>
          <a:blip r:embed="rId9"/>
          <a:stretch>
            <a:fillRect/>
          </a:stretch>
        </p:blipFill>
        <p:spPr>
          <a:xfrm>
            <a:off x="10172701" y="2806270"/>
            <a:ext cx="588263" cy="716471"/>
          </a:xfrm>
          <a:prstGeom prst="rect">
            <a:avLst/>
          </a:prstGeom>
        </p:spPr>
      </p:pic>
      <p:pic>
        <p:nvPicPr>
          <p:cNvPr id="13" name="Picture 12" descr="accessible_television_portal.psd"/>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47389" y="4809035"/>
            <a:ext cx="1943288" cy="995134"/>
          </a:xfrm>
          <a:prstGeom prst="rect">
            <a:avLst/>
          </a:prstGeom>
        </p:spPr>
      </p:pic>
      <p:pic>
        <p:nvPicPr>
          <p:cNvPr id="2" name="Picture 1" descr="ABC, CBS.NBC,PBS, The CW, PBS Kids, Nickelodeon, Cartoon Network, Sprout, and Accessible Television Portal." title="Logo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911870" y="6238891"/>
            <a:ext cx="330159" cy="266667"/>
          </a:xfrm>
          <a:prstGeom prst="rect">
            <a:avLst/>
          </a:prstGeom>
        </p:spPr>
      </p:pic>
      <p:sp>
        <p:nvSpPr>
          <p:cNvPr id="5" name="Title 4" hidden="1"/>
          <p:cNvSpPr>
            <a:spLocks noGrp="1"/>
          </p:cNvSpPr>
          <p:nvPr>
            <p:ph type="ctrTitle"/>
          </p:nvPr>
        </p:nvSpPr>
        <p:spPr/>
        <p:txBody>
          <a:bodyPr/>
          <a:lstStyle/>
          <a:p>
            <a:r>
              <a:rPr lang="en-US" dirty="0" smtClean="0"/>
              <a:t>Bridge Multimedia</a:t>
            </a:r>
            <a:endParaRPr lang="en-US" dirty="0"/>
          </a:p>
        </p:txBody>
      </p:sp>
    </p:spTree>
    <p:extLst>
      <p:ext uri="{BB962C8B-B14F-4D97-AF65-F5344CB8AC3E}">
        <p14:creationId xmlns:p14="http://schemas.microsoft.com/office/powerpoint/2010/main" val="2263130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7973"/>
            <a:ext cx="12191999" cy="646331"/>
          </a:xfrm>
          <a:prstGeom prst="rect">
            <a:avLst/>
          </a:prstGeom>
        </p:spPr>
        <p:txBody>
          <a:bodyPr wrap="square" anchor="t">
            <a:spAutoFit/>
          </a:bodyPr>
          <a:lstStyle/>
          <a:p>
            <a:pPr lvl="0" algn="ctr"/>
            <a:r>
              <a:rPr lang="en-US" sz="3600" b="1" dirty="0" smtClean="0">
                <a:solidFill>
                  <a:srgbClr val="FFFF00"/>
                </a:solidFill>
                <a:latin typeface="Arial"/>
                <a:cs typeface="Arial"/>
              </a:rPr>
              <a:t>ED’s Accessible Television Portal</a:t>
            </a:r>
            <a:endParaRPr lang="en-US" sz="3000" i="1" dirty="0">
              <a:latin typeface="Arial"/>
              <a:cs typeface="Arial"/>
            </a:endParaRPr>
          </a:p>
        </p:txBody>
      </p:sp>
      <p:sp>
        <p:nvSpPr>
          <p:cNvPr id="5" name="Rectangle 4"/>
          <p:cNvSpPr/>
          <p:nvPr/>
        </p:nvSpPr>
        <p:spPr>
          <a:xfrm>
            <a:off x="669026" y="1765855"/>
            <a:ext cx="10841629" cy="4766262"/>
          </a:xfrm>
          <a:prstGeom prst="rect">
            <a:avLst/>
          </a:prstGeom>
        </p:spPr>
        <p:txBody>
          <a:bodyPr wrap="square" anchor="t">
            <a:spAutoFit/>
          </a:bodyPr>
          <a:lstStyle/>
          <a:p>
            <a:pPr marL="630936" indent="-347472">
              <a:lnSpc>
                <a:spcPts val="2600"/>
              </a:lnSpc>
              <a:spcBef>
                <a:spcPts val="1800"/>
              </a:spcBef>
              <a:buFont typeface="Wingdings" charset="2"/>
              <a:buChar char="§"/>
            </a:pPr>
            <a:r>
              <a:rPr lang="en-US" sz="2200" dirty="0" smtClean="0">
                <a:latin typeface="Arial"/>
                <a:cs typeface="Arial"/>
              </a:rPr>
              <a:t>The Department </a:t>
            </a:r>
            <a:r>
              <a:rPr lang="en-US" sz="2200" dirty="0">
                <a:latin typeface="Arial"/>
                <a:cs typeface="Arial"/>
              </a:rPr>
              <a:t>of </a:t>
            </a:r>
            <a:r>
              <a:rPr lang="en-US" sz="2200" dirty="0" smtClean="0">
                <a:latin typeface="Arial"/>
                <a:cs typeface="Arial"/>
              </a:rPr>
              <a:t>Education launched a Subscription </a:t>
            </a:r>
            <a:r>
              <a:rPr lang="en-US" sz="2200" dirty="0">
                <a:latin typeface="Arial"/>
                <a:cs typeface="Arial"/>
              </a:rPr>
              <a:t>Video on Demand portal featuring current and archived broadcast and cable television programming. </a:t>
            </a:r>
            <a:endParaRPr lang="en-US" sz="2200" dirty="0" smtClean="0">
              <a:latin typeface="Arial"/>
              <a:cs typeface="Arial"/>
            </a:endParaRPr>
          </a:p>
          <a:p>
            <a:pPr marL="1088136" lvl="1" indent="-347472">
              <a:lnSpc>
                <a:spcPts val="2600"/>
              </a:lnSpc>
              <a:spcBef>
                <a:spcPts val="1300"/>
              </a:spcBef>
              <a:buFont typeface="Wingdings" charset="2"/>
              <a:buChar char="§"/>
            </a:pPr>
            <a:r>
              <a:rPr lang="en-US" sz="2000" dirty="0" smtClean="0">
                <a:solidFill>
                  <a:srgbClr val="FFE699"/>
                </a:solidFill>
                <a:latin typeface="Arial"/>
                <a:cs typeface="Arial"/>
              </a:rPr>
              <a:t>Managed for OSEP by DCMP, the Described and Captioned Media Program</a:t>
            </a:r>
          </a:p>
          <a:p>
            <a:pPr marL="1088136" lvl="1" indent="-347472">
              <a:lnSpc>
                <a:spcPts val="2600"/>
              </a:lnSpc>
              <a:spcBef>
                <a:spcPts val="1300"/>
              </a:spcBef>
              <a:buFont typeface="Wingdings" charset="2"/>
              <a:buChar char="§"/>
            </a:pPr>
            <a:r>
              <a:rPr lang="en-US" sz="2000" dirty="0" smtClean="0">
                <a:solidFill>
                  <a:srgbClr val="FFE699"/>
                </a:solidFill>
                <a:latin typeface="Arial"/>
                <a:cs typeface="Arial"/>
              </a:rPr>
              <a:t>All </a:t>
            </a:r>
            <a:r>
              <a:rPr lang="en-US" sz="2000" dirty="0">
                <a:solidFill>
                  <a:srgbClr val="FFE699"/>
                </a:solidFill>
                <a:latin typeface="Arial"/>
                <a:cs typeface="Arial"/>
              </a:rPr>
              <a:t>series stream with description and </a:t>
            </a:r>
            <a:r>
              <a:rPr lang="en-US" sz="2000" dirty="0" smtClean="0">
                <a:solidFill>
                  <a:srgbClr val="FFE699"/>
                </a:solidFill>
                <a:latin typeface="Arial"/>
                <a:cs typeface="Arial"/>
              </a:rPr>
              <a:t>captions </a:t>
            </a:r>
            <a:endParaRPr lang="en-US" sz="2000" dirty="0">
              <a:solidFill>
                <a:srgbClr val="FFE699"/>
              </a:solidFill>
              <a:latin typeface="Arial"/>
              <a:cs typeface="Arial"/>
            </a:endParaRPr>
          </a:p>
          <a:p>
            <a:pPr marL="1088136" lvl="1" indent="-347472">
              <a:lnSpc>
                <a:spcPts val="2600"/>
              </a:lnSpc>
              <a:spcBef>
                <a:spcPts val="1300"/>
              </a:spcBef>
              <a:buFont typeface="Wingdings" charset="2"/>
              <a:buChar char="§"/>
            </a:pPr>
            <a:r>
              <a:rPr lang="en-US" sz="2000" dirty="0">
                <a:solidFill>
                  <a:srgbClr val="FFE699"/>
                </a:solidFill>
                <a:latin typeface="Arial"/>
                <a:cs typeface="Arial"/>
              </a:rPr>
              <a:t>Only available to certified blind/low vision and deaf/hard of hearing students, </a:t>
            </a:r>
            <a:br>
              <a:rPr lang="en-US" sz="2000" dirty="0">
                <a:solidFill>
                  <a:srgbClr val="FFE699"/>
                </a:solidFill>
                <a:latin typeface="Arial"/>
                <a:cs typeface="Arial"/>
              </a:rPr>
            </a:br>
            <a:r>
              <a:rPr lang="en-US" sz="2000" dirty="0">
                <a:solidFill>
                  <a:srgbClr val="FFE699"/>
                </a:solidFill>
                <a:latin typeface="Arial"/>
                <a:cs typeface="Arial"/>
              </a:rPr>
              <a:t>their teachers and family </a:t>
            </a:r>
            <a:r>
              <a:rPr lang="en-US" sz="2000" dirty="0" smtClean="0">
                <a:solidFill>
                  <a:srgbClr val="FFE699"/>
                </a:solidFill>
                <a:latin typeface="Arial"/>
                <a:cs typeface="Arial"/>
              </a:rPr>
              <a:t>members</a:t>
            </a:r>
          </a:p>
          <a:p>
            <a:pPr marL="1088136" lvl="1" indent="-347472">
              <a:lnSpc>
                <a:spcPts val="2600"/>
              </a:lnSpc>
              <a:spcBef>
                <a:spcPts val="1300"/>
              </a:spcBef>
              <a:buFont typeface="Wingdings" charset="2"/>
              <a:buChar char="§"/>
            </a:pPr>
            <a:r>
              <a:rPr lang="en-US" sz="2000" dirty="0">
                <a:solidFill>
                  <a:srgbClr val="FFE699"/>
                </a:solidFill>
                <a:latin typeface="Arial"/>
                <a:cs typeface="Arial"/>
              </a:rPr>
              <a:t>FREE</a:t>
            </a:r>
          </a:p>
          <a:p>
            <a:pPr marL="1088136" lvl="1" indent="-347472">
              <a:lnSpc>
                <a:spcPts val="2600"/>
              </a:lnSpc>
              <a:spcBef>
                <a:spcPts val="1300"/>
              </a:spcBef>
              <a:buFont typeface="Wingdings" charset="2"/>
              <a:buChar char="§"/>
            </a:pPr>
            <a:r>
              <a:rPr lang="en-US" sz="2000" dirty="0" smtClean="0">
                <a:solidFill>
                  <a:srgbClr val="FFE699"/>
                </a:solidFill>
                <a:latin typeface="Arial"/>
                <a:cs typeface="Arial"/>
              </a:rPr>
              <a:t>The </a:t>
            </a:r>
            <a:r>
              <a:rPr lang="en-US" sz="2000" dirty="0">
                <a:solidFill>
                  <a:srgbClr val="FFE699"/>
                </a:solidFill>
                <a:latin typeface="Arial"/>
                <a:cs typeface="Arial"/>
              </a:rPr>
              <a:t>portal itself is </a:t>
            </a:r>
            <a:r>
              <a:rPr lang="en-US" sz="2000" dirty="0" smtClean="0">
                <a:solidFill>
                  <a:srgbClr val="FFE699"/>
                </a:solidFill>
                <a:latin typeface="Arial"/>
                <a:cs typeface="Arial"/>
              </a:rPr>
              <a:t>fully 508 accessible. Children </a:t>
            </a:r>
            <a:r>
              <a:rPr lang="en-US" sz="2000" dirty="0">
                <a:solidFill>
                  <a:srgbClr val="FFE699"/>
                </a:solidFill>
                <a:latin typeface="Arial"/>
                <a:cs typeface="Arial"/>
              </a:rPr>
              <a:t>with disabilities can locate any featured program without </a:t>
            </a:r>
            <a:r>
              <a:rPr lang="en-US" sz="2000" dirty="0" smtClean="0">
                <a:solidFill>
                  <a:srgbClr val="FFE699"/>
                </a:solidFill>
                <a:latin typeface="Arial"/>
                <a:cs typeface="Arial"/>
              </a:rPr>
              <a:t>difficulty</a:t>
            </a:r>
            <a:r>
              <a:rPr lang="en-US" sz="2000" dirty="0">
                <a:solidFill>
                  <a:srgbClr val="FFE699"/>
                </a:solidFill>
                <a:latin typeface="Arial"/>
                <a:cs typeface="Arial"/>
              </a:rPr>
              <a:t>.</a:t>
            </a:r>
            <a:endParaRPr lang="en-US" sz="2000" dirty="0" smtClean="0">
              <a:solidFill>
                <a:srgbClr val="FFE699"/>
              </a:solidFill>
              <a:latin typeface="Arial"/>
              <a:cs typeface="Arial"/>
            </a:endParaRPr>
          </a:p>
          <a:p>
            <a:pPr marL="1088136" lvl="1" indent="-347472">
              <a:lnSpc>
                <a:spcPts val="2600"/>
              </a:lnSpc>
              <a:spcBef>
                <a:spcPts val="1300"/>
              </a:spcBef>
              <a:buFont typeface="Wingdings" charset="2"/>
              <a:buChar char="§"/>
            </a:pPr>
            <a:r>
              <a:rPr lang="en-US" sz="2000" dirty="0">
                <a:solidFill>
                  <a:srgbClr val="FFE699"/>
                </a:solidFill>
                <a:latin typeface="Arial"/>
                <a:cs typeface="Arial"/>
              </a:rPr>
              <a:t>More than 40 different series are already on the ED/OSEP </a:t>
            </a:r>
            <a:r>
              <a:rPr lang="en-US" sz="2000" dirty="0" smtClean="0">
                <a:solidFill>
                  <a:srgbClr val="FFE699"/>
                </a:solidFill>
                <a:latin typeface="Arial"/>
                <a:cs typeface="Arial"/>
              </a:rPr>
              <a:t>portal</a:t>
            </a:r>
            <a:r>
              <a:rPr lang="en-US" sz="2000" dirty="0">
                <a:solidFill>
                  <a:srgbClr val="FFE699"/>
                </a:solidFill>
                <a:latin typeface="Arial"/>
                <a:cs typeface="Arial"/>
              </a:rPr>
              <a:t/>
            </a:r>
            <a:br>
              <a:rPr lang="en-US" sz="2000" dirty="0">
                <a:solidFill>
                  <a:srgbClr val="FFE699"/>
                </a:solidFill>
                <a:latin typeface="Arial"/>
                <a:cs typeface="Arial"/>
              </a:rPr>
            </a:br>
            <a:r>
              <a:rPr lang="en-US" sz="2000" dirty="0" err="1" smtClean="0">
                <a:solidFill>
                  <a:srgbClr val="FFE699"/>
                </a:solidFill>
                <a:latin typeface="Arial"/>
                <a:cs typeface="Arial"/>
              </a:rPr>
              <a:t>www.dcmp.org</a:t>
            </a:r>
            <a:r>
              <a:rPr lang="en-US" sz="2000" dirty="0" smtClean="0">
                <a:solidFill>
                  <a:srgbClr val="FFE699"/>
                </a:solidFill>
                <a:latin typeface="Arial"/>
                <a:cs typeface="Arial"/>
              </a:rPr>
              <a:t>/accessible-television</a:t>
            </a:r>
          </a:p>
        </p:txBody>
      </p:sp>
      <p:pic>
        <p:nvPicPr>
          <p:cNvPr id="6" name="Picture 5" descr="US Department of Education logo" title="ED's Accessible Television Portal"/>
          <p:cNvPicPr>
            <a:picLocks noChangeAspect="1"/>
          </p:cNvPicPr>
          <p:nvPr/>
        </p:nvPicPr>
        <p:blipFill>
          <a:blip r:embed="rId2"/>
          <a:stretch>
            <a:fillRect/>
          </a:stretch>
        </p:blipFill>
        <p:spPr>
          <a:xfrm>
            <a:off x="603947" y="566121"/>
            <a:ext cx="795284" cy="795284"/>
          </a:xfrm>
          <a:prstGeom prst="rect">
            <a:avLst/>
          </a:prstGeom>
        </p:spPr>
      </p:pic>
      <p:pic>
        <p:nvPicPr>
          <p:cNvPr id="10" name="Picture 9" descr="accessible_television_portal.ps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545167"/>
            <a:ext cx="1676400" cy="858464"/>
          </a:xfrm>
          <a:prstGeom prst="rect">
            <a:avLst/>
          </a:prstGeom>
        </p:spPr>
      </p:pic>
      <p:pic>
        <p:nvPicPr>
          <p:cNvPr id="2" name="Picture 1" descr="U.S. Department of education and the Accessible Television Portal" title="Logo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1553" y="6398783"/>
            <a:ext cx="330159" cy="266667"/>
          </a:xfrm>
          <a:prstGeom prst="rect">
            <a:avLst/>
          </a:prstGeom>
        </p:spPr>
      </p:pic>
      <p:sp>
        <p:nvSpPr>
          <p:cNvPr id="8" name="Title 7" hidden="1"/>
          <p:cNvSpPr>
            <a:spLocks noGrp="1"/>
          </p:cNvSpPr>
          <p:nvPr>
            <p:ph type="title"/>
          </p:nvPr>
        </p:nvSpPr>
        <p:spPr/>
        <p:txBody>
          <a:bodyPr/>
          <a:lstStyle/>
          <a:p>
            <a:r>
              <a:rPr lang="en-US" dirty="0" smtClean="0"/>
              <a:t>ED’s Accessible Television Portal</a:t>
            </a:r>
            <a:endParaRPr lang="en-US" dirty="0"/>
          </a:p>
        </p:txBody>
      </p:sp>
    </p:spTree>
    <p:extLst>
      <p:ext uri="{BB962C8B-B14F-4D97-AF65-F5344CB8AC3E}">
        <p14:creationId xmlns:p14="http://schemas.microsoft.com/office/powerpoint/2010/main" val="1435399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45644" y="4419938"/>
            <a:ext cx="10861799" cy="1785104"/>
          </a:xfrm>
          <a:prstGeom prst="rect">
            <a:avLst/>
          </a:prstGeom>
        </p:spPr>
        <p:txBody>
          <a:bodyPr wrap="square">
            <a:spAutoFit/>
          </a:bodyPr>
          <a:lstStyle/>
          <a:p>
            <a:r>
              <a:rPr lang="en-US" sz="2000" i="1" dirty="0">
                <a:latin typeface="Times"/>
                <a:cs typeface="Times"/>
              </a:rPr>
              <a:t>“In the digital age, the capability exists to deliver a higher level of personalized programming for students who were underserved in the </a:t>
            </a:r>
            <a:r>
              <a:rPr lang="en-US" sz="2000" i="1" dirty="0" smtClean="0">
                <a:latin typeface="Times"/>
                <a:cs typeface="Times"/>
              </a:rPr>
              <a:t>past. This </a:t>
            </a:r>
            <a:r>
              <a:rPr lang="en-US" sz="2000" i="1" dirty="0">
                <a:latin typeface="Times"/>
                <a:cs typeface="Times"/>
              </a:rPr>
              <a:t>type of large-scale collaboration between the Education Department and so many major television networks, producers and program distributors will allow greater access to television programming for all students.</a:t>
            </a:r>
            <a:r>
              <a:rPr lang="en-US" sz="2000" i="1" dirty="0" smtClean="0">
                <a:latin typeface="Times"/>
                <a:cs typeface="Times"/>
              </a:rPr>
              <a:t>”  </a:t>
            </a:r>
            <a:endParaRPr lang="en-US" sz="2200" dirty="0">
              <a:latin typeface="Arial"/>
              <a:cs typeface="Arial"/>
            </a:endParaRPr>
          </a:p>
          <a:p>
            <a:pPr algn="r">
              <a:spcBef>
                <a:spcPts val="1200"/>
              </a:spcBef>
            </a:pPr>
            <a:r>
              <a:rPr lang="en-US" dirty="0" smtClean="0">
                <a:latin typeface="Arial"/>
                <a:cs typeface="Arial"/>
              </a:rPr>
              <a:t>	– Arne Duncan, U.S. Secretary of Education</a:t>
            </a:r>
            <a:endParaRPr lang="en-US" dirty="0">
              <a:latin typeface="Arial"/>
              <a:cs typeface="Arial"/>
            </a:endParaRPr>
          </a:p>
        </p:txBody>
      </p:sp>
      <p:sp>
        <p:nvSpPr>
          <p:cNvPr id="10" name="Rectangle 9"/>
          <p:cNvSpPr/>
          <p:nvPr/>
        </p:nvSpPr>
        <p:spPr>
          <a:xfrm>
            <a:off x="639935" y="1956138"/>
            <a:ext cx="10967172" cy="2246769"/>
          </a:xfrm>
          <a:prstGeom prst="rect">
            <a:avLst/>
          </a:prstGeom>
        </p:spPr>
        <p:txBody>
          <a:bodyPr wrap="square">
            <a:spAutoFit/>
          </a:bodyPr>
          <a:lstStyle/>
          <a:p>
            <a:r>
              <a:rPr lang="en-US" sz="2200" i="1" dirty="0">
                <a:latin typeface="Times"/>
                <a:cs typeface="Times"/>
              </a:rPr>
              <a:t>“The general population takes for granted the entertainment and education provided by quality television. Children with disabilities deserve access to that same programming. With the technology we have available to us, there is no reason for them to be left out</a:t>
            </a:r>
            <a:r>
              <a:rPr lang="en-US" sz="2200" i="1" dirty="0" smtClean="0">
                <a:latin typeface="Times"/>
                <a:cs typeface="Times"/>
              </a:rPr>
              <a:t>. The </a:t>
            </a:r>
            <a:r>
              <a:rPr lang="en-US" sz="2200" i="1" dirty="0">
                <a:latin typeface="Times"/>
                <a:cs typeface="Times"/>
              </a:rPr>
              <a:t>Accessible Television Portal was created to open up these learning opportunities for the population of children with unique learning </a:t>
            </a:r>
            <a:r>
              <a:rPr lang="en-US" sz="2200" i="1" dirty="0" smtClean="0">
                <a:latin typeface="Times"/>
                <a:cs typeface="Times"/>
              </a:rPr>
              <a:t>needs.”   </a:t>
            </a:r>
          </a:p>
          <a:p>
            <a:pPr algn="r">
              <a:spcBef>
                <a:spcPts val="1200"/>
              </a:spcBef>
            </a:pPr>
            <a:r>
              <a:rPr lang="en-US" i="1" dirty="0">
                <a:latin typeface="Times"/>
                <a:cs typeface="Times"/>
              </a:rPr>
              <a:t>	</a:t>
            </a:r>
            <a:r>
              <a:rPr lang="en-US" i="1" dirty="0" smtClean="0">
                <a:latin typeface="Times"/>
                <a:cs typeface="Times"/>
              </a:rPr>
              <a:t>				 </a:t>
            </a:r>
            <a:r>
              <a:rPr lang="en-US" dirty="0" smtClean="0">
                <a:latin typeface="Arial"/>
              </a:rPr>
              <a:t>– Melody Musgrove, </a:t>
            </a:r>
            <a:r>
              <a:rPr lang="en-US" dirty="0" err="1" smtClean="0">
                <a:latin typeface="Arial"/>
              </a:rPr>
              <a:t>Ed.D</a:t>
            </a:r>
            <a:r>
              <a:rPr lang="en-US" dirty="0" smtClean="0">
                <a:latin typeface="Arial"/>
              </a:rPr>
              <a:t>., Director of OSEP </a:t>
            </a:r>
            <a:endParaRPr lang="en-US" dirty="0">
              <a:latin typeface="Arial"/>
            </a:endParaRPr>
          </a:p>
        </p:txBody>
      </p:sp>
      <p:sp>
        <p:nvSpPr>
          <p:cNvPr id="9" name="Rectangle 8"/>
          <p:cNvSpPr/>
          <p:nvPr/>
        </p:nvSpPr>
        <p:spPr>
          <a:xfrm>
            <a:off x="0" y="372165"/>
            <a:ext cx="12191999" cy="1200329"/>
          </a:xfrm>
          <a:prstGeom prst="rect">
            <a:avLst/>
          </a:prstGeom>
        </p:spPr>
        <p:txBody>
          <a:bodyPr wrap="square" anchor="t">
            <a:spAutoFit/>
          </a:bodyPr>
          <a:lstStyle/>
          <a:p>
            <a:pPr lvl="0" algn="ctr"/>
            <a:r>
              <a:rPr lang="en-US" sz="3600" b="1" dirty="0" smtClean="0">
                <a:solidFill>
                  <a:srgbClr val="FFFF00"/>
                </a:solidFill>
                <a:latin typeface="Arial"/>
                <a:cs typeface="Arial"/>
              </a:rPr>
              <a:t>ED’s Accessible Television Portal</a:t>
            </a:r>
          </a:p>
          <a:p>
            <a:pPr lvl="0" algn="ctr"/>
            <a:r>
              <a:rPr lang="en-US" sz="3600" i="1" dirty="0" smtClean="0">
                <a:solidFill>
                  <a:srgbClr val="FFFF00"/>
                </a:solidFill>
                <a:latin typeface="Arial"/>
                <a:cs typeface="Arial"/>
              </a:rPr>
              <a:t>(cont’d.)</a:t>
            </a:r>
            <a:endParaRPr lang="en-US" sz="3000" i="1" dirty="0">
              <a:latin typeface="Arial"/>
              <a:cs typeface="Arial"/>
            </a:endParaRPr>
          </a:p>
        </p:txBody>
      </p:sp>
      <p:pic>
        <p:nvPicPr>
          <p:cNvPr id="11" name="Picture 10" descr="US Department of Education logo."/>
          <p:cNvPicPr>
            <a:picLocks noChangeAspect="1"/>
          </p:cNvPicPr>
          <p:nvPr/>
        </p:nvPicPr>
        <p:blipFill>
          <a:blip r:embed="rId2"/>
          <a:stretch>
            <a:fillRect/>
          </a:stretch>
        </p:blipFill>
        <p:spPr>
          <a:xfrm>
            <a:off x="576316" y="566121"/>
            <a:ext cx="795284" cy="795284"/>
          </a:xfrm>
          <a:prstGeom prst="rect">
            <a:avLst/>
          </a:prstGeom>
        </p:spPr>
      </p:pic>
      <p:pic>
        <p:nvPicPr>
          <p:cNvPr id="3" name="Picture 2" descr="accessible_television_portal.ps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545167"/>
            <a:ext cx="1676400" cy="858464"/>
          </a:xfrm>
          <a:prstGeom prst="rect">
            <a:avLst/>
          </a:prstGeom>
        </p:spPr>
      </p:pic>
      <p:pic>
        <p:nvPicPr>
          <p:cNvPr id="4" name="Picture 3" descr=" U.S. Department of Education and the Accessible Television Portal." title="Logo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6543" y="6205042"/>
            <a:ext cx="330159" cy="266667"/>
          </a:xfrm>
          <a:prstGeom prst="rect">
            <a:avLst/>
          </a:prstGeom>
        </p:spPr>
      </p:pic>
      <p:sp>
        <p:nvSpPr>
          <p:cNvPr id="5" name="Title 4" hidden="1"/>
          <p:cNvSpPr>
            <a:spLocks noGrp="1"/>
          </p:cNvSpPr>
          <p:nvPr>
            <p:ph type="title"/>
          </p:nvPr>
        </p:nvSpPr>
        <p:spPr/>
        <p:txBody>
          <a:bodyPr/>
          <a:lstStyle/>
          <a:p>
            <a:r>
              <a:rPr lang="en-US" dirty="0" smtClean="0"/>
              <a:t>ED’s Accessible Television Portal (continued)</a:t>
            </a:r>
            <a:endParaRPr lang="en-US" dirty="0"/>
          </a:p>
        </p:txBody>
      </p:sp>
    </p:spTree>
    <p:extLst>
      <p:ext uri="{BB962C8B-B14F-4D97-AF65-F5344CB8AC3E}">
        <p14:creationId xmlns:p14="http://schemas.microsoft.com/office/powerpoint/2010/main" val="1876081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2785</TotalTime>
  <Words>637</Words>
  <Application>Microsoft Office PowerPoint</Application>
  <PresentationFormat>Custom</PresentationFormat>
  <Paragraphs>73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Update 2015:  How Are Children Watching Educational TV?</vt:lpstr>
      <vt:lpstr>Why Do We Care How Children  Watch Television?</vt:lpstr>
      <vt:lpstr>Impediments To Accessing Educational TV</vt:lpstr>
      <vt:lpstr>What is “Television”?</vt:lpstr>
      <vt:lpstr>What has Changed?</vt:lpstr>
      <vt:lpstr>Cross Platform Innovation</vt:lpstr>
      <vt:lpstr>Bridge Multimedia</vt:lpstr>
      <vt:lpstr>ED’s Accessible Television Portal</vt:lpstr>
      <vt:lpstr>ED’s Accessible Television Portal (continued)</vt:lpstr>
      <vt:lpstr>Special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SCIENCE</dc:title>
  <dc:creator>John</dc:creator>
  <cp:lastModifiedBy>Seflek, Beyza</cp:lastModifiedBy>
  <cp:revision>255</cp:revision>
  <dcterms:created xsi:type="dcterms:W3CDTF">2015-03-22T21:14:43Z</dcterms:created>
  <dcterms:modified xsi:type="dcterms:W3CDTF">2015-04-03T15:17:08Z</dcterms:modified>
</cp:coreProperties>
</file>