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8" r:id="rId2"/>
    <p:sldId id="263" r:id="rId3"/>
    <p:sldId id="264" r:id="rId4"/>
    <p:sldId id="265" r:id="rId5"/>
    <p:sldId id="259" r:id="rId6"/>
    <p:sldId id="266" r:id="rId7"/>
    <p:sldId id="267" r:id="rId8"/>
    <p:sldId id="268"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20"/>
    <p:restoredTop sz="94660"/>
  </p:normalViewPr>
  <p:slideViewPr>
    <p:cSldViewPr>
      <p:cViewPr varScale="1">
        <p:scale>
          <a:sx n="72" d="100"/>
          <a:sy n="72" d="100"/>
        </p:scale>
        <p:origin x="-643" y="-8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58" d="100"/>
          <a:sy n="58" d="100"/>
        </p:scale>
        <p:origin x="-72" y="3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CB005-D256-41C8-A667-1A06D8540562}" type="datetimeFigureOut">
              <a:rPr lang="en-US" smtClean="0"/>
              <a:t>4/24/2015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A06C7-EE10-4BD3-B152-93C0E4D0A34F}" type="slidenum">
              <a:rPr lang="en-US" smtClean="0"/>
              <a:t>‹#›</a:t>
            </a:fld>
            <a:endParaRPr lang="en-US"/>
          </a:p>
        </p:txBody>
      </p:sp>
    </p:spTree>
    <p:extLst>
      <p:ext uri="{BB962C8B-B14F-4D97-AF65-F5344CB8AC3E}">
        <p14:creationId xmlns:p14="http://schemas.microsoft.com/office/powerpoint/2010/main" val="1177513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I am Lynn Holdheide with American Institutes for Research and I am joined by a colleague of mine, Dia Jackson.  We are here representing a number of Centers as you can see on the </a:t>
            </a:r>
            <a:r>
              <a:rPr lang="en-US" dirty="0" smtClean="0"/>
              <a:t>screen and  </a:t>
            </a:r>
            <a:r>
              <a:rPr lang="en-US" dirty="0"/>
              <a:t>are going to focus this conversation on the need for interagency collaboration to advance  coherence and alignment in  Center </a:t>
            </a:r>
            <a:r>
              <a:rPr lang="en-US" dirty="0" smtClean="0"/>
              <a:t>work and state teacher preparation efforts.</a:t>
            </a:r>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1</a:t>
            </a:fld>
            <a:endParaRPr lang="en-US"/>
          </a:p>
        </p:txBody>
      </p:sp>
    </p:spTree>
    <p:extLst>
      <p:ext uri="{BB962C8B-B14F-4D97-AF65-F5344CB8AC3E}">
        <p14:creationId xmlns:p14="http://schemas.microsoft.com/office/powerpoint/2010/main" val="213284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preparation has certainly emerged in the spot light in the last number of months for several reasons.  Clearly increased </a:t>
            </a:r>
            <a:r>
              <a:rPr lang="en-US" dirty="0" smtClean="0"/>
              <a:t>accountability across all levels – most particularly in the proposed Higher Education Act has called attention to efforts in teacher preparation. The focus on student growth  </a:t>
            </a:r>
            <a:r>
              <a:rPr lang="en-US" dirty="0" err="1" smtClean="0"/>
              <a:t>underrscores</a:t>
            </a:r>
            <a:r>
              <a:rPr lang="en-US" dirty="0" smtClean="0"/>
              <a:t> the need for teacher candidates to be taught, coached, and supported in the implementation of high leverage or evidenced based practices. These, along with the national focus on ensuring equitable access to highly effective teachers all create a laser focus on the way we prepare and support teachers. </a:t>
            </a:r>
          </a:p>
          <a:p>
            <a:endParaRPr lang="en-US" dirty="0"/>
          </a:p>
          <a:p>
            <a:r>
              <a:rPr lang="en-US" dirty="0" err="1" smtClean="0"/>
              <a:t>pentrating</a:t>
            </a:r>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2</a:t>
            </a:fld>
            <a:endParaRPr lang="en-US"/>
          </a:p>
        </p:txBody>
      </p:sp>
    </p:spTree>
    <p:extLst>
      <p:ext uri="{BB962C8B-B14F-4D97-AF65-F5344CB8AC3E}">
        <p14:creationId xmlns:p14="http://schemas.microsoft.com/office/powerpoint/2010/main" val="741729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Anyone involved in education today is keenly aware of the multiple educator reform initiatives – including federal, state, and local district efforts to impact student growth.</a:t>
            </a:r>
          </a:p>
          <a:p>
            <a:endParaRPr lang="en-US" dirty="0"/>
          </a:p>
          <a:p>
            <a:r>
              <a:rPr lang="en-US" dirty="0" smtClean="0"/>
              <a:t>What may not be quite as evident is how the various efforts align or potentially could align to achieve a common mission – which in this case focuses on efforts to prepare and support teachers .</a:t>
            </a:r>
          </a:p>
          <a:p>
            <a:endParaRPr lang="en-US" dirty="0"/>
          </a:p>
          <a:p>
            <a:r>
              <a:rPr lang="en-US" dirty="0" smtClean="0"/>
              <a:t>Dia –</a:t>
            </a:r>
          </a:p>
          <a:p>
            <a:r>
              <a:rPr lang="en-US" dirty="0" smtClean="0"/>
              <a:t>Those of us within the special education field, are very familiar with the terms Results Driven Accountability, State Systemic Improvement Plans, and State Identified Measurable results.  Within all this work, there is a laser focus on an analysis to identify  root causes and develop implementation strategies accordingly.   IN large part we know that the way we prepare and support teachers has a large impact on the way our students perform.</a:t>
            </a:r>
          </a:p>
          <a:p>
            <a:endParaRPr lang="en-US" dirty="0"/>
          </a:p>
          <a:p>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3</a:t>
            </a:fld>
            <a:endParaRPr lang="en-US"/>
          </a:p>
        </p:txBody>
      </p:sp>
    </p:spTree>
    <p:extLst>
      <p:ext uri="{BB962C8B-B14F-4D97-AF65-F5344CB8AC3E}">
        <p14:creationId xmlns:p14="http://schemas.microsoft.com/office/powerpoint/2010/main" val="2582435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 – There are number of OSEP funded Centers to support the work within states… just describe those</a:t>
            </a:r>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4</a:t>
            </a:fld>
            <a:endParaRPr lang="en-US"/>
          </a:p>
        </p:txBody>
      </p:sp>
    </p:spTree>
    <p:extLst>
      <p:ext uri="{BB962C8B-B14F-4D97-AF65-F5344CB8AC3E}">
        <p14:creationId xmlns:p14="http://schemas.microsoft.com/office/powerpoint/2010/main" val="2433604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1" indent="-171450">
              <a:buFont typeface="Arial" panose="020B0604020202020204" pitchFamily="34" charset="0"/>
              <a:buChar char="•"/>
              <a:defRPr/>
            </a:pPr>
            <a:r>
              <a:rPr lang="en-US" b="1" dirty="0"/>
              <a:t>Identification of high-leverage/evidence-based instructional practices </a:t>
            </a:r>
            <a:r>
              <a:rPr lang="en-US" i="1" dirty="0"/>
              <a:t>Alignment, scaffolding, and increasingly intensive supports </a:t>
            </a:r>
            <a:r>
              <a:rPr lang="en-US" b="1" dirty="0"/>
              <a:t>(Dia) – </a:t>
            </a:r>
            <a:r>
              <a:rPr lang="en-US" dirty="0"/>
              <a:t> </a:t>
            </a:r>
          </a:p>
          <a:p>
            <a:pPr marL="171450" lvl="1" indent="-171450">
              <a:buFont typeface="Arial" panose="020B0604020202020204" pitchFamily="34" charset="0"/>
              <a:buChar char="•"/>
              <a:defRPr/>
            </a:pPr>
            <a:r>
              <a:rPr lang="en-US" dirty="0"/>
              <a:t>Recent calls for teacher education to become more grounded in practice prompt the questions: Which practice(s)? and perhaps more fundamentally, what counts as a model of instruction worth learning for a beginning professional? (</a:t>
            </a:r>
            <a:r>
              <a:rPr lang="en-US" dirty="0" err="1"/>
              <a:t>Windschit</a:t>
            </a:r>
            <a:r>
              <a:rPr lang="en-US" dirty="0"/>
              <a:t>, Thompson, </a:t>
            </a:r>
            <a:r>
              <a:rPr lang="en-US" dirty="0" err="1"/>
              <a:t>Braaten</a:t>
            </a:r>
            <a:r>
              <a:rPr lang="en-US" dirty="0"/>
              <a:t>, </a:t>
            </a:r>
            <a:r>
              <a:rPr lang="en-US" dirty="0" err="1"/>
              <a:t>Stroupe</a:t>
            </a:r>
            <a:r>
              <a:rPr lang="en-US" dirty="0"/>
              <a:t>, Chew &amp; Wright, 2010) </a:t>
            </a:r>
          </a:p>
          <a:p>
            <a:pPr marL="171450" indent="-171450">
              <a:buFont typeface="Arial" panose="020B0604020202020204" pitchFamily="34" charset="0"/>
              <a:buChar char="•"/>
            </a:pPr>
            <a:r>
              <a:rPr lang="en-US" dirty="0"/>
              <a:t>Currently, there is not a set of commonly acknowledged instructional practices that the field of teacher preparation would consider “core” to the success of new educators of students with disabilities. (</a:t>
            </a:r>
            <a:r>
              <a:rPr lang="en-US" dirty="0" err="1"/>
              <a:t>Windschit</a:t>
            </a:r>
            <a:r>
              <a:rPr lang="en-US" dirty="0"/>
              <a:t>, Thompson, </a:t>
            </a:r>
            <a:r>
              <a:rPr lang="en-US" dirty="0" err="1"/>
              <a:t>Braaten</a:t>
            </a:r>
            <a:r>
              <a:rPr lang="en-US" dirty="0"/>
              <a:t>, </a:t>
            </a:r>
            <a:r>
              <a:rPr lang="en-US" dirty="0" err="1"/>
              <a:t>Stroupe</a:t>
            </a:r>
            <a:r>
              <a:rPr lang="en-US" dirty="0"/>
              <a:t>, Chew &amp; Wright, 2010) 	</a:t>
            </a:r>
          </a:p>
          <a:p>
            <a:pPr marL="171450" indent="-171450">
              <a:buFont typeface="Arial" panose="020B0604020202020204" pitchFamily="34" charset="0"/>
              <a:buChar char="•"/>
            </a:pPr>
            <a:r>
              <a:rPr lang="en-US" dirty="0"/>
              <a:t>Interagency collaboration also offers a unique opportunity for agencies to identify high leverage practices that teachers need to be successful. </a:t>
            </a:r>
          </a:p>
          <a:p>
            <a:pPr marL="171450" indent="-171450">
              <a:buFont typeface="Arial" panose="020B0604020202020204" pitchFamily="34" charset="0"/>
              <a:buChar char="•"/>
            </a:pPr>
            <a:r>
              <a:rPr lang="en-US" dirty="0"/>
              <a:t>The goal is to create alignment in teacher education so that ALL first year teachers enter the classroom with a core knowledge of which evidence-based instructional practices are critical to success for students with disabilities and how to best implement those practices in the classroom</a:t>
            </a:r>
            <a:r>
              <a:rPr lang="en-US" dirty="0" smtClean="0"/>
              <a:t>.</a:t>
            </a:r>
          </a:p>
          <a:p>
            <a:pPr marL="171450" indent="-171450">
              <a:buFont typeface="Arial" panose="020B0604020202020204" pitchFamily="34" charset="0"/>
              <a:buChar char="•"/>
            </a:pPr>
            <a:endParaRPr lang="en-US" dirty="0"/>
          </a:p>
          <a:p>
            <a:r>
              <a:rPr lang="en-US" dirty="0" smtClean="0"/>
              <a:t>Source</a:t>
            </a:r>
            <a:r>
              <a:rPr lang="en-US" dirty="0"/>
              <a:t>: </a:t>
            </a:r>
          </a:p>
          <a:p>
            <a:r>
              <a:rPr lang="en-US" dirty="0" err="1"/>
              <a:t>Windschit</a:t>
            </a:r>
            <a:r>
              <a:rPr lang="en-US" dirty="0"/>
              <a:t>, M., Thompson, J.,  </a:t>
            </a:r>
            <a:r>
              <a:rPr lang="en-US" dirty="0" err="1"/>
              <a:t>Braaten</a:t>
            </a:r>
            <a:r>
              <a:rPr lang="en-US" dirty="0"/>
              <a:t>, M., </a:t>
            </a:r>
            <a:r>
              <a:rPr lang="en-US" dirty="0" err="1"/>
              <a:t>Stroupe</a:t>
            </a:r>
            <a:r>
              <a:rPr lang="en-US" dirty="0"/>
              <a:t>, D.,  Chew, C. &amp; Wright, B. (2010).</a:t>
            </a:r>
          </a:p>
          <a:p>
            <a:r>
              <a:rPr lang="en-US" dirty="0"/>
              <a:t>The Beginner’s Repertoire: A Core Set of Instructional Practices for Teacher Preparation.</a:t>
            </a:r>
          </a:p>
          <a:p>
            <a:r>
              <a:rPr lang="en-US" dirty="0"/>
              <a:t>Paper presented at the annual meeting of the American Educational Research Association, Denver, CO, April 2010.</a:t>
            </a:r>
          </a:p>
          <a:p>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5</a:t>
            </a:fld>
            <a:endParaRPr lang="en-US"/>
          </a:p>
        </p:txBody>
      </p:sp>
    </p:spTree>
    <p:extLst>
      <p:ext uri="{BB962C8B-B14F-4D97-AF65-F5344CB8AC3E}">
        <p14:creationId xmlns:p14="http://schemas.microsoft.com/office/powerpoint/2010/main" val="4120365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CEEDAR Center &amp; Council for Exceptional Children: Instructional Practice Alignment (Dia)</a:t>
            </a:r>
            <a:r>
              <a:rPr lang="en-US" i="1" dirty="0"/>
              <a:t>Teaching Works high leverage &amp; CEEDAR evidence-based practices: </a:t>
            </a:r>
          </a:p>
          <a:p>
            <a:endParaRPr lang="en-US" b="1" dirty="0"/>
          </a:p>
          <a:p>
            <a:r>
              <a:rPr lang="en-US" dirty="0"/>
              <a:t>Leveraging Deborah Ball’s work in this area, CEEDAR is collaborating with Council for Exceptional Children to develop high leverage practices for teachers of students with disabilities.  This document will put forth the most critical evidence-based instructional practices that all teachers need to know in order to help struggling learners access the curriculum. Given the need for coherence in the teacher education along with the number of teachers entering the field through “alternative” programs, this is a critical time to develop a common core knowledge that all teachers should have before teaching students with great academic needs.</a:t>
            </a:r>
          </a:p>
          <a:p>
            <a:r>
              <a:rPr lang="en-US" dirty="0"/>
              <a:t>High leverage practices  are instructional practices that are defined as “a set of practices that are fundamental to support K-12 student learning, and that can be taught, learned, and implemented by those entering the profession” (</a:t>
            </a:r>
            <a:r>
              <a:rPr lang="en-US" dirty="0" err="1"/>
              <a:t>Windschitl</a:t>
            </a:r>
            <a:r>
              <a:rPr lang="en-US" dirty="0"/>
              <a:t>, et al., 2012, p. 880). These practices are used frequently by teachers, preserve the integrity and complexity of teaching, are evidence-based, and have the potential to improve student outcomes (Grossman, </a:t>
            </a:r>
            <a:r>
              <a:rPr lang="en-US" dirty="0" err="1"/>
              <a:t>Hammerness</a:t>
            </a:r>
            <a:r>
              <a:rPr lang="en-US" dirty="0"/>
              <a:t>, &amp; McDonald, 2009).  These are essential practices that all novice teachers should know in order to teach effectively and improve student academic achievement. </a:t>
            </a:r>
          </a:p>
          <a:p>
            <a:r>
              <a:rPr lang="en-US" dirty="0"/>
              <a:t>Through the CEEDAR – CEC Collaboration we are able to develop these high leverage practices with a group of expert teacher educators and will have these practices vetted by teacher educators and current teachers of students with disabilities at this year’s annual CEC Conference. The final product will be the result of a collaborative and rigorous process that provides the field with a common set of evidence-based practices to  undergird teacher education reform.  </a:t>
            </a:r>
          </a:p>
          <a:p>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6</a:t>
            </a:fld>
            <a:endParaRPr lang="en-US"/>
          </a:p>
        </p:txBody>
      </p:sp>
    </p:spTree>
    <p:extLst>
      <p:ext uri="{BB962C8B-B14F-4D97-AF65-F5344CB8AC3E}">
        <p14:creationId xmlns:p14="http://schemas.microsoft.com/office/powerpoint/2010/main" val="300685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dirty="0"/>
              <a:t>CEEDAR &amp; CCSSO: </a:t>
            </a:r>
            <a:r>
              <a:rPr lang="en-US" sz="2200" b="1" dirty="0"/>
              <a:t>Teacher development and support to operate effectively in a tiered system of support framework (Dia)</a:t>
            </a:r>
          </a:p>
          <a:p>
            <a:endParaRPr lang="en-US" dirty="0"/>
          </a:p>
          <a:p>
            <a:r>
              <a:rPr lang="en-US" dirty="0"/>
              <a:t>Today, many states are implementing tiered systems of supports in order to address the varying needs of students in their classrooms.  This framework, commonly referred to  as RTI or MTSS, allows schools to provide a continuum of services to address student deficits early in order to prevent academic failure.  </a:t>
            </a:r>
          </a:p>
          <a:p>
            <a:r>
              <a:rPr lang="en-US" dirty="0"/>
              <a:t>Given the current emphasis on grounding teacher education in authentic clinical practice and experience, </a:t>
            </a:r>
            <a:r>
              <a:rPr lang="en-US" dirty="0" err="1"/>
              <a:t>preservice</a:t>
            </a:r>
            <a:r>
              <a:rPr lang="en-US" dirty="0"/>
              <a:t> teachers should have deliberate teacher education experiences in a MTSS framework.  This system calls for teachers to implement evidence-base practices and make data-based decisions about instructional changes and levels of instructional intensity needed for students to be successful.  The tiered system of support presents a shift in teacher responsibility and practice, requiring </a:t>
            </a:r>
            <a:r>
              <a:rPr lang="en-US" i="1" dirty="0"/>
              <a:t>all</a:t>
            </a:r>
            <a:r>
              <a:rPr lang="en-US" dirty="0"/>
              <a:t> teachers, both general and special education teachers, to be knowledgeable about the needs and best practices for </a:t>
            </a:r>
            <a:r>
              <a:rPr lang="en-US" i="1" dirty="0"/>
              <a:t>all</a:t>
            </a:r>
            <a:r>
              <a:rPr lang="en-US" dirty="0"/>
              <a:t> students.  This shift requires teachers to have a level of facility and comfort with various ways to deliver instruction, assess student learning and use data to make informed decisions about next steps to improve student progress.  </a:t>
            </a:r>
          </a:p>
          <a:p>
            <a:r>
              <a:rPr lang="en-US" dirty="0"/>
              <a:t>Teacher education must prepare novice teachers to use data to make these decisions and understand the importance of evidence based instructional practices and  data-based decision making.</a:t>
            </a:r>
          </a:p>
          <a:p>
            <a:r>
              <a:rPr lang="en-US" dirty="0"/>
              <a:t>In collaboration with CCSSO, CEEDAR is creating alignment documents between current teacher standards and the multi-tiered system of support.  This will allow us to identify areas where teacher standards and teacher education programs should better align with current teacher practice and school needs.  CEEDAR is creating guidance documents and providing state TA to support teacher education programs in evaluating their current curriculum and identifying areas needed for reform.</a:t>
            </a:r>
          </a:p>
          <a:p>
            <a:endParaRPr lang="en-US" dirty="0"/>
          </a:p>
        </p:txBody>
      </p:sp>
      <p:sp>
        <p:nvSpPr>
          <p:cNvPr id="4" name="Slide Number Placeholder 3"/>
          <p:cNvSpPr>
            <a:spLocks noGrp="1"/>
          </p:cNvSpPr>
          <p:nvPr>
            <p:ph type="sldNum" sz="quarter" idx="10"/>
          </p:nvPr>
        </p:nvSpPr>
        <p:spPr/>
        <p:txBody>
          <a:bodyPr/>
          <a:lstStyle/>
          <a:p>
            <a:fld id="{50EA06C7-EE10-4BD3-B152-93C0E4D0A34F}" type="slidenum">
              <a:rPr lang="en-US" smtClean="0"/>
              <a:t>7</a:t>
            </a:fld>
            <a:endParaRPr lang="en-US"/>
          </a:p>
        </p:txBody>
      </p:sp>
    </p:spTree>
    <p:extLst>
      <p:ext uri="{BB962C8B-B14F-4D97-AF65-F5344CB8AC3E}">
        <p14:creationId xmlns:p14="http://schemas.microsoft.com/office/powerpoint/2010/main" val="248780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3154680"/>
            <a:ext cx="960120" cy="342900"/>
          </a:xfrm>
        </p:spPr>
        <p:txBody>
          <a:bodyPr/>
          <a:lstStyle/>
          <a:p>
            <a:fld id="{9360FB6E-D851-4A9B-BD6A-8B0D6F5E4936}" type="datetime1">
              <a:rPr lang="en-US" smtClean="0"/>
              <a:t>4/24/2015</a:t>
            </a:fld>
            <a:endParaRPr lang="en-US"/>
          </a:p>
        </p:txBody>
      </p:sp>
      <p:sp>
        <p:nvSpPr>
          <p:cNvPr id="17" name="Footer Placeholder 16"/>
          <p:cNvSpPr>
            <a:spLocks noGrp="1"/>
          </p:cNvSpPr>
          <p:nvPr>
            <p:ph type="ftr" sz="quarter" idx="11"/>
          </p:nvPr>
        </p:nvSpPr>
        <p:spPr>
          <a:xfrm>
            <a:off x="5410200" y="3153966"/>
            <a:ext cx="1295400" cy="342900"/>
          </a:xfrm>
        </p:spPr>
        <p:txBody>
          <a:bodyPr/>
          <a:lstStyle/>
          <a:p>
            <a:r>
              <a:rPr lang="en-US" smtClean="0"/>
              <a:t>CAPTIONING PLACEHODER - PLEASE DO NOT PUT ANY IMAGES OR TEXT HERE</a:t>
            </a:r>
            <a:endParaRPr lang="en-US"/>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59CCDD61-513E-45A1-946F-869B278C6E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88F2C2-073F-4D76-8586-DE0E3B9B40DD}" type="datetime1">
              <a:rPr lang="en-US" smtClean="0"/>
              <a:t>4/24/2015</a:t>
            </a:fld>
            <a:endParaRPr lang="en-US"/>
          </a:p>
        </p:txBody>
      </p:sp>
      <p:sp>
        <p:nvSpPr>
          <p:cNvPr id="5" name="Footer Placeholder 4"/>
          <p:cNvSpPr>
            <a:spLocks noGrp="1"/>
          </p:cNvSpPr>
          <p:nvPr>
            <p:ph type="ftr" sz="quarter" idx="11"/>
          </p:nvPr>
        </p:nvSpPr>
        <p:spPr/>
        <p:txBody>
          <a:bodyPr/>
          <a:lstStyle/>
          <a:p>
            <a:r>
              <a:rPr lang="en-US" smtClean="0"/>
              <a:t>CAPTIONING PLACEHODER - PLEASE DO NOT PUT ANY IMAGES OR TEXT HERE</a:t>
            </a:r>
            <a:endParaRPr lang="en-US"/>
          </a:p>
        </p:txBody>
      </p:sp>
      <p:sp>
        <p:nvSpPr>
          <p:cNvPr id="6" name="Slide Number Placeholder 5"/>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A49DCB-7F66-49EA-A12B-476AB0E7BF5B}" type="datetime1">
              <a:rPr lang="en-US" smtClean="0"/>
              <a:t>4/24/2015</a:t>
            </a:fld>
            <a:endParaRPr lang="en-US"/>
          </a:p>
        </p:txBody>
      </p:sp>
      <p:sp>
        <p:nvSpPr>
          <p:cNvPr id="5" name="Footer Placeholder 4"/>
          <p:cNvSpPr>
            <a:spLocks noGrp="1"/>
          </p:cNvSpPr>
          <p:nvPr>
            <p:ph type="ftr" sz="quarter" idx="11"/>
          </p:nvPr>
        </p:nvSpPr>
        <p:spPr/>
        <p:txBody>
          <a:bodyPr/>
          <a:lstStyle/>
          <a:p>
            <a:r>
              <a:rPr lang="en-US" smtClean="0"/>
              <a:t>CAPTIONING PLACEHODER - PLEASE DO NOT PUT ANY IMAGES OR TEXT HERE</a:t>
            </a:r>
            <a:endParaRPr lang="en-US"/>
          </a:p>
        </p:txBody>
      </p:sp>
      <p:sp>
        <p:nvSpPr>
          <p:cNvPr id="6" name="Slide Number Placeholder 5"/>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80EA50-C39F-4F01-930F-135EE7D22DF7}" type="datetime1">
              <a:rPr lang="en-US" smtClean="0"/>
              <a:t>4/24/2015</a:t>
            </a:fld>
            <a:endParaRPr lang="en-US"/>
          </a:p>
        </p:txBody>
      </p:sp>
      <p:sp>
        <p:nvSpPr>
          <p:cNvPr id="5" name="Footer Placeholder 4"/>
          <p:cNvSpPr>
            <a:spLocks noGrp="1"/>
          </p:cNvSpPr>
          <p:nvPr>
            <p:ph type="ftr" sz="quarter" idx="11"/>
          </p:nvPr>
        </p:nvSpPr>
        <p:spPr/>
        <p:txBody>
          <a:bodyPr/>
          <a:lstStyle/>
          <a:p>
            <a:r>
              <a:rPr lang="en-US" smtClean="0"/>
              <a:t>CAPTIONING PLACEHODER - PLEASE DO NOT PUT ANY IMAGES OR TEXT HERE</a:t>
            </a:r>
            <a:endParaRPr lang="en-US"/>
          </a:p>
        </p:txBody>
      </p:sp>
      <p:sp>
        <p:nvSpPr>
          <p:cNvPr id="6" name="Slide Number Placeholder 5"/>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2CDA98-45D7-4C87-B788-0D968AB0159C}" type="datetime1">
              <a:rPr lang="en-US" smtClean="0"/>
              <a:t>4/24/2015</a:t>
            </a:fld>
            <a:endParaRPr lang="en-US"/>
          </a:p>
        </p:txBody>
      </p:sp>
      <p:sp>
        <p:nvSpPr>
          <p:cNvPr id="5" name="Footer Placeholder 4"/>
          <p:cNvSpPr>
            <a:spLocks noGrp="1"/>
          </p:cNvSpPr>
          <p:nvPr>
            <p:ph type="ftr" sz="quarter" idx="11"/>
          </p:nvPr>
        </p:nvSpPr>
        <p:spPr/>
        <p:txBody>
          <a:bodyPr/>
          <a:lstStyle/>
          <a:p>
            <a:r>
              <a:rPr lang="en-US" smtClean="0"/>
              <a:t>CAPTIONING PLACEHODER - PLEASE DO NOT PUT ANY IMAGES OR TEXT HERE</a:t>
            </a:r>
            <a:endParaRPr lang="en-US"/>
          </a:p>
        </p:txBody>
      </p:sp>
      <p:sp>
        <p:nvSpPr>
          <p:cNvPr id="6" name="Slide Number Placeholder 5"/>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FFD7E0-15FB-418F-B375-8EEF22F07C34}" type="datetime1">
              <a:rPr lang="en-US" smtClean="0"/>
              <a:t>4/24/2015</a:t>
            </a:fld>
            <a:endParaRPr lang="en-US"/>
          </a:p>
        </p:txBody>
      </p:sp>
      <p:sp>
        <p:nvSpPr>
          <p:cNvPr id="6" name="Footer Placeholder 5"/>
          <p:cNvSpPr>
            <a:spLocks noGrp="1"/>
          </p:cNvSpPr>
          <p:nvPr>
            <p:ph type="ftr" sz="quarter" idx="11"/>
          </p:nvPr>
        </p:nvSpPr>
        <p:spPr/>
        <p:txBody>
          <a:bodyPr/>
          <a:lstStyle/>
          <a:p>
            <a:r>
              <a:rPr lang="en-US" smtClean="0"/>
              <a:t>CAPTIONING PLACEHODER - PLEASE DO NOT PUT ANY IMAGES OR TEXT HERE</a:t>
            </a:r>
            <a:endParaRPr lang="en-US"/>
          </a:p>
        </p:txBody>
      </p:sp>
      <p:sp>
        <p:nvSpPr>
          <p:cNvPr id="7" name="Slide Number Placeholder 6"/>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D0DCDAF-4A5C-403B-ACB1-61D4D5304798}" type="datetime1">
              <a:rPr lang="en-US" smtClean="0"/>
              <a:t>4/24/2015</a:t>
            </a:fld>
            <a:endParaRPr lang="en-US"/>
          </a:p>
        </p:txBody>
      </p:sp>
      <p:sp>
        <p:nvSpPr>
          <p:cNvPr id="27" name="Slide Number Placeholder 26"/>
          <p:cNvSpPr>
            <a:spLocks noGrp="1"/>
          </p:cNvSpPr>
          <p:nvPr>
            <p:ph type="sldNum" sz="quarter" idx="11"/>
          </p:nvPr>
        </p:nvSpPr>
        <p:spPr/>
        <p:txBody>
          <a:bodyPr rtlCol="0"/>
          <a:lstStyle/>
          <a:p>
            <a:fld id="{59CCDD61-513E-45A1-946F-869B278C6E95}" type="slidenum">
              <a:rPr lang="en-US" smtClean="0"/>
              <a:t>‹#›</a:t>
            </a:fld>
            <a:endParaRPr lang="en-US"/>
          </a:p>
        </p:txBody>
      </p:sp>
      <p:sp>
        <p:nvSpPr>
          <p:cNvPr id="28" name="Footer Placeholder 27"/>
          <p:cNvSpPr>
            <a:spLocks noGrp="1"/>
          </p:cNvSpPr>
          <p:nvPr>
            <p:ph type="ftr" sz="quarter" idx="12"/>
          </p:nvPr>
        </p:nvSpPr>
        <p:spPr/>
        <p:txBody>
          <a:bodyPr rtlCol="0"/>
          <a:lstStyle/>
          <a:p>
            <a:r>
              <a:rPr lang="en-US" smtClean="0"/>
              <a:t>CAPTIONING PLACEHODER - PLEASE DO NOT PUT ANY IMAGES OR TEXT HERE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459486"/>
            <a:ext cx="957264" cy="342900"/>
          </a:xfrm>
        </p:spPr>
        <p:txBody>
          <a:bodyPr/>
          <a:lstStyle/>
          <a:p>
            <a:fld id="{4177198B-A92E-4E12-B9C7-60AE567CBCAD}" type="datetime1">
              <a:rPr lang="en-US" smtClean="0"/>
              <a:t>4/24/2015</a:t>
            </a:fld>
            <a:endParaRPr lang="en-US"/>
          </a:p>
        </p:txBody>
      </p:sp>
      <p:sp>
        <p:nvSpPr>
          <p:cNvPr id="4" name="Footer Placeholder 3"/>
          <p:cNvSpPr>
            <a:spLocks noGrp="1"/>
          </p:cNvSpPr>
          <p:nvPr>
            <p:ph type="ftr" sz="quarter" idx="11"/>
          </p:nvPr>
        </p:nvSpPr>
        <p:spPr>
          <a:xfrm>
            <a:off x="5257800" y="459486"/>
            <a:ext cx="1325880" cy="342900"/>
          </a:xfrm>
        </p:spPr>
        <p:txBody>
          <a:bodyPr/>
          <a:lstStyle/>
          <a:p>
            <a:r>
              <a:rPr lang="en-US" smtClean="0"/>
              <a:t>CAPTIONING PLACEHODER - PLEASE DO NOT PUT ANY IMAGES OR TEXT HERE</a:t>
            </a:r>
            <a:endParaRPr lang="en-US"/>
          </a:p>
        </p:txBody>
      </p:sp>
      <p:sp>
        <p:nvSpPr>
          <p:cNvPr id="5" name="Slide Number Placeholder 4"/>
          <p:cNvSpPr>
            <a:spLocks noGrp="1"/>
          </p:cNvSpPr>
          <p:nvPr>
            <p:ph type="sldNum" sz="quarter" idx="12"/>
          </p:nvPr>
        </p:nvSpPr>
        <p:spPr>
          <a:xfrm>
            <a:off x="8174736" y="1704"/>
            <a:ext cx="762000" cy="274320"/>
          </a:xfrm>
        </p:spPr>
        <p:txBody>
          <a:bodyPr/>
          <a:lstStyle/>
          <a:p>
            <a:fld id="{59CCDD61-513E-45A1-946F-869B278C6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8812B-56D5-4F12-831E-61766926FE53}" type="datetime1">
              <a:rPr lang="en-US" smtClean="0"/>
              <a:t>4/24/2015</a:t>
            </a:fld>
            <a:endParaRPr lang="en-US"/>
          </a:p>
        </p:txBody>
      </p:sp>
      <p:sp>
        <p:nvSpPr>
          <p:cNvPr id="3" name="Footer Placeholder 2"/>
          <p:cNvSpPr>
            <a:spLocks noGrp="1"/>
          </p:cNvSpPr>
          <p:nvPr>
            <p:ph type="ftr" sz="quarter" idx="11"/>
          </p:nvPr>
        </p:nvSpPr>
        <p:spPr/>
        <p:txBody>
          <a:bodyPr/>
          <a:lstStyle/>
          <a:p>
            <a:r>
              <a:rPr lang="en-US" smtClean="0"/>
              <a:t>CAPTIONING PLACEHODER - PLEASE DO NOT PUT ANY IMAGES OR TEXT HERE</a:t>
            </a:r>
            <a:endParaRPr lang="en-US"/>
          </a:p>
        </p:txBody>
      </p:sp>
      <p:sp>
        <p:nvSpPr>
          <p:cNvPr id="4" name="Slide Number Placeholder 3"/>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34E45A-7785-4C6E-BCF2-6B45B587EB75}" type="datetime1">
              <a:rPr lang="en-US" smtClean="0"/>
              <a:t>4/24/2015</a:t>
            </a:fld>
            <a:endParaRPr lang="en-US"/>
          </a:p>
        </p:txBody>
      </p:sp>
      <p:sp>
        <p:nvSpPr>
          <p:cNvPr id="6" name="Footer Placeholder 5"/>
          <p:cNvSpPr>
            <a:spLocks noGrp="1"/>
          </p:cNvSpPr>
          <p:nvPr>
            <p:ph type="ftr" sz="quarter" idx="11"/>
          </p:nvPr>
        </p:nvSpPr>
        <p:spPr/>
        <p:txBody>
          <a:bodyPr/>
          <a:lstStyle/>
          <a:p>
            <a:r>
              <a:rPr lang="en-US" smtClean="0"/>
              <a:t>CAPTIONING PLACEHODER - PLEASE DO NOT PUT ANY IMAGES OR TEXT HERE</a:t>
            </a:r>
            <a:endParaRPr lang="en-US"/>
          </a:p>
        </p:txBody>
      </p:sp>
      <p:sp>
        <p:nvSpPr>
          <p:cNvPr id="7" name="Slide Number Placeholder 6"/>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632A42-8C6C-41D0-B133-A6A111C95544}" type="datetime1">
              <a:rPr lang="en-US" smtClean="0"/>
              <a:t>4/24/2015</a:t>
            </a:fld>
            <a:endParaRPr lang="en-US"/>
          </a:p>
        </p:txBody>
      </p:sp>
      <p:sp>
        <p:nvSpPr>
          <p:cNvPr id="6" name="Footer Placeholder 5"/>
          <p:cNvSpPr>
            <a:spLocks noGrp="1"/>
          </p:cNvSpPr>
          <p:nvPr>
            <p:ph type="ftr" sz="quarter" idx="11"/>
          </p:nvPr>
        </p:nvSpPr>
        <p:spPr/>
        <p:txBody>
          <a:bodyPr/>
          <a:lstStyle/>
          <a:p>
            <a:r>
              <a:rPr lang="en-US" smtClean="0"/>
              <a:t>CAPTIONING PLACEHODER - PLEASE DO NOT PUT ANY IMAGES OR TEXT HERE</a:t>
            </a:r>
            <a:endParaRPr lang="en-US"/>
          </a:p>
        </p:txBody>
      </p:sp>
      <p:sp>
        <p:nvSpPr>
          <p:cNvPr id="7" name="Slide Number Placeholder 6"/>
          <p:cNvSpPr>
            <a:spLocks noGrp="1"/>
          </p:cNvSpPr>
          <p:nvPr>
            <p:ph type="sldNum" sz="quarter" idx="12"/>
          </p:nvPr>
        </p:nvSpPr>
        <p:spPr/>
        <p:txBody>
          <a:bodyPr/>
          <a:lstStyle/>
          <a:p>
            <a:fld id="{59CCDD61-513E-45A1-946F-869B278C6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F2AC6BF2-F7EC-4475-8C87-1D6AFDF2A84F}" type="datetime1">
              <a:rPr lang="en-US" smtClean="0"/>
              <a:t>4/24/2015</a:t>
            </a:fld>
            <a:endParaRPr lang="en-US"/>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r>
              <a:rPr lang="en-US" smtClean="0"/>
              <a:t>CAPTIONING PLACEHODER - PLEASE DO NOT PUT ANY IMAGES OR TEXT HERE</a:t>
            </a:r>
            <a:endParaRPr lang="en-US"/>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59CCDD61-513E-45A1-946F-869B278C6E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nga.org/cms/center/edu" TargetMode="External"/><Relationship Id="rId3" Type="http://schemas.openxmlformats.org/officeDocument/2006/relationships/hyperlink" Target="http://ceedar.education.ufl.edu/" TargetMode="External"/><Relationship Id="rId7" Type="http://schemas.openxmlformats.org/officeDocument/2006/relationships/hyperlink" Target="http://www.ccsso.org/Resources/Programs/Network_for_Transforming_Educator_Preparation_(NTEP).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gtlcenter.org/" TargetMode="External"/><Relationship Id="rId5" Type="http://schemas.openxmlformats.org/officeDocument/2006/relationships/hyperlink" Target="http://www.intensiveintervention.org/" TargetMode="External"/><Relationship Id="rId4" Type="http://schemas.openxmlformats.org/officeDocument/2006/relationships/hyperlink" Target="http://www.wested.org/project/national-center-for-systemic-improvemen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304800" y="285750"/>
            <a:ext cx="6477000" cy="1714500"/>
          </a:xfrm>
        </p:spPr>
        <p:txBody>
          <a:bodyPr>
            <a:noAutofit/>
          </a:bodyPr>
          <a:lstStyle/>
          <a:p>
            <a:pPr algn="ctr"/>
            <a:r>
              <a:rPr lang="en-US" sz="3200" dirty="0" smtClean="0"/>
              <a:t>INTERAGENCY COLLABORATION: TEACHER PREPARATION</a:t>
            </a:r>
            <a:endParaRPr lang="en-US" sz="3200" dirty="0"/>
          </a:p>
        </p:txBody>
      </p:sp>
      <p:sp>
        <p:nvSpPr>
          <p:cNvPr id="3" name="Subtitle 2"/>
          <p:cNvSpPr>
            <a:spLocks noGrp="1"/>
          </p:cNvSpPr>
          <p:nvPr>
            <p:ph type="subTitle" idx="1"/>
          </p:nvPr>
        </p:nvSpPr>
        <p:spPr>
          <a:xfrm>
            <a:off x="457200" y="3105150"/>
            <a:ext cx="8229600" cy="1333500"/>
          </a:xfrm>
        </p:spPr>
        <p:txBody>
          <a:bodyPr>
            <a:noAutofit/>
          </a:bodyPr>
          <a:lstStyle/>
          <a:p>
            <a:r>
              <a:rPr lang="en-US" sz="1600" b="1" dirty="0" smtClean="0">
                <a:solidFill>
                  <a:schemeClr val="accent1"/>
                </a:solidFill>
              </a:rPr>
              <a:t>Lynn Holdheide, </a:t>
            </a:r>
            <a:r>
              <a:rPr lang="en-US" sz="1600" dirty="0" smtClean="0">
                <a:solidFill>
                  <a:schemeClr val="accent1"/>
                </a:solidFill>
              </a:rPr>
              <a:t>Deputy Director, Center on Great Teachers and Leaders, TA Consultant, CEEDAR Center &amp; National Center for Systemic Improvement</a:t>
            </a:r>
          </a:p>
          <a:p>
            <a:r>
              <a:rPr lang="en-US" sz="1600" b="1" dirty="0" smtClean="0">
                <a:solidFill>
                  <a:schemeClr val="accent1"/>
                </a:solidFill>
              </a:rPr>
              <a:t>Dia Jackson, </a:t>
            </a:r>
            <a:r>
              <a:rPr lang="en-US" sz="1600" dirty="0" smtClean="0">
                <a:solidFill>
                  <a:schemeClr val="accent1"/>
                </a:solidFill>
              </a:rPr>
              <a:t>Technical Assistant Consultant, CEEDAR Center</a:t>
            </a:r>
          </a:p>
          <a:p>
            <a:endParaRPr lang="en-US" sz="1800" dirty="0">
              <a:solidFill>
                <a:schemeClr val="accent1"/>
              </a:solidFill>
            </a:endParaRPr>
          </a:p>
          <a:p>
            <a:endParaRPr lang="en-US" sz="1800" dirty="0" smtClean="0">
              <a:solidFill>
                <a:schemeClr val="accent1"/>
              </a:solidFill>
            </a:endParaRPr>
          </a:p>
          <a:p>
            <a:endParaRPr lang="en-US" sz="1800" dirty="0">
              <a:solidFill>
                <a:srgbClr val="C00000"/>
              </a:solidFill>
            </a:endParaRPr>
          </a:p>
        </p:txBody>
      </p:sp>
      <p:sp>
        <p:nvSpPr>
          <p:cNvPr id="5" name="TextBox 4"/>
          <p:cNvSpPr txBox="1"/>
          <p:nvPr/>
        </p:nvSpPr>
        <p:spPr>
          <a:xfrm>
            <a:off x="685800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609600" y="4171950"/>
            <a:ext cx="3330575" cy="548640"/>
          </a:xfrm>
          <a:prstGeom prst="rect">
            <a:avLst/>
          </a:prstGeom>
        </p:spPr>
      </p:pic>
      <p:pic>
        <p:nvPicPr>
          <p:cNvPr id="8" name="Picture 7" descr="C:\Users\lholdheide\AppData\Local\Microsoft\Windows\Temporary Internet Files\Content.Outlook\2S317XVZ\CEEDAR-large2-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4258355"/>
            <a:ext cx="1730376" cy="696594"/>
          </a:xfrm>
          <a:prstGeom prst="rect">
            <a:avLst/>
          </a:prstGeom>
          <a:noFill/>
          <a:ln>
            <a:noFill/>
          </a:ln>
        </p:spPr>
      </p:pic>
      <p:pic>
        <p:nvPicPr>
          <p:cNvPr id="9" name="Picture 8" descr="NCSI.png"/>
          <p:cNvPicPr/>
          <p:nvPr/>
        </p:nvPicPr>
        <p:blipFill>
          <a:blip r:embed="rId5"/>
          <a:stretch>
            <a:fillRect/>
          </a:stretch>
        </p:blipFill>
        <p:spPr>
          <a:xfrm>
            <a:off x="6705600" y="4281805"/>
            <a:ext cx="1609090" cy="438785"/>
          </a:xfrm>
          <a:prstGeom prst="rect">
            <a:avLst/>
          </a:prstGeom>
        </p:spPr>
      </p:pic>
    </p:spTree>
    <p:extLst>
      <p:ext uri="{BB962C8B-B14F-4D97-AF65-F5344CB8AC3E}">
        <p14:creationId xmlns:p14="http://schemas.microsoft.com/office/powerpoint/2010/main" val="3021136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6172200" cy="857250"/>
          </a:xfrm>
        </p:spPr>
        <p:txBody>
          <a:bodyPr>
            <a:normAutofit fontScale="90000"/>
          </a:bodyPr>
          <a:lstStyle/>
          <a:p>
            <a:r>
              <a:rPr lang="en-US" sz="3200" dirty="0" smtClean="0"/>
              <a:t>Teacher Preparation in the Spotlight</a:t>
            </a:r>
            <a:endParaRPr lang="en-US" sz="3200" dirty="0"/>
          </a:p>
        </p:txBody>
      </p:sp>
      <p:sp>
        <p:nvSpPr>
          <p:cNvPr id="8" name="Content Placeholder 7"/>
          <p:cNvSpPr>
            <a:spLocks noGrp="1"/>
          </p:cNvSpPr>
          <p:nvPr>
            <p:ph idx="1"/>
          </p:nvPr>
        </p:nvSpPr>
        <p:spPr>
          <a:xfrm>
            <a:off x="457200" y="1200151"/>
            <a:ext cx="8229600" cy="3276599"/>
          </a:xfrm>
        </p:spPr>
        <p:txBody>
          <a:bodyPr>
            <a:normAutofit fontScale="85000" lnSpcReduction="20000"/>
          </a:bodyPr>
          <a:lstStyle/>
          <a:p>
            <a:r>
              <a:rPr lang="en-US" dirty="0" smtClean="0"/>
              <a:t>Why?</a:t>
            </a:r>
          </a:p>
          <a:p>
            <a:pPr lvl="1"/>
            <a:r>
              <a:rPr lang="en-US" dirty="0" smtClean="0"/>
              <a:t>Increased accountability at all levels </a:t>
            </a:r>
          </a:p>
          <a:p>
            <a:pPr marL="704088" lvl="2" indent="0">
              <a:buNone/>
            </a:pPr>
            <a:r>
              <a:rPr lang="en-US" sz="2600" dirty="0" smtClean="0"/>
              <a:t>(e.g., SEAs, IHEs, LEAs)</a:t>
            </a:r>
          </a:p>
          <a:p>
            <a:pPr lvl="1"/>
            <a:r>
              <a:rPr lang="en-US" dirty="0" smtClean="0"/>
              <a:t>Persistent </a:t>
            </a:r>
            <a:r>
              <a:rPr lang="en-US" dirty="0"/>
              <a:t>achievement </a:t>
            </a:r>
            <a:r>
              <a:rPr lang="en-US" dirty="0" smtClean="0"/>
              <a:t>gap with increased emphasis on student learning/growth</a:t>
            </a:r>
          </a:p>
          <a:p>
            <a:pPr lvl="1"/>
            <a:r>
              <a:rPr lang="en-US" dirty="0" smtClean="0"/>
              <a:t>Need for deliberate, authentic practice with feedback (e.g., clinical practice)</a:t>
            </a:r>
          </a:p>
          <a:p>
            <a:pPr lvl="1"/>
            <a:r>
              <a:rPr lang="en-US" dirty="0" smtClean="0"/>
              <a:t>Evidence-based/high leverage instructional practices</a:t>
            </a:r>
          </a:p>
          <a:p>
            <a:pPr lvl="1"/>
            <a:r>
              <a:rPr lang="en-US" dirty="0" smtClean="0"/>
              <a:t>Equitable access with teacher preparation as a building block for recruitment, retention, and educator effectiveness</a:t>
            </a:r>
          </a:p>
        </p:txBody>
      </p:sp>
      <p:sp>
        <p:nvSpPr>
          <p:cNvPr id="6" name="Footer Placeholder 5"/>
          <p:cNvSpPr>
            <a:spLocks noGrp="1"/>
          </p:cNvSpPr>
          <p:nvPr>
            <p:ph type="ftr" sz="quarter" idx="11"/>
          </p:nvPr>
        </p:nvSpPr>
        <p:spPr>
          <a:xfrm>
            <a:off x="457200" y="4552950"/>
            <a:ext cx="8077200" cy="419100"/>
          </a:xfrm>
        </p:spPr>
        <p:txBody>
          <a:bodyPr/>
          <a:lstStyle/>
          <a:p>
            <a:r>
              <a:rPr lang="en-US" sz="1500" dirty="0" smtClean="0"/>
              <a:t>CAPTIONING PLACEHODER - PLEASE DO NOT PUT ANY IMAGES OR TEXT HERE</a:t>
            </a:r>
            <a:endParaRPr lang="en-US" sz="1500" dirty="0"/>
          </a:p>
        </p:txBody>
      </p:sp>
      <p:sp>
        <p:nvSpPr>
          <p:cNvPr id="7" name="TextBox 6"/>
          <p:cNvSpPr txBox="1"/>
          <p:nvPr/>
        </p:nvSpPr>
        <p:spPr>
          <a:xfrm>
            <a:off x="691515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spTree>
    <p:extLst>
      <p:ext uri="{BB962C8B-B14F-4D97-AF65-F5344CB8AC3E}">
        <p14:creationId xmlns:p14="http://schemas.microsoft.com/office/powerpoint/2010/main" val="345943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400050"/>
            <a:ext cx="8229600" cy="800100"/>
          </a:xfrm>
        </p:spPr>
        <p:txBody>
          <a:bodyPr>
            <a:normAutofit/>
          </a:bodyPr>
          <a:lstStyle/>
          <a:p>
            <a:r>
              <a:rPr lang="en-US" sz="2900" dirty="0" smtClean="0"/>
              <a:t>Teacher Preparation in the Spotlight</a:t>
            </a:r>
            <a:endParaRPr lang="en-US" sz="2900" dirty="0"/>
          </a:p>
        </p:txBody>
      </p:sp>
      <p:sp>
        <p:nvSpPr>
          <p:cNvPr id="9" name="Content Placeholder 8"/>
          <p:cNvSpPr>
            <a:spLocks noGrp="1"/>
          </p:cNvSpPr>
          <p:nvPr>
            <p:ph sz="half" idx="1"/>
          </p:nvPr>
        </p:nvSpPr>
        <p:spPr>
          <a:xfrm>
            <a:off x="457200" y="2114550"/>
            <a:ext cx="4038600" cy="2966990"/>
          </a:xfrm>
        </p:spPr>
        <p:txBody>
          <a:bodyPr>
            <a:normAutofit/>
          </a:bodyPr>
          <a:lstStyle/>
          <a:p>
            <a:r>
              <a:rPr lang="en-US" dirty="0" smtClean="0"/>
              <a:t>Results Driven Accountability</a:t>
            </a:r>
          </a:p>
          <a:p>
            <a:r>
              <a:rPr lang="en-US" dirty="0" smtClean="0"/>
              <a:t>State Systemic Improvement Plan</a:t>
            </a:r>
          </a:p>
          <a:p>
            <a:r>
              <a:rPr lang="en-US" dirty="0" smtClean="0"/>
              <a:t>State Identified Measurable Result</a:t>
            </a:r>
            <a:endParaRPr lang="en-US" dirty="0"/>
          </a:p>
        </p:txBody>
      </p:sp>
      <p:sp>
        <p:nvSpPr>
          <p:cNvPr id="3" name="Content Placeholder 2"/>
          <p:cNvSpPr>
            <a:spLocks noGrp="1"/>
          </p:cNvSpPr>
          <p:nvPr>
            <p:ph sz="half" idx="2"/>
          </p:nvPr>
        </p:nvSpPr>
        <p:spPr>
          <a:xfrm>
            <a:off x="4648200" y="2114549"/>
            <a:ext cx="4038600" cy="2966991"/>
          </a:xfrm>
        </p:spPr>
        <p:txBody>
          <a:bodyPr>
            <a:normAutofit/>
          </a:bodyPr>
          <a:lstStyle/>
          <a:p>
            <a:r>
              <a:rPr lang="en-US" dirty="0" smtClean="0"/>
              <a:t>Educator Evaluation and Support Systems</a:t>
            </a:r>
          </a:p>
          <a:p>
            <a:r>
              <a:rPr lang="en-US" dirty="0" smtClean="0"/>
              <a:t>ESEA Flexibility Waivers</a:t>
            </a:r>
          </a:p>
          <a:p>
            <a:r>
              <a:rPr lang="en-US" dirty="0" smtClean="0"/>
              <a:t>State Equity Plans</a:t>
            </a:r>
          </a:p>
          <a:p>
            <a:endParaRPr lang="en-US" dirty="0"/>
          </a:p>
        </p:txBody>
      </p:sp>
      <p:sp>
        <p:nvSpPr>
          <p:cNvPr id="2" name="TextBox 1"/>
          <p:cNvSpPr txBox="1"/>
          <p:nvPr/>
        </p:nvSpPr>
        <p:spPr>
          <a:xfrm>
            <a:off x="691515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sp>
        <p:nvSpPr>
          <p:cNvPr id="5" name="TextBox 4"/>
          <p:cNvSpPr txBox="1"/>
          <p:nvPr/>
        </p:nvSpPr>
        <p:spPr>
          <a:xfrm>
            <a:off x="554664" y="1200150"/>
            <a:ext cx="6360486" cy="523220"/>
          </a:xfrm>
          <a:prstGeom prst="rect">
            <a:avLst/>
          </a:prstGeom>
          <a:noFill/>
        </p:spPr>
        <p:txBody>
          <a:bodyPr wrap="square" rtlCol="0">
            <a:spAutoFit/>
          </a:bodyPr>
          <a:lstStyle/>
          <a:p>
            <a:r>
              <a:rPr lang="en-US" sz="2800" i="1" dirty="0" smtClean="0"/>
              <a:t>Leveraging Reform Initiatives</a:t>
            </a:r>
            <a:endParaRPr lang="en-US" sz="2800" i="1" dirty="0"/>
          </a:p>
        </p:txBody>
      </p:sp>
    </p:spTree>
    <p:extLst>
      <p:ext uri="{BB962C8B-B14F-4D97-AF65-F5344CB8AC3E}">
        <p14:creationId xmlns:p14="http://schemas.microsoft.com/office/powerpoint/2010/main" val="1181545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400050"/>
            <a:ext cx="8229600" cy="800100"/>
          </a:xfrm>
        </p:spPr>
        <p:txBody>
          <a:bodyPr>
            <a:normAutofit/>
          </a:bodyPr>
          <a:lstStyle/>
          <a:p>
            <a:r>
              <a:rPr lang="en-US" sz="2900" dirty="0" smtClean="0"/>
              <a:t>Teacher Preparation in the Spotlight</a:t>
            </a:r>
            <a:endParaRPr lang="en-US" sz="2900" dirty="0"/>
          </a:p>
        </p:txBody>
      </p:sp>
      <p:sp>
        <p:nvSpPr>
          <p:cNvPr id="9" name="Content Placeholder 8"/>
          <p:cNvSpPr>
            <a:spLocks noGrp="1"/>
          </p:cNvSpPr>
          <p:nvPr>
            <p:ph sz="half" idx="1"/>
          </p:nvPr>
        </p:nvSpPr>
        <p:spPr>
          <a:xfrm>
            <a:off x="457200" y="2114550"/>
            <a:ext cx="4038600" cy="2966990"/>
          </a:xfrm>
        </p:spPr>
        <p:txBody>
          <a:bodyPr>
            <a:normAutofit lnSpcReduction="10000"/>
          </a:bodyPr>
          <a:lstStyle/>
          <a:p>
            <a:r>
              <a:rPr lang="en-US" dirty="0">
                <a:hlinkClick r:id="rId3"/>
              </a:rPr>
              <a:t>Collaboration for Effective Educator Development, Accountability, and Reform (CEEDAR Center)</a:t>
            </a:r>
            <a:endParaRPr lang="en-US" dirty="0"/>
          </a:p>
          <a:p>
            <a:r>
              <a:rPr lang="en-US" dirty="0" smtClean="0">
                <a:hlinkClick r:id="rId4"/>
              </a:rPr>
              <a:t>National Center on Systemic Improvement</a:t>
            </a:r>
            <a:endParaRPr lang="en-US" dirty="0" smtClean="0"/>
          </a:p>
          <a:p>
            <a:r>
              <a:rPr lang="en-US" dirty="0" smtClean="0">
                <a:hlinkClick r:id="rId5"/>
              </a:rPr>
              <a:t>National Center on Intensive Intervention</a:t>
            </a:r>
            <a:endParaRPr lang="en-US" dirty="0" smtClean="0"/>
          </a:p>
          <a:p>
            <a:endParaRPr lang="en-US" dirty="0" smtClean="0"/>
          </a:p>
          <a:p>
            <a:endParaRPr lang="en-US" dirty="0" smtClean="0"/>
          </a:p>
        </p:txBody>
      </p:sp>
      <p:sp>
        <p:nvSpPr>
          <p:cNvPr id="3" name="Content Placeholder 2"/>
          <p:cNvSpPr>
            <a:spLocks noGrp="1"/>
          </p:cNvSpPr>
          <p:nvPr>
            <p:ph sz="half" idx="2"/>
          </p:nvPr>
        </p:nvSpPr>
        <p:spPr>
          <a:xfrm>
            <a:off x="4648200" y="2114549"/>
            <a:ext cx="4038600" cy="2966991"/>
          </a:xfrm>
        </p:spPr>
        <p:txBody>
          <a:bodyPr>
            <a:normAutofit lnSpcReduction="10000"/>
          </a:bodyPr>
          <a:lstStyle/>
          <a:p>
            <a:r>
              <a:rPr lang="en-US" dirty="0" smtClean="0">
                <a:hlinkClick r:id="rId6"/>
              </a:rPr>
              <a:t>Center on Great Teachers and Leaders</a:t>
            </a:r>
            <a:endParaRPr lang="en-US" dirty="0" smtClean="0"/>
          </a:p>
          <a:p>
            <a:r>
              <a:rPr lang="en-US" dirty="0" smtClean="0"/>
              <a:t>Regional Comprehensive Centers</a:t>
            </a:r>
          </a:p>
          <a:p>
            <a:r>
              <a:rPr lang="en-US" dirty="0" smtClean="0">
                <a:hlinkClick r:id="rId7"/>
              </a:rPr>
              <a:t>Council for Chief State School Officers – Network for Transforming Educator Preparation (NTEP)</a:t>
            </a:r>
            <a:endParaRPr lang="en-US" dirty="0" smtClean="0"/>
          </a:p>
          <a:p>
            <a:r>
              <a:rPr lang="en-US" dirty="0" smtClean="0">
                <a:hlinkClick r:id="rId8"/>
              </a:rPr>
              <a:t>National Governors Association</a:t>
            </a:r>
            <a:endParaRPr lang="en-US" dirty="0" smtClean="0"/>
          </a:p>
          <a:p>
            <a:endParaRPr lang="en-US" dirty="0" smtClean="0"/>
          </a:p>
          <a:p>
            <a:endParaRPr lang="en-US" dirty="0"/>
          </a:p>
        </p:txBody>
      </p:sp>
      <p:sp>
        <p:nvSpPr>
          <p:cNvPr id="6" name="Footer Placeholder 5"/>
          <p:cNvSpPr>
            <a:spLocks noGrp="1"/>
          </p:cNvSpPr>
          <p:nvPr>
            <p:ph type="ftr" sz="quarter" idx="11"/>
          </p:nvPr>
        </p:nvSpPr>
        <p:spPr>
          <a:xfrm>
            <a:off x="1752600" y="4800600"/>
            <a:ext cx="1325880" cy="342900"/>
          </a:xfrm>
        </p:spPr>
        <p:txBody>
          <a:bodyPr/>
          <a:lstStyle/>
          <a:p>
            <a:r>
              <a:rPr lang="en-US" sz="1500" dirty="0" smtClean="0"/>
              <a:t>CAPTIONING PLACEHODER - PLEASE DO NOT PUT ANY IMAGES OR TEXT HERE</a:t>
            </a:r>
            <a:endParaRPr lang="en-US" sz="1500" dirty="0"/>
          </a:p>
        </p:txBody>
      </p:sp>
      <p:sp>
        <p:nvSpPr>
          <p:cNvPr id="2" name="TextBox 1"/>
          <p:cNvSpPr txBox="1"/>
          <p:nvPr/>
        </p:nvSpPr>
        <p:spPr>
          <a:xfrm>
            <a:off x="691515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sp>
        <p:nvSpPr>
          <p:cNvPr id="5" name="TextBox 4"/>
          <p:cNvSpPr txBox="1"/>
          <p:nvPr/>
        </p:nvSpPr>
        <p:spPr>
          <a:xfrm>
            <a:off x="554664" y="1200150"/>
            <a:ext cx="6360486" cy="523220"/>
          </a:xfrm>
          <a:prstGeom prst="rect">
            <a:avLst/>
          </a:prstGeom>
          <a:noFill/>
        </p:spPr>
        <p:txBody>
          <a:bodyPr wrap="square" rtlCol="0">
            <a:spAutoFit/>
          </a:bodyPr>
          <a:lstStyle/>
          <a:p>
            <a:r>
              <a:rPr lang="en-US" sz="2800" i="1" dirty="0" smtClean="0"/>
              <a:t>Leveraging TA Providers</a:t>
            </a:r>
            <a:endParaRPr lang="en-US" sz="2800" i="1" dirty="0"/>
          </a:p>
        </p:txBody>
      </p:sp>
    </p:spTree>
    <p:extLst>
      <p:ext uri="{BB962C8B-B14F-4D97-AF65-F5344CB8AC3E}">
        <p14:creationId xmlns:p14="http://schemas.microsoft.com/office/powerpoint/2010/main" val="886421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05979"/>
            <a:ext cx="6248400" cy="857250"/>
          </a:xfrm>
        </p:spPr>
        <p:txBody>
          <a:bodyPr>
            <a:normAutofit fontScale="90000"/>
          </a:bodyPr>
          <a:lstStyle/>
          <a:p>
            <a:r>
              <a:rPr lang="en-US" sz="3200" dirty="0" smtClean="0"/>
              <a:t>Teacher Preparation in the Spotlight</a:t>
            </a:r>
            <a:endParaRPr lang="en-US" sz="3200" dirty="0"/>
          </a:p>
        </p:txBody>
      </p:sp>
      <p:sp>
        <p:nvSpPr>
          <p:cNvPr id="2" name="TextBox 1"/>
          <p:cNvSpPr txBox="1"/>
          <p:nvPr/>
        </p:nvSpPr>
        <p:spPr>
          <a:xfrm>
            <a:off x="691515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sp>
        <p:nvSpPr>
          <p:cNvPr id="6" name="Footer Placeholder 5"/>
          <p:cNvSpPr>
            <a:spLocks noGrp="1"/>
          </p:cNvSpPr>
          <p:nvPr>
            <p:ph type="ftr" sz="quarter" idx="11"/>
          </p:nvPr>
        </p:nvSpPr>
        <p:spPr>
          <a:xfrm>
            <a:off x="457200" y="4552950"/>
            <a:ext cx="8077200" cy="419100"/>
          </a:xfrm>
        </p:spPr>
        <p:txBody>
          <a:bodyPr/>
          <a:lstStyle/>
          <a:p>
            <a:r>
              <a:rPr lang="en-US" sz="1500" dirty="0" smtClean="0"/>
              <a:t>CAPTIONING PLACEHODER - PLEASE DO NOT PUT ANY IMAGES OR TEXT HERE</a:t>
            </a:r>
            <a:endParaRPr lang="en-US" sz="1500" dirty="0"/>
          </a:p>
        </p:txBody>
      </p:sp>
      <p:sp>
        <p:nvSpPr>
          <p:cNvPr id="5" name="TextBox 4"/>
          <p:cNvSpPr txBox="1"/>
          <p:nvPr/>
        </p:nvSpPr>
        <p:spPr>
          <a:xfrm>
            <a:off x="554664" y="1200150"/>
            <a:ext cx="6360486" cy="523220"/>
          </a:xfrm>
          <a:prstGeom prst="rect">
            <a:avLst/>
          </a:prstGeom>
          <a:noFill/>
        </p:spPr>
        <p:txBody>
          <a:bodyPr wrap="square" rtlCol="0">
            <a:spAutoFit/>
          </a:bodyPr>
          <a:lstStyle/>
          <a:p>
            <a:r>
              <a:rPr lang="en-US" sz="2800" i="1" dirty="0" smtClean="0"/>
              <a:t>A Need for Coherence and Alignment</a:t>
            </a:r>
            <a:endParaRPr lang="en-US" sz="2800" i="1" dirty="0"/>
          </a:p>
        </p:txBody>
      </p:sp>
      <p:sp>
        <p:nvSpPr>
          <p:cNvPr id="9" name="Content Placeholder 8"/>
          <p:cNvSpPr>
            <a:spLocks noGrp="1"/>
          </p:cNvSpPr>
          <p:nvPr>
            <p:ph sz="half" idx="1"/>
          </p:nvPr>
        </p:nvSpPr>
        <p:spPr>
          <a:xfrm>
            <a:off x="304800" y="1809750"/>
            <a:ext cx="8534400" cy="3195829"/>
          </a:xfrm>
        </p:spPr>
        <p:txBody>
          <a:bodyPr/>
          <a:lstStyle/>
          <a:p>
            <a:r>
              <a:rPr lang="en-US" dirty="0"/>
              <a:t>Shared ownership for ALL students among ALL educators</a:t>
            </a:r>
          </a:p>
          <a:p>
            <a:pPr lvl="1"/>
            <a:r>
              <a:rPr lang="en-US" dirty="0"/>
              <a:t>Distinctions in skills and competencies needed to serve students within and across tiers within a multi-tiered system of support infrastructure</a:t>
            </a:r>
          </a:p>
          <a:p>
            <a:r>
              <a:rPr lang="en-US" dirty="0" smtClean="0"/>
              <a:t>Consistent expectations in performance within and across </a:t>
            </a:r>
            <a:r>
              <a:rPr lang="en-US" dirty="0" err="1" smtClean="0"/>
              <a:t>preservice</a:t>
            </a:r>
            <a:r>
              <a:rPr lang="en-US" dirty="0" smtClean="0"/>
              <a:t> and </a:t>
            </a:r>
            <a:r>
              <a:rPr lang="en-US" dirty="0" err="1" smtClean="0"/>
              <a:t>inservice</a:t>
            </a:r>
            <a:endParaRPr lang="en-US" dirty="0" smtClean="0"/>
          </a:p>
          <a:p>
            <a:pPr lvl="1"/>
            <a:r>
              <a:rPr lang="en-US" dirty="0" smtClean="0"/>
              <a:t>Common language and vision for effective teaching and leading</a:t>
            </a:r>
          </a:p>
          <a:p>
            <a:r>
              <a:rPr lang="en-US" dirty="0" smtClean="0"/>
              <a:t>Identification of high-leverage/evidence-based instructional practices</a:t>
            </a:r>
          </a:p>
          <a:p>
            <a:pPr lvl="1"/>
            <a:r>
              <a:rPr lang="en-US" dirty="0" smtClean="0"/>
              <a:t>Alignment, scaffolding, and increasingly intensive supports</a:t>
            </a:r>
            <a:endParaRPr lang="en-US" dirty="0"/>
          </a:p>
        </p:txBody>
      </p:sp>
    </p:spTree>
    <p:extLst>
      <p:ext uri="{BB962C8B-B14F-4D97-AF65-F5344CB8AC3E}">
        <p14:creationId xmlns:p14="http://schemas.microsoft.com/office/powerpoint/2010/main" val="83432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400050"/>
            <a:ext cx="8229600" cy="800100"/>
          </a:xfrm>
        </p:spPr>
        <p:txBody>
          <a:bodyPr>
            <a:normAutofit/>
          </a:bodyPr>
          <a:lstStyle/>
          <a:p>
            <a:r>
              <a:rPr lang="en-US" sz="2900" dirty="0" smtClean="0"/>
              <a:t>Teacher Preparation in the Spotlight</a:t>
            </a:r>
            <a:endParaRPr lang="en-US" sz="2900" dirty="0"/>
          </a:p>
        </p:txBody>
      </p:sp>
      <p:sp>
        <p:nvSpPr>
          <p:cNvPr id="6" name="Footer Placeholder 5"/>
          <p:cNvSpPr>
            <a:spLocks noGrp="1"/>
          </p:cNvSpPr>
          <p:nvPr>
            <p:ph type="ftr" sz="quarter" idx="11"/>
          </p:nvPr>
        </p:nvSpPr>
        <p:spPr>
          <a:xfrm>
            <a:off x="1752600" y="4800600"/>
            <a:ext cx="5486400" cy="342900"/>
          </a:xfrm>
        </p:spPr>
        <p:txBody>
          <a:bodyPr/>
          <a:lstStyle/>
          <a:p>
            <a:r>
              <a:rPr lang="en-US" sz="1500" dirty="0" smtClean="0"/>
              <a:t>CAPTIONING PLACEHOLDER - PLEASE DO NOT PUT ANY IMAGES OR TEXT HERE</a:t>
            </a:r>
            <a:endParaRPr lang="en-US" sz="1500" dirty="0"/>
          </a:p>
        </p:txBody>
      </p:sp>
      <p:sp>
        <p:nvSpPr>
          <p:cNvPr id="2" name="TextBox 1"/>
          <p:cNvSpPr txBox="1"/>
          <p:nvPr/>
        </p:nvSpPr>
        <p:spPr>
          <a:xfrm>
            <a:off x="691515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sp>
        <p:nvSpPr>
          <p:cNvPr id="5" name="TextBox 4"/>
          <p:cNvSpPr txBox="1"/>
          <p:nvPr/>
        </p:nvSpPr>
        <p:spPr>
          <a:xfrm>
            <a:off x="554664" y="1200150"/>
            <a:ext cx="6360486" cy="523220"/>
          </a:xfrm>
          <a:prstGeom prst="rect">
            <a:avLst/>
          </a:prstGeom>
          <a:noFill/>
        </p:spPr>
        <p:txBody>
          <a:bodyPr wrap="square" rtlCol="0">
            <a:spAutoFit/>
          </a:bodyPr>
          <a:lstStyle/>
          <a:p>
            <a:r>
              <a:rPr lang="en-US" sz="2800" i="1" dirty="0" smtClean="0"/>
              <a:t>Example Collaborative Efforts</a:t>
            </a:r>
            <a:endParaRPr lang="en-US" sz="2800" i="1" dirty="0"/>
          </a:p>
        </p:txBody>
      </p:sp>
      <p:sp>
        <p:nvSpPr>
          <p:cNvPr id="8" name="Content Placeholder 7"/>
          <p:cNvSpPr>
            <a:spLocks noGrp="1"/>
          </p:cNvSpPr>
          <p:nvPr>
            <p:ph sz="half" idx="1"/>
          </p:nvPr>
        </p:nvSpPr>
        <p:spPr>
          <a:xfrm>
            <a:off x="457200" y="1809750"/>
            <a:ext cx="8591550" cy="2971801"/>
          </a:xfrm>
        </p:spPr>
        <p:txBody>
          <a:bodyPr>
            <a:normAutofit/>
          </a:bodyPr>
          <a:lstStyle/>
          <a:p>
            <a:r>
              <a:rPr lang="en-US" dirty="0" smtClean="0"/>
              <a:t>CEEDAR Center &amp; CCSSO’s NTEP </a:t>
            </a:r>
          </a:p>
          <a:p>
            <a:pPr lvl="2"/>
            <a:r>
              <a:rPr lang="en-US" dirty="0" smtClean="0"/>
              <a:t>Alignment and combining of tools, resources, and technical assistance to support state efforts in licensure and program approval standards</a:t>
            </a:r>
          </a:p>
          <a:p>
            <a:pPr lvl="2"/>
            <a:r>
              <a:rPr lang="en-US" dirty="0" smtClean="0"/>
              <a:t>Preparation reform guiding policy reform</a:t>
            </a:r>
          </a:p>
          <a:p>
            <a:r>
              <a:rPr lang="en-US" dirty="0" smtClean="0"/>
              <a:t>Council for Exceptional Children &amp; CEEDAR Center &amp; Council for Exceptional Children </a:t>
            </a:r>
          </a:p>
          <a:p>
            <a:pPr lvl="1"/>
            <a:r>
              <a:rPr lang="en-US" dirty="0" smtClean="0"/>
              <a:t>Instructional Practice Alignment</a:t>
            </a:r>
          </a:p>
          <a:p>
            <a:pPr lvl="3"/>
            <a:r>
              <a:rPr lang="en-US" dirty="0" smtClean="0"/>
              <a:t>Teaching Works high leverage &amp; CEEDAR evidence-based practices</a:t>
            </a:r>
          </a:p>
        </p:txBody>
      </p:sp>
    </p:spTree>
    <p:extLst>
      <p:ext uri="{BB962C8B-B14F-4D97-AF65-F5344CB8AC3E}">
        <p14:creationId xmlns:p14="http://schemas.microsoft.com/office/powerpoint/2010/main" val="1510403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400050"/>
            <a:ext cx="8229600" cy="800100"/>
          </a:xfrm>
        </p:spPr>
        <p:txBody>
          <a:bodyPr>
            <a:normAutofit/>
          </a:bodyPr>
          <a:lstStyle/>
          <a:p>
            <a:r>
              <a:rPr lang="en-US" sz="2900" dirty="0" smtClean="0"/>
              <a:t>Teacher Preparation in the Spotlight</a:t>
            </a:r>
            <a:endParaRPr lang="en-US" sz="2900" dirty="0"/>
          </a:p>
        </p:txBody>
      </p:sp>
      <p:sp>
        <p:nvSpPr>
          <p:cNvPr id="6" name="Footer Placeholder 5"/>
          <p:cNvSpPr>
            <a:spLocks noGrp="1"/>
          </p:cNvSpPr>
          <p:nvPr>
            <p:ph type="ftr" sz="quarter" idx="11"/>
          </p:nvPr>
        </p:nvSpPr>
        <p:spPr>
          <a:xfrm>
            <a:off x="1752600" y="4800600"/>
            <a:ext cx="5486400" cy="342900"/>
          </a:xfrm>
        </p:spPr>
        <p:txBody>
          <a:bodyPr/>
          <a:lstStyle/>
          <a:p>
            <a:r>
              <a:rPr lang="en-US" sz="1500" dirty="0" smtClean="0"/>
              <a:t>CAPTIONING PLACEHOLDER - PLEASE DO NOT PUT ANY IMAGES OR TEXT HERE</a:t>
            </a:r>
            <a:endParaRPr lang="en-US" sz="1500" dirty="0"/>
          </a:p>
        </p:txBody>
      </p:sp>
      <p:sp>
        <p:nvSpPr>
          <p:cNvPr id="2" name="TextBox 1"/>
          <p:cNvSpPr txBox="1"/>
          <p:nvPr/>
        </p:nvSpPr>
        <p:spPr>
          <a:xfrm>
            <a:off x="6915150" y="133350"/>
            <a:ext cx="2133600" cy="1600438"/>
          </a:xfrm>
          <a:prstGeom prst="rect">
            <a:avLst/>
          </a:prstGeom>
          <a:solidFill>
            <a:schemeClr val="tx1"/>
          </a:solidFill>
        </p:spPr>
        <p:txBody>
          <a:bodyPr wrap="square" rtlCol="0">
            <a:spAutoFit/>
          </a:bodyPr>
          <a:lstStyle/>
          <a:p>
            <a:endParaRPr lang="en-US" sz="2000" dirty="0" smtClean="0">
              <a:solidFill>
                <a:schemeClr val="bg1"/>
              </a:solidFill>
            </a:endParaRPr>
          </a:p>
          <a:p>
            <a:r>
              <a:rPr lang="en-US" sz="2000" dirty="0" smtClean="0">
                <a:solidFill>
                  <a:schemeClr val="bg1"/>
                </a:solidFill>
              </a:rPr>
              <a:t>HOLD FOR</a:t>
            </a:r>
          </a:p>
          <a:p>
            <a:r>
              <a:rPr lang="en-US" sz="2000" dirty="0" smtClean="0">
                <a:solidFill>
                  <a:schemeClr val="bg1"/>
                </a:solidFill>
              </a:rPr>
              <a:t>VIDEO </a:t>
            </a:r>
          </a:p>
          <a:p>
            <a:r>
              <a:rPr lang="en-US" sz="2000" dirty="0" smtClean="0">
                <a:solidFill>
                  <a:schemeClr val="bg1"/>
                </a:solidFill>
              </a:rPr>
              <a:t>WINDOW</a:t>
            </a:r>
          </a:p>
          <a:p>
            <a:endParaRPr lang="en-US" dirty="0"/>
          </a:p>
        </p:txBody>
      </p:sp>
      <p:sp>
        <p:nvSpPr>
          <p:cNvPr id="5" name="TextBox 4"/>
          <p:cNvSpPr txBox="1"/>
          <p:nvPr/>
        </p:nvSpPr>
        <p:spPr>
          <a:xfrm>
            <a:off x="554664" y="1200150"/>
            <a:ext cx="6360486" cy="523220"/>
          </a:xfrm>
          <a:prstGeom prst="rect">
            <a:avLst/>
          </a:prstGeom>
          <a:noFill/>
        </p:spPr>
        <p:txBody>
          <a:bodyPr wrap="square" rtlCol="0">
            <a:spAutoFit/>
          </a:bodyPr>
          <a:lstStyle/>
          <a:p>
            <a:r>
              <a:rPr lang="en-US" sz="2800" i="1" dirty="0" smtClean="0"/>
              <a:t>Example Collaborative Efforts</a:t>
            </a:r>
            <a:endParaRPr lang="en-US" sz="2800" i="1" dirty="0"/>
          </a:p>
        </p:txBody>
      </p:sp>
      <p:sp>
        <p:nvSpPr>
          <p:cNvPr id="8" name="Content Placeholder 7"/>
          <p:cNvSpPr>
            <a:spLocks noGrp="1"/>
          </p:cNvSpPr>
          <p:nvPr>
            <p:ph sz="half" idx="1"/>
          </p:nvPr>
        </p:nvSpPr>
        <p:spPr>
          <a:xfrm>
            <a:off x="457200" y="1809750"/>
            <a:ext cx="8591550" cy="2971801"/>
          </a:xfrm>
        </p:spPr>
        <p:txBody>
          <a:bodyPr>
            <a:normAutofit fontScale="92500" lnSpcReduction="10000"/>
          </a:bodyPr>
          <a:lstStyle/>
          <a:p>
            <a:r>
              <a:rPr lang="en-US" sz="2400" dirty="0" smtClean="0"/>
              <a:t>GTL Center, National Center for Systemic Improvement &amp; CEEDAR</a:t>
            </a:r>
          </a:p>
          <a:p>
            <a:pPr lvl="2"/>
            <a:r>
              <a:rPr lang="en-US" sz="2200" dirty="0" smtClean="0"/>
              <a:t>Common technical assistance approach, guiding principles an strategic design (e.g. root cause analysis, priority setting)</a:t>
            </a:r>
          </a:p>
          <a:p>
            <a:r>
              <a:rPr lang="en-US" sz="2400" dirty="0" smtClean="0"/>
              <a:t>National Governors’ Association &amp; CEEDAR Center</a:t>
            </a:r>
          </a:p>
          <a:p>
            <a:pPr lvl="2"/>
            <a:r>
              <a:rPr lang="en-US" sz="2000" dirty="0" smtClean="0"/>
              <a:t>Leadership preparation reform</a:t>
            </a:r>
          </a:p>
          <a:p>
            <a:r>
              <a:rPr lang="en-US" sz="2400" dirty="0" smtClean="0"/>
              <a:t>CEEDAR &amp; CCSSO </a:t>
            </a:r>
          </a:p>
          <a:p>
            <a:pPr lvl="2"/>
            <a:r>
              <a:rPr lang="en-US" sz="2000" dirty="0" smtClean="0"/>
              <a:t>Teacher development and support to operate effectively in a tiered system of support framework</a:t>
            </a:r>
          </a:p>
        </p:txBody>
      </p:sp>
    </p:spTree>
    <p:extLst>
      <p:ext uri="{BB962C8B-B14F-4D97-AF65-F5344CB8AC3E}">
        <p14:creationId xmlns:p14="http://schemas.microsoft.com/office/powerpoint/2010/main" val="1124576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ln>
            <a:miter lim="800000"/>
            <a:headEnd/>
            <a:tailEnd/>
          </a:ln>
          <a:extLst>
            <a:ext uri="{FAA26D3D-D897-4be2-8F04-BA451C77F1D7}">
              <ma14:placeholderFlag xmlns:ma14="http://schemas.microsoft.com/office/mac/drawingml/2011/main" xmlns="" val="1"/>
            </a:ext>
          </a:extLst>
        </p:spPr>
        <p:txBody>
          <a:bodyPr/>
          <a:lstStyle/>
          <a:p>
            <a:r>
              <a:rPr lang="en-US" altLang="en-US" smtClean="0"/>
              <a:t>Disclaimer </a:t>
            </a:r>
          </a:p>
        </p:txBody>
      </p:sp>
      <p:sp>
        <p:nvSpPr>
          <p:cNvPr id="3" name="Content Placeholder 2"/>
          <p:cNvSpPr>
            <a:spLocks noGrp="1"/>
          </p:cNvSpPr>
          <p:nvPr>
            <p:ph idx="1"/>
          </p:nvPr>
        </p:nvSpPr>
        <p:spPr>
          <a:extLst>
            <a:ext uri="{FAA26D3D-D897-4be2-8F04-BA451C77F1D7}">
              <ma14:placeholderFlag xmlns:ma14="http://schemas.microsoft.com/office/mac/drawingml/2011/main" xmlns="" val="1"/>
            </a:ext>
          </a:extLst>
        </p:spPr>
        <p:txBody>
          <a:bodyPr/>
          <a:lstStyle/>
          <a:p>
            <a:pPr marL="0" indent="0">
              <a:buFont typeface="Wingdings" pitchFamily="2" charset="2"/>
              <a:buNone/>
            </a:pPr>
            <a:r>
              <a:rPr lang="en-US" altLang="en-US" sz="2000" smtClean="0"/>
              <a:t>This content was produced under U.S. Department of Education, Office of Special Education Programs, Award No. H325A120003. Bonnie Jones and David Guardino serve as the project officers. The views expressed herein do not necessarily represent the positions or polices of the U.S. Department of Education. No official endorsement by the U.S. Department of Education of any product, commodity, service, or enterprise mentioned in this website is intended or should be inferred. </a:t>
            </a:r>
          </a:p>
          <a:p>
            <a:pPr marL="0" indent="0">
              <a:buFont typeface="Wingdings" pitchFamily="2" charset="2"/>
              <a:buNone/>
            </a:pPr>
            <a:endParaRPr lang="en-US" altLang="en-US" smtClean="0"/>
          </a:p>
        </p:txBody>
      </p:sp>
      <p:sp>
        <p:nvSpPr>
          <p:cNvPr id="7168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BA2F699F-C04E-4BEB-9828-3373CD85588D}" type="slidenum">
              <a:rPr lang="es-ES" altLang="en-US" sz="1800"/>
              <a:pPr eaLnBrk="1" hangingPunct="1"/>
              <a:t>8</a:t>
            </a:fld>
            <a:endParaRPr lang="es-ES" altLang="en-US" sz="1800"/>
          </a:p>
        </p:txBody>
      </p:sp>
    </p:spTree>
    <p:extLst>
      <p:ext uri="{BB962C8B-B14F-4D97-AF65-F5344CB8AC3E}">
        <p14:creationId xmlns:p14="http://schemas.microsoft.com/office/powerpoint/2010/main" val="3846138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1585</TotalTime>
  <Words>1635</Words>
  <Application>Microsoft Office PowerPoint</Application>
  <PresentationFormat>On-screen Show (16:9)</PresentationFormat>
  <Paragraphs>128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INTERAGENCY COLLABORATION: TEACHER PREPARATION</vt:lpstr>
      <vt:lpstr>Teacher Preparation in the Spotlight</vt:lpstr>
      <vt:lpstr>Teacher Preparation in the Spotlight</vt:lpstr>
      <vt:lpstr>Teacher Preparation in the Spotlight</vt:lpstr>
      <vt:lpstr>Teacher Preparation in the Spotlight</vt:lpstr>
      <vt:lpstr>Teacher Preparation in the Spotlight</vt:lpstr>
      <vt:lpstr>Teacher Preparation in the Spotlight</vt:lpstr>
      <vt:lpstr>Disclaimer </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 Kutner</dc:creator>
  <cp:lastModifiedBy>Mel Kutner</cp:lastModifiedBy>
  <cp:revision>54</cp:revision>
  <dcterms:created xsi:type="dcterms:W3CDTF">2015-02-27T16:57:07Z</dcterms:created>
  <dcterms:modified xsi:type="dcterms:W3CDTF">2015-04-24T17:41:00Z</dcterms:modified>
</cp:coreProperties>
</file>