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74" r:id="rId2"/>
  </p:sldIdLst>
  <p:sldSz cx="44805600" cy="34747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Harrison" initials="MH" lastIdx="1" clrIdx="0">
    <p:extLst>
      <p:ext uri="{19B8F6BF-5375-455C-9EA6-DF929625EA0E}">
        <p15:presenceInfo xmlns:p15="http://schemas.microsoft.com/office/powerpoint/2012/main" userId="2c0779ef867acc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E3"/>
    <a:srgbClr val="402DB1"/>
    <a:srgbClr val="FFFFFF"/>
    <a:srgbClr val="4472C4"/>
    <a:srgbClr val="000000"/>
    <a:srgbClr val="8D8D8D"/>
    <a:srgbClr val="D9D9D9"/>
    <a:srgbClr val="E471FF"/>
    <a:srgbClr val="FEFEFE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940" autoAdjust="0"/>
  </p:normalViewPr>
  <p:slideViewPr>
    <p:cSldViewPr>
      <p:cViewPr>
        <p:scale>
          <a:sx n="20" d="100"/>
          <a:sy n="20" d="100"/>
        </p:scale>
        <p:origin x="1230" y="1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ewharrison\AppData\Roaming\Microsoft\Excel\Normal%20Face%20ALL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'Sheet7 (2)'!$W$18:$Z$18</c:f>
                <c:numCache>
                  <c:formatCode>General</c:formatCode>
                  <c:ptCount val="4"/>
                  <c:pt idx="0">
                    <c:v>2.7763396772613212E-2</c:v>
                  </c:pt>
                  <c:pt idx="1">
                    <c:v>2.0671803167213853E-2</c:v>
                  </c:pt>
                  <c:pt idx="2">
                    <c:v>2.5635717846915772E-2</c:v>
                  </c:pt>
                  <c:pt idx="3">
                    <c:v>3.7148145001783206E-2</c:v>
                  </c:pt>
                </c:numCache>
              </c:numRef>
            </c:plus>
            <c:minus>
              <c:numRef>
                <c:f>'Sheet7 (2)'!$W$18:$Z$18</c:f>
                <c:numCache>
                  <c:formatCode>General</c:formatCode>
                  <c:ptCount val="4"/>
                  <c:pt idx="0">
                    <c:v>2.7763396772613212E-2</c:v>
                  </c:pt>
                  <c:pt idx="1">
                    <c:v>2.0671803167213853E-2</c:v>
                  </c:pt>
                  <c:pt idx="2">
                    <c:v>2.5635717846915772E-2</c:v>
                  </c:pt>
                  <c:pt idx="3">
                    <c:v>3.7148145001783206E-2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'Sheet7 (2)'!$W$16:$Z$16</c:f>
              <c:strCache>
                <c:ptCount val="4"/>
                <c:pt idx="0">
                  <c:v>Same</c:v>
                </c:pt>
                <c:pt idx="1">
                  <c:v>Left Δ</c:v>
                </c:pt>
                <c:pt idx="2">
                  <c:v>Right Δ</c:v>
                </c:pt>
                <c:pt idx="3">
                  <c:v>Both Δ</c:v>
                </c:pt>
              </c:strCache>
            </c:strRef>
          </c:cat>
          <c:val>
            <c:numRef>
              <c:f>'Sheet7 (2)'!$W$17:$Z$17</c:f>
              <c:numCache>
                <c:formatCode>General</c:formatCode>
                <c:ptCount val="4"/>
                <c:pt idx="0">
                  <c:v>0.74839763756668798</c:v>
                </c:pt>
                <c:pt idx="1">
                  <c:v>0.62308029911140117</c:v>
                </c:pt>
                <c:pt idx="2">
                  <c:v>0.65624709436195239</c:v>
                </c:pt>
                <c:pt idx="3">
                  <c:v>0.63894815045710185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6-4359-88FB-033065F46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75109200"/>
        <c:axId val="475108216"/>
      </c:barChart>
      <c:catAx>
        <c:axId val="47510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108216"/>
        <c:crosses val="autoZero"/>
        <c:auto val="1"/>
        <c:lblAlgn val="ctr"/>
        <c:lblOffset val="100"/>
        <c:noMultiLvlLbl val="0"/>
      </c:catAx>
      <c:valAx>
        <c:axId val="475108216"/>
        <c:scaling>
          <c:orientation val="minMax"/>
          <c:max val="1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Accuracy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1092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DA7CCC5C-5AA2-49CC-A403-7523E12EF027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696913"/>
            <a:ext cx="44926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1210B6F-166C-41F0-9380-FFDAD4762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2pPr>
    <a:lvl3pPr marL="914256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6pPr>
    <a:lvl7pPr marL="2742763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6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696913"/>
            <a:ext cx="44926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B6F-166C-41F0-9380-FFDAD47626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420" y="5686639"/>
            <a:ext cx="38084760" cy="12097173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0700" y="18250326"/>
            <a:ext cx="33604200" cy="8389194"/>
          </a:xfrm>
        </p:spPr>
        <p:txBody>
          <a:bodyPr/>
          <a:lstStyle>
            <a:lvl1pPr marL="0" indent="0" algn="ctr">
              <a:buNone/>
              <a:defRPr sz="11760"/>
            </a:lvl1pPr>
            <a:lvl2pPr marL="2240280" indent="0" algn="ctr">
              <a:buNone/>
              <a:defRPr sz="9800"/>
            </a:lvl2pPr>
            <a:lvl3pPr marL="4480560" indent="0" algn="ctr">
              <a:buNone/>
              <a:defRPr sz="8820"/>
            </a:lvl3pPr>
            <a:lvl4pPr marL="6720840" indent="0" algn="ctr">
              <a:buNone/>
              <a:defRPr sz="7840"/>
            </a:lvl4pPr>
            <a:lvl5pPr marL="8961120" indent="0" algn="ctr">
              <a:buNone/>
              <a:defRPr sz="7840"/>
            </a:lvl5pPr>
            <a:lvl6pPr marL="11201400" indent="0" algn="ctr">
              <a:buNone/>
              <a:defRPr sz="7840"/>
            </a:lvl6pPr>
            <a:lvl7pPr marL="13441680" indent="0" algn="ctr">
              <a:buNone/>
              <a:defRPr sz="7840"/>
            </a:lvl7pPr>
            <a:lvl8pPr marL="15681960" indent="0" algn="ctr">
              <a:buNone/>
              <a:defRPr sz="7840"/>
            </a:lvl8pPr>
            <a:lvl9pPr marL="17922240" indent="0" algn="ctr">
              <a:buNone/>
              <a:defRPr sz="7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5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064010" y="1849967"/>
            <a:ext cx="9661208" cy="29446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0387" y="1849967"/>
            <a:ext cx="28423553" cy="2944664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1" y="8662680"/>
            <a:ext cx="38644830" cy="1445386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7051" y="23253287"/>
            <a:ext cx="38644830" cy="7600947"/>
          </a:xfrm>
        </p:spPr>
        <p:txBody>
          <a:bodyPr/>
          <a:lstStyle>
            <a:lvl1pPr marL="0" indent="0">
              <a:buNone/>
              <a:defRPr sz="11760">
                <a:solidFill>
                  <a:schemeClr val="tx1"/>
                </a:solidFill>
              </a:defRPr>
            </a:lvl1pPr>
            <a:lvl2pPr marL="224028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560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3pPr>
            <a:lvl4pPr marL="67208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4pPr>
            <a:lvl5pPr marL="896112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5pPr>
            <a:lvl6pPr marL="1120140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6pPr>
            <a:lvl7pPr marL="1344168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7pPr>
            <a:lvl8pPr marL="1568196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8pPr>
            <a:lvl9pPr marL="1792224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0385" y="9249833"/>
            <a:ext cx="19042380" cy="220467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2835" y="9249833"/>
            <a:ext cx="19042380" cy="220467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0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221" y="1849974"/>
            <a:ext cx="38644830" cy="67161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226" y="8517893"/>
            <a:ext cx="18954866" cy="4174487"/>
          </a:xfrm>
        </p:spPr>
        <p:txBody>
          <a:bodyPr anchor="b"/>
          <a:lstStyle>
            <a:lvl1pPr marL="0" indent="0">
              <a:buNone/>
              <a:defRPr sz="11760" b="1"/>
            </a:lvl1pPr>
            <a:lvl2pPr marL="2240280" indent="0">
              <a:buNone/>
              <a:defRPr sz="9800" b="1"/>
            </a:lvl2pPr>
            <a:lvl3pPr marL="4480560" indent="0">
              <a:buNone/>
              <a:defRPr sz="8820" b="1"/>
            </a:lvl3pPr>
            <a:lvl4pPr marL="6720840" indent="0">
              <a:buNone/>
              <a:defRPr sz="7840" b="1"/>
            </a:lvl4pPr>
            <a:lvl5pPr marL="8961120" indent="0">
              <a:buNone/>
              <a:defRPr sz="7840" b="1"/>
            </a:lvl5pPr>
            <a:lvl6pPr marL="11201400" indent="0">
              <a:buNone/>
              <a:defRPr sz="7840" b="1"/>
            </a:lvl6pPr>
            <a:lvl7pPr marL="13441680" indent="0">
              <a:buNone/>
              <a:defRPr sz="7840" b="1"/>
            </a:lvl7pPr>
            <a:lvl8pPr marL="15681960" indent="0">
              <a:buNone/>
              <a:defRPr sz="7840" b="1"/>
            </a:lvl8pPr>
            <a:lvl9pPr marL="17922240" indent="0">
              <a:buNone/>
              <a:defRPr sz="78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6226" y="12692380"/>
            <a:ext cx="18954866" cy="18668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82837" y="8517893"/>
            <a:ext cx="19048216" cy="4174487"/>
          </a:xfrm>
        </p:spPr>
        <p:txBody>
          <a:bodyPr anchor="b"/>
          <a:lstStyle>
            <a:lvl1pPr marL="0" indent="0">
              <a:buNone/>
              <a:defRPr sz="11760" b="1"/>
            </a:lvl1pPr>
            <a:lvl2pPr marL="2240280" indent="0">
              <a:buNone/>
              <a:defRPr sz="9800" b="1"/>
            </a:lvl2pPr>
            <a:lvl3pPr marL="4480560" indent="0">
              <a:buNone/>
              <a:defRPr sz="8820" b="1"/>
            </a:lvl3pPr>
            <a:lvl4pPr marL="6720840" indent="0">
              <a:buNone/>
              <a:defRPr sz="7840" b="1"/>
            </a:lvl4pPr>
            <a:lvl5pPr marL="8961120" indent="0">
              <a:buNone/>
              <a:defRPr sz="7840" b="1"/>
            </a:lvl5pPr>
            <a:lvl6pPr marL="11201400" indent="0">
              <a:buNone/>
              <a:defRPr sz="7840" b="1"/>
            </a:lvl6pPr>
            <a:lvl7pPr marL="13441680" indent="0">
              <a:buNone/>
              <a:defRPr sz="7840" b="1"/>
            </a:lvl7pPr>
            <a:lvl8pPr marL="15681960" indent="0">
              <a:buNone/>
              <a:defRPr sz="7840" b="1"/>
            </a:lvl8pPr>
            <a:lvl9pPr marL="17922240" indent="0">
              <a:buNone/>
              <a:defRPr sz="78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82837" y="12692380"/>
            <a:ext cx="19048216" cy="18668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9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221" y="2316480"/>
            <a:ext cx="14450972" cy="8107680"/>
          </a:xfrm>
        </p:spPr>
        <p:txBody>
          <a:bodyPr anchor="b"/>
          <a:lstStyle>
            <a:lvl1pPr>
              <a:defRPr sz="15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8216" y="5002961"/>
            <a:ext cx="22682835" cy="24693033"/>
          </a:xfrm>
        </p:spPr>
        <p:txBody>
          <a:bodyPr/>
          <a:lstStyle>
            <a:lvl1pPr>
              <a:defRPr sz="15680"/>
            </a:lvl1pPr>
            <a:lvl2pPr>
              <a:defRPr sz="13720"/>
            </a:lvl2pPr>
            <a:lvl3pPr>
              <a:defRPr sz="1176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221" y="10424160"/>
            <a:ext cx="14450972" cy="19312046"/>
          </a:xfrm>
        </p:spPr>
        <p:txBody>
          <a:bodyPr/>
          <a:lstStyle>
            <a:lvl1pPr marL="0" indent="0">
              <a:buNone/>
              <a:defRPr sz="7840"/>
            </a:lvl1pPr>
            <a:lvl2pPr marL="2240280" indent="0">
              <a:buNone/>
              <a:defRPr sz="6860"/>
            </a:lvl2pPr>
            <a:lvl3pPr marL="4480560" indent="0">
              <a:buNone/>
              <a:defRPr sz="5880"/>
            </a:lvl3pPr>
            <a:lvl4pPr marL="6720840" indent="0">
              <a:buNone/>
              <a:defRPr sz="4900"/>
            </a:lvl4pPr>
            <a:lvl5pPr marL="8961120" indent="0">
              <a:buNone/>
              <a:defRPr sz="4900"/>
            </a:lvl5pPr>
            <a:lvl6pPr marL="11201400" indent="0">
              <a:buNone/>
              <a:defRPr sz="4900"/>
            </a:lvl6pPr>
            <a:lvl7pPr marL="13441680" indent="0">
              <a:buNone/>
              <a:defRPr sz="4900"/>
            </a:lvl7pPr>
            <a:lvl8pPr marL="15681960" indent="0">
              <a:buNone/>
              <a:defRPr sz="4900"/>
            </a:lvl8pPr>
            <a:lvl9pPr marL="17922240" indent="0">
              <a:buNone/>
              <a:defRPr sz="4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221" y="2316480"/>
            <a:ext cx="14450972" cy="8107680"/>
          </a:xfrm>
        </p:spPr>
        <p:txBody>
          <a:bodyPr anchor="b"/>
          <a:lstStyle>
            <a:lvl1pPr>
              <a:defRPr sz="15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048216" y="5002961"/>
            <a:ext cx="22682835" cy="24693033"/>
          </a:xfrm>
        </p:spPr>
        <p:txBody>
          <a:bodyPr anchor="t"/>
          <a:lstStyle>
            <a:lvl1pPr marL="0" indent="0">
              <a:buNone/>
              <a:defRPr sz="15680"/>
            </a:lvl1pPr>
            <a:lvl2pPr marL="2240280" indent="0">
              <a:buNone/>
              <a:defRPr sz="13720"/>
            </a:lvl2pPr>
            <a:lvl3pPr marL="4480560" indent="0">
              <a:buNone/>
              <a:defRPr sz="11760"/>
            </a:lvl3pPr>
            <a:lvl4pPr marL="6720840" indent="0">
              <a:buNone/>
              <a:defRPr sz="9800"/>
            </a:lvl4pPr>
            <a:lvl5pPr marL="8961120" indent="0">
              <a:buNone/>
              <a:defRPr sz="9800"/>
            </a:lvl5pPr>
            <a:lvl6pPr marL="11201400" indent="0">
              <a:buNone/>
              <a:defRPr sz="9800"/>
            </a:lvl6pPr>
            <a:lvl7pPr marL="13441680" indent="0">
              <a:buNone/>
              <a:defRPr sz="9800"/>
            </a:lvl7pPr>
            <a:lvl8pPr marL="15681960" indent="0">
              <a:buNone/>
              <a:defRPr sz="9800"/>
            </a:lvl8pPr>
            <a:lvl9pPr marL="17922240" indent="0">
              <a:buNone/>
              <a:defRPr sz="9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221" y="10424160"/>
            <a:ext cx="14450972" cy="19312046"/>
          </a:xfrm>
        </p:spPr>
        <p:txBody>
          <a:bodyPr/>
          <a:lstStyle>
            <a:lvl1pPr marL="0" indent="0">
              <a:buNone/>
              <a:defRPr sz="7840"/>
            </a:lvl1pPr>
            <a:lvl2pPr marL="2240280" indent="0">
              <a:buNone/>
              <a:defRPr sz="6860"/>
            </a:lvl2pPr>
            <a:lvl3pPr marL="4480560" indent="0">
              <a:buNone/>
              <a:defRPr sz="5880"/>
            </a:lvl3pPr>
            <a:lvl4pPr marL="6720840" indent="0">
              <a:buNone/>
              <a:defRPr sz="4900"/>
            </a:lvl4pPr>
            <a:lvl5pPr marL="8961120" indent="0">
              <a:buNone/>
              <a:defRPr sz="4900"/>
            </a:lvl5pPr>
            <a:lvl6pPr marL="11201400" indent="0">
              <a:buNone/>
              <a:defRPr sz="4900"/>
            </a:lvl6pPr>
            <a:lvl7pPr marL="13441680" indent="0">
              <a:buNone/>
              <a:defRPr sz="4900"/>
            </a:lvl7pPr>
            <a:lvl8pPr marL="15681960" indent="0">
              <a:buNone/>
              <a:defRPr sz="4900"/>
            </a:lvl8pPr>
            <a:lvl9pPr marL="17922240" indent="0">
              <a:buNone/>
              <a:defRPr sz="4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0385" y="1849974"/>
            <a:ext cx="38644830" cy="671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0385" y="9249833"/>
            <a:ext cx="38644830" cy="22046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0385" y="32205514"/>
            <a:ext cx="10081260" cy="184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4B48-5E1E-4DB1-8787-14544F808CB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1855" y="32205514"/>
            <a:ext cx="15121890" cy="184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43955" y="32205514"/>
            <a:ext cx="10081260" cy="184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D44D-C42C-4AA6-8271-3DAAFAF1A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560" rtl="0" eaLnBrk="1" latinLnBrk="0" hangingPunct="1">
        <a:lnSpc>
          <a:spcPct val="90000"/>
        </a:lnSpc>
        <a:spcBef>
          <a:spcPct val="0"/>
        </a:spcBef>
        <a:buNone/>
        <a:defRPr sz="21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140" indent="-1120140" algn="l" defTabSz="4480560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20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2pPr>
      <a:lvl3pPr marL="560070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98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4pPr>
      <a:lvl5pPr marL="1008126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5pPr>
      <a:lvl6pPr marL="1232154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6pPr>
      <a:lvl7pPr marL="1456182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8pPr>
      <a:lvl9pPr marL="19042380" indent="-1120140" algn="l" defTabSz="448056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24028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4pPr>
      <a:lvl5pPr marL="896112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5pPr>
      <a:lvl6pPr marL="1120140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6pPr>
      <a:lvl7pPr marL="1344168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96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0" algn="l" defTabSz="4480560" rtl="0" eaLnBrk="1" latinLnBrk="0" hangingPunct="1">
        <a:defRPr sz="8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34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chart" Target="../charts/chart1.xml"/><Relationship Id="rId37" Type="http://schemas.openxmlformats.org/officeDocument/2006/relationships/image" Target="../media/image33.png"/><Relationship Id="rId5" Type="http://schemas.openxmlformats.org/officeDocument/2006/relationships/hyperlink" Target="mailto:mt.harrison@gmail.com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28" Type="http://schemas.openxmlformats.org/officeDocument/2006/relationships/image" Target="../media/image25.png"/><Relationship Id="rId36" Type="http://schemas.openxmlformats.org/officeDocument/2006/relationships/image" Target="../media/image3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2228" y="609600"/>
            <a:ext cx="43522352" cy="434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0" rIns="91426" bIns="45710" rtlCol="0" anchor="ctr"/>
          <a:lstStyle/>
          <a:p>
            <a:pPr algn="ctr"/>
            <a:endParaRPr lang="en-US" sz="41476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6916" y="1066800"/>
            <a:ext cx="29489400" cy="1126442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 defTabSz="652404" eaLnBrk="0" hangingPunct="0"/>
            <a:endParaRPr lang="en-US" sz="3360" b="1" dirty="0">
              <a:latin typeface="Arial" charset="0"/>
            </a:endParaRPr>
          </a:p>
          <a:p>
            <a:pPr algn="ctr" defTabSz="652404" eaLnBrk="0" hangingPunct="0"/>
            <a:endParaRPr lang="en-US" sz="3360" b="1" dirty="0">
              <a:latin typeface="Arial" charset="0"/>
            </a:endParaRPr>
          </a:p>
        </p:txBody>
      </p:sp>
      <p:pic>
        <p:nvPicPr>
          <p:cNvPr id="11266" name="Picture 2" descr="Nevada_N_RGB.jpg (1800×18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22357"/>
            <a:ext cx="2940053" cy="2940053"/>
          </a:xfrm>
          <a:prstGeom prst="rect">
            <a:avLst/>
          </a:prstGeom>
          <a:noFill/>
        </p:spPr>
      </p:pic>
      <p:pic>
        <p:nvPicPr>
          <p:cNvPr id="1026" name="Picture 2" descr="https://static1.squarespace.com/static/53558b86e4b04cbb64382f1e/t/54701021e4b0feb6d58126b6/1416630308821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0" y="1602931"/>
            <a:ext cx="8141848" cy="19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Box 11271"/>
          <p:cNvSpPr txBox="1"/>
          <p:nvPr/>
        </p:nvSpPr>
        <p:spPr>
          <a:xfrm>
            <a:off x="4459216" y="1248099"/>
            <a:ext cx="30897383" cy="406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1" b="1" dirty="0">
                <a:latin typeface="Arial Narrow" panose="020B0606020202030204" pitchFamily="34" charset="0"/>
              </a:rPr>
              <a:t>Serial processing of multiple identities in </a:t>
            </a:r>
            <a:r>
              <a:rPr lang="en-US" sz="9401" b="1" dirty="0" smtClean="0">
                <a:latin typeface="Arial Narrow" panose="020B0606020202030204" pitchFamily="34" charset="0"/>
              </a:rPr>
              <a:t>single (chimeric) </a:t>
            </a:r>
            <a:r>
              <a:rPr lang="en-US" sz="9401" b="1" dirty="0">
                <a:latin typeface="Arial Narrow" panose="020B0606020202030204" pitchFamily="34" charset="0"/>
              </a:rPr>
              <a:t>faces</a:t>
            </a:r>
          </a:p>
          <a:p>
            <a:pPr algn="ctr"/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Matthew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Harrison </a:t>
            </a:r>
            <a:r>
              <a:rPr lang="en-US" sz="4801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1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mt.harrison@gmail.com</a:t>
            </a:r>
            <a:r>
              <a:rPr lang="en-US" sz="4801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Lars </a:t>
            </a:r>
            <a:r>
              <a:rPr lang="en-US" sz="5200" b="1" dirty="0" err="1">
                <a:latin typeface="Arial" panose="020B0604020202020204" pitchFamily="34" charset="0"/>
                <a:cs typeface="Arial" panose="020B0604020202020204" pitchFamily="34" charset="0"/>
              </a:rPr>
              <a:t>Strother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1" b="1" i="1" dirty="0">
                <a:latin typeface="Arial" panose="020B0604020202020204" pitchFamily="34" charset="0"/>
                <a:cs typeface="Arial" panose="020B0604020202020204" pitchFamily="34" charset="0"/>
              </a:rPr>
              <a:t>University of Nevada, Reno</a:t>
            </a:r>
          </a:p>
          <a:p>
            <a:pPr algn="ctr"/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62000" y="5410200"/>
            <a:ext cx="1372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F000362D-5567-48EE-B482-C6105DF705C4}"/>
              </a:ext>
            </a:extLst>
          </p:cNvPr>
          <p:cNvSpPr txBox="1"/>
          <p:nvPr/>
        </p:nvSpPr>
        <p:spPr>
          <a:xfrm>
            <a:off x="4710061" y="16485680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1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F000362D-5567-48EE-B482-C6105DF705C4}"/>
              </a:ext>
            </a:extLst>
          </p:cNvPr>
          <p:cNvSpPr txBox="1"/>
          <p:nvPr/>
        </p:nvSpPr>
        <p:spPr>
          <a:xfrm>
            <a:off x="33976232" y="5320948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3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1692" y="17884155"/>
            <a:ext cx="13090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measured accuracy on cued (single task) and uncued (dual task)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 chimeric faces using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2AFC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identity or color matching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task.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F000362D-5567-48EE-B482-C6105DF705C4}"/>
              </a:ext>
            </a:extLst>
          </p:cNvPr>
          <p:cNvSpPr txBox="1"/>
          <p:nvPr/>
        </p:nvSpPr>
        <p:spPr>
          <a:xfrm>
            <a:off x="34565334" y="18135600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1415" y="9797412"/>
            <a:ext cx="10176108" cy="460137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39721309" y="10114491"/>
            <a:ext cx="44432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Normal faces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Model fit: Parallel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Accuracy other side correct &gt;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accuracy other side incorrect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</a:t>
            </a:r>
            <a:r>
              <a:rPr lang="en-US" sz="2400" i="1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</a:rPr>
              <a:t>(15) = 6.15, </a:t>
            </a:r>
            <a:r>
              <a:rPr lang="en-US" sz="2400" i="1" dirty="0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 &lt; .001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Dual task: LVF bias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LVF &gt; RVF, </a:t>
            </a:r>
            <a:r>
              <a:rPr lang="en-US" sz="2400" i="1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</a:rPr>
              <a:t>(15) = 3.46, </a:t>
            </a:r>
            <a:r>
              <a:rPr lang="en-US" sz="2400" i="1" dirty="0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 = .004</a:t>
            </a:r>
          </a:p>
          <a:p>
            <a:r>
              <a:rPr lang="en-US" sz="3200" dirty="0">
                <a:solidFill>
                  <a:prstClr val="black"/>
                </a:solidFill>
              </a:rPr>
              <a:t>Single task: LVF bias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LVF &gt; RVF, </a:t>
            </a:r>
            <a:r>
              <a:rPr lang="en-US" sz="2400" i="1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</a:rPr>
              <a:t>(15) = 2.52, </a:t>
            </a:r>
            <a:r>
              <a:rPr lang="en-US" sz="2400" i="1" dirty="0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 = .03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000362D-5567-48EE-B482-C6105DF705C4}"/>
              </a:ext>
            </a:extLst>
          </p:cNvPr>
          <p:cNvSpPr txBox="1"/>
          <p:nvPr/>
        </p:nvSpPr>
        <p:spPr>
          <a:xfrm>
            <a:off x="19099294" y="18592800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2" name="Group 1051"/>
          <p:cNvGrpSpPr/>
          <p:nvPr/>
        </p:nvGrpSpPr>
        <p:grpSpPr>
          <a:xfrm>
            <a:off x="14941076" y="27154031"/>
            <a:ext cx="14710428" cy="4586907"/>
            <a:chOff x="15036392" y="22695646"/>
            <a:chExt cx="14710428" cy="4586907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414994" y="22942104"/>
              <a:ext cx="4633354" cy="4304265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36392" y="22753672"/>
              <a:ext cx="5991496" cy="4528881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25303549" y="22695646"/>
              <a:ext cx="4443271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Whole face</a:t>
              </a:r>
            </a:p>
            <a:p>
              <a:r>
                <a:rPr lang="en-US" sz="3200" dirty="0"/>
                <a:t>Model fit: Serial</a:t>
              </a:r>
              <a:endParaRPr lang="en-US" sz="3200" dirty="0"/>
            </a:p>
            <a:p>
              <a:r>
                <a:rPr lang="en-US" sz="2400" dirty="0"/>
                <a:t>  Accuracy other side incorrect &gt; </a:t>
              </a:r>
            </a:p>
            <a:p>
              <a:r>
                <a:rPr lang="en-US" sz="2400" dirty="0"/>
                <a:t>  accuracy other side correct</a:t>
              </a:r>
            </a:p>
            <a:p>
              <a:r>
                <a:rPr lang="en-US" sz="2400" dirty="0"/>
                <a:t>  </a:t>
              </a:r>
              <a:r>
                <a:rPr lang="en-US" sz="2400" i="1" dirty="0"/>
                <a:t>t</a:t>
              </a:r>
              <a:r>
                <a:rPr lang="en-US" sz="2400" dirty="0"/>
                <a:t>(15) = 2.20, </a:t>
              </a:r>
              <a:r>
                <a:rPr lang="en-US" sz="2400" i="1" dirty="0"/>
                <a:t>p</a:t>
              </a:r>
              <a:r>
                <a:rPr lang="en-US" sz="2400" dirty="0"/>
                <a:t> = .04</a:t>
              </a:r>
            </a:p>
            <a:p>
              <a:r>
                <a:rPr lang="en-US" sz="3200" dirty="0"/>
                <a:t>Dual task: LVF bias</a:t>
              </a:r>
            </a:p>
            <a:p>
              <a:r>
                <a:rPr lang="en-US" sz="2400" dirty="0"/>
                <a:t>  LVF &gt; RVF, </a:t>
              </a:r>
              <a:r>
                <a:rPr lang="en-US" sz="2400" i="1" dirty="0"/>
                <a:t>t</a:t>
              </a:r>
              <a:r>
                <a:rPr lang="en-US" sz="2400" dirty="0"/>
                <a:t>(15) = 2.84, </a:t>
              </a:r>
              <a:r>
                <a:rPr lang="en-US" sz="2400" i="1" dirty="0"/>
                <a:t>p</a:t>
              </a:r>
              <a:r>
                <a:rPr lang="en-US" sz="2400" dirty="0"/>
                <a:t> = .01</a:t>
              </a:r>
              <a:endParaRPr lang="en-US" sz="2400" dirty="0"/>
            </a:p>
            <a:p>
              <a:r>
                <a:rPr lang="en-US" sz="3200" dirty="0"/>
                <a:t>Single task: LVF bias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</a:rPr>
                <a:t>  LVF &gt; RVF, </a:t>
              </a:r>
              <a:r>
                <a:rPr lang="en-US" sz="2400" i="1" dirty="0">
                  <a:solidFill>
                    <a:prstClr val="black"/>
                  </a:solidFill>
                </a:rPr>
                <a:t>t</a:t>
              </a:r>
              <a:r>
                <a:rPr lang="en-US" sz="2400" dirty="0">
                  <a:solidFill>
                    <a:prstClr val="black"/>
                  </a:solidFill>
                </a:rPr>
                <a:t>(15) = 2.32, </a:t>
              </a:r>
              <a:r>
                <a:rPr lang="en-US" sz="2400" i="1" dirty="0">
                  <a:solidFill>
                    <a:prstClr val="black"/>
                  </a:solidFill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</a:rPr>
                <a:t> = .04</a:t>
              </a:r>
            </a:p>
          </p:txBody>
        </p:sp>
      </p:grpSp>
      <p:grpSp>
        <p:nvGrpSpPr>
          <p:cNvPr id="1051" name="Group 1050"/>
          <p:cNvGrpSpPr/>
          <p:nvPr/>
        </p:nvGrpSpPr>
        <p:grpSpPr>
          <a:xfrm>
            <a:off x="14890335" y="22250400"/>
            <a:ext cx="14619265" cy="5371357"/>
            <a:chOff x="15127554" y="27325672"/>
            <a:chExt cx="14619265" cy="5371357"/>
          </a:xfrm>
        </p:grpSpPr>
        <p:grpSp>
          <p:nvGrpSpPr>
            <p:cNvPr id="107" name="Group 106"/>
            <p:cNvGrpSpPr/>
            <p:nvPr/>
          </p:nvGrpSpPr>
          <p:grpSpPr>
            <a:xfrm>
              <a:off x="15127554" y="27325672"/>
              <a:ext cx="5775556" cy="4424603"/>
              <a:chOff x="15175156" y="5870266"/>
              <a:chExt cx="6740692" cy="5163986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15175156" y="5870266"/>
                <a:ext cx="6740692" cy="5163986"/>
                <a:chOff x="15175156" y="5870266"/>
                <a:chExt cx="6740692" cy="5163986"/>
              </a:xfrm>
            </p:grpSpPr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9"/>
                <a:srcRect r="75703"/>
                <a:stretch/>
              </p:blipFill>
              <p:spPr>
                <a:xfrm>
                  <a:off x="15175156" y="5870266"/>
                  <a:ext cx="1506476" cy="5163760"/>
                </a:xfrm>
                <a:prstGeom prst="rect">
                  <a:avLst/>
                </a:prstGeom>
              </p:spPr>
            </p:pic>
            <p:grpSp>
              <p:nvGrpSpPr>
                <p:cNvPr id="104" name="Group 103"/>
                <p:cNvGrpSpPr/>
                <p:nvPr/>
              </p:nvGrpSpPr>
              <p:grpSpPr>
                <a:xfrm>
                  <a:off x="16584349" y="5890319"/>
                  <a:ext cx="5331499" cy="4636060"/>
                  <a:chOff x="16584349" y="5890319"/>
                  <a:chExt cx="5331499" cy="4636060"/>
                </a:xfrm>
              </p:grpSpPr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19548" b="7991"/>
                  <a:stretch/>
                </p:blipFill>
                <p:spPr>
                  <a:xfrm>
                    <a:off x="16584349" y="5890319"/>
                    <a:ext cx="5331499" cy="4577225"/>
                  </a:xfrm>
                  <a:prstGeom prst="rect">
                    <a:avLst/>
                  </a:prstGeom>
                </p:spPr>
              </p:pic>
              <p:sp>
                <p:nvSpPr>
                  <p:cNvPr id="103" name="Rectangle 102"/>
                  <p:cNvSpPr/>
                  <p:nvPr/>
                </p:nvSpPr>
                <p:spPr>
                  <a:xfrm>
                    <a:off x="16584349" y="10415016"/>
                    <a:ext cx="2352481" cy="1113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5" name="Rectangle 494"/>
                <p:cNvSpPr/>
                <p:nvPr/>
              </p:nvSpPr>
              <p:spPr>
                <a:xfrm>
                  <a:off x="20137504" y="10444736"/>
                  <a:ext cx="741296" cy="892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16808493" y="6393939"/>
                  <a:ext cx="1538066" cy="6652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94" name="Picture 493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21936" t="88485" r="5554"/>
                <a:stretch/>
              </p:blipFill>
              <p:spPr>
                <a:xfrm>
                  <a:off x="16535400" y="10439626"/>
                  <a:ext cx="4495800" cy="594626"/>
                </a:xfrm>
                <a:prstGeom prst="rect">
                  <a:avLst/>
                </a:prstGeom>
              </p:spPr>
            </p:pic>
          </p:grpSp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11"/>
              <a:srcRect l="23569" t="10290" r="50301" b="75294"/>
              <a:stretch/>
            </p:blipFill>
            <p:spPr>
              <a:xfrm>
                <a:off x="16764000" y="6400799"/>
                <a:ext cx="1828800" cy="762001"/>
              </a:xfrm>
              <a:prstGeom prst="rect">
                <a:avLst/>
              </a:prstGeom>
            </p:spPr>
          </p:pic>
        </p:grp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367684" y="27623540"/>
              <a:ext cx="4560223" cy="4278147"/>
            </a:xfrm>
            <a:prstGeom prst="rect">
              <a:avLst/>
            </a:prstGeom>
          </p:spPr>
        </p:pic>
        <p:sp>
          <p:nvSpPr>
            <p:cNvPr id="499" name="TextBox 498"/>
            <p:cNvSpPr txBox="1"/>
            <p:nvPr/>
          </p:nvSpPr>
          <p:spPr>
            <a:xfrm>
              <a:off x="25317167" y="27680271"/>
              <a:ext cx="4429652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Half face</a:t>
              </a:r>
            </a:p>
            <a:p>
              <a:r>
                <a:rPr lang="en-US" sz="3200" dirty="0"/>
                <a:t>Model fit: Serial</a:t>
              </a:r>
            </a:p>
            <a:p>
              <a:r>
                <a:rPr lang="en-US" sz="2400" dirty="0"/>
                <a:t>  Accuracy other side incorrect &gt; </a:t>
              </a:r>
            </a:p>
            <a:p>
              <a:r>
                <a:rPr lang="en-US" sz="2400" dirty="0"/>
                <a:t>  accuracy other side correct</a:t>
              </a:r>
            </a:p>
            <a:p>
              <a:r>
                <a:rPr lang="en-US" sz="2400" dirty="0"/>
                <a:t>  </a:t>
              </a:r>
              <a:r>
                <a:rPr lang="en-US" sz="2400" i="1" dirty="0"/>
                <a:t>t</a:t>
              </a:r>
              <a:r>
                <a:rPr lang="en-US" sz="2400" dirty="0"/>
                <a:t>(24) = 2.37, </a:t>
              </a:r>
              <a:r>
                <a:rPr lang="en-US" sz="2400" i="1" dirty="0"/>
                <a:t>p</a:t>
              </a:r>
              <a:r>
                <a:rPr lang="en-US" sz="2400" dirty="0"/>
                <a:t> = .03</a:t>
              </a:r>
            </a:p>
            <a:p>
              <a:pPr lvl="0"/>
              <a:r>
                <a:rPr lang="en-US" sz="3200" dirty="0">
                  <a:solidFill>
                    <a:prstClr val="black"/>
                  </a:solidFill>
                </a:rPr>
                <a:t>Dual task: LVF bias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</a:rPr>
                <a:t>  LVF &gt; RVF, </a:t>
              </a:r>
              <a:r>
                <a:rPr lang="en-US" sz="2400" i="1" dirty="0">
                  <a:solidFill>
                    <a:prstClr val="black"/>
                  </a:solidFill>
                </a:rPr>
                <a:t>t</a:t>
              </a:r>
              <a:r>
                <a:rPr lang="en-US" sz="2400" dirty="0">
                  <a:solidFill>
                    <a:prstClr val="black"/>
                  </a:solidFill>
                </a:rPr>
                <a:t>(15) = 2.84, </a:t>
              </a:r>
              <a:r>
                <a:rPr lang="en-US" sz="2400" i="1" dirty="0">
                  <a:solidFill>
                    <a:prstClr val="black"/>
                  </a:solidFill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</a:rPr>
                <a:t> = .01</a:t>
              </a:r>
            </a:p>
            <a:p>
              <a:pPr lvl="0"/>
              <a:r>
                <a:rPr lang="en-US" sz="3200" dirty="0">
                  <a:solidFill>
                    <a:prstClr val="black"/>
                  </a:solidFill>
                </a:rPr>
                <a:t>Single task: No bias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</a:rPr>
                <a:t>  LVF &gt; RVF, </a:t>
              </a:r>
              <a:r>
                <a:rPr lang="en-US" sz="2400" i="1" dirty="0">
                  <a:solidFill>
                    <a:prstClr val="black"/>
                  </a:solidFill>
                </a:rPr>
                <a:t>t</a:t>
              </a:r>
              <a:r>
                <a:rPr lang="en-US" sz="2400" dirty="0">
                  <a:solidFill>
                    <a:prstClr val="black"/>
                  </a:solidFill>
                </a:rPr>
                <a:t>(15) = 2.32, </a:t>
              </a:r>
              <a:r>
                <a:rPr lang="en-US" sz="2400" i="1" dirty="0">
                  <a:solidFill>
                    <a:prstClr val="black"/>
                  </a:solidFill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</a:rPr>
                <a:t> = .04</a:t>
              </a:r>
            </a:p>
            <a:p>
              <a:endParaRPr lang="en-US" sz="3200" dirty="0"/>
            </a:p>
            <a:p>
              <a:endParaRPr lang="en-US" sz="3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087600" y="31914489"/>
            <a:ext cx="14497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erial selection for whole face and half face identity.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LVF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bias for whole faces is independent of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LVF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bias for half faces only occurs when identities compete for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(unlike whole faces).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25636" y="6862588"/>
            <a:ext cx="13686975" cy="25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dirty="0">
                <a:latin typeface="Arial" panose="020B0604020202020204" pitchFamily="34" charset="0"/>
                <a:cs typeface="Arial" panose="020B0604020202020204" pitchFamily="34" charset="0"/>
              </a:rPr>
              <a:t>Face recognition is associated with holistic/integrative visual processing in the right </a:t>
            </a:r>
            <a:r>
              <a:rPr lang="en-US" sz="4001" dirty="0" smtClean="0">
                <a:latin typeface="Arial" panose="020B0604020202020204" pitchFamily="34" charset="0"/>
                <a:cs typeface="Arial" panose="020B0604020202020204" pitchFamily="34" charset="0"/>
              </a:rPr>
              <a:t>hemisphere [1], </a:t>
            </a:r>
            <a:r>
              <a:rPr lang="en-US" sz="400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1" dirty="0" smtClean="0">
                <a:latin typeface="Arial" panose="020B0604020202020204" pitchFamily="34" charset="0"/>
                <a:cs typeface="Arial" panose="020B0604020202020204" pitchFamily="34" charset="0"/>
              </a:rPr>
              <a:t>a corresponding LVF bias [2, 3].</a:t>
            </a:r>
            <a:endParaRPr lang="en-US" sz="40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000362D-5567-48EE-B482-C6105DF705C4}"/>
              </a:ext>
            </a:extLst>
          </p:cNvPr>
          <p:cNvSpPr txBox="1"/>
          <p:nvPr/>
        </p:nvSpPr>
        <p:spPr>
          <a:xfrm>
            <a:off x="18145505" y="5352871"/>
            <a:ext cx="9058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(cont.)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81800" y="6849625"/>
            <a:ext cx="4536176" cy="421874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91742" y="6745019"/>
            <a:ext cx="5739338" cy="433650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3231" y="20297750"/>
            <a:ext cx="4258708" cy="4224364"/>
          </a:xfrm>
          <a:prstGeom prst="rect">
            <a:avLst/>
          </a:prstGeom>
        </p:spPr>
      </p:pic>
      <p:grpSp>
        <p:nvGrpSpPr>
          <p:cNvPr id="1053" name="Group 1052"/>
          <p:cNvGrpSpPr/>
          <p:nvPr/>
        </p:nvGrpSpPr>
        <p:grpSpPr>
          <a:xfrm>
            <a:off x="15187843" y="13907819"/>
            <a:ext cx="14225357" cy="4456381"/>
            <a:chOff x="15095166" y="14173200"/>
            <a:chExt cx="14225357" cy="4456381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034569" y="14410835"/>
              <a:ext cx="4541296" cy="421874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095166" y="14173200"/>
              <a:ext cx="5529424" cy="4177787"/>
            </a:xfrm>
            <a:prstGeom prst="rect">
              <a:avLst/>
            </a:prstGeom>
          </p:spPr>
        </p:pic>
        <p:sp>
          <p:nvSpPr>
            <p:cNvPr id="501" name="TextBox 500"/>
            <p:cNvSpPr txBox="1"/>
            <p:nvPr/>
          </p:nvSpPr>
          <p:spPr>
            <a:xfrm>
              <a:off x="24840134" y="14472756"/>
              <a:ext cx="4480389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Half face color</a:t>
              </a:r>
            </a:p>
            <a:p>
              <a:r>
                <a:rPr lang="en-US" sz="3200" dirty="0"/>
                <a:t>Model fit: Parallel</a:t>
              </a:r>
            </a:p>
            <a:p>
              <a:r>
                <a:rPr lang="en-US" sz="2400" dirty="0"/>
                <a:t>  Accuracy other side correct &gt;</a:t>
              </a:r>
            </a:p>
            <a:p>
              <a:r>
                <a:rPr lang="en-US" sz="2400" dirty="0"/>
                <a:t>  accuracy other side incorrect</a:t>
              </a:r>
            </a:p>
            <a:p>
              <a:r>
                <a:rPr lang="en-US" sz="2400" dirty="0"/>
                <a:t>  </a:t>
              </a:r>
              <a:r>
                <a:rPr lang="en-US" sz="2400" i="1" dirty="0"/>
                <a:t>t</a:t>
              </a:r>
              <a:r>
                <a:rPr lang="en-US" sz="2400" dirty="0"/>
                <a:t>(15) = 2.19, </a:t>
              </a:r>
              <a:r>
                <a:rPr lang="en-US" sz="2400" i="1" dirty="0"/>
                <a:t>p</a:t>
              </a:r>
              <a:r>
                <a:rPr lang="en-US" sz="2400" dirty="0"/>
                <a:t> = .04</a:t>
              </a:r>
            </a:p>
            <a:p>
              <a:pPr lvl="0"/>
              <a:r>
                <a:rPr lang="en-US" sz="3200" dirty="0">
                  <a:solidFill>
                    <a:prstClr val="black"/>
                  </a:solidFill>
                </a:rPr>
                <a:t>Dual task: No bias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</a:rPr>
                <a:t>  LVF &gt; RVF, </a:t>
              </a:r>
              <a:r>
                <a:rPr lang="en-US" sz="2400" i="1" dirty="0">
                  <a:solidFill>
                    <a:prstClr val="black"/>
                  </a:solidFill>
                </a:rPr>
                <a:t>t</a:t>
              </a:r>
              <a:r>
                <a:rPr lang="en-US" sz="2400" dirty="0">
                  <a:solidFill>
                    <a:prstClr val="black"/>
                  </a:solidFill>
                </a:rPr>
                <a:t>(15) = .74, </a:t>
              </a:r>
              <a:r>
                <a:rPr lang="en-US" sz="2400" i="1" dirty="0">
                  <a:solidFill>
                    <a:prstClr val="black"/>
                  </a:solidFill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</a:rPr>
                <a:t> = .47</a:t>
              </a:r>
            </a:p>
            <a:p>
              <a:pPr lvl="0"/>
              <a:r>
                <a:rPr lang="en-US" sz="3200" dirty="0">
                  <a:solidFill>
                    <a:prstClr val="black"/>
                  </a:solidFill>
                </a:rPr>
                <a:t>Single task: No bias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</a:rPr>
                <a:t>  LVF &gt; RVF, </a:t>
              </a:r>
              <a:r>
                <a:rPr lang="en-US" sz="2400" i="1" dirty="0">
                  <a:solidFill>
                    <a:prstClr val="black"/>
                  </a:solidFill>
                </a:rPr>
                <a:t>t</a:t>
              </a:r>
              <a:r>
                <a:rPr lang="en-US" sz="2400" dirty="0">
                  <a:solidFill>
                    <a:prstClr val="black"/>
                  </a:solidFill>
                </a:rPr>
                <a:t>(15) = .79, </a:t>
              </a:r>
              <a:r>
                <a:rPr lang="en-US" sz="2400" i="1" dirty="0">
                  <a:solidFill>
                    <a:prstClr val="black"/>
                  </a:solidFill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</a:rPr>
                <a:t> = .44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24936844" y="6844281"/>
            <a:ext cx="44803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Half face identity</a:t>
            </a:r>
          </a:p>
          <a:p>
            <a:r>
              <a:rPr lang="en-US" sz="3200" dirty="0"/>
              <a:t>Model fit: Serial</a:t>
            </a:r>
          </a:p>
          <a:p>
            <a:r>
              <a:rPr lang="en-US" sz="2400" dirty="0"/>
              <a:t>  Accuracy other side incorrect &gt; </a:t>
            </a:r>
          </a:p>
          <a:p>
            <a:r>
              <a:rPr lang="en-US" sz="2400" dirty="0"/>
              <a:t>  accuracy other side correct</a:t>
            </a:r>
          </a:p>
          <a:p>
            <a:r>
              <a:rPr lang="en-US" sz="2400" i="1" dirty="0"/>
              <a:t>  t</a:t>
            </a:r>
            <a:r>
              <a:rPr lang="en-US" sz="2400" dirty="0"/>
              <a:t>(15) = 2.29, </a:t>
            </a:r>
            <a:r>
              <a:rPr lang="en-US" sz="2400" i="1" dirty="0"/>
              <a:t>p</a:t>
            </a:r>
            <a:r>
              <a:rPr lang="en-US" sz="2400" dirty="0"/>
              <a:t> = .04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Dual task: LVF bias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LVF &gt; RVF, </a:t>
            </a:r>
            <a:r>
              <a:rPr lang="en-US" sz="2400" i="1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</a:rPr>
              <a:t>(15) = 2.59, </a:t>
            </a:r>
            <a:r>
              <a:rPr lang="en-US" sz="2400" i="1" dirty="0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 = .02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Single task: No bias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LVF &gt; RVF, </a:t>
            </a:r>
            <a:r>
              <a:rPr lang="en-US" sz="2400" i="1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</a:rPr>
              <a:t>(15) = .002, </a:t>
            </a:r>
            <a:r>
              <a:rPr lang="en-US" sz="2400" i="1" dirty="0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 = .99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4721736" y="15044314"/>
            <a:ext cx="9905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processing of normal face halves.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faces entail integration rather than selection (competition).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LVF bias not due to selection.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2409248" y="20149532"/>
            <a:ext cx="4524870" cy="4404236"/>
            <a:chOff x="2883801" y="1257396"/>
            <a:chExt cx="2725170" cy="2702873"/>
          </a:xfrm>
        </p:grpSpPr>
        <p:grpSp>
          <p:nvGrpSpPr>
            <p:cNvPr id="297" name="Group 296"/>
            <p:cNvGrpSpPr/>
            <p:nvPr/>
          </p:nvGrpSpPr>
          <p:grpSpPr>
            <a:xfrm>
              <a:off x="2883801" y="1257396"/>
              <a:ext cx="2725170" cy="2702873"/>
              <a:chOff x="4571734" y="3636335"/>
              <a:chExt cx="2454682" cy="2434598"/>
            </a:xfrm>
          </p:grpSpPr>
          <p:pic>
            <p:nvPicPr>
              <p:cNvPr id="301" name="Picture 300"/>
              <p:cNvPicPr>
                <a:picLocks noChangeAspect="1"/>
              </p:cNvPicPr>
              <p:nvPr/>
            </p:nvPicPr>
            <p:blipFill rotWithShape="1">
              <a:blip r:embed="rId18"/>
              <a:srcRect t="45765" r="30357"/>
              <a:stretch/>
            </p:blipFill>
            <p:spPr>
              <a:xfrm>
                <a:off x="4571734" y="3636335"/>
                <a:ext cx="2169308" cy="2434598"/>
              </a:xfrm>
              <a:prstGeom prst="rect">
                <a:avLst/>
              </a:prstGeom>
            </p:spPr>
          </p:pic>
          <p:sp>
            <p:nvSpPr>
              <p:cNvPr id="302" name="Rectangle 301"/>
              <p:cNvSpPr/>
              <p:nvPr/>
            </p:nvSpPr>
            <p:spPr>
              <a:xfrm>
                <a:off x="5667153" y="3636335"/>
                <a:ext cx="1073889" cy="2870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6436712" y="3830346"/>
                <a:ext cx="589704" cy="2631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3480312" y="3336572"/>
              <a:ext cx="411085" cy="226658"/>
              <a:chOff x="3480312" y="3336572"/>
              <a:chExt cx="411085" cy="226658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3508744" y="3381374"/>
                <a:ext cx="279897" cy="178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3480312" y="3336572"/>
                <a:ext cx="411085" cy="22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4" name="TextBox 183"/>
          <p:cNvSpPr txBox="1"/>
          <p:nvPr/>
        </p:nvSpPr>
        <p:spPr>
          <a:xfrm>
            <a:off x="914400" y="12127008"/>
            <a:ext cx="13486945" cy="403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dirty="0" smtClean="0">
                <a:latin typeface="Arial" panose="020B0604020202020204" pitchFamily="34" charset="0"/>
                <a:cs typeface="Arial" panose="020B0604020202020204" pitchFamily="34" charset="0"/>
              </a:rPr>
              <a:t>We previously hypothesized that the LVF bias reflects attentional selection of LVF face identity information [3].</a:t>
            </a:r>
            <a:endParaRPr lang="en-US" sz="40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tested whether or not 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LVF bias reflects preferential selection of the left half of the face at the expense of the right half.</a:t>
            </a:r>
          </a:p>
        </p:txBody>
      </p:sp>
      <p:pic>
        <p:nvPicPr>
          <p:cNvPr id="185" name="Picture 18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5722" y="9084941"/>
            <a:ext cx="1918163" cy="2171803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30322889" y="6958018"/>
            <a:ext cx="8565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predicted that selection would generalize to normal faces, and LVF bias would occur for dual task, but not single task conditions.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24833451" y="19888200"/>
            <a:ext cx="4392552" cy="3063184"/>
            <a:chOff x="632493" y="22810068"/>
            <a:chExt cx="3636996" cy="2536290"/>
          </a:xfrm>
        </p:grpSpPr>
        <p:grpSp>
          <p:nvGrpSpPr>
            <p:cNvPr id="254" name="Group 253"/>
            <p:cNvGrpSpPr/>
            <p:nvPr/>
          </p:nvGrpSpPr>
          <p:grpSpPr>
            <a:xfrm>
              <a:off x="632493" y="22810068"/>
              <a:ext cx="1130029" cy="1326773"/>
              <a:chOff x="3524915" y="1274584"/>
              <a:chExt cx="1216976" cy="1428859"/>
            </a:xfrm>
          </p:grpSpPr>
          <p:sp>
            <p:nvSpPr>
              <p:cNvPr id="255" name="Rounded Rectangle 254"/>
              <p:cNvSpPr/>
              <p:nvPr/>
            </p:nvSpPr>
            <p:spPr>
              <a:xfrm>
                <a:off x="3524915" y="1274584"/>
                <a:ext cx="1216976" cy="1428859"/>
              </a:xfrm>
              <a:prstGeom prst="roundRect">
                <a:avLst>
                  <a:gd name="adj" fmla="val 7683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6" name="Picture 255"/>
              <p:cNvPicPr>
                <a:picLocks noChangeAspect="1"/>
              </p:cNvPicPr>
              <p:nvPr/>
            </p:nvPicPr>
            <p:blipFill rotWithShape="1">
              <a:blip r:embed="rId18"/>
              <a:srcRect l="5223" t="13823" r="84886" b="82413"/>
              <a:stretch/>
            </p:blipFill>
            <p:spPr>
              <a:xfrm>
                <a:off x="3984452" y="1899745"/>
                <a:ext cx="308113" cy="168965"/>
              </a:xfrm>
              <a:prstGeom prst="rect">
                <a:avLst/>
              </a:prstGeom>
            </p:spPr>
          </p:pic>
        </p:grpSp>
        <p:pic>
          <p:nvPicPr>
            <p:cNvPr id="257" name="Picture 256"/>
            <p:cNvPicPr>
              <a:picLocks noChangeAspect="1"/>
            </p:cNvPicPr>
            <p:nvPr/>
          </p:nvPicPr>
          <p:blipFill rotWithShape="1">
            <a:blip r:embed="rId18"/>
            <a:srcRect l="5542" t="60098" r="85205" b="35917"/>
            <a:stretch/>
          </p:blipFill>
          <p:spPr>
            <a:xfrm>
              <a:off x="1084201" y="23390570"/>
              <a:ext cx="267642" cy="166122"/>
            </a:xfrm>
            <a:prstGeom prst="rect">
              <a:avLst/>
            </a:prstGeom>
          </p:spPr>
        </p:pic>
        <p:grpSp>
          <p:nvGrpSpPr>
            <p:cNvPr id="258" name="Group 257"/>
            <p:cNvGrpSpPr/>
            <p:nvPr/>
          </p:nvGrpSpPr>
          <p:grpSpPr>
            <a:xfrm>
              <a:off x="1482163" y="23051820"/>
              <a:ext cx="1130029" cy="1326773"/>
              <a:chOff x="4515385" y="1418702"/>
              <a:chExt cx="1216976" cy="1428859"/>
            </a:xfrm>
          </p:grpSpPr>
          <p:grpSp>
            <p:nvGrpSpPr>
              <p:cNvPr id="259" name="Group 258"/>
              <p:cNvGrpSpPr/>
              <p:nvPr/>
            </p:nvGrpSpPr>
            <p:grpSpPr>
              <a:xfrm>
                <a:off x="4515385" y="1418702"/>
                <a:ext cx="1216976" cy="1428859"/>
                <a:chOff x="4366298" y="1449926"/>
                <a:chExt cx="1216976" cy="1428859"/>
              </a:xfrm>
            </p:grpSpPr>
            <p:sp>
              <p:nvSpPr>
                <p:cNvPr id="261" name="Rounded Rectangle 260"/>
                <p:cNvSpPr/>
                <p:nvPr/>
              </p:nvSpPr>
              <p:spPr>
                <a:xfrm>
                  <a:off x="4366298" y="1449926"/>
                  <a:ext cx="1216976" cy="1428859"/>
                </a:xfrm>
                <a:prstGeom prst="roundRect">
                  <a:avLst>
                    <a:gd name="adj" fmla="val 7683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53412" y="1897530"/>
                  <a:ext cx="444356" cy="533652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9415" y="1906122"/>
                  <a:ext cx="444356" cy="533652"/>
                </a:xfrm>
                <a:prstGeom prst="rect">
                  <a:avLst/>
                </a:prstGeom>
              </p:spPr>
            </p:pic>
          </p:grpSp>
          <p:pic>
            <p:nvPicPr>
              <p:cNvPr id="260" name="Picture 259"/>
              <p:cNvPicPr>
                <a:picLocks noChangeAspect="1"/>
              </p:cNvPicPr>
              <p:nvPr/>
            </p:nvPicPr>
            <p:blipFill rotWithShape="1">
              <a:blip r:embed="rId18"/>
              <a:srcRect l="8554" t="61289" r="88575" b="36497"/>
              <a:stretch/>
            </p:blipFill>
            <p:spPr>
              <a:xfrm>
                <a:off x="5088835" y="2097157"/>
                <a:ext cx="89452" cy="99391"/>
              </a:xfrm>
              <a:prstGeom prst="rect">
                <a:avLst/>
              </a:prstGeom>
            </p:spPr>
          </p:pic>
        </p:grpSp>
        <p:grpSp>
          <p:nvGrpSpPr>
            <p:cNvPr id="264" name="Group 263"/>
            <p:cNvGrpSpPr/>
            <p:nvPr/>
          </p:nvGrpSpPr>
          <p:grpSpPr>
            <a:xfrm>
              <a:off x="2334815" y="23320870"/>
              <a:ext cx="1130029" cy="1326773"/>
              <a:chOff x="5508927" y="1567413"/>
              <a:chExt cx="1216976" cy="1428859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5508927" y="1567413"/>
                <a:ext cx="1216976" cy="1428859"/>
                <a:chOff x="4366298" y="1449926"/>
                <a:chExt cx="1216976" cy="1428859"/>
              </a:xfrm>
            </p:grpSpPr>
            <p:sp>
              <p:nvSpPr>
                <p:cNvPr id="269" name="Rounded Rectangle 268"/>
                <p:cNvSpPr/>
                <p:nvPr/>
              </p:nvSpPr>
              <p:spPr>
                <a:xfrm>
                  <a:off x="4366298" y="1449926"/>
                  <a:ext cx="1216976" cy="1428859"/>
                </a:xfrm>
                <a:prstGeom prst="roundRect">
                  <a:avLst>
                    <a:gd name="adj" fmla="val 7683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53412" y="1897530"/>
                  <a:ext cx="444356" cy="533652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9415" y="1906122"/>
                  <a:ext cx="444356" cy="533652"/>
                </a:xfrm>
                <a:prstGeom prst="rect">
                  <a:avLst/>
                </a:prstGeom>
              </p:spPr>
            </p:pic>
          </p:grpSp>
          <p:pic>
            <p:nvPicPr>
              <p:cNvPr id="266" name="Picture 26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0175" y="2008745"/>
                <a:ext cx="470222" cy="539924"/>
              </a:xfrm>
              <a:prstGeom prst="rect">
                <a:avLst/>
              </a:prstGeom>
            </p:spPr>
          </p:pic>
          <p:pic>
            <p:nvPicPr>
              <p:cNvPr id="267" name="Picture 266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8972" y="2008745"/>
                <a:ext cx="470222" cy="539924"/>
              </a:xfrm>
              <a:prstGeom prst="rect">
                <a:avLst/>
              </a:prstGeom>
            </p:spPr>
          </p:pic>
          <p:pic>
            <p:nvPicPr>
              <p:cNvPr id="268" name="Picture 267"/>
              <p:cNvPicPr>
                <a:picLocks noChangeAspect="1"/>
              </p:cNvPicPr>
              <p:nvPr/>
            </p:nvPicPr>
            <p:blipFill rotWithShape="1">
              <a:blip r:embed="rId18"/>
              <a:srcRect l="8554" t="61289" r="88575" b="36497"/>
              <a:stretch/>
            </p:blipFill>
            <p:spPr>
              <a:xfrm>
                <a:off x="6086706" y="2238449"/>
                <a:ext cx="89452" cy="99391"/>
              </a:xfrm>
              <a:prstGeom prst="rect">
                <a:avLst/>
              </a:prstGeom>
            </p:spPr>
          </p:pic>
        </p:grpSp>
        <p:grpSp>
          <p:nvGrpSpPr>
            <p:cNvPr id="272" name="Group 271"/>
            <p:cNvGrpSpPr/>
            <p:nvPr/>
          </p:nvGrpSpPr>
          <p:grpSpPr>
            <a:xfrm>
              <a:off x="3139460" y="23589921"/>
              <a:ext cx="1130029" cy="1326773"/>
              <a:chOff x="6483920" y="1716124"/>
              <a:chExt cx="1216976" cy="1428859"/>
            </a:xfrm>
          </p:grpSpPr>
          <p:sp>
            <p:nvSpPr>
              <p:cNvPr id="273" name="Rounded Rectangle 272"/>
              <p:cNvSpPr/>
              <p:nvPr/>
            </p:nvSpPr>
            <p:spPr>
              <a:xfrm>
                <a:off x="6483920" y="1716124"/>
                <a:ext cx="1216976" cy="1428859"/>
              </a:xfrm>
              <a:prstGeom prst="roundRect">
                <a:avLst>
                  <a:gd name="adj" fmla="val 7683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4" name="Picture 273"/>
              <p:cNvPicPr>
                <a:picLocks noChangeAspect="1"/>
              </p:cNvPicPr>
              <p:nvPr/>
            </p:nvPicPr>
            <p:blipFill rotWithShape="1">
              <a:blip r:embed="rId18"/>
              <a:srcRect l="8554" t="61289" r="88575" b="36497"/>
              <a:stretch/>
            </p:blipFill>
            <p:spPr>
              <a:xfrm>
                <a:off x="7055197" y="2380857"/>
                <a:ext cx="89452" cy="99391"/>
              </a:xfrm>
              <a:prstGeom prst="rect">
                <a:avLst/>
              </a:prstGeom>
            </p:spPr>
          </p:pic>
          <p:pic>
            <p:nvPicPr>
              <p:cNvPr id="275" name="Picture 274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3784" y="1833785"/>
                <a:ext cx="444356" cy="533652"/>
              </a:xfrm>
              <a:prstGeom prst="rect">
                <a:avLst/>
              </a:prstGeom>
            </p:spPr>
          </p:pic>
          <p:pic>
            <p:nvPicPr>
              <p:cNvPr id="276" name="Picture 275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7947" y="2516535"/>
                <a:ext cx="444356" cy="533652"/>
              </a:xfrm>
              <a:prstGeom prst="rect">
                <a:avLst/>
              </a:prstGeom>
            </p:spPr>
          </p:pic>
        </p:grpSp>
        <p:cxnSp>
          <p:nvCxnSpPr>
            <p:cNvPr id="277" name="Straight Arrow Connector 276"/>
            <p:cNvCxnSpPr/>
            <p:nvPr/>
          </p:nvCxnSpPr>
          <p:spPr>
            <a:xfrm>
              <a:off x="660624" y="24232020"/>
              <a:ext cx="3006365" cy="848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17036" y="24378593"/>
              <a:ext cx="540753" cy="275478"/>
            </a:xfrm>
            <a:prstGeom prst="rect">
              <a:avLst/>
            </a:prstGeom>
          </p:spPr>
        </p:pic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22009" y="24916694"/>
              <a:ext cx="540753" cy="275478"/>
            </a:xfrm>
            <a:prstGeom prst="rect">
              <a:avLst/>
            </a:prstGeom>
          </p:spPr>
        </p:pic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775660" y="24637816"/>
              <a:ext cx="540753" cy="278878"/>
            </a:xfrm>
            <a:prstGeom prst="rect">
              <a:avLst/>
            </a:prstGeom>
          </p:spPr>
        </p:pic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366821" y="25070880"/>
              <a:ext cx="666589" cy="275478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888720" y="6805902"/>
            <a:ext cx="4541840" cy="3027894"/>
          </a:xfrm>
          <a:prstGeom prst="rect">
            <a:avLst/>
          </a:prstGeom>
        </p:spPr>
      </p:pic>
      <p:sp>
        <p:nvSpPr>
          <p:cNvPr id="1027" name="Rectangle 1026"/>
          <p:cNvSpPr/>
          <p:nvPr/>
        </p:nvSpPr>
        <p:spPr>
          <a:xfrm>
            <a:off x="911692" y="24669381"/>
            <a:ext cx="13281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predicted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serial processing of identity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processing of color [4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]. Single task and dual task accuracy was plotted on an attention operating characteristic (AOC) plot, and compared to three capacity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models.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66251" y="28134014"/>
            <a:ext cx="4254549" cy="3555734"/>
          </a:xfrm>
          <a:prstGeom prst="rect">
            <a:avLst/>
          </a:prstGeom>
        </p:spPr>
      </p:pic>
      <p:grpSp>
        <p:nvGrpSpPr>
          <p:cNvPr id="1054" name="Group 1053"/>
          <p:cNvGrpSpPr/>
          <p:nvPr/>
        </p:nvGrpSpPr>
        <p:grpSpPr>
          <a:xfrm>
            <a:off x="-397762" y="27681233"/>
            <a:ext cx="10533443" cy="4781520"/>
            <a:chOff x="-376208" y="28365480"/>
            <a:chExt cx="10533443" cy="4781520"/>
          </a:xfrm>
        </p:grpSpPr>
        <p:sp>
          <p:nvSpPr>
            <p:cNvPr id="224" name="Rectangle 223"/>
            <p:cNvSpPr/>
            <p:nvPr/>
          </p:nvSpPr>
          <p:spPr>
            <a:xfrm>
              <a:off x="1658465" y="28365480"/>
              <a:ext cx="84987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Attention Operating Characteristic (AOC)</a:t>
              </a: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100285" y="29450256"/>
              <a:ext cx="4691159" cy="3680952"/>
              <a:chOff x="16774441" y="15549288"/>
              <a:chExt cx="4691159" cy="3680952"/>
            </a:xfrm>
          </p:grpSpPr>
          <p:grpSp>
            <p:nvGrpSpPr>
              <p:cNvPr id="226" name="Group 225"/>
              <p:cNvGrpSpPr/>
              <p:nvPr/>
            </p:nvGrpSpPr>
            <p:grpSpPr>
              <a:xfrm>
                <a:off x="16774441" y="15549288"/>
                <a:ext cx="4691159" cy="3680952"/>
                <a:chOff x="2434424" y="2599023"/>
                <a:chExt cx="5510226" cy="4323639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4515993" y="2599023"/>
                  <a:ext cx="0" cy="23173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4515993" y="4916377"/>
                  <a:ext cx="257401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4624319" y="2934268"/>
                  <a:ext cx="2049109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H="1" flipV="1">
                  <a:off x="6673430" y="2909856"/>
                  <a:ext cx="2" cy="19071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>
                  <a:stCxn id="237" idx="5"/>
                  <a:endCxn id="238" idx="1"/>
                </p:cNvCxnSpPr>
                <p:nvPr/>
              </p:nvCxnSpPr>
              <p:spPr>
                <a:xfrm>
                  <a:off x="4592592" y="3010867"/>
                  <a:ext cx="2016442" cy="18030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Arc 233"/>
                <p:cNvSpPr/>
                <p:nvPr/>
              </p:nvSpPr>
              <p:spPr>
                <a:xfrm>
                  <a:off x="2434424" y="2935449"/>
                  <a:ext cx="4247931" cy="398721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6554546" y="2828781"/>
                  <a:ext cx="216656" cy="21665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3725809" y="5452812"/>
                  <a:ext cx="4218841" cy="469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Parallel model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4407664" y="2825940"/>
                  <a:ext cx="216656" cy="21665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6577305" y="4782222"/>
                  <a:ext cx="216656" cy="21665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7" name="TextBox 226"/>
              <p:cNvSpPr txBox="1"/>
              <p:nvPr/>
            </p:nvSpPr>
            <p:spPr>
              <a:xfrm rot="16200000">
                <a:off x="17709376" y="16331586"/>
                <a:ext cx="1108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Input A</a:t>
                </a:r>
                <a:endParaRPr lang="en-US" sz="2400" dirty="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19073855" y="17526000"/>
                <a:ext cx="1102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Input B</a:t>
                </a:r>
                <a:endParaRPr lang="en-US" sz="2400" dirty="0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-376208" y="29449714"/>
              <a:ext cx="4685326" cy="3697286"/>
              <a:chOff x="24382182" y="15532954"/>
              <a:chExt cx="4685326" cy="3697286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24382182" y="15532954"/>
                <a:ext cx="4685326" cy="3697286"/>
                <a:chOff x="2434424" y="2579837"/>
                <a:chExt cx="5503375" cy="4342825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4515992" y="2579837"/>
                  <a:ext cx="0" cy="233654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4515992" y="4916377"/>
                  <a:ext cx="253507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4624319" y="2935311"/>
                  <a:ext cx="2049109" cy="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6673432" y="2932245"/>
                  <a:ext cx="0" cy="18847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>
                  <a:stCxn id="252" idx="5"/>
                  <a:endCxn id="253" idx="1"/>
                </p:cNvCxnSpPr>
                <p:nvPr/>
              </p:nvCxnSpPr>
              <p:spPr>
                <a:xfrm>
                  <a:off x="4592592" y="3001729"/>
                  <a:ext cx="2009327" cy="18122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Arc 248"/>
                <p:cNvSpPr/>
                <p:nvPr/>
              </p:nvSpPr>
              <p:spPr>
                <a:xfrm>
                  <a:off x="2434424" y="2935449"/>
                  <a:ext cx="4247931" cy="398721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5540547" y="3829942"/>
                  <a:ext cx="216656" cy="21665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3718959" y="5440769"/>
                  <a:ext cx="4218840" cy="469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Serial model</a:t>
                  </a:r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4407664" y="2816802"/>
                  <a:ext cx="216656" cy="21665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6570191" y="4782222"/>
                  <a:ext cx="216656" cy="21665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2" name="TextBox 241"/>
              <p:cNvSpPr txBox="1"/>
              <p:nvPr/>
            </p:nvSpPr>
            <p:spPr>
              <a:xfrm rot="16200000">
                <a:off x="25310514" y="16325265"/>
                <a:ext cx="1108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Input A</a:t>
                </a:r>
                <a:endParaRPr lang="en-US" sz="2400" dirty="0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26676466" y="17509666"/>
                <a:ext cx="1102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Input B</a:t>
                </a:r>
                <a:endParaRPr lang="en-US" sz="2400" dirty="0"/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2457859" y="28915231"/>
              <a:ext cx="2696329" cy="400110"/>
              <a:chOff x="2275294" y="30308490"/>
              <a:chExt cx="2696329" cy="400110"/>
            </a:xfrm>
          </p:grpSpPr>
          <p:sp>
            <p:nvSpPr>
              <p:cNvPr id="357" name="Oval 356"/>
              <p:cNvSpPr/>
              <p:nvPr/>
            </p:nvSpPr>
            <p:spPr>
              <a:xfrm>
                <a:off x="2275294" y="30394681"/>
                <a:ext cx="184451" cy="184451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2441813" y="30308490"/>
                <a:ext cx="2529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Single task accuracy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283132" y="28945790"/>
              <a:ext cx="2696329" cy="400110"/>
              <a:chOff x="5100567" y="30339049"/>
              <a:chExt cx="2696329" cy="400110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5100567" y="30425240"/>
                <a:ext cx="184451" cy="18445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5267086" y="30339049"/>
                <a:ext cx="2529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Dual task accuracy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1" name="Group 1030"/>
            <p:cNvGrpSpPr/>
            <p:nvPr/>
          </p:nvGrpSpPr>
          <p:grpSpPr>
            <a:xfrm>
              <a:off x="2344533" y="29450256"/>
              <a:ext cx="4663490" cy="3680952"/>
              <a:chOff x="1965910" y="31041556"/>
              <a:chExt cx="4663490" cy="3680952"/>
            </a:xfrm>
          </p:grpSpPr>
          <p:grpSp>
            <p:nvGrpSpPr>
              <p:cNvPr id="1030" name="Group 1029"/>
              <p:cNvGrpSpPr/>
              <p:nvPr/>
            </p:nvGrpSpPr>
            <p:grpSpPr>
              <a:xfrm>
                <a:off x="1965910" y="31041556"/>
                <a:ext cx="4663490" cy="3680952"/>
                <a:chOff x="1905000" y="31041556"/>
                <a:chExt cx="4663490" cy="3680952"/>
              </a:xfrm>
            </p:grpSpPr>
            <p:grpSp>
              <p:nvGrpSpPr>
                <p:cNvPr id="211" name="Group 210"/>
                <p:cNvGrpSpPr/>
                <p:nvPr/>
              </p:nvGrpSpPr>
              <p:grpSpPr>
                <a:xfrm>
                  <a:off x="1905000" y="31041556"/>
                  <a:ext cx="4663490" cy="3680952"/>
                  <a:chOff x="2434424" y="2599023"/>
                  <a:chExt cx="5477726" cy="4323639"/>
                </a:xfrm>
              </p:grpSpPr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4515993" y="2599023"/>
                    <a:ext cx="0" cy="231735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4515993" y="4916377"/>
                    <a:ext cx="252966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4624319" y="2932245"/>
                    <a:ext cx="2049109" cy="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 flipV="1">
                    <a:off x="6673432" y="2934268"/>
                    <a:ext cx="0" cy="18827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>
                    <a:stCxn id="219" idx="5"/>
                    <a:endCxn id="220" idx="1"/>
                  </p:cNvCxnSpPr>
                  <p:nvPr/>
                </p:nvCxnSpPr>
                <p:spPr>
                  <a:xfrm>
                    <a:off x="4592592" y="3001729"/>
                    <a:ext cx="2004237" cy="18122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7" name="Arc 216"/>
                  <p:cNvSpPr/>
                  <p:nvPr/>
                </p:nvSpPr>
                <p:spPr>
                  <a:xfrm>
                    <a:off x="2434424" y="2935449"/>
                    <a:ext cx="4247931" cy="3987213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3693310" y="5452334"/>
                    <a:ext cx="4218840" cy="469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Fixed capacity model</a:t>
                    </a:r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407664" y="2816802"/>
                    <a:ext cx="216656" cy="216656"/>
                  </a:xfrm>
                  <a:prstGeom prst="ellipse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6565100" y="4782223"/>
                    <a:ext cx="216656" cy="216656"/>
                  </a:xfrm>
                  <a:prstGeom prst="ellipse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2" name="TextBox 221"/>
                <p:cNvSpPr txBox="1"/>
                <p:nvPr/>
              </p:nvSpPr>
              <p:spPr>
                <a:xfrm rot="16200000">
                  <a:off x="2865327" y="31817534"/>
                  <a:ext cx="11081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Input A</a:t>
                  </a:r>
                  <a:endParaRPr lang="en-US" sz="2400" dirty="0"/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>
                  <a:off x="4238904" y="33018268"/>
                  <a:ext cx="11027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Input B</a:t>
                  </a:r>
                  <a:endParaRPr lang="en-US" sz="2400" dirty="0"/>
                </a:p>
              </p:txBody>
            </p:sp>
          </p:grpSp>
          <p:sp>
            <p:nvSpPr>
              <p:cNvPr id="362" name="Oval 361"/>
              <p:cNvSpPr/>
              <p:nvPr/>
            </p:nvSpPr>
            <p:spPr>
              <a:xfrm>
                <a:off x="4890747" y="31674556"/>
                <a:ext cx="184451" cy="184451"/>
              </a:xfrm>
              <a:prstGeom prst="ellipse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3" name="TextBox 362"/>
          <p:cNvSpPr txBox="1"/>
          <p:nvPr/>
        </p:nvSpPr>
        <p:spPr>
          <a:xfrm>
            <a:off x="849664" y="31905262"/>
            <a:ext cx="13765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assumptions were tested by plotting dual task accuracy when the other response was correct to trials when the other response is </a:t>
            </a:r>
            <a:r>
              <a:rPr lang="en-US" sz="3600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(above right).</a:t>
            </a:r>
            <a:endParaRPr lang="en-US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15218080" y="11477981"/>
            <a:ext cx="14236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Chimeric face identities are processed serially: if you perceive one identity you do not perceive the other.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LVF bias occurs in dual task only (due to competition?)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processing of color (below)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15028070" y="20024138"/>
            <a:ext cx="10045650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dirty="0" smtClean="0">
                <a:latin typeface="Arial" panose="020B0604020202020204" pitchFamily="34" charset="0"/>
                <a:cs typeface="Arial" panose="020B0604020202020204" pitchFamily="34" charset="0"/>
              </a:rPr>
              <a:t>We hypothesized that chimeric half-face identities are </a:t>
            </a:r>
            <a:r>
              <a:rPr lang="en-US" sz="400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001" dirty="0" smtClean="0">
                <a:latin typeface="Arial" panose="020B0604020202020204" pitchFamily="34" charset="0"/>
                <a:cs typeface="Arial" panose="020B0604020202020204" pitchFamily="34" charset="0"/>
              </a:rPr>
              <a:t> integrated into a unified whole, but are processed like whole faces.</a:t>
            </a:r>
            <a:endParaRPr lang="en-US" sz="40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5" name="Picture 1126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14" y="9263400"/>
            <a:ext cx="1876425" cy="2095500"/>
          </a:xfrm>
          <a:prstGeom prst="rect">
            <a:avLst/>
          </a:prstGeom>
        </p:spPr>
      </p:pic>
      <p:pic>
        <p:nvPicPr>
          <p:cNvPr id="11267" name="Picture 1126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02" y="9263400"/>
            <a:ext cx="1876425" cy="2095500"/>
          </a:xfrm>
          <a:prstGeom prst="rect">
            <a:avLst/>
          </a:prstGeom>
        </p:spPr>
      </p:pic>
      <p:sp>
        <p:nvSpPr>
          <p:cNvPr id="11269" name="TextBox 11268"/>
          <p:cNvSpPr txBox="1"/>
          <p:nvPr/>
        </p:nvSpPr>
        <p:spPr>
          <a:xfrm>
            <a:off x="3531406" y="9322605"/>
            <a:ext cx="6458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LVF bias may reflect selection of LVF half for representation, or greater weighting of LVF half during integration.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Box 11269"/>
          <p:cNvSpPr txBox="1"/>
          <p:nvPr/>
        </p:nvSpPr>
        <p:spPr>
          <a:xfrm>
            <a:off x="1369581" y="110051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2740186" y="109992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10003783" y="1112926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1" name="Picture 1127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11138607" y="11053818"/>
            <a:ext cx="646232" cy="755970"/>
          </a:xfrm>
          <a:prstGeom prst="rect">
            <a:avLst/>
          </a:prstGeom>
        </p:spPr>
      </p:pic>
      <p:sp>
        <p:nvSpPr>
          <p:cNvPr id="445" name="TextBox 444"/>
          <p:cNvSpPr txBox="1"/>
          <p:nvPr/>
        </p:nvSpPr>
        <p:spPr>
          <a:xfrm>
            <a:off x="12207863" y="11129263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13638654" y="11129263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TextBox 11274"/>
          <p:cNvSpPr txBox="1"/>
          <p:nvPr/>
        </p:nvSpPr>
        <p:spPr>
          <a:xfrm>
            <a:off x="30142568" y="31891930"/>
            <a:ext cx="14306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[1] Kanwisher, N., &amp; Yovel, G. (2006). The fusiform face area: a cortical region specialized for the perception of faces.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Philosophical Transactions of the Royal Society of London. Series B, Biological Sciences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361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(1476), 2109–2128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2] Gilbert, C.,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P. (1973). Visual asymmetry in perception of faces.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Neuropsychologia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(3), 355–362.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3] Harrison, M. T.,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Strother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L. (2019). Does right hemisphere superiority sufficiently explain the left visual field advantage in face recognition?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Attention, Perception, and Psychophysics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4] White, A. L., Palmer, J., &amp; Boynton, G. M. (2018). Evidence of Serial Processing in Visual Word Recognition.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Psychological Science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(7), 1062–1071.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29651504" y="23221681"/>
            <a:ext cx="1454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LVF bias does not reflect half-face selection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29893507" y="19662884"/>
            <a:ext cx="142105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identities compete for representation and entail selection (multiple faces, chimeric faces).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faces have distinct halves which are integrated during holistic processing.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Holistic processing (right hemisphere)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LVF bias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2" name="Rectangle 11281"/>
          <p:cNvSpPr/>
          <p:nvPr/>
        </p:nvSpPr>
        <p:spPr>
          <a:xfrm>
            <a:off x="30041366" y="30626557"/>
            <a:ext cx="14509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for faces occurs at the level of </a:t>
            </a:r>
            <a:r>
              <a:rPr lang="en-US" sz="4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17" name="Chart 5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933485"/>
              </p:ext>
            </p:extLst>
          </p:nvPr>
        </p:nvGraphicFramePr>
        <p:xfrm>
          <a:off x="30142568" y="14616094"/>
          <a:ext cx="4305697" cy="286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11283" name="TextBox 11282"/>
          <p:cNvSpPr txBox="1"/>
          <p:nvPr/>
        </p:nvSpPr>
        <p:spPr>
          <a:xfrm>
            <a:off x="41942944" y="9640324"/>
            <a:ext cx="1448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Same/Diff?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85" name="Straight Connector 11284"/>
          <p:cNvCxnSpPr/>
          <p:nvPr/>
        </p:nvCxnSpPr>
        <p:spPr>
          <a:xfrm>
            <a:off x="31470600" y="15544800"/>
            <a:ext cx="82481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31470600" y="15316200"/>
            <a:ext cx="164623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31470600" y="15087600"/>
            <a:ext cx="24384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9" name="TextBox 11288"/>
          <p:cNvSpPr txBox="1"/>
          <p:nvPr/>
        </p:nvSpPr>
        <p:spPr>
          <a:xfrm>
            <a:off x="32569436" y="14859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20" name="TextBox 519"/>
          <p:cNvSpPr txBox="1"/>
          <p:nvPr/>
        </p:nvSpPr>
        <p:spPr>
          <a:xfrm>
            <a:off x="32143678" y="15094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21" name="TextBox 520"/>
          <p:cNvSpPr txBox="1"/>
          <p:nvPr/>
        </p:nvSpPr>
        <p:spPr>
          <a:xfrm>
            <a:off x="31732967" y="153205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22" name="TextBox 521"/>
          <p:cNvSpPr txBox="1"/>
          <p:nvPr/>
        </p:nvSpPr>
        <p:spPr>
          <a:xfrm>
            <a:off x="33493785" y="173814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600" dirty="0" smtClean="0"/>
              <a:t>p &lt; .01</a:t>
            </a:r>
            <a:endParaRPr lang="en-US" sz="1600" dirty="0"/>
          </a:p>
        </p:txBody>
      </p:sp>
      <p:grpSp>
        <p:nvGrpSpPr>
          <p:cNvPr id="627" name="Group 626"/>
          <p:cNvGrpSpPr/>
          <p:nvPr/>
        </p:nvGrpSpPr>
        <p:grpSpPr>
          <a:xfrm>
            <a:off x="39812480" y="25375524"/>
            <a:ext cx="3879070" cy="4217093"/>
            <a:chOff x="32712749" y="26888354"/>
            <a:chExt cx="3773315" cy="4102123"/>
          </a:xfrm>
        </p:grpSpPr>
        <p:sp>
          <p:nvSpPr>
            <p:cNvPr id="628" name="Rectangle: Top Corners Rounded 1">
              <a:extLst>
                <a:ext uri="{FF2B5EF4-FFF2-40B4-BE49-F238E27FC236}">
                  <a16:creationId xmlns:a16="http://schemas.microsoft.com/office/drawing/2014/main" id="{377DEA86-7EFB-45ED-96BC-B17958D43CEF}"/>
                </a:ext>
              </a:extLst>
            </p:cNvPr>
            <p:cNvSpPr/>
            <p:nvPr/>
          </p:nvSpPr>
          <p:spPr>
            <a:xfrm rot="16200000">
              <a:off x="31547840" y="28053264"/>
              <a:ext cx="4102122" cy="1772303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9" name="Rectangle: Top Corners Rounded 2">
              <a:extLst>
                <a:ext uri="{FF2B5EF4-FFF2-40B4-BE49-F238E27FC236}">
                  <a16:creationId xmlns:a16="http://schemas.microsoft.com/office/drawing/2014/main" id="{5786F722-EBF1-4150-B4FB-9E2BB3915F5C}"/>
                </a:ext>
              </a:extLst>
            </p:cNvPr>
            <p:cNvSpPr/>
            <p:nvPr/>
          </p:nvSpPr>
          <p:spPr>
            <a:xfrm rot="5400000">
              <a:off x="33550646" y="28055058"/>
              <a:ext cx="4102121" cy="1768714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30" name="Straight Arrow Connector 629"/>
            <p:cNvCxnSpPr/>
            <p:nvPr/>
          </p:nvCxnSpPr>
          <p:spPr>
            <a:xfrm flipV="1">
              <a:off x="33532296" y="29556007"/>
              <a:ext cx="12499" cy="4964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Arrow Connector 630"/>
            <p:cNvCxnSpPr/>
            <p:nvPr/>
          </p:nvCxnSpPr>
          <p:spPr>
            <a:xfrm flipH="1" flipV="1">
              <a:off x="35460987" y="29979909"/>
              <a:ext cx="1" cy="32401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Arrow Connector 631"/>
            <p:cNvCxnSpPr/>
            <p:nvPr/>
          </p:nvCxnSpPr>
          <p:spPr>
            <a:xfrm>
              <a:off x="33554834" y="29542508"/>
              <a:ext cx="1104298" cy="922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Arrow Connector 632"/>
            <p:cNvCxnSpPr/>
            <p:nvPr/>
          </p:nvCxnSpPr>
          <p:spPr>
            <a:xfrm flipH="1" flipV="1">
              <a:off x="35479324" y="28344644"/>
              <a:ext cx="1" cy="324016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4" name="TextBox 633"/>
            <p:cNvSpPr txBox="1"/>
            <p:nvPr/>
          </p:nvSpPr>
          <p:spPr>
            <a:xfrm>
              <a:off x="32870188" y="28299668"/>
              <a:ext cx="2027074" cy="50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Integration</a:t>
              </a:r>
            </a:p>
          </p:txBody>
        </p:sp>
        <p:cxnSp>
          <p:nvCxnSpPr>
            <p:cNvPr id="635" name="Straight Connector 634"/>
            <p:cNvCxnSpPr/>
            <p:nvPr/>
          </p:nvCxnSpPr>
          <p:spPr>
            <a:xfrm>
              <a:off x="35601478" y="28659247"/>
              <a:ext cx="0" cy="124150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6" name="Picture 635"/>
            <p:cNvPicPr>
              <a:picLocks noChangeAspect="1"/>
            </p:cNvPicPr>
            <p:nvPr/>
          </p:nvPicPr>
          <p:blipFill rotWithShape="1">
            <a:blip r:embed="rId33"/>
            <a:srcRect l="-7794" r="50591"/>
            <a:stretch/>
          </p:blipFill>
          <p:spPr>
            <a:xfrm>
              <a:off x="34977388" y="28705777"/>
              <a:ext cx="618747" cy="1241503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pic>
          <p:nvPicPr>
            <p:cNvPr id="637" name="Picture 636"/>
            <p:cNvPicPr>
              <a:picLocks noChangeAspect="1"/>
            </p:cNvPicPr>
            <p:nvPr/>
          </p:nvPicPr>
          <p:blipFill rotWithShape="1">
            <a:blip r:embed="rId33"/>
            <a:srcRect l="-7794" r="50591"/>
            <a:stretch/>
          </p:blipFill>
          <p:spPr>
            <a:xfrm flipH="1">
              <a:off x="35644982" y="28699796"/>
              <a:ext cx="618747" cy="12415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638" name="Straight Arrow Connector 637"/>
            <p:cNvCxnSpPr/>
            <p:nvPr/>
          </p:nvCxnSpPr>
          <p:spPr>
            <a:xfrm flipH="1" flipV="1">
              <a:off x="35707924" y="28363728"/>
              <a:ext cx="1" cy="32401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9" name="Group 638"/>
            <p:cNvGrpSpPr/>
            <p:nvPr/>
          </p:nvGrpSpPr>
          <p:grpSpPr>
            <a:xfrm>
              <a:off x="34928621" y="27065218"/>
              <a:ext cx="1246510" cy="1246155"/>
              <a:chOff x="19870037" y="18721463"/>
              <a:chExt cx="1246510" cy="1246155"/>
            </a:xfrm>
          </p:grpSpPr>
          <p:pic>
            <p:nvPicPr>
              <p:cNvPr id="640" name="Picture 639"/>
              <p:cNvPicPr>
                <a:picLocks noChangeAspect="1"/>
              </p:cNvPicPr>
              <p:nvPr/>
            </p:nvPicPr>
            <p:blipFill rotWithShape="1">
              <a:blip r:embed="rId33"/>
              <a:srcRect l="-7794" r="50591"/>
              <a:stretch/>
            </p:blipFill>
            <p:spPr>
              <a:xfrm>
                <a:off x="19879053" y="18723789"/>
                <a:ext cx="618747" cy="1241503"/>
              </a:xfrm>
              <a:prstGeom prst="rect">
                <a:avLst/>
              </a:prstGeom>
            </p:spPr>
          </p:pic>
          <p:sp>
            <p:nvSpPr>
              <p:cNvPr id="641" name="Rectangle 640"/>
              <p:cNvSpPr/>
              <p:nvPr/>
            </p:nvSpPr>
            <p:spPr>
              <a:xfrm>
                <a:off x="19870037" y="18721529"/>
                <a:ext cx="604659" cy="1246089"/>
              </a:xfrm>
              <a:prstGeom prst="rect">
                <a:avLst/>
              </a:prstGeom>
              <a:noFill/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642" name="Picture 641"/>
              <p:cNvPicPr>
                <a:picLocks noChangeAspect="1"/>
              </p:cNvPicPr>
              <p:nvPr/>
            </p:nvPicPr>
            <p:blipFill rotWithShape="1">
              <a:blip r:embed="rId33"/>
              <a:srcRect l="-7794" r="50591"/>
              <a:stretch/>
            </p:blipFill>
            <p:spPr>
              <a:xfrm flipH="1">
                <a:off x="20497800" y="18722897"/>
                <a:ext cx="618747" cy="1241503"/>
              </a:xfrm>
              <a:prstGeom prst="rect">
                <a:avLst/>
              </a:prstGeom>
            </p:spPr>
          </p:pic>
          <p:sp>
            <p:nvSpPr>
              <p:cNvPr id="643" name="Rectangle 642"/>
              <p:cNvSpPr/>
              <p:nvPr/>
            </p:nvSpPr>
            <p:spPr>
              <a:xfrm>
                <a:off x="19964342" y="18721463"/>
                <a:ext cx="1072080" cy="1242938"/>
              </a:xfrm>
              <a:prstGeom prst="rect">
                <a:avLst/>
              </a:prstGeom>
              <a:noFill/>
              <a:ln w="38100">
                <a:solidFill>
                  <a:srgbClr val="3D3D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4" name="Group 643"/>
          <p:cNvGrpSpPr/>
          <p:nvPr/>
        </p:nvGrpSpPr>
        <p:grpSpPr>
          <a:xfrm>
            <a:off x="30740286" y="25375524"/>
            <a:ext cx="3879070" cy="4217093"/>
            <a:chOff x="37750963" y="26888353"/>
            <a:chExt cx="3773315" cy="4102123"/>
          </a:xfrm>
        </p:grpSpPr>
        <p:sp>
          <p:nvSpPr>
            <p:cNvPr id="645" name="Rectangle: Top Corners Rounded 1">
              <a:extLst>
                <a:ext uri="{FF2B5EF4-FFF2-40B4-BE49-F238E27FC236}">
                  <a16:creationId xmlns:a16="http://schemas.microsoft.com/office/drawing/2014/main" id="{377DEA86-7EFB-45ED-96BC-B17958D43CEF}"/>
                </a:ext>
              </a:extLst>
            </p:cNvPr>
            <p:cNvSpPr/>
            <p:nvPr/>
          </p:nvSpPr>
          <p:spPr>
            <a:xfrm rot="16200000">
              <a:off x="36586054" y="28053263"/>
              <a:ext cx="4102122" cy="1772303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46" name="Straight Arrow Connector 645"/>
            <p:cNvCxnSpPr/>
            <p:nvPr/>
          </p:nvCxnSpPr>
          <p:spPr>
            <a:xfrm flipV="1">
              <a:off x="38582913" y="29556006"/>
              <a:ext cx="96" cy="6354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Arrow Connector 646"/>
            <p:cNvCxnSpPr/>
            <p:nvPr/>
          </p:nvCxnSpPr>
          <p:spPr>
            <a:xfrm flipH="1" flipV="1">
              <a:off x="40566388" y="29943299"/>
              <a:ext cx="1" cy="32401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Arrow Connector 647"/>
            <p:cNvCxnSpPr/>
            <p:nvPr/>
          </p:nvCxnSpPr>
          <p:spPr>
            <a:xfrm>
              <a:off x="38593048" y="29542507"/>
              <a:ext cx="1122074" cy="1349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Arrow Connector 648"/>
            <p:cNvCxnSpPr/>
            <p:nvPr/>
          </p:nvCxnSpPr>
          <p:spPr>
            <a:xfrm flipV="1">
              <a:off x="40577982" y="28380020"/>
              <a:ext cx="0" cy="510269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0" name="Rectangle 649"/>
            <p:cNvSpPr/>
            <p:nvPr/>
          </p:nvSpPr>
          <p:spPr>
            <a:xfrm>
              <a:off x="40042175" y="27022456"/>
              <a:ext cx="604659" cy="1246089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1" name="Oval 650"/>
            <p:cNvSpPr/>
            <p:nvPr/>
          </p:nvSpPr>
          <p:spPr>
            <a:xfrm>
              <a:off x="40680108" y="28498988"/>
              <a:ext cx="114880" cy="1118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652" name="Picture 651"/>
            <p:cNvPicPr>
              <a:picLocks noChangeAspect="1"/>
            </p:cNvPicPr>
            <p:nvPr/>
          </p:nvPicPr>
          <p:blipFill rotWithShape="1">
            <a:blip r:embed="rId33"/>
            <a:srcRect l="-7794" r="-1"/>
            <a:stretch/>
          </p:blipFill>
          <p:spPr>
            <a:xfrm>
              <a:off x="39816945" y="28913736"/>
              <a:ext cx="815024" cy="947925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653" name="Picture 652"/>
            <p:cNvPicPr>
              <a:picLocks noChangeAspect="1"/>
            </p:cNvPicPr>
            <p:nvPr/>
          </p:nvPicPr>
          <p:blipFill rotWithShape="1">
            <a:blip r:embed="rId33"/>
            <a:srcRect l="-7794" r="-1"/>
            <a:stretch/>
          </p:blipFill>
          <p:spPr>
            <a:xfrm>
              <a:off x="40684042" y="28913736"/>
              <a:ext cx="815024" cy="94792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54" name="Picture 653"/>
            <p:cNvPicPr>
              <a:picLocks noChangeAspect="1"/>
            </p:cNvPicPr>
            <p:nvPr/>
          </p:nvPicPr>
          <p:blipFill rotWithShape="1">
            <a:blip r:embed="rId33"/>
            <a:srcRect l="-7794" r="-1"/>
            <a:stretch/>
          </p:blipFill>
          <p:spPr>
            <a:xfrm>
              <a:off x="40235834" y="27370172"/>
              <a:ext cx="815024" cy="913037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cxnSp>
          <p:nvCxnSpPr>
            <p:cNvPr id="655" name="Straight Arrow Connector 654"/>
            <p:cNvCxnSpPr/>
            <p:nvPr/>
          </p:nvCxnSpPr>
          <p:spPr>
            <a:xfrm flipV="1">
              <a:off x="40739715" y="28659249"/>
              <a:ext cx="0" cy="2455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Rectangle: Top Corners Rounded 2">
              <a:extLst>
                <a:ext uri="{FF2B5EF4-FFF2-40B4-BE49-F238E27FC236}">
                  <a16:creationId xmlns:a16="http://schemas.microsoft.com/office/drawing/2014/main" id="{5786F722-EBF1-4150-B4FB-9E2BB3915F5C}"/>
                </a:ext>
              </a:extLst>
            </p:cNvPr>
            <p:cNvSpPr/>
            <p:nvPr/>
          </p:nvSpPr>
          <p:spPr>
            <a:xfrm rot="5400000">
              <a:off x="38588860" y="28055057"/>
              <a:ext cx="4102121" cy="1768714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7" name="TextBox 656"/>
            <p:cNvSpPr txBox="1"/>
            <p:nvPr/>
          </p:nvSpPr>
          <p:spPr>
            <a:xfrm>
              <a:off x="38383912" y="28293707"/>
              <a:ext cx="178286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Selection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8" name="Group 657"/>
          <p:cNvGrpSpPr/>
          <p:nvPr/>
        </p:nvGrpSpPr>
        <p:grpSpPr>
          <a:xfrm>
            <a:off x="35295314" y="25334177"/>
            <a:ext cx="3879070" cy="4217093"/>
            <a:chOff x="32712749" y="26888354"/>
            <a:chExt cx="3773315" cy="4102123"/>
          </a:xfrm>
        </p:grpSpPr>
        <p:sp>
          <p:nvSpPr>
            <p:cNvPr id="659" name="Rectangle: Top Corners Rounded 1">
              <a:extLst>
                <a:ext uri="{FF2B5EF4-FFF2-40B4-BE49-F238E27FC236}">
                  <a16:creationId xmlns:a16="http://schemas.microsoft.com/office/drawing/2014/main" id="{377DEA86-7EFB-45ED-96BC-B17958D43CEF}"/>
                </a:ext>
              </a:extLst>
            </p:cNvPr>
            <p:cNvSpPr/>
            <p:nvPr/>
          </p:nvSpPr>
          <p:spPr>
            <a:xfrm rot="16200000">
              <a:off x="31547840" y="28053264"/>
              <a:ext cx="4102122" cy="1772303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0" name="Rectangle: Top Corners Rounded 2">
              <a:extLst>
                <a:ext uri="{FF2B5EF4-FFF2-40B4-BE49-F238E27FC236}">
                  <a16:creationId xmlns:a16="http://schemas.microsoft.com/office/drawing/2014/main" id="{5786F722-EBF1-4150-B4FB-9E2BB3915F5C}"/>
                </a:ext>
              </a:extLst>
            </p:cNvPr>
            <p:cNvSpPr/>
            <p:nvPr/>
          </p:nvSpPr>
          <p:spPr>
            <a:xfrm rot="5400000">
              <a:off x="33550646" y="28055058"/>
              <a:ext cx="4102121" cy="1768714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661" name="Straight Arrow Connector 660"/>
            <p:cNvCxnSpPr/>
            <p:nvPr/>
          </p:nvCxnSpPr>
          <p:spPr>
            <a:xfrm flipV="1">
              <a:off x="33532296" y="29556007"/>
              <a:ext cx="12499" cy="4964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Arrow Connector 661"/>
            <p:cNvCxnSpPr/>
            <p:nvPr/>
          </p:nvCxnSpPr>
          <p:spPr>
            <a:xfrm flipH="1" flipV="1">
              <a:off x="35460987" y="29979909"/>
              <a:ext cx="1" cy="32401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Arrow Connector 662"/>
            <p:cNvCxnSpPr/>
            <p:nvPr/>
          </p:nvCxnSpPr>
          <p:spPr>
            <a:xfrm>
              <a:off x="33554834" y="29542508"/>
              <a:ext cx="1104298" cy="922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Arrow Connector 663"/>
            <p:cNvCxnSpPr/>
            <p:nvPr/>
          </p:nvCxnSpPr>
          <p:spPr>
            <a:xfrm flipH="1" flipV="1">
              <a:off x="35479324" y="28344644"/>
              <a:ext cx="1" cy="324016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TextBox 664"/>
            <p:cNvSpPr txBox="1"/>
            <p:nvPr/>
          </p:nvSpPr>
          <p:spPr>
            <a:xfrm>
              <a:off x="32870188" y="28299668"/>
              <a:ext cx="2027074" cy="50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Selection</a:t>
              </a:r>
            </a:p>
          </p:txBody>
        </p:sp>
        <p:cxnSp>
          <p:nvCxnSpPr>
            <p:cNvPr id="666" name="Straight Connector 665"/>
            <p:cNvCxnSpPr/>
            <p:nvPr/>
          </p:nvCxnSpPr>
          <p:spPr>
            <a:xfrm>
              <a:off x="35601478" y="28659247"/>
              <a:ext cx="0" cy="124150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7" name="Picture 666"/>
            <p:cNvPicPr>
              <a:picLocks noChangeAspect="1"/>
            </p:cNvPicPr>
            <p:nvPr/>
          </p:nvPicPr>
          <p:blipFill rotWithShape="1">
            <a:blip r:embed="rId33"/>
            <a:srcRect l="-7794" r="50591"/>
            <a:stretch/>
          </p:blipFill>
          <p:spPr>
            <a:xfrm>
              <a:off x="34977388" y="28705777"/>
              <a:ext cx="618747" cy="1241503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pic>
          <p:nvPicPr>
            <p:cNvPr id="668" name="Picture 667"/>
            <p:cNvPicPr>
              <a:picLocks noChangeAspect="1"/>
            </p:cNvPicPr>
            <p:nvPr/>
          </p:nvPicPr>
          <p:blipFill rotWithShape="1">
            <a:blip r:embed="rId33"/>
            <a:srcRect l="-7794" r="50591"/>
            <a:stretch/>
          </p:blipFill>
          <p:spPr>
            <a:xfrm flipH="1">
              <a:off x="35644982" y="28699796"/>
              <a:ext cx="618747" cy="12415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669" name="Straight Arrow Connector 668"/>
            <p:cNvCxnSpPr/>
            <p:nvPr/>
          </p:nvCxnSpPr>
          <p:spPr>
            <a:xfrm flipH="1" flipV="1">
              <a:off x="35707925" y="28531955"/>
              <a:ext cx="1" cy="1557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0" name="Group 669"/>
            <p:cNvGrpSpPr/>
            <p:nvPr/>
          </p:nvGrpSpPr>
          <p:grpSpPr>
            <a:xfrm>
              <a:off x="34928621" y="27065284"/>
              <a:ext cx="1246510" cy="1246089"/>
              <a:chOff x="19870037" y="18721529"/>
              <a:chExt cx="1246510" cy="1246089"/>
            </a:xfrm>
          </p:grpSpPr>
          <p:pic>
            <p:nvPicPr>
              <p:cNvPr id="671" name="Picture 670"/>
              <p:cNvPicPr>
                <a:picLocks noChangeAspect="1"/>
              </p:cNvPicPr>
              <p:nvPr/>
            </p:nvPicPr>
            <p:blipFill rotWithShape="1">
              <a:blip r:embed="rId33"/>
              <a:srcRect l="-7794" r="50591"/>
              <a:stretch/>
            </p:blipFill>
            <p:spPr>
              <a:xfrm>
                <a:off x="19879053" y="18723789"/>
                <a:ext cx="618747" cy="1241503"/>
              </a:xfrm>
              <a:prstGeom prst="rect">
                <a:avLst/>
              </a:prstGeom>
            </p:spPr>
          </p:pic>
          <p:sp>
            <p:nvSpPr>
              <p:cNvPr id="672" name="Rectangle 671"/>
              <p:cNvSpPr/>
              <p:nvPr/>
            </p:nvSpPr>
            <p:spPr>
              <a:xfrm>
                <a:off x="19870037" y="18721529"/>
                <a:ext cx="604659" cy="1246089"/>
              </a:xfrm>
              <a:prstGeom prst="rect">
                <a:avLst/>
              </a:prstGeom>
              <a:noFill/>
              <a:ln w="285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673" name="Picture 672"/>
              <p:cNvPicPr>
                <a:picLocks noChangeAspect="1"/>
              </p:cNvPicPr>
              <p:nvPr/>
            </p:nvPicPr>
            <p:blipFill rotWithShape="1">
              <a:blip r:embed="rId33"/>
              <a:srcRect l="-7794" r="50591"/>
              <a:stretch/>
            </p:blipFill>
            <p:spPr>
              <a:xfrm flipH="1">
                <a:off x="20497800" y="18722897"/>
                <a:ext cx="618747" cy="1241503"/>
              </a:xfrm>
              <a:prstGeom prst="rect">
                <a:avLst/>
              </a:prstGeom>
            </p:spPr>
          </p:pic>
          <p:sp>
            <p:nvSpPr>
              <p:cNvPr id="674" name="Rectangle 673"/>
              <p:cNvSpPr/>
              <p:nvPr/>
            </p:nvSpPr>
            <p:spPr>
              <a:xfrm>
                <a:off x="19964400" y="18721529"/>
                <a:ext cx="1072021" cy="124287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5" name="Oval 674"/>
          <p:cNvSpPr/>
          <p:nvPr/>
        </p:nvSpPr>
        <p:spPr>
          <a:xfrm>
            <a:off x="38314579" y="26880123"/>
            <a:ext cx="118100" cy="1149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76" name="Picture 675"/>
          <p:cNvPicPr>
            <a:picLocks noChangeAspect="1"/>
          </p:cNvPicPr>
          <p:nvPr/>
        </p:nvPicPr>
        <p:blipFill rotWithShape="1">
          <a:blip r:embed="rId19"/>
          <a:srcRect r="51110"/>
          <a:stretch/>
        </p:blipFill>
        <p:spPr>
          <a:xfrm>
            <a:off x="37700872" y="27198593"/>
            <a:ext cx="547183" cy="1267213"/>
          </a:xfrm>
          <a:prstGeom prst="rect">
            <a:avLst/>
          </a:prstGeom>
        </p:spPr>
      </p:pic>
      <p:pic>
        <p:nvPicPr>
          <p:cNvPr id="677" name="Picture 676"/>
          <p:cNvPicPr>
            <a:picLocks noChangeAspect="1"/>
          </p:cNvPicPr>
          <p:nvPr/>
        </p:nvPicPr>
        <p:blipFill rotWithShape="1">
          <a:blip r:embed="rId19"/>
          <a:srcRect l="49173"/>
          <a:stretch/>
        </p:blipFill>
        <p:spPr>
          <a:xfrm>
            <a:off x="38307904" y="27225411"/>
            <a:ext cx="546832" cy="1218125"/>
          </a:xfrm>
          <a:prstGeom prst="rect">
            <a:avLst/>
          </a:prstGeom>
        </p:spPr>
      </p:pic>
      <p:pic>
        <p:nvPicPr>
          <p:cNvPr id="678" name="Picture 677"/>
          <p:cNvPicPr>
            <a:picLocks noChangeAspect="1"/>
          </p:cNvPicPr>
          <p:nvPr/>
        </p:nvPicPr>
        <p:blipFill rotWithShape="1">
          <a:blip r:embed="rId19"/>
          <a:srcRect r="51110"/>
          <a:stretch/>
        </p:blipFill>
        <p:spPr>
          <a:xfrm>
            <a:off x="37689318" y="25543329"/>
            <a:ext cx="528441" cy="1223808"/>
          </a:xfrm>
          <a:prstGeom prst="rect">
            <a:avLst/>
          </a:prstGeom>
        </p:spPr>
      </p:pic>
      <p:pic>
        <p:nvPicPr>
          <p:cNvPr id="679" name="Picture 678"/>
          <p:cNvPicPr>
            <a:picLocks noChangeAspect="1"/>
          </p:cNvPicPr>
          <p:nvPr/>
        </p:nvPicPr>
        <p:blipFill rotWithShape="1">
          <a:blip r:embed="rId19"/>
          <a:srcRect r="51110"/>
          <a:stretch/>
        </p:blipFill>
        <p:spPr>
          <a:xfrm flipH="1">
            <a:off x="38213916" y="25541159"/>
            <a:ext cx="528441" cy="1223808"/>
          </a:xfrm>
          <a:prstGeom prst="rect">
            <a:avLst/>
          </a:prstGeom>
        </p:spPr>
      </p:pic>
      <p:grpSp>
        <p:nvGrpSpPr>
          <p:cNvPr id="680" name="Group 679"/>
          <p:cNvGrpSpPr/>
          <p:nvPr/>
        </p:nvGrpSpPr>
        <p:grpSpPr>
          <a:xfrm>
            <a:off x="37635516" y="28903955"/>
            <a:ext cx="1436609" cy="1436609"/>
            <a:chOff x="20592947" y="20077976"/>
            <a:chExt cx="1436609" cy="1436609"/>
          </a:xfrm>
        </p:grpSpPr>
        <p:sp>
          <p:nvSpPr>
            <p:cNvPr id="681" name="Oval 680"/>
            <p:cNvSpPr/>
            <p:nvPr/>
          </p:nvSpPr>
          <p:spPr>
            <a:xfrm>
              <a:off x="20592947" y="20077976"/>
              <a:ext cx="1436609" cy="1436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2" name="Picture 681"/>
            <p:cNvPicPr>
              <a:picLocks noChangeAspect="1"/>
            </p:cNvPicPr>
            <p:nvPr/>
          </p:nvPicPr>
          <p:blipFill rotWithShape="1">
            <a:blip r:embed="rId19"/>
            <a:srcRect r="51110"/>
            <a:stretch/>
          </p:blipFill>
          <p:spPr>
            <a:xfrm>
              <a:off x="21031200" y="20157877"/>
              <a:ext cx="533400" cy="1235293"/>
            </a:xfrm>
            <a:prstGeom prst="rect">
              <a:avLst/>
            </a:prstGeom>
          </p:spPr>
        </p:pic>
      </p:grpSp>
      <p:grpSp>
        <p:nvGrpSpPr>
          <p:cNvPr id="683" name="Group 682"/>
          <p:cNvGrpSpPr/>
          <p:nvPr/>
        </p:nvGrpSpPr>
        <p:grpSpPr>
          <a:xfrm>
            <a:off x="35424955" y="28888466"/>
            <a:ext cx="1436609" cy="1436609"/>
            <a:chOff x="22746127" y="20072666"/>
            <a:chExt cx="1436609" cy="1436609"/>
          </a:xfrm>
        </p:grpSpPr>
        <p:sp>
          <p:nvSpPr>
            <p:cNvPr id="684" name="Oval 683"/>
            <p:cNvSpPr/>
            <p:nvPr/>
          </p:nvSpPr>
          <p:spPr>
            <a:xfrm>
              <a:off x="22746127" y="20072666"/>
              <a:ext cx="1436609" cy="1436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5" name="Picture 684"/>
            <p:cNvPicPr>
              <a:picLocks noChangeAspect="1"/>
            </p:cNvPicPr>
            <p:nvPr/>
          </p:nvPicPr>
          <p:blipFill rotWithShape="1">
            <a:blip r:embed="rId19"/>
            <a:srcRect l="49173"/>
            <a:stretch/>
          </p:blipFill>
          <p:spPr>
            <a:xfrm>
              <a:off x="23201588" y="20141801"/>
              <a:ext cx="546832" cy="1218125"/>
            </a:xfrm>
            <a:prstGeom prst="rect">
              <a:avLst/>
            </a:prstGeom>
          </p:spPr>
        </p:pic>
      </p:grpSp>
      <p:grpSp>
        <p:nvGrpSpPr>
          <p:cNvPr id="686" name="Group 685"/>
          <p:cNvGrpSpPr/>
          <p:nvPr/>
        </p:nvGrpSpPr>
        <p:grpSpPr>
          <a:xfrm>
            <a:off x="42128196" y="28886701"/>
            <a:ext cx="1436609" cy="1436609"/>
            <a:chOff x="25126230" y="20111602"/>
            <a:chExt cx="1436609" cy="1436609"/>
          </a:xfrm>
        </p:grpSpPr>
        <p:sp>
          <p:nvSpPr>
            <p:cNvPr id="687" name="Oval 686"/>
            <p:cNvSpPr/>
            <p:nvPr/>
          </p:nvSpPr>
          <p:spPr>
            <a:xfrm>
              <a:off x="25126230" y="20111602"/>
              <a:ext cx="1436609" cy="1436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8" name="Group 687"/>
            <p:cNvGrpSpPr/>
            <p:nvPr/>
          </p:nvGrpSpPr>
          <p:grpSpPr>
            <a:xfrm>
              <a:off x="25432005" y="20200220"/>
              <a:ext cx="508430" cy="1201910"/>
              <a:chOff x="4373257" y="13615492"/>
              <a:chExt cx="1164497" cy="2752828"/>
            </a:xfrm>
          </p:grpSpPr>
          <p:pic>
            <p:nvPicPr>
              <p:cNvPr id="689" name="Picture 688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3257" y="13620613"/>
                <a:ext cx="1164497" cy="2747707"/>
              </a:xfrm>
              <a:prstGeom prst="rect">
                <a:avLst/>
              </a:prstGeom>
            </p:spPr>
          </p:pic>
          <p:pic>
            <p:nvPicPr>
              <p:cNvPr id="690" name="Picture 689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4714" y="13615492"/>
                <a:ext cx="1131596" cy="2752825"/>
              </a:xfrm>
              <a:prstGeom prst="rect">
                <a:avLst/>
              </a:prstGeom>
            </p:spPr>
          </p:pic>
        </p:grpSp>
      </p:grpSp>
      <p:pic>
        <p:nvPicPr>
          <p:cNvPr id="691" name="Picture 6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614" y="27275362"/>
            <a:ext cx="518500" cy="1223436"/>
          </a:xfrm>
          <a:prstGeom prst="rect">
            <a:avLst/>
          </a:prstGeom>
        </p:spPr>
      </p:pic>
      <p:grpSp>
        <p:nvGrpSpPr>
          <p:cNvPr id="692" name="Group 691"/>
          <p:cNvGrpSpPr/>
          <p:nvPr/>
        </p:nvGrpSpPr>
        <p:grpSpPr>
          <a:xfrm>
            <a:off x="42261097" y="27281076"/>
            <a:ext cx="515119" cy="1217723"/>
            <a:chOff x="4373257" y="13615492"/>
            <a:chExt cx="1164497" cy="2752828"/>
          </a:xfrm>
        </p:grpSpPr>
        <p:pic>
          <p:nvPicPr>
            <p:cNvPr id="693" name="Picture 69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257" y="13620613"/>
              <a:ext cx="1164497" cy="2747707"/>
            </a:xfrm>
            <a:prstGeom prst="rect">
              <a:avLst/>
            </a:prstGeom>
          </p:spPr>
        </p:pic>
        <p:pic>
          <p:nvPicPr>
            <p:cNvPr id="694" name="Picture 693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714" y="13615492"/>
              <a:ext cx="1131596" cy="2752825"/>
            </a:xfrm>
            <a:prstGeom prst="rect">
              <a:avLst/>
            </a:prstGeom>
          </p:spPr>
        </p:pic>
      </p:grpSp>
      <p:grpSp>
        <p:nvGrpSpPr>
          <p:cNvPr id="695" name="Group 694"/>
          <p:cNvGrpSpPr/>
          <p:nvPr/>
        </p:nvGrpSpPr>
        <p:grpSpPr>
          <a:xfrm>
            <a:off x="40014985" y="28890921"/>
            <a:ext cx="1436609" cy="1436609"/>
            <a:chOff x="27210650" y="20106116"/>
            <a:chExt cx="1436609" cy="1436609"/>
          </a:xfrm>
        </p:grpSpPr>
        <p:sp>
          <p:nvSpPr>
            <p:cNvPr id="696" name="Oval 695"/>
            <p:cNvSpPr/>
            <p:nvPr/>
          </p:nvSpPr>
          <p:spPr>
            <a:xfrm>
              <a:off x="27210650" y="20106116"/>
              <a:ext cx="1436609" cy="1436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7" name="Picture 696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3791" y="20203156"/>
              <a:ext cx="518500" cy="1223436"/>
            </a:xfrm>
            <a:prstGeom prst="rect">
              <a:avLst/>
            </a:prstGeom>
          </p:spPr>
        </p:pic>
      </p:grpSp>
      <p:pic>
        <p:nvPicPr>
          <p:cNvPr id="698" name="Picture 69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335" y="25586036"/>
            <a:ext cx="1028972" cy="1213766"/>
          </a:xfrm>
          <a:prstGeom prst="rect">
            <a:avLst/>
          </a:prstGeom>
        </p:spPr>
      </p:pic>
      <p:pic>
        <p:nvPicPr>
          <p:cNvPr id="699" name="Picture 69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957" y="27484837"/>
            <a:ext cx="770159" cy="924928"/>
          </a:xfrm>
          <a:prstGeom prst="rect">
            <a:avLst/>
          </a:prstGeom>
        </p:spPr>
      </p:pic>
      <p:pic>
        <p:nvPicPr>
          <p:cNvPr id="700" name="Picture 69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780" y="27488259"/>
            <a:ext cx="767100" cy="921254"/>
          </a:xfrm>
          <a:prstGeom prst="rect">
            <a:avLst/>
          </a:prstGeom>
        </p:spPr>
      </p:pic>
      <p:pic>
        <p:nvPicPr>
          <p:cNvPr id="701" name="Picture 70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240" y="25872150"/>
            <a:ext cx="770159" cy="924928"/>
          </a:xfrm>
          <a:prstGeom prst="rect">
            <a:avLst/>
          </a:prstGeom>
        </p:spPr>
      </p:pic>
      <p:grpSp>
        <p:nvGrpSpPr>
          <p:cNvPr id="702" name="Group 701"/>
          <p:cNvGrpSpPr/>
          <p:nvPr/>
        </p:nvGrpSpPr>
        <p:grpSpPr>
          <a:xfrm>
            <a:off x="33046389" y="28894481"/>
            <a:ext cx="1436609" cy="1436609"/>
            <a:chOff x="16042977" y="20125957"/>
            <a:chExt cx="1436609" cy="1436609"/>
          </a:xfrm>
        </p:grpSpPr>
        <p:sp>
          <p:nvSpPr>
            <p:cNvPr id="703" name="Oval 702"/>
            <p:cNvSpPr/>
            <p:nvPr/>
          </p:nvSpPr>
          <p:spPr>
            <a:xfrm>
              <a:off x="16042977" y="20125957"/>
              <a:ext cx="1436609" cy="1436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4" name="Picture 7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2768" y="20391119"/>
              <a:ext cx="770159" cy="924928"/>
            </a:xfrm>
            <a:prstGeom prst="rect">
              <a:avLst/>
            </a:prstGeom>
          </p:spPr>
        </p:pic>
      </p:grpSp>
      <p:grpSp>
        <p:nvGrpSpPr>
          <p:cNvPr id="705" name="Group 704"/>
          <p:cNvGrpSpPr/>
          <p:nvPr/>
        </p:nvGrpSpPr>
        <p:grpSpPr>
          <a:xfrm>
            <a:off x="30881807" y="28857968"/>
            <a:ext cx="1436609" cy="1436609"/>
            <a:chOff x="18111998" y="20140951"/>
            <a:chExt cx="1436609" cy="1436609"/>
          </a:xfrm>
        </p:grpSpPr>
        <p:sp>
          <p:nvSpPr>
            <p:cNvPr id="706" name="Oval 705"/>
            <p:cNvSpPr/>
            <p:nvPr/>
          </p:nvSpPr>
          <p:spPr>
            <a:xfrm>
              <a:off x="18111998" y="20140951"/>
              <a:ext cx="1436609" cy="1436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7" name="Picture 70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4187" y="20408357"/>
              <a:ext cx="767100" cy="921254"/>
            </a:xfrm>
            <a:prstGeom prst="rect">
              <a:avLst/>
            </a:prstGeom>
          </p:spPr>
        </p:pic>
      </p:grpSp>
      <p:sp>
        <p:nvSpPr>
          <p:cNvPr id="11291" name="TextBox 11290"/>
          <p:cNvSpPr txBox="1"/>
          <p:nvPr/>
        </p:nvSpPr>
        <p:spPr>
          <a:xfrm>
            <a:off x="31470600" y="24697451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Whole face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8" name="TextBox 707"/>
          <p:cNvSpPr txBox="1"/>
          <p:nvPr/>
        </p:nvSpPr>
        <p:spPr>
          <a:xfrm>
            <a:off x="35423496" y="24697451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Chimeric half-face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9" name="TextBox 708"/>
          <p:cNvSpPr txBox="1"/>
          <p:nvPr/>
        </p:nvSpPr>
        <p:spPr>
          <a:xfrm>
            <a:off x="40080763" y="24695724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half-face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3" name="Rectangle 11292"/>
          <p:cNvSpPr/>
          <p:nvPr/>
        </p:nvSpPr>
        <p:spPr>
          <a:xfrm>
            <a:off x="39023763" y="34189774"/>
            <a:ext cx="530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supported by NIH grant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P20 GM103650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132827</TotalTime>
  <Words>968</Words>
  <Application>Microsoft Office PowerPoint</Application>
  <PresentationFormat>Custom</PresentationFormat>
  <Paragraphs>114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Newell</dc:creator>
  <cp:lastModifiedBy>Matthew Harrison</cp:lastModifiedBy>
  <cp:revision>1314</cp:revision>
  <cp:lastPrinted>2014-04-24T14:26:42Z</cp:lastPrinted>
  <dcterms:created xsi:type="dcterms:W3CDTF">2010-03-04T23:09:11Z</dcterms:created>
  <dcterms:modified xsi:type="dcterms:W3CDTF">2020-05-01T17:04:05Z</dcterms:modified>
</cp:coreProperties>
</file>