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9" r:id="rId4"/>
  </p:sldMasterIdLst>
  <p:notesMasterIdLst>
    <p:notesMasterId r:id="rId19"/>
  </p:notesMasterIdLst>
  <p:handoutMasterIdLst>
    <p:handoutMasterId r:id="rId20"/>
  </p:handoutMasterIdLst>
  <p:sldIdLst>
    <p:sldId id="2169" r:id="rId5"/>
    <p:sldId id="2170" r:id="rId6"/>
    <p:sldId id="2171" r:id="rId7"/>
    <p:sldId id="2174" r:id="rId8"/>
    <p:sldId id="2166" r:id="rId9"/>
    <p:sldId id="2172" r:id="rId10"/>
    <p:sldId id="2161" r:id="rId11"/>
    <p:sldId id="2163" r:id="rId12"/>
    <p:sldId id="2164" r:id="rId13"/>
    <p:sldId id="2173" r:id="rId14"/>
    <p:sldId id="2178" r:id="rId15"/>
    <p:sldId id="2176" r:id="rId16"/>
    <p:sldId id="2177" r:id="rId17"/>
    <p:sldId id="2003" r:id="rId18"/>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orkday Presentation" id="{53602FB7-CED1-BD4F-9C9F-C8DC56532C45}">
          <p14:sldIdLst>
            <p14:sldId id="2169"/>
            <p14:sldId id="2170"/>
            <p14:sldId id="2171"/>
            <p14:sldId id="2174"/>
            <p14:sldId id="2166"/>
            <p14:sldId id="2172"/>
            <p14:sldId id="2161"/>
            <p14:sldId id="2163"/>
            <p14:sldId id="2164"/>
            <p14:sldId id="2173"/>
            <p14:sldId id="2178"/>
            <p14:sldId id="2176"/>
            <p14:sldId id="2177"/>
            <p14:sldId id="2003"/>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Kershko, Claire" initials="KC [2]" lastIdx="25" clrIdx="6">
    <p:extLst>
      <p:ext uri="{19B8F6BF-5375-455C-9EA6-DF929625EA0E}">
        <p15:presenceInfo xmlns:p15="http://schemas.microsoft.com/office/powerpoint/2012/main" userId="S-1-5-21-1004336348-920026266-839522115-417363" providerId="AD"/>
      </p:ext>
    </p:extLst>
  </p:cmAuthor>
  <p:cmAuthor id="1" name="Gregory, Melinda" initials="GM" lastIdx="0" clrIdx="0">
    <p:extLst>
      <p:ext uri="{19B8F6BF-5375-455C-9EA6-DF929625EA0E}">
        <p15:presenceInfo xmlns:p15="http://schemas.microsoft.com/office/powerpoint/2012/main" userId="Gregory, Melinda" providerId="None"/>
      </p:ext>
    </p:extLst>
  </p:cmAuthor>
  <p:cmAuthor id="8" name="Jackson, Michelle C" initials="JMC" lastIdx="17" clrIdx="7">
    <p:extLst>
      <p:ext uri="{19B8F6BF-5375-455C-9EA6-DF929625EA0E}">
        <p15:presenceInfo xmlns:p15="http://schemas.microsoft.com/office/powerpoint/2012/main" userId="Jackson, Michelle C" providerId="None"/>
      </p:ext>
    </p:extLst>
  </p:cmAuthor>
  <p:cmAuthor id="2" name="Bell, Leslie" initials="BL" lastIdx="8" clrIdx="1">
    <p:extLst>
      <p:ext uri="{19B8F6BF-5375-455C-9EA6-DF929625EA0E}">
        <p15:presenceInfo xmlns:p15="http://schemas.microsoft.com/office/powerpoint/2012/main" userId="S-1-5-21-1004336348-920026266-839522115-229823" providerId="AD"/>
      </p:ext>
    </p:extLst>
  </p:cmAuthor>
  <p:cmAuthor id="9" name="Claire Kershko" initials="CK" lastIdx="3" clrIdx="8">
    <p:extLst>
      <p:ext uri="{19B8F6BF-5375-455C-9EA6-DF929625EA0E}">
        <p15:presenceInfo xmlns:p15="http://schemas.microsoft.com/office/powerpoint/2012/main" userId="Claire Kershko" providerId="None"/>
      </p:ext>
    </p:extLst>
  </p:cmAuthor>
  <p:cmAuthor id="3" name="Hassan, Neha" initials="HN" lastIdx="12" clrIdx="2">
    <p:extLst>
      <p:ext uri="{19B8F6BF-5375-455C-9EA6-DF929625EA0E}">
        <p15:presenceInfo xmlns:p15="http://schemas.microsoft.com/office/powerpoint/2012/main" userId="S-1-5-21-1004336348-920026266-839522115-365153" providerId="AD"/>
      </p:ext>
    </p:extLst>
  </p:cmAuthor>
  <p:cmAuthor id="10" name="Loncoski, Shannon" initials="LS" lastIdx="24" clrIdx="9">
    <p:extLst>
      <p:ext uri="{19B8F6BF-5375-455C-9EA6-DF929625EA0E}">
        <p15:presenceInfo xmlns:p15="http://schemas.microsoft.com/office/powerpoint/2012/main" userId="Loncoski, Shannon" providerId="None"/>
      </p:ext>
    </p:extLst>
  </p:cmAuthor>
  <p:cmAuthor id="4" name="Jeff Smith" initials="JS" lastIdx="13" clrIdx="3">
    <p:extLst>
      <p:ext uri="{19B8F6BF-5375-455C-9EA6-DF929625EA0E}">
        <p15:presenceInfo xmlns:p15="http://schemas.microsoft.com/office/powerpoint/2012/main" userId="Jeff Smith" providerId="None"/>
      </p:ext>
    </p:extLst>
  </p:cmAuthor>
  <p:cmAuthor id="5" name="Bell, Leslie" initials="BL [2]" lastIdx="8" clrIdx="4">
    <p:extLst>
      <p:ext uri="{19B8F6BF-5375-455C-9EA6-DF929625EA0E}">
        <p15:presenceInfo xmlns:p15="http://schemas.microsoft.com/office/powerpoint/2012/main" userId="Bell, Leslie" providerId="None"/>
      </p:ext>
    </p:extLst>
  </p:cmAuthor>
  <p:cmAuthor id="6" name="Kershko, Claire" initials="KC" lastIdx="13" clrIdx="5">
    <p:extLst>
      <p:ext uri="{19B8F6BF-5375-455C-9EA6-DF929625EA0E}">
        <p15:presenceInfo xmlns:p15="http://schemas.microsoft.com/office/powerpoint/2012/main" userId="Kershko, Clair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E88A1"/>
    <a:srgbClr val="D67921"/>
    <a:srgbClr val="024882"/>
    <a:srgbClr val="065595"/>
    <a:srgbClr val="4D6373"/>
    <a:srgbClr val="F8B532"/>
    <a:srgbClr val="4CB3BB"/>
    <a:srgbClr val="F3F7FA"/>
    <a:srgbClr val="4D83AF"/>
    <a:srgbClr val="97C5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897" autoAdjust="0"/>
    <p:restoredTop sz="94286" autoAdjust="0"/>
  </p:normalViewPr>
  <p:slideViewPr>
    <p:cSldViewPr snapToGrid="0" snapToObjects="1">
      <p:cViewPr varScale="1">
        <p:scale>
          <a:sx n="68" d="100"/>
          <a:sy n="68" d="100"/>
        </p:scale>
        <p:origin x="1188" y="60"/>
      </p:cViewPr>
      <p:guideLst>
        <p:guide orient="horz" pos="2160"/>
        <p:guide pos="3840"/>
      </p:guideLst>
    </p:cSldViewPr>
  </p:slideViewPr>
  <p:outlineViewPr>
    <p:cViewPr>
      <p:scale>
        <a:sx n="33" d="100"/>
        <a:sy n="33" d="100"/>
      </p:scale>
      <p:origin x="0" y="0"/>
    </p:cViewPr>
  </p:outlineViewPr>
  <p:notesTextViewPr>
    <p:cViewPr>
      <p:scale>
        <a:sx n="66" d="100"/>
        <a:sy n="66" d="100"/>
      </p:scale>
      <p:origin x="0" y="0"/>
    </p:cViewPr>
  </p:notesTextViewPr>
  <p:sorterViewPr>
    <p:cViewPr varScale="1">
      <p:scale>
        <a:sx n="1" d="1"/>
        <a:sy n="1" d="1"/>
      </p:scale>
      <p:origin x="0" y="-7710"/>
    </p:cViewPr>
  </p:sorterViewPr>
  <p:notesViewPr>
    <p:cSldViewPr snapToGrid="0" snapToObjects="1">
      <p:cViewPr varScale="1">
        <p:scale>
          <a:sx n="84" d="100"/>
          <a:sy n="84" d="100"/>
        </p:scale>
        <p:origin x="3828"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ECD7C04F-C82F-5F4F-A072-B62DBF7A3584}" type="datetimeFigureOut">
              <a:rPr lang="en-US"/>
              <a:pPr/>
              <a:t>4/22/2020</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03D4E42-CC4B-C74E-8162-39C558E1CAD2}" type="slidenum">
              <a:rPr/>
              <a:pPr/>
              <a:t>‹#›</a:t>
            </a:fld>
            <a:endParaRPr lang="en-US" dirty="0"/>
          </a:p>
        </p:txBody>
      </p:sp>
    </p:spTree>
    <p:extLst>
      <p:ext uri="{BB962C8B-B14F-4D97-AF65-F5344CB8AC3E}">
        <p14:creationId xmlns:p14="http://schemas.microsoft.com/office/powerpoint/2010/main" val="205831707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94C5360-5C14-FC4D-9956-FC286D324A6C}" type="datetimeFigureOut">
              <a:rPr lang="en-US" smtClean="0"/>
              <a:pPr/>
              <a:t>4/22/2020</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74854B5-0888-FA4B-BD47-B46D952D0AA0}" type="slidenum">
              <a:rPr lang="en-US" smtClean="0"/>
              <a:pPr/>
              <a:t>‹#›</a:t>
            </a:fld>
            <a:endParaRPr lang="en-US" dirty="0"/>
          </a:p>
        </p:txBody>
      </p:sp>
    </p:spTree>
    <p:extLst>
      <p:ext uri="{BB962C8B-B14F-4D97-AF65-F5344CB8AC3E}">
        <p14:creationId xmlns:p14="http://schemas.microsoft.com/office/powerpoint/2010/main" val="792877577"/>
      </p:ext>
    </p:extLst>
  </p:cSld>
  <p:clrMap bg1="lt1" tx1="dk1" bg2="lt2" tx2="dk2" accent1="accent1" accent2="accent2" accent3="accent3" accent4="accent4" accent5="accent5" accent6="accent6" hlink="hlink" folHlink="folHlink"/>
  <p:hf hdr="0" ftr="0" dt="0"/>
  <p:notesStyle>
    <a:lvl1pPr marL="0" algn="l" defTabSz="806775" rtl="0" eaLnBrk="1" latinLnBrk="0" hangingPunct="1">
      <a:defRPr sz="1059" kern="1200">
        <a:solidFill>
          <a:schemeClr val="tx1"/>
        </a:solidFill>
        <a:latin typeface="+mn-lt"/>
        <a:ea typeface="+mn-ea"/>
        <a:cs typeface="+mn-cs"/>
      </a:defRPr>
    </a:lvl1pPr>
    <a:lvl2pPr marL="403388" algn="l" defTabSz="806775" rtl="0" eaLnBrk="1" latinLnBrk="0" hangingPunct="1">
      <a:defRPr sz="1059" kern="1200">
        <a:solidFill>
          <a:schemeClr val="tx1"/>
        </a:solidFill>
        <a:latin typeface="+mn-lt"/>
        <a:ea typeface="+mn-ea"/>
        <a:cs typeface="+mn-cs"/>
      </a:defRPr>
    </a:lvl2pPr>
    <a:lvl3pPr marL="806775" algn="l" defTabSz="806775" rtl="0" eaLnBrk="1" latinLnBrk="0" hangingPunct="1">
      <a:defRPr sz="1059" kern="1200">
        <a:solidFill>
          <a:schemeClr val="tx1"/>
        </a:solidFill>
        <a:latin typeface="+mn-lt"/>
        <a:ea typeface="+mn-ea"/>
        <a:cs typeface="+mn-cs"/>
      </a:defRPr>
    </a:lvl3pPr>
    <a:lvl4pPr marL="1210163" algn="l" defTabSz="806775" rtl="0" eaLnBrk="1" latinLnBrk="0" hangingPunct="1">
      <a:defRPr sz="1059" kern="1200">
        <a:solidFill>
          <a:schemeClr val="tx1"/>
        </a:solidFill>
        <a:latin typeface="+mn-lt"/>
        <a:ea typeface="+mn-ea"/>
        <a:cs typeface="+mn-cs"/>
      </a:defRPr>
    </a:lvl4pPr>
    <a:lvl5pPr marL="1613550" algn="l" defTabSz="806775" rtl="0" eaLnBrk="1" latinLnBrk="0" hangingPunct="1">
      <a:defRPr sz="1059" kern="1200">
        <a:solidFill>
          <a:schemeClr val="tx1"/>
        </a:solidFill>
        <a:latin typeface="+mn-lt"/>
        <a:ea typeface="+mn-ea"/>
        <a:cs typeface="+mn-cs"/>
      </a:defRPr>
    </a:lvl5pPr>
    <a:lvl6pPr marL="2016938" algn="l" defTabSz="806775" rtl="0" eaLnBrk="1" latinLnBrk="0" hangingPunct="1">
      <a:defRPr sz="1059" kern="1200">
        <a:solidFill>
          <a:schemeClr val="tx1"/>
        </a:solidFill>
        <a:latin typeface="+mn-lt"/>
        <a:ea typeface="+mn-ea"/>
        <a:cs typeface="+mn-cs"/>
      </a:defRPr>
    </a:lvl6pPr>
    <a:lvl7pPr marL="2420325" algn="l" defTabSz="806775" rtl="0" eaLnBrk="1" latinLnBrk="0" hangingPunct="1">
      <a:defRPr sz="1059" kern="1200">
        <a:solidFill>
          <a:schemeClr val="tx1"/>
        </a:solidFill>
        <a:latin typeface="+mn-lt"/>
        <a:ea typeface="+mn-ea"/>
        <a:cs typeface="+mn-cs"/>
      </a:defRPr>
    </a:lvl7pPr>
    <a:lvl8pPr marL="2823713" algn="l" defTabSz="806775" rtl="0" eaLnBrk="1" latinLnBrk="0" hangingPunct="1">
      <a:defRPr sz="1059" kern="1200">
        <a:solidFill>
          <a:schemeClr val="tx1"/>
        </a:solidFill>
        <a:latin typeface="+mn-lt"/>
        <a:ea typeface="+mn-ea"/>
        <a:cs typeface="+mn-cs"/>
      </a:defRPr>
    </a:lvl8pPr>
    <a:lvl9pPr marL="3227100" algn="l" defTabSz="806775" rtl="0" eaLnBrk="1" latinLnBrk="0" hangingPunct="1">
      <a:defRPr sz="105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4854B5-0888-FA4B-BD47-B46D952D0AA0}" type="slidenum">
              <a:rPr lang="en-US" smtClean="0"/>
              <a:pPr/>
              <a:t>1</a:t>
            </a:fld>
            <a:endParaRPr lang="en-US" dirty="0"/>
          </a:p>
        </p:txBody>
      </p:sp>
    </p:spTree>
    <p:extLst>
      <p:ext uri="{BB962C8B-B14F-4D97-AF65-F5344CB8AC3E}">
        <p14:creationId xmlns:p14="http://schemas.microsoft.com/office/powerpoint/2010/main" val="10181280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4854B5-0888-FA4B-BD47-B46D952D0AA0}" type="slidenum">
              <a:rPr lang="en-US" smtClean="0"/>
              <a:pPr/>
              <a:t>11</a:t>
            </a:fld>
            <a:endParaRPr lang="en-US" dirty="0"/>
          </a:p>
        </p:txBody>
      </p:sp>
    </p:spTree>
    <p:extLst>
      <p:ext uri="{BB962C8B-B14F-4D97-AF65-F5344CB8AC3E}">
        <p14:creationId xmlns:p14="http://schemas.microsoft.com/office/powerpoint/2010/main" val="23882981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4854B5-0888-FA4B-BD47-B46D952D0AA0}" type="slidenum">
              <a:rPr lang="en-US" smtClean="0"/>
              <a:pPr/>
              <a:t>12</a:t>
            </a:fld>
            <a:endParaRPr lang="en-US" dirty="0"/>
          </a:p>
        </p:txBody>
      </p:sp>
    </p:spTree>
    <p:extLst>
      <p:ext uri="{BB962C8B-B14F-4D97-AF65-F5344CB8AC3E}">
        <p14:creationId xmlns:p14="http://schemas.microsoft.com/office/powerpoint/2010/main" val="12622038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4854B5-0888-FA4B-BD47-B46D952D0AA0}" type="slidenum">
              <a:rPr lang="en-US" smtClean="0"/>
              <a:pPr/>
              <a:t>14</a:t>
            </a:fld>
            <a:endParaRPr lang="en-US" dirty="0"/>
          </a:p>
        </p:txBody>
      </p:sp>
    </p:spTree>
    <p:extLst>
      <p:ext uri="{BB962C8B-B14F-4D97-AF65-F5344CB8AC3E}">
        <p14:creationId xmlns:p14="http://schemas.microsoft.com/office/powerpoint/2010/main" val="6702465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4854B5-0888-FA4B-BD47-B46D952D0AA0}" type="slidenum">
              <a:rPr lang="en-US" smtClean="0"/>
              <a:pPr/>
              <a:t>3</a:t>
            </a:fld>
            <a:endParaRPr lang="en-US" dirty="0"/>
          </a:p>
        </p:txBody>
      </p:sp>
    </p:spTree>
    <p:extLst>
      <p:ext uri="{BB962C8B-B14F-4D97-AF65-F5344CB8AC3E}">
        <p14:creationId xmlns:p14="http://schemas.microsoft.com/office/powerpoint/2010/main" val="6478943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03">
              <a:lnSpc>
                <a:spcPts val="2000"/>
              </a:lnSpc>
              <a:spcBef>
                <a:spcPts val="300"/>
              </a:spcBef>
              <a:spcAft>
                <a:spcPts val="600"/>
              </a:spcAft>
            </a:pPr>
            <a:r>
              <a:rPr lang="en-US" sz="1100" b="1" dirty="0">
                <a:solidFill>
                  <a:srgbClr val="024882"/>
                </a:solidFill>
                <a:latin typeface="Open Sans" panose="020B0606030504020204" pitchFamily="34" charset="0"/>
                <a:ea typeface="Open Sans" panose="020B0606030504020204" pitchFamily="34" charset="0"/>
                <a:cs typeface="Open Sans" panose="020B0606030504020204" pitchFamily="34" charset="0"/>
              </a:rPr>
              <a:t>Human error</a:t>
            </a:r>
            <a:endParaRPr lang="en-US" sz="1100" dirty="0">
              <a:solidFill>
                <a:srgbClr val="024882"/>
              </a:solidFill>
              <a:latin typeface="Open Sans" panose="020B0606030504020204" pitchFamily="34" charset="0"/>
              <a:ea typeface="Open Sans" panose="020B0606030504020204" pitchFamily="34" charset="0"/>
              <a:cs typeface="Open Sans" panose="020B0606030504020204" pitchFamily="34" charset="0"/>
            </a:endParaRPr>
          </a:p>
          <a:p>
            <a:pPr defTabSz="914303">
              <a:lnSpc>
                <a:spcPts val="2000"/>
              </a:lnSpc>
              <a:spcBef>
                <a:spcPts val="300"/>
              </a:spcBef>
              <a:spcAft>
                <a:spcPts val="600"/>
              </a:spcAft>
            </a:pPr>
            <a:r>
              <a:rPr lang="en-US" sz="1100" b="1" dirty="0">
                <a:solidFill>
                  <a:srgbClr val="024882"/>
                </a:solidFill>
                <a:latin typeface="Open Sans" panose="020B0606030504020204" pitchFamily="34" charset="0"/>
                <a:ea typeface="Open Sans" panose="020B0606030504020204" pitchFamily="34" charset="0"/>
                <a:cs typeface="Open Sans" panose="020B0606030504020204" pitchFamily="34" charset="0"/>
              </a:rPr>
              <a:t>Human error</a:t>
            </a:r>
            <a:endParaRPr lang="en-US" sz="1100" dirty="0">
              <a:solidFill>
                <a:srgbClr val="024882"/>
              </a:solidFill>
              <a:latin typeface="Open Sans" panose="020B0606030504020204" pitchFamily="34" charset="0"/>
              <a:ea typeface="Open Sans" panose="020B0606030504020204" pitchFamily="34" charset="0"/>
              <a:cs typeface="Open Sans" panose="020B0606030504020204" pitchFamily="34" charset="0"/>
            </a:endParaRPr>
          </a:p>
          <a:p>
            <a:pPr defTabSz="914303">
              <a:lnSpc>
                <a:spcPts val="2000"/>
              </a:lnSpc>
            </a:pPr>
            <a:r>
              <a:rPr lang="en-US" sz="1100" dirty="0">
                <a:solidFill>
                  <a:srgbClr val="024882"/>
                </a:solidFill>
                <a:latin typeface="Open Sans" panose="020B0606030504020204" pitchFamily="34" charset="0"/>
                <a:ea typeface="Open Sans" panose="020B0606030504020204" pitchFamily="34" charset="0"/>
                <a:cs typeface="Open Sans" panose="020B0606030504020204" pitchFamily="34" charset="0"/>
              </a:rPr>
              <a:t>Manually updating employee information in multiple systems is fraught with </a:t>
            </a:r>
            <a:r>
              <a:rPr lang="en-US" sz="1100" b="1" dirty="0">
                <a:solidFill>
                  <a:srgbClr val="024882"/>
                </a:solidFill>
                <a:latin typeface="Open Sans" panose="020B0606030504020204" pitchFamily="34" charset="0"/>
                <a:ea typeface="Open Sans" panose="020B0606030504020204" pitchFamily="34" charset="0"/>
                <a:cs typeface="Open Sans" panose="020B0606030504020204" pitchFamily="34" charset="0"/>
              </a:rPr>
              <a:t>human error </a:t>
            </a:r>
            <a:r>
              <a:rPr lang="en-US" sz="1100" dirty="0">
                <a:solidFill>
                  <a:srgbClr val="024882"/>
                </a:solidFill>
                <a:latin typeface="Open Sans" panose="020B0606030504020204" pitchFamily="34" charset="0"/>
                <a:ea typeface="Open Sans" panose="020B0606030504020204" pitchFamily="34" charset="0"/>
                <a:cs typeface="Open Sans" panose="020B0606030504020204" pitchFamily="34" charset="0"/>
              </a:rPr>
              <a:t>and creates a frustrating benefits experience. </a:t>
            </a:r>
            <a:endParaRPr lang="en-US" sz="1100" b="1" dirty="0">
              <a:solidFill>
                <a:srgbClr val="024882"/>
              </a:solidFill>
              <a:latin typeface="Open Sans" panose="020B0606030504020204"/>
            </a:endParaRPr>
          </a:p>
          <a:p>
            <a:endParaRPr lang="en-US" dirty="0"/>
          </a:p>
        </p:txBody>
      </p:sp>
      <p:sp>
        <p:nvSpPr>
          <p:cNvPr id="4" name="Slide Number Placeholder 3"/>
          <p:cNvSpPr>
            <a:spLocks noGrp="1"/>
          </p:cNvSpPr>
          <p:nvPr>
            <p:ph type="sldNum" sz="quarter" idx="5"/>
          </p:nvPr>
        </p:nvSpPr>
        <p:spPr/>
        <p:txBody>
          <a:bodyPr/>
          <a:lstStyle/>
          <a:p>
            <a:fld id="{474854B5-0888-FA4B-BD47-B46D952D0AA0}" type="slidenum">
              <a:rPr lang="en-US" smtClean="0"/>
              <a:pPr/>
              <a:t>4</a:t>
            </a:fld>
            <a:endParaRPr lang="en-US" dirty="0"/>
          </a:p>
        </p:txBody>
      </p:sp>
    </p:spTree>
    <p:extLst>
      <p:ext uri="{BB962C8B-B14F-4D97-AF65-F5344CB8AC3E}">
        <p14:creationId xmlns:p14="http://schemas.microsoft.com/office/powerpoint/2010/main" val="21004970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4854B5-0888-FA4B-BD47-B46D952D0AA0}" type="slidenum">
              <a:rPr lang="en-US" smtClean="0"/>
              <a:pPr/>
              <a:t>5</a:t>
            </a:fld>
            <a:endParaRPr lang="en-US" dirty="0"/>
          </a:p>
        </p:txBody>
      </p:sp>
    </p:spTree>
    <p:extLst>
      <p:ext uri="{BB962C8B-B14F-4D97-AF65-F5344CB8AC3E}">
        <p14:creationId xmlns:p14="http://schemas.microsoft.com/office/powerpoint/2010/main" val="1099755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4854B5-0888-FA4B-BD47-B46D952D0AA0}" type="slidenum">
              <a:rPr lang="en-US" smtClean="0"/>
              <a:pPr/>
              <a:t>6</a:t>
            </a:fld>
            <a:endParaRPr lang="en-US" dirty="0"/>
          </a:p>
        </p:txBody>
      </p:sp>
    </p:spTree>
    <p:extLst>
      <p:ext uri="{BB962C8B-B14F-4D97-AF65-F5344CB8AC3E}">
        <p14:creationId xmlns:p14="http://schemas.microsoft.com/office/powerpoint/2010/main" val="20358596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4854B5-0888-FA4B-BD47-B46D952D0AA0}" type="slidenum">
              <a:rPr lang="en-US" smtClean="0"/>
              <a:pPr/>
              <a:t>7</a:t>
            </a:fld>
            <a:endParaRPr lang="en-US" dirty="0"/>
          </a:p>
        </p:txBody>
      </p:sp>
    </p:spTree>
    <p:extLst>
      <p:ext uri="{BB962C8B-B14F-4D97-AF65-F5344CB8AC3E}">
        <p14:creationId xmlns:p14="http://schemas.microsoft.com/office/powerpoint/2010/main" val="1461831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4854B5-0888-FA4B-BD47-B46D952D0AA0}" type="slidenum">
              <a:rPr lang="en-US" smtClean="0"/>
              <a:pPr/>
              <a:t>8</a:t>
            </a:fld>
            <a:endParaRPr lang="en-US" dirty="0"/>
          </a:p>
        </p:txBody>
      </p:sp>
    </p:spTree>
    <p:extLst>
      <p:ext uri="{BB962C8B-B14F-4D97-AF65-F5344CB8AC3E}">
        <p14:creationId xmlns:p14="http://schemas.microsoft.com/office/powerpoint/2010/main" val="7719195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4854B5-0888-FA4B-BD47-B46D952D0AA0}" type="slidenum">
              <a:rPr lang="en-US" smtClean="0"/>
              <a:pPr/>
              <a:t>9</a:t>
            </a:fld>
            <a:endParaRPr lang="en-US" dirty="0"/>
          </a:p>
        </p:txBody>
      </p:sp>
    </p:spTree>
    <p:extLst>
      <p:ext uri="{BB962C8B-B14F-4D97-AF65-F5344CB8AC3E}">
        <p14:creationId xmlns:p14="http://schemas.microsoft.com/office/powerpoint/2010/main" val="29873555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4854B5-0888-FA4B-BD47-B46D952D0AA0}" type="slidenum">
              <a:rPr lang="en-US" smtClean="0"/>
              <a:pPr/>
              <a:t>10</a:t>
            </a:fld>
            <a:endParaRPr lang="en-US" dirty="0"/>
          </a:p>
        </p:txBody>
      </p:sp>
    </p:spTree>
    <p:extLst>
      <p:ext uri="{BB962C8B-B14F-4D97-AF65-F5344CB8AC3E}">
        <p14:creationId xmlns:p14="http://schemas.microsoft.com/office/powerpoint/2010/main" val="42564223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EC01BE4-0282-4000-A41A-0A0916A61E14}" type="datetime1">
              <a:rPr lang="en-US" smtClean="0"/>
              <a:t>4/22/2020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E3E5FF-F567-C747-AB2C-9AAD31BE383D}" type="slidenum">
              <a:rPr lang="en-US" smtClean="0"/>
              <a:pPr/>
              <a:t>‹#›</a:t>
            </a:fld>
            <a:endParaRPr lang="en-US" dirty="0"/>
          </a:p>
        </p:txBody>
      </p:sp>
    </p:spTree>
    <p:extLst>
      <p:ext uri="{BB962C8B-B14F-4D97-AF65-F5344CB8AC3E}">
        <p14:creationId xmlns:p14="http://schemas.microsoft.com/office/powerpoint/2010/main" val="3203510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0CEA42-03CE-4E5B-A28F-3A93EB1D954E}" type="datetime1">
              <a:rPr lang="en-US" smtClean="0"/>
              <a:t>4/22/2020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E3E5FF-F567-C747-AB2C-9AAD31BE383D}" type="slidenum">
              <a:rPr lang="en-US" smtClean="0"/>
              <a:pPr/>
              <a:t>‹#›</a:t>
            </a:fld>
            <a:endParaRPr lang="en-US" dirty="0"/>
          </a:p>
        </p:txBody>
      </p:sp>
    </p:spTree>
    <p:extLst>
      <p:ext uri="{BB962C8B-B14F-4D97-AF65-F5344CB8AC3E}">
        <p14:creationId xmlns:p14="http://schemas.microsoft.com/office/powerpoint/2010/main" val="2928588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4FD630-1CB2-4067-90D9-3245EFF67786}" type="datetime1">
              <a:rPr lang="en-US" smtClean="0"/>
              <a:t>4/22/2020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E3E5FF-F567-C747-AB2C-9AAD31BE383D}" type="slidenum">
              <a:rPr lang="en-US" smtClean="0"/>
              <a:pPr/>
              <a:t>‹#›</a:t>
            </a:fld>
            <a:endParaRPr lang="en-US" dirty="0"/>
          </a:p>
        </p:txBody>
      </p:sp>
    </p:spTree>
    <p:extLst>
      <p:ext uri="{BB962C8B-B14F-4D97-AF65-F5344CB8AC3E}">
        <p14:creationId xmlns:p14="http://schemas.microsoft.com/office/powerpoint/2010/main" val="39023213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email">
            <a:extLst>
              <a:ext uri="{28A0092B-C50C-407E-A947-70E740481C1C}">
                <a14:useLocalDpi xmlns:a14="http://schemas.microsoft.com/office/drawing/2010/main"/>
              </a:ext>
            </a:extLst>
          </a:blip>
          <a:srcRect l="71990" r="11147" b="81798"/>
          <a:stretch/>
        </p:blipFill>
        <p:spPr>
          <a:xfrm>
            <a:off x="9011479" y="6385223"/>
            <a:ext cx="1832970" cy="472778"/>
          </a:xfrm>
          <a:prstGeom prst="rect">
            <a:avLst/>
          </a:prstGeom>
        </p:spPr>
      </p:pic>
      <p:sp>
        <p:nvSpPr>
          <p:cNvPr id="2" name="Title 1"/>
          <p:cNvSpPr>
            <a:spLocks noGrp="1"/>
          </p:cNvSpPr>
          <p:nvPr>
            <p:ph type="title"/>
          </p:nvPr>
        </p:nvSpPr>
        <p:spPr>
          <a:xfrm>
            <a:off x="1767841" y="1"/>
            <a:ext cx="10094376" cy="1446551"/>
          </a:xfrm>
        </p:spPr>
        <p:txBody>
          <a:bodyPr>
            <a:normAutofit/>
          </a:bodyPr>
          <a:lstStyle>
            <a:lvl1pPr>
              <a:defRPr sz="4271" b="1" spc="-146">
                <a:solidFill>
                  <a:srgbClr val="002060"/>
                </a:solidFill>
                <a:latin typeface="Arial" charset="0"/>
                <a:ea typeface="Arial" charset="0"/>
                <a:cs typeface="Arial" charset="0"/>
              </a:defRPr>
            </a:lvl1pPr>
          </a:lstStyle>
          <a:p>
            <a:r>
              <a:rPr lang="en-US" dirty="0"/>
              <a:t>Click to edit Master title style</a:t>
            </a:r>
          </a:p>
        </p:txBody>
      </p:sp>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643016" y="6360893"/>
            <a:ext cx="1219200" cy="294895"/>
          </a:xfrm>
          <a:prstGeom prst="rect">
            <a:avLst/>
          </a:prstGeom>
        </p:spPr>
      </p:pic>
      <p:sp>
        <p:nvSpPr>
          <p:cNvPr id="9" name="TextBox 8"/>
          <p:cNvSpPr txBox="1"/>
          <p:nvPr userDrawn="1"/>
        </p:nvSpPr>
        <p:spPr>
          <a:xfrm>
            <a:off x="8059563" y="6454531"/>
            <a:ext cx="2069798" cy="226857"/>
          </a:xfrm>
          <a:prstGeom prst="rect">
            <a:avLst/>
          </a:prstGeom>
          <a:noFill/>
        </p:spPr>
        <p:txBody>
          <a:bodyPr wrap="none" rtlCol="0">
            <a:spAutoFit/>
          </a:bodyPr>
          <a:lstStyle/>
          <a:p>
            <a:pPr algn="r"/>
            <a:r>
              <a:rPr lang="en-US" sz="874" b="1" dirty="0">
                <a:solidFill>
                  <a:schemeClr val="bg1">
                    <a:lumMod val="50000"/>
                  </a:schemeClr>
                </a:solidFill>
                <a:latin typeface="Arial" charset="0"/>
                <a:ea typeface="Arial" charset="0"/>
                <a:cs typeface="Arial" charset="0"/>
              </a:rPr>
              <a:t>CLIENT NAME  |  04/25/18</a:t>
            </a:r>
            <a:r>
              <a:rPr lang="en-US" sz="874" b="1" baseline="0" dirty="0">
                <a:solidFill>
                  <a:schemeClr val="bg1">
                    <a:lumMod val="50000"/>
                  </a:schemeClr>
                </a:solidFill>
                <a:latin typeface="Arial" charset="0"/>
                <a:ea typeface="Arial" charset="0"/>
                <a:cs typeface="Arial" charset="0"/>
              </a:rPr>
              <a:t>             </a:t>
            </a:r>
            <a:fld id="{0D63B0D0-9995-DB4E-AFC7-CCAAED98F712}" type="slidenum">
              <a:rPr lang="en-US" sz="874" b="1" smtClean="0">
                <a:solidFill>
                  <a:schemeClr val="bg1"/>
                </a:solidFill>
                <a:latin typeface="Arial" charset="0"/>
                <a:ea typeface="Arial" charset="0"/>
                <a:cs typeface="Arial" charset="0"/>
              </a:rPr>
              <a:pPr algn="r"/>
              <a:t>‹#›</a:t>
            </a:fld>
            <a:endParaRPr lang="en-US" sz="874" b="1" dirty="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630562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E81818-52EC-4ECB-AFBC-83C71DFDAC68}" type="datetime1">
              <a:rPr lang="en-US" smtClean="0"/>
              <a:t>4/22/2020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E3E5FF-F567-C747-AB2C-9AAD31BE383D}" type="slidenum">
              <a:rPr lang="en-US" smtClean="0"/>
              <a:pPr/>
              <a:t>‹#›</a:t>
            </a:fld>
            <a:endParaRPr lang="en-US" dirty="0"/>
          </a:p>
        </p:txBody>
      </p:sp>
    </p:spTree>
    <p:extLst>
      <p:ext uri="{BB962C8B-B14F-4D97-AF65-F5344CB8AC3E}">
        <p14:creationId xmlns:p14="http://schemas.microsoft.com/office/powerpoint/2010/main" val="1538579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4E8E18-CAB8-406B-A912-1E5709039499}" type="datetime1">
              <a:rPr lang="en-US" smtClean="0"/>
              <a:t>4/22/2020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E3E5FF-F567-C747-AB2C-9AAD31BE383D}" type="slidenum">
              <a:rPr lang="en-US" smtClean="0"/>
              <a:pPr/>
              <a:t>‹#›</a:t>
            </a:fld>
            <a:endParaRPr lang="en-US" dirty="0"/>
          </a:p>
        </p:txBody>
      </p:sp>
    </p:spTree>
    <p:extLst>
      <p:ext uri="{BB962C8B-B14F-4D97-AF65-F5344CB8AC3E}">
        <p14:creationId xmlns:p14="http://schemas.microsoft.com/office/powerpoint/2010/main" val="27735203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F18C07-1E17-479C-B8F6-DA57ABB77E8C}" type="datetime1">
              <a:rPr lang="en-US" smtClean="0"/>
              <a:t>4/22/2020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FE3E5FF-F567-C747-AB2C-9AAD31BE383D}" type="slidenum">
              <a:rPr lang="en-US" smtClean="0"/>
              <a:pPr/>
              <a:t>‹#›</a:t>
            </a:fld>
            <a:endParaRPr lang="en-US" dirty="0"/>
          </a:p>
        </p:txBody>
      </p:sp>
    </p:spTree>
    <p:extLst>
      <p:ext uri="{BB962C8B-B14F-4D97-AF65-F5344CB8AC3E}">
        <p14:creationId xmlns:p14="http://schemas.microsoft.com/office/powerpoint/2010/main" val="936034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62EACEC-1EEE-4FF4-A02A-56C63E018BCA}" type="datetime1">
              <a:rPr lang="en-US" smtClean="0"/>
              <a:t>4/22/2020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FE3E5FF-F567-C747-AB2C-9AAD31BE383D}" type="slidenum">
              <a:rPr lang="en-US" smtClean="0"/>
              <a:pPr/>
              <a:t>‹#›</a:t>
            </a:fld>
            <a:endParaRPr lang="en-US" dirty="0"/>
          </a:p>
        </p:txBody>
      </p:sp>
    </p:spTree>
    <p:extLst>
      <p:ext uri="{BB962C8B-B14F-4D97-AF65-F5344CB8AC3E}">
        <p14:creationId xmlns:p14="http://schemas.microsoft.com/office/powerpoint/2010/main" val="2123740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EC01CA1-2A6E-4AF1-B49C-C943C716C969}" type="datetime1">
              <a:rPr lang="en-US" smtClean="0"/>
              <a:t>4/22/2020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FE3E5FF-F567-C747-AB2C-9AAD31BE383D}" type="slidenum">
              <a:rPr lang="en-US" smtClean="0"/>
              <a:pPr/>
              <a:t>‹#›</a:t>
            </a:fld>
            <a:endParaRPr lang="en-US" dirty="0"/>
          </a:p>
        </p:txBody>
      </p:sp>
    </p:spTree>
    <p:extLst>
      <p:ext uri="{BB962C8B-B14F-4D97-AF65-F5344CB8AC3E}">
        <p14:creationId xmlns:p14="http://schemas.microsoft.com/office/powerpoint/2010/main" val="1372684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31060B2F-DF35-6046-A746-5130A4C5929A}"/>
              </a:ext>
            </a:extLst>
          </p:cNvPr>
          <p:cNvSpPr>
            <a:spLocks noGrp="1"/>
          </p:cNvSpPr>
          <p:nvPr>
            <p:ph type="sldNum" sz="quarter" idx="12"/>
          </p:nvPr>
        </p:nvSpPr>
        <p:spPr>
          <a:xfrm>
            <a:off x="10806798" y="6518495"/>
            <a:ext cx="482873" cy="339505"/>
          </a:xfrm>
          <a:prstGeom prst="rect">
            <a:avLst/>
          </a:prstGeom>
        </p:spPr>
        <p:txBody>
          <a:bodyPr lIns="0" tIns="0" rIns="0" bIns="0" anchor="t" anchorCtr="0"/>
          <a:lstStyle>
            <a:lvl1pPr>
              <a:defRPr sz="11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stStyle>
          <a:p>
            <a:fld id="{434F970D-FEAA-7440-B6E2-61B22D2C621B}" type="slidenum">
              <a:rPr lang="en-US" smtClean="0"/>
              <a:pPr/>
              <a:t>‹#›</a:t>
            </a:fld>
            <a:endParaRPr lang="en-US" dirty="0"/>
          </a:p>
        </p:txBody>
      </p:sp>
      <p:pic>
        <p:nvPicPr>
          <p:cNvPr id="6" name="Picture 5">
            <a:extLst>
              <a:ext uri="{FF2B5EF4-FFF2-40B4-BE49-F238E27FC236}">
                <a16:creationId xmlns:a16="http://schemas.microsoft.com/office/drawing/2014/main" id="{53BB744B-269D-CA42-A6BB-40420AD22C44}"/>
              </a:ext>
            </a:extLst>
          </p:cNvPr>
          <p:cNvPicPr>
            <a:picLocks noChangeAspect="1"/>
          </p:cNvPicPr>
          <p:nvPr userDrawn="1"/>
        </p:nvPicPr>
        <p:blipFill>
          <a:blip r:embed="rId2"/>
          <a:stretch>
            <a:fillRect/>
          </a:stretch>
        </p:blipFill>
        <p:spPr>
          <a:xfrm>
            <a:off x="11353799" y="6449832"/>
            <a:ext cx="642266" cy="235934"/>
          </a:xfrm>
          <a:prstGeom prst="rect">
            <a:avLst/>
          </a:prstGeom>
        </p:spPr>
      </p:pic>
    </p:spTree>
    <p:extLst>
      <p:ext uri="{BB962C8B-B14F-4D97-AF65-F5344CB8AC3E}">
        <p14:creationId xmlns:p14="http://schemas.microsoft.com/office/powerpoint/2010/main" val="3486786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428B749-08BF-4F59-BFE9-C763718D3013}" type="datetime1">
              <a:rPr lang="en-US" smtClean="0"/>
              <a:t>4/22/2020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FE3E5FF-F567-C747-AB2C-9AAD31BE383D}" type="slidenum">
              <a:rPr lang="en-US" smtClean="0"/>
              <a:pPr/>
              <a:t>‹#›</a:t>
            </a:fld>
            <a:endParaRPr lang="en-US" dirty="0"/>
          </a:p>
        </p:txBody>
      </p:sp>
    </p:spTree>
    <p:extLst>
      <p:ext uri="{BB962C8B-B14F-4D97-AF65-F5344CB8AC3E}">
        <p14:creationId xmlns:p14="http://schemas.microsoft.com/office/powerpoint/2010/main" val="683154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D695CD4-072F-4A8D-8F74-B8ECF3D9941C}" type="datetime1">
              <a:rPr lang="en-US" smtClean="0"/>
              <a:t>4/22/2020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FE3E5FF-F567-C747-AB2C-9AAD31BE383D}" type="slidenum">
              <a:rPr lang="en-US" smtClean="0"/>
              <a:pPr/>
              <a:t>‹#›</a:t>
            </a:fld>
            <a:endParaRPr lang="en-US" dirty="0"/>
          </a:p>
        </p:txBody>
      </p:sp>
    </p:spTree>
    <p:extLst>
      <p:ext uri="{BB962C8B-B14F-4D97-AF65-F5344CB8AC3E}">
        <p14:creationId xmlns:p14="http://schemas.microsoft.com/office/powerpoint/2010/main" val="18240494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87C184-469F-45EF-83B3-E199F8FC3DC9}" type="datetime1">
              <a:rPr lang="en-US" smtClean="0"/>
              <a:t>4/22/2020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E3E5FF-F567-C747-AB2C-9AAD31BE383D}" type="slidenum">
              <a:rPr lang="en-US" smtClean="0"/>
              <a:pPr/>
              <a:t>‹#›</a:t>
            </a:fld>
            <a:endParaRPr lang="en-US" dirty="0"/>
          </a:p>
        </p:txBody>
      </p:sp>
    </p:spTree>
    <p:extLst>
      <p:ext uri="{BB962C8B-B14F-4D97-AF65-F5344CB8AC3E}">
        <p14:creationId xmlns:p14="http://schemas.microsoft.com/office/powerpoint/2010/main" val="1891768219"/>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672"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image" Target="../media/image16.png"/><Relationship Id="rId7" Type="http://schemas.microsoft.com/office/2007/relationships/hdphoto" Target="../media/hdphoto3.wdp"/><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7.png"/><Relationship Id="rId10" Type="http://schemas.openxmlformats.org/officeDocument/2006/relationships/image" Target="../media/image15.emf"/><Relationship Id="rId4" Type="http://schemas.microsoft.com/office/2007/relationships/hdphoto" Target="../media/hdphoto2.wdp"/><Relationship Id="rId9" Type="http://schemas.openxmlformats.org/officeDocument/2006/relationships/image" Target="../media/image14.emf"/></Relationships>
</file>

<file path=ppt/slides/_rels/slide11.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image" Target="../media/image16.png"/><Relationship Id="rId7"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17.png"/><Relationship Id="rId10" Type="http://schemas.openxmlformats.org/officeDocument/2006/relationships/image" Target="../media/image15.emf"/><Relationship Id="rId4" Type="http://schemas.microsoft.com/office/2007/relationships/hdphoto" Target="../media/hdphoto2.wdp"/><Relationship Id="rId9" Type="http://schemas.openxmlformats.org/officeDocument/2006/relationships/image" Target="../media/image14.emf"/></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1.emf"/><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image" Target="../media/image8.emf"/></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5.emf"/><Relationship Id="rId5" Type="http://schemas.openxmlformats.org/officeDocument/2006/relationships/image" Target="../media/image14.emf"/><Relationship Id="rId4" Type="http://schemas.openxmlformats.org/officeDocument/2006/relationships/image" Target="../media/image13.emf"/></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6.png"/><Relationship Id="rId7" Type="http://schemas.openxmlformats.org/officeDocument/2006/relationships/image" Target="../media/image7.png"/><Relationship Id="rId12" Type="http://schemas.openxmlformats.org/officeDocument/2006/relationships/image" Target="../media/image15.emf"/><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microsoft.com/office/2007/relationships/hdphoto" Target="../media/hdphoto3.wdp"/><Relationship Id="rId11" Type="http://schemas.openxmlformats.org/officeDocument/2006/relationships/image" Target="../media/image14.emf"/><Relationship Id="rId5" Type="http://schemas.openxmlformats.org/officeDocument/2006/relationships/image" Target="../media/image17.png"/><Relationship Id="rId10" Type="http://schemas.openxmlformats.org/officeDocument/2006/relationships/image" Target="../media/image13.emf"/><Relationship Id="rId4" Type="http://schemas.microsoft.com/office/2007/relationships/hdphoto" Target="../media/hdphoto2.wdp"/><Relationship Id="rId9" Type="http://schemas.openxmlformats.org/officeDocument/2006/relationships/image" Target="../media/image19.png"/></Relationships>
</file>

<file path=ppt/slides/_rels/slide7.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image" Target="../media/image16.png"/><Relationship Id="rId7"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17.png"/><Relationship Id="rId10" Type="http://schemas.openxmlformats.org/officeDocument/2006/relationships/image" Target="../media/image15.emf"/><Relationship Id="rId4" Type="http://schemas.microsoft.com/office/2007/relationships/hdphoto" Target="../media/hdphoto2.wdp"/><Relationship Id="rId9" Type="http://schemas.openxmlformats.org/officeDocument/2006/relationships/image" Target="../media/image14.emf"/></Relationships>
</file>

<file path=ppt/slides/_rels/slide8.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image" Target="../media/image16.png"/><Relationship Id="rId7"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17.png"/><Relationship Id="rId10" Type="http://schemas.openxmlformats.org/officeDocument/2006/relationships/image" Target="../media/image15.emf"/><Relationship Id="rId4" Type="http://schemas.microsoft.com/office/2007/relationships/hdphoto" Target="../media/hdphoto2.wdp"/><Relationship Id="rId9" Type="http://schemas.openxmlformats.org/officeDocument/2006/relationships/image" Target="../media/image14.emf"/></Relationships>
</file>

<file path=ppt/slides/_rels/slide9.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image" Target="../media/image16.png"/><Relationship Id="rId7"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17.png"/><Relationship Id="rId10" Type="http://schemas.openxmlformats.org/officeDocument/2006/relationships/image" Target="../media/image15.emf"/><Relationship Id="rId4" Type="http://schemas.microsoft.com/office/2007/relationships/hdphoto" Target="../media/hdphoto2.wdp"/><Relationship Id="rId9" Type="http://schemas.openxmlformats.org/officeDocument/2006/relationships/image" Target="../media/image1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DDF83F35-37D7-4CF3-B3D0-0619AB810D1F}"/>
              </a:ext>
            </a:extLst>
          </p:cNvPr>
          <p:cNvSpPr txBox="1"/>
          <p:nvPr/>
        </p:nvSpPr>
        <p:spPr>
          <a:xfrm>
            <a:off x="6594532" y="3659652"/>
            <a:ext cx="4855096" cy="1737655"/>
          </a:xfrm>
          <a:prstGeom prst="rect">
            <a:avLst/>
          </a:prstGeom>
          <a:noFill/>
        </p:spPr>
        <p:txBody>
          <a:bodyPr wrap="square" lIns="0" tIns="0" rIns="0" bIns="0" rtlCol="0">
            <a:spAutoFit/>
          </a:bodyPr>
          <a:lstStyle/>
          <a:p>
            <a:pPr marL="7702" marR="3080" algn="ctr" defTabSz="914422">
              <a:spcBef>
                <a:spcPts val="1200"/>
              </a:spcBef>
            </a:pPr>
            <a:r>
              <a:rPr lang="en-US" sz="2471" dirty="0">
                <a:solidFill>
                  <a:srgbClr val="5E88A1"/>
                </a:solidFill>
                <a:latin typeface="Open Sans" panose="020B0606030504020204" pitchFamily="34" charset="0"/>
                <a:ea typeface="Open Sans" panose="020B0606030504020204" pitchFamily="34" charset="0"/>
                <a:cs typeface="Open Sans" panose="020B0606030504020204" pitchFamily="34" charset="0"/>
              </a:rPr>
              <a:t> Integrated with</a:t>
            </a:r>
          </a:p>
          <a:p>
            <a:pPr marL="7702" marR="3080" algn="ctr" defTabSz="914422">
              <a:lnSpc>
                <a:spcPts val="3000"/>
              </a:lnSpc>
            </a:pPr>
            <a:r>
              <a:rPr lang="en-US" sz="2471" b="1" dirty="0">
                <a:solidFill>
                  <a:srgbClr val="5E88A1"/>
                </a:solidFill>
                <a:latin typeface="Open Sans" panose="020B0606030504020204" pitchFamily="34" charset="0"/>
                <a:ea typeface="Open Sans" panose="020B0606030504020204" pitchFamily="34" charset="0"/>
                <a:cs typeface="Open Sans" panose="020B0606030504020204" pitchFamily="34" charset="0"/>
              </a:rPr>
              <a:t>Workday</a:t>
            </a:r>
          </a:p>
          <a:p>
            <a:pPr marL="7702" marR="3080" algn="ctr" defTabSz="914422">
              <a:lnSpc>
                <a:spcPts val="2400"/>
              </a:lnSpc>
              <a:spcBef>
                <a:spcPts val="600"/>
              </a:spcBef>
            </a:pPr>
            <a:r>
              <a:rPr lang="en-US" sz="2471" dirty="0">
                <a:solidFill>
                  <a:srgbClr val="024882"/>
                </a:solidFill>
                <a:latin typeface="Open Sans" panose="020B0606030504020204" pitchFamily="34" charset="0"/>
                <a:ea typeface="Open Sans" panose="020B0606030504020204" pitchFamily="34" charset="0"/>
                <a:cs typeface="Open Sans" panose="020B0606030504020204" pitchFamily="34" charset="0"/>
              </a:rPr>
              <a:t> </a:t>
            </a:r>
            <a:br>
              <a:rPr lang="en-US" sz="2471" dirty="0">
                <a:solidFill>
                  <a:srgbClr val="024882"/>
                </a:solidFill>
                <a:latin typeface="Open Sans" panose="020B0606030504020204" pitchFamily="34" charset="0"/>
                <a:ea typeface="Open Sans" panose="020B0606030504020204" pitchFamily="34" charset="0"/>
                <a:cs typeface="Open Sans" panose="020B0606030504020204" pitchFamily="34" charset="0"/>
              </a:rPr>
            </a:br>
            <a:r>
              <a:rPr lang="en-US" sz="1700" dirty="0">
                <a:solidFill>
                  <a:srgbClr val="024882"/>
                </a:solidFill>
                <a:latin typeface="Open Sans" panose="020B0606030504020204" pitchFamily="34" charset="0"/>
                <a:ea typeface="Open Sans" panose="020B0606030504020204" pitchFamily="34" charset="0"/>
                <a:cs typeface="Open Sans" panose="020B0606030504020204" pitchFamily="34" charset="0"/>
              </a:rPr>
              <a:t>A faster, simpler and more accurate way to administer employee benefits</a:t>
            </a:r>
          </a:p>
        </p:txBody>
      </p:sp>
      <p:pic>
        <p:nvPicPr>
          <p:cNvPr id="3" name="Picture 2">
            <a:extLst>
              <a:ext uri="{FF2B5EF4-FFF2-40B4-BE49-F238E27FC236}">
                <a16:creationId xmlns:a16="http://schemas.microsoft.com/office/drawing/2014/main" id="{CA1E0BCB-9F09-9E4F-9F21-69E6871291D8}"/>
              </a:ext>
            </a:extLst>
          </p:cNvPr>
          <p:cNvPicPr>
            <a:picLocks noChangeAspect="1"/>
          </p:cNvPicPr>
          <p:nvPr/>
        </p:nvPicPr>
        <p:blipFill rotWithShape="1">
          <a:blip r:embed="rId3"/>
          <a:srcRect r="44884" b="4633"/>
          <a:stretch/>
        </p:blipFill>
        <p:spPr>
          <a:xfrm>
            <a:off x="0" y="1"/>
            <a:ext cx="5943600" cy="6849069"/>
          </a:xfrm>
          <a:prstGeom prst="rect">
            <a:avLst/>
          </a:prstGeom>
        </p:spPr>
      </p:pic>
      <p:pic>
        <p:nvPicPr>
          <p:cNvPr id="5" name="Picture 4">
            <a:extLst>
              <a:ext uri="{FF2B5EF4-FFF2-40B4-BE49-F238E27FC236}">
                <a16:creationId xmlns:a16="http://schemas.microsoft.com/office/drawing/2014/main" id="{2ABB79BB-91F7-0942-B836-DE007FFD95A3}"/>
              </a:ext>
            </a:extLst>
          </p:cNvPr>
          <p:cNvPicPr>
            <a:picLocks noChangeAspect="1"/>
          </p:cNvPicPr>
          <p:nvPr/>
        </p:nvPicPr>
        <p:blipFill>
          <a:blip r:embed="rId4"/>
          <a:stretch>
            <a:fillRect/>
          </a:stretch>
        </p:blipFill>
        <p:spPr>
          <a:xfrm>
            <a:off x="7764780" y="1460693"/>
            <a:ext cx="2514600" cy="1676400"/>
          </a:xfrm>
          <a:prstGeom prst="rect">
            <a:avLst/>
          </a:prstGeom>
        </p:spPr>
      </p:pic>
    </p:spTree>
    <p:extLst>
      <p:ext uri="{BB962C8B-B14F-4D97-AF65-F5344CB8AC3E}">
        <p14:creationId xmlns:p14="http://schemas.microsoft.com/office/powerpoint/2010/main" val="40545828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32ACEA2-6A61-4BB2-ABD4-9E47A2F6B843}"/>
              </a:ext>
            </a:extLst>
          </p:cNvPr>
          <p:cNvSpPr>
            <a:spLocks noGrp="1"/>
          </p:cNvSpPr>
          <p:nvPr>
            <p:ph type="sldNum" sz="quarter" idx="12"/>
          </p:nvPr>
        </p:nvSpPr>
        <p:spPr/>
        <p:txBody>
          <a:bodyPr/>
          <a:lstStyle/>
          <a:p>
            <a:fld id="{1FE3E5FF-F567-C747-AB2C-9AAD31BE383D}" type="slidenum">
              <a:rPr lang="en-US" smtClean="0"/>
              <a:pPr/>
              <a:t>10</a:t>
            </a:fld>
            <a:endParaRPr lang="en-US" dirty="0"/>
          </a:p>
        </p:txBody>
      </p:sp>
      <p:sp>
        <p:nvSpPr>
          <p:cNvPr id="31" name="object 2">
            <a:extLst>
              <a:ext uri="{FF2B5EF4-FFF2-40B4-BE49-F238E27FC236}">
                <a16:creationId xmlns:a16="http://schemas.microsoft.com/office/drawing/2014/main" id="{CB12D77E-17F3-7A48-B98B-8B3E9F125552}"/>
              </a:ext>
            </a:extLst>
          </p:cNvPr>
          <p:cNvSpPr/>
          <p:nvPr/>
        </p:nvSpPr>
        <p:spPr>
          <a:xfrm>
            <a:off x="0" y="385"/>
            <a:ext cx="3429000" cy="6857615"/>
          </a:xfrm>
          <a:custGeom>
            <a:avLst/>
            <a:gdLst/>
            <a:ahLst/>
            <a:cxnLst/>
            <a:rect l="l" t="t" r="r" b="b"/>
            <a:pathLst>
              <a:path w="8812530" h="11308715">
                <a:moveTo>
                  <a:pt x="0" y="11308556"/>
                </a:moveTo>
                <a:lnTo>
                  <a:pt x="8812087" y="11308556"/>
                </a:lnTo>
                <a:lnTo>
                  <a:pt x="8812087" y="0"/>
                </a:lnTo>
                <a:lnTo>
                  <a:pt x="0" y="0"/>
                </a:lnTo>
                <a:lnTo>
                  <a:pt x="0" y="11308556"/>
                </a:lnTo>
                <a:close/>
              </a:path>
            </a:pathLst>
          </a:custGeom>
          <a:solidFill>
            <a:srgbClr val="F3F7FA"/>
          </a:solidFill>
        </p:spPr>
        <p:txBody>
          <a:bodyPr wrap="square" lIns="0" tIns="0" rIns="0" bIns="0" rtlCol="0"/>
          <a:lstStyle/>
          <a:p>
            <a:endParaRPr sz="1092" dirty="0"/>
          </a:p>
        </p:txBody>
      </p:sp>
      <p:sp>
        <p:nvSpPr>
          <p:cNvPr id="32" name="TextBox 31">
            <a:extLst>
              <a:ext uri="{FF2B5EF4-FFF2-40B4-BE49-F238E27FC236}">
                <a16:creationId xmlns:a16="http://schemas.microsoft.com/office/drawing/2014/main" id="{F63DA6FF-2F00-9542-86D8-923E0464E184}"/>
              </a:ext>
            </a:extLst>
          </p:cNvPr>
          <p:cNvSpPr txBox="1"/>
          <p:nvPr/>
        </p:nvSpPr>
        <p:spPr>
          <a:xfrm>
            <a:off x="576072" y="1600200"/>
            <a:ext cx="2400300" cy="820738"/>
          </a:xfrm>
          <a:prstGeom prst="rect">
            <a:avLst/>
          </a:prstGeom>
          <a:noFill/>
        </p:spPr>
        <p:txBody>
          <a:bodyPr wrap="square" lIns="0" tIns="0" rIns="0" bIns="0" rtlCol="0">
            <a:spAutoFit/>
          </a:bodyPr>
          <a:lstStyle/>
          <a:p>
            <a:pPr marL="7702" marR="3080" defTabSz="914422">
              <a:lnSpc>
                <a:spcPts val="3200"/>
              </a:lnSpc>
            </a:pPr>
            <a:r>
              <a:rPr lang="en-US" sz="2800" b="1" dirty="0">
                <a:solidFill>
                  <a:srgbClr val="024882"/>
                </a:solidFill>
                <a:latin typeface="Open Sans" panose="020B0606030504020204" pitchFamily="34" charset="0"/>
                <a:ea typeface="Open Sans" panose="020B0606030504020204" pitchFamily="34" charset="0"/>
                <a:cs typeface="Open Sans" panose="020B0606030504020204" pitchFamily="34" charset="0"/>
              </a:rPr>
              <a:t>Billing Solution</a:t>
            </a:r>
          </a:p>
        </p:txBody>
      </p:sp>
      <p:sp>
        <p:nvSpPr>
          <p:cNvPr id="33" name="Rectangle 32">
            <a:extLst>
              <a:ext uri="{FF2B5EF4-FFF2-40B4-BE49-F238E27FC236}">
                <a16:creationId xmlns:a16="http://schemas.microsoft.com/office/drawing/2014/main" id="{2C72BC6C-C649-9A4D-85E2-8C1DFB12DB2D}"/>
              </a:ext>
            </a:extLst>
          </p:cNvPr>
          <p:cNvSpPr/>
          <p:nvPr/>
        </p:nvSpPr>
        <p:spPr>
          <a:xfrm>
            <a:off x="576073" y="2743200"/>
            <a:ext cx="2281427" cy="1025922"/>
          </a:xfrm>
          <a:prstGeom prst="rect">
            <a:avLst/>
          </a:prstGeom>
        </p:spPr>
        <p:txBody>
          <a:bodyPr wrap="square" lIns="0" tIns="0" rIns="0" bIns="0">
            <a:spAutoFit/>
          </a:bodyPr>
          <a:lstStyle/>
          <a:p>
            <a:pPr marL="0" lvl="1" fontAlgn="ctr">
              <a:lnSpc>
                <a:spcPts val="2000"/>
              </a:lnSpc>
            </a:pPr>
            <a:r>
              <a:rPr lang="en-US" sz="1600" dirty="0">
                <a:solidFill>
                  <a:srgbClr val="024882"/>
                </a:solidFill>
                <a:latin typeface="Open Sans" panose="020B0606030504020204" pitchFamily="34" charset="0"/>
                <a:ea typeface="Open Sans" panose="020B0606030504020204" pitchFamily="34" charset="0"/>
                <a:cs typeface="Open Sans" panose="020B0606030504020204" pitchFamily="34" charset="0"/>
              </a:rPr>
              <a:t>Calculates, summarizes and displays your Unum premium in an easy-to-use interface</a:t>
            </a:r>
            <a:endParaRPr lang="en-US" sz="1600" dirty="0">
              <a:solidFill>
                <a:srgbClr val="024882"/>
              </a:solidFill>
              <a:latin typeface="Open Sans" panose="020B0606030504020204"/>
            </a:endParaRPr>
          </a:p>
        </p:txBody>
      </p:sp>
      <p:sp>
        <p:nvSpPr>
          <p:cNvPr id="36" name="TextBox 35">
            <a:extLst>
              <a:ext uri="{FF2B5EF4-FFF2-40B4-BE49-F238E27FC236}">
                <a16:creationId xmlns:a16="http://schemas.microsoft.com/office/drawing/2014/main" id="{AF13CAF7-1F1E-A74C-8BC6-C2A4024A71A9}"/>
              </a:ext>
            </a:extLst>
          </p:cNvPr>
          <p:cNvSpPr txBox="1"/>
          <p:nvPr/>
        </p:nvSpPr>
        <p:spPr>
          <a:xfrm>
            <a:off x="7796462" y="1600200"/>
            <a:ext cx="4395537" cy="276999"/>
          </a:xfrm>
          <a:prstGeom prst="rect">
            <a:avLst/>
          </a:prstGeom>
          <a:noFill/>
        </p:spPr>
        <p:txBody>
          <a:bodyPr wrap="square" lIns="0" tIns="0" rIns="0" bIns="0" rtlCol="0">
            <a:spAutoFit/>
          </a:bodyPr>
          <a:lstStyle/>
          <a:p>
            <a:pPr marL="7702" marR="3080" algn="ctr" defTabSz="914422">
              <a:spcBef>
                <a:spcPts val="439"/>
              </a:spcBef>
            </a:pPr>
            <a:r>
              <a:rPr lang="en-US" b="1" dirty="0">
                <a:solidFill>
                  <a:srgbClr val="4CB3BB"/>
                </a:solidFill>
                <a:latin typeface="Open Sans" panose="020B0606030504020204" pitchFamily="34" charset="0"/>
                <a:ea typeface="Open Sans" panose="020B0606030504020204" pitchFamily="34" charset="0"/>
                <a:cs typeface="Open Sans" panose="020B0606030504020204" pitchFamily="34" charset="0"/>
              </a:rPr>
              <a:t>WITH HR CONNECT…</a:t>
            </a:r>
          </a:p>
        </p:txBody>
      </p:sp>
      <p:sp>
        <p:nvSpPr>
          <p:cNvPr id="37" name="TextBox 36">
            <a:extLst>
              <a:ext uri="{FF2B5EF4-FFF2-40B4-BE49-F238E27FC236}">
                <a16:creationId xmlns:a16="http://schemas.microsoft.com/office/drawing/2014/main" id="{96397D39-7485-E048-A3E4-67CFA7DAB747}"/>
              </a:ext>
            </a:extLst>
          </p:cNvPr>
          <p:cNvSpPr txBox="1"/>
          <p:nvPr/>
        </p:nvSpPr>
        <p:spPr>
          <a:xfrm>
            <a:off x="3433012" y="1600200"/>
            <a:ext cx="4363452" cy="276999"/>
          </a:xfrm>
          <a:prstGeom prst="rect">
            <a:avLst/>
          </a:prstGeom>
          <a:noFill/>
        </p:spPr>
        <p:txBody>
          <a:bodyPr wrap="square" lIns="0" tIns="0" rIns="0" bIns="0" rtlCol="0">
            <a:spAutoFit/>
          </a:bodyPr>
          <a:lstStyle/>
          <a:p>
            <a:pPr marL="7702" marR="3080" algn="ctr" defTabSz="914422">
              <a:spcBef>
                <a:spcPts val="439"/>
              </a:spcBef>
            </a:pPr>
            <a:r>
              <a:rPr lang="en-US" b="1" dirty="0">
                <a:solidFill>
                  <a:srgbClr val="D67921"/>
                </a:solidFill>
                <a:latin typeface="Open Sans" panose="020B0606030504020204" pitchFamily="34" charset="0"/>
                <a:ea typeface="Open Sans" panose="020B0606030504020204" pitchFamily="34" charset="0"/>
                <a:cs typeface="Open Sans" panose="020B0606030504020204" pitchFamily="34" charset="0"/>
              </a:rPr>
              <a:t>THE OLD WAY…</a:t>
            </a:r>
          </a:p>
        </p:txBody>
      </p:sp>
      <p:cxnSp>
        <p:nvCxnSpPr>
          <p:cNvPr id="38" name="Straight Connector 37">
            <a:extLst>
              <a:ext uri="{FF2B5EF4-FFF2-40B4-BE49-F238E27FC236}">
                <a16:creationId xmlns:a16="http://schemas.microsoft.com/office/drawing/2014/main" id="{523B8B43-9893-844D-9C76-90D88F287E26}"/>
              </a:ext>
            </a:extLst>
          </p:cNvPr>
          <p:cNvCxnSpPr>
            <a:cxnSpLocks/>
          </p:cNvCxnSpPr>
          <p:nvPr/>
        </p:nvCxnSpPr>
        <p:spPr>
          <a:xfrm>
            <a:off x="7799956" y="1371600"/>
            <a:ext cx="0" cy="4572000"/>
          </a:xfrm>
          <a:prstGeom prst="line">
            <a:avLst/>
          </a:prstGeom>
          <a:ln w="12700">
            <a:solidFill>
              <a:srgbClr val="024882"/>
            </a:solidFill>
            <a:prstDash val="solid"/>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A47BDD86-1984-4D4E-B6D9-35113E69216F}"/>
              </a:ext>
            </a:extLst>
          </p:cNvPr>
          <p:cNvSpPr txBox="1">
            <a:spLocks/>
          </p:cNvSpPr>
          <p:nvPr/>
        </p:nvSpPr>
        <p:spPr>
          <a:xfrm>
            <a:off x="8778240" y="2286000"/>
            <a:ext cx="2704012" cy="3573094"/>
          </a:xfrm>
          <a:prstGeom prst="rect">
            <a:avLst/>
          </a:prstGeom>
          <a:noFill/>
          <a:ln w="9525">
            <a:no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marL="53975" lvl="0" indent="-53975" defTabSz="1087313" eaLnBrk="1" hangingPunct="1">
              <a:lnSpc>
                <a:spcPct val="140000"/>
              </a:lnSpc>
              <a:buClr>
                <a:srgbClr val="272848"/>
              </a:buClr>
              <a:defRPr sz="800" baseline="0">
                <a:solidFill>
                  <a:schemeClr val="tx1">
                    <a:lumMod val="65000"/>
                    <a:lumOff val="35000"/>
                  </a:schemeClr>
                </a:solidFill>
                <a:latin typeface="Arial"/>
                <a:ea typeface="ＭＳ Ｐゴシック"/>
              </a:defRPr>
            </a:lvl1pPr>
            <a:lvl2pPr marL="235199" lvl="1" indent="-233272" defTabSz="1087313" eaLnBrk="1" hangingPunct="1">
              <a:buClr>
                <a:schemeClr val="tx2"/>
              </a:buClr>
              <a:buSzPct val="125000"/>
              <a:buFont typeface="Arial" pitchFamily="34" charset="0"/>
              <a:buChar char="•"/>
              <a:defRPr baseline="0">
                <a:latin typeface="+mn-lt"/>
              </a:defRPr>
            </a:lvl2pPr>
            <a:lvl3pPr marL="555224" lvl="2" indent="-318098" defTabSz="1087313" eaLnBrk="1" hangingPunct="1">
              <a:buClr>
                <a:schemeClr val="tx2"/>
              </a:buClr>
              <a:buSzPct val="120000"/>
              <a:buFont typeface="Arial" charset="0"/>
              <a:buChar char="–"/>
              <a:defRPr baseline="0">
                <a:latin typeface="+mn-lt"/>
              </a:defRPr>
            </a:lvl3pPr>
            <a:lvl4pPr marL="746082" lvl="3" indent="-188930" defTabSz="1087313" eaLnBrk="1" hangingPunct="1">
              <a:buClr>
                <a:schemeClr val="tx2"/>
              </a:buClr>
              <a:buSzPct val="100000"/>
              <a:buFont typeface="Arial" pitchFamily="34" charset="0"/>
              <a:buChar char="•"/>
              <a:defRPr baseline="0">
                <a:latin typeface="+mn-lt"/>
              </a:defRPr>
            </a:lvl4pPr>
            <a:lvl5pPr marL="910567" lvl="4" indent="-158085" defTabSz="1087313" eaLnBrk="1" hangingPunct="1">
              <a:buClr>
                <a:schemeClr val="tx2"/>
              </a:buClr>
              <a:buSzPct val="89000"/>
              <a:buFont typeface="Arial" charset="0"/>
              <a:buChar char="-"/>
              <a:defRPr baseline="0">
                <a:latin typeface="+mn-lt"/>
              </a:defRPr>
            </a:lvl5pPr>
            <a:lvl6pPr marL="910567" indent="-158085" defTabSz="1087313" fontAlgn="base">
              <a:spcBef>
                <a:spcPct val="0"/>
              </a:spcBef>
              <a:spcAft>
                <a:spcPct val="0"/>
              </a:spcAft>
              <a:buClr>
                <a:schemeClr val="tx2"/>
              </a:buClr>
              <a:buSzPct val="89000"/>
              <a:buFont typeface="Arial" charset="0"/>
              <a:buChar char="-"/>
              <a:defRPr baseline="0">
                <a:latin typeface="+mn-lt"/>
              </a:defRPr>
            </a:lvl6pPr>
            <a:lvl7pPr marL="910567" indent="-158085" defTabSz="1087313" fontAlgn="base">
              <a:spcBef>
                <a:spcPct val="0"/>
              </a:spcBef>
              <a:spcAft>
                <a:spcPct val="0"/>
              </a:spcAft>
              <a:buClr>
                <a:schemeClr val="tx2"/>
              </a:buClr>
              <a:buSzPct val="89000"/>
              <a:buFont typeface="Arial" charset="0"/>
              <a:buChar char="-"/>
              <a:defRPr baseline="0">
                <a:latin typeface="+mn-lt"/>
              </a:defRPr>
            </a:lvl7pPr>
            <a:lvl8pPr marL="910567" indent="-158085" defTabSz="1087313" fontAlgn="base">
              <a:spcBef>
                <a:spcPct val="0"/>
              </a:spcBef>
              <a:spcAft>
                <a:spcPct val="0"/>
              </a:spcAft>
              <a:buClr>
                <a:schemeClr val="tx2"/>
              </a:buClr>
              <a:buSzPct val="89000"/>
              <a:buFont typeface="Arial" charset="0"/>
              <a:buChar char="-"/>
              <a:defRPr baseline="0">
                <a:latin typeface="+mn-lt"/>
              </a:defRPr>
            </a:lvl8pPr>
            <a:lvl9pPr marL="910567" indent="-158085" defTabSz="1087313" fontAlgn="base">
              <a:spcBef>
                <a:spcPct val="0"/>
              </a:spcBef>
              <a:spcAft>
                <a:spcPct val="0"/>
              </a:spcAft>
              <a:buClr>
                <a:schemeClr val="tx2"/>
              </a:buClr>
              <a:buSzPct val="89000"/>
              <a:buFont typeface="Arial" charset="0"/>
              <a:buChar char="-"/>
              <a:defRPr baseline="0">
                <a:latin typeface="+mn-lt"/>
              </a:defRPr>
            </a:lvl9pPr>
          </a:lstStyle>
          <a:p>
            <a:pPr marL="0" indent="0">
              <a:lnSpc>
                <a:spcPts val="2000"/>
              </a:lnSpc>
            </a:pPr>
            <a:r>
              <a:rPr lang="en-US" sz="1600" dirty="0">
                <a:solidFill>
                  <a:srgbClr val="024882"/>
                </a:solidFill>
                <a:latin typeface="Open Sans" panose="020B0606030504020204"/>
              </a:rPr>
              <a:t>Changes/updates made in your Workday system are automatically sent to Unum in real time.</a:t>
            </a:r>
          </a:p>
          <a:p>
            <a:pPr marL="0" indent="0">
              <a:lnSpc>
                <a:spcPts val="2000"/>
              </a:lnSpc>
            </a:pPr>
            <a:endParaRPr lang="en-US" sz="1600" dirty="0">
              <a:solidFill>
                <a:srgbClr val="024882"/>
              </a:solidFill>
              <a:latin typeface="Open Sans" panose="020B0606030504020204"/>
            </a:endParaRPr>
          </a:p>
          <a:p>
            <a:pPr marL="0" indent="0" defTabSz="959445" fontAlgn="base">
              <a:lnSpc>
                <a:spcPts val="2000"/>
              </a:lnSpc>
              <a:defRPr/>
            </a:pPr>
            <a:r>
              <a:rPr lang="en-US" sz="1600" dirty="0">
                <a:solidFill>
                  <a:srgbClr val="024882"/>
                </a:solidFill>
                <a:latin typeface="Open Sans" panose="020B0606030504020204"/>
              </a:rPr>
              <a:t>Your bill is accurate, </a:t>
            </a:r>
            <a:br>
              <a:rPr lang="en-US" sz="1600" dirty="0">
                <a:solidFill>
                  <a:srgbClr val="024882"/>
                </a:solidFill>
                <a:latin typeface="Open Sans" panose="020B0606030504020204"/>
              </a:rPr>
            </a:br>
            <a:r>
              <a:rPr lang="en-US" sz="1600" dirty="0">
                <a:solidFill>
                  <a:srgbClr val="024882"/>
                </a:solidFill>
                <a:latin typeface="Open Sans" panose="020B0606030504020204"/>
              </a:rPr>
              <a:t>month after month.</a:t>
            </a:r>
          </a:p>
          <a:p>
            <a:pPr marL="0" indent="0" fontAlgn="base">
              <a:lnSpc>
                <a:spcPts val="2000"/>
              </a:lnSpc>
              <a:defRPr/>
            </a:pPr>
            <a:endParaRPr lang="en-US" sz="1600" dirty="0">
              <a:solidFill>
                <a:srgbClr val="024882"/>
              </a:solidFill>
              <a:latin typeface="Open Sans" panose="020B0606030504020204"/>
            </a:endParaRPr>
          </a:p>
          <a:p>
            <a:pPr marL="0" indent="0" fontAlgn="base">
              <a:lnSpc>
                <a:spcPts val="2000"/>
              </a:lnSpc>
              <a:defRPr/>
            </a:pPr>
            <a:r>
              <a:rPr lang="en-US" sz="1600" dirty="0">
                <a:solidFill>
                  <a:srgbClr val="024882"/>
                </a:solidFill>
                <a:latin typeface="Open Sans" panose="020B0606030504020204"/>
              </a:rPr>
              <a:t>You can drill down to policy, product and employee-level detail.</a:t>
            </a:r>
          </a:p>
          <a:p>
            <a:pPr marL="0" indent="0" fontAlgn="base">
              <a:lnSpc>
                <a:spcPts val="2000"/>
              </a:lnSpc>
              <a:defRPr/>
            </a:pPr>
            <a:endParaRPr lang="en-US" sz="1600" dirty="0">
              <a:solidFill>
                <a:srgbClr val="024882"/>
              </a:solidFill>
              <a:latin typeface="Open Sans" panose="020B0606030504020204"/>
            </a:endParaRPr>
          </a:p>
          <a:p>
            <a:pPr marL="0" indent="0" fontAlgn="base">
              <a:lnSpc>
                <a:spcPts val="2000"/>
              </a:lnSpc>
              <a:defRPr/>
            </a:pPr>
            <a:r>
              <a:rPr lang="en-US" sz="1600" dirty="0">
                <a:solidFill>
                  <a:srgbClr val="024882"/>
                </a:solidFill>
                <a:latin typeface="Open Sans" panose="020B0606030504020204"/>
              </a:rPr>
              <a:t>Simple online payment options.</a:t>
            </a:r>
          </a:p>
        </p:txBody>
      </p:sp>
      <p:pic>
        <p:nvPicPr>
          <p:cNvPr id="41" name="Picture 40">
            <a:extLst>
              <a:ext uri="{FF2B5EF4-FFF2-40B4-BE49-F238E27FC236}">
                <a16:creationId xmlns:a16="http://schemas.microsoft.com/office/drawing/2014/main" id="{49A3D9DF-C20C-2840-859D-A470F229158C}"/>
              </a:ext>
            </a:extLst>
          </p:cNvPr>
          <p:cNvPicPr>
            <a:picLocks noChangeAspect="1"/>
          </p:cNvPicPr>
          <p:nvPr/>
        </p:nvPicPr>
        <p:blipFill>
          <a:blip r:embed="rId3" cstate="print">
            <a:duotone>
              <a:schemeClr val="accent1">
                <a:shade val="45000"/>
                <a:satMod val="135000"/>
              </a:schemeClr>
              <a:prstClr val="white"/>
            </a:duotone>
            <a:extLst>
              <a:ext uri="{BEBA8EAE-BF5A-486C-A8C5-ECC9F3942E4B}">
                <a14:imgProps xmlns:a14="http://schemas.microsoft.com/office/drawing/2010/main">
                  <a14:imgLayer r:embed="rId4">
                    <a14:imgEffect>
                      <a14:colorTemperature colorTemp="4700"/>
                    </a14:imgEffect>
                    <a14:imgEffect>
                      <a14:brightnessContrast bright="-84000"/>
                    </a14:imgEffect>
                  </a14:imgLayer>
                </a14:imgProps>
              </a:ext>
              <a:ext uri="{28A0092B-C50C-407E-A947-70E740481C1C}">
                <a14:useLocalDpi xmlns:a14="http://schemas.microsoft.com/office/drawing/2010/main"/>
              </a:ext>
            </a:extLst>
          </a:blip>
          <a:stretch>
            <a:fillRect/>
          </a:stretch>
        </p:blipFill>
        <p:spPr>
          <a:xfrm>
            <a:off x="8321040" y="2286000"/>
            <a:ext cx="228600" cy="228600"/>
          </a:xfrm>
          <a:prstGeom prst="rect">
            <a:avLst/>
          </a:prstGeom>
        </p:spPr>
      </p:pic>
      <p:pic>
        <p:nvPicPr>
          <p:cNvPr id="46" name="Picture 45">
            <a:extLst>
              <a:ext uri="{FF2B5EF4-FFF2-40B4-BE49-F238E27FC236}">
                <a16:creationId xmlns:a16="http://schemas.microsoft.com/office/drawing/2014/main" id="{211B5E16-4C5F-4544-9DB8-3756501FDDD0}"/>
              </a:ext>
            </a:extLst>
          </p:cNvPr>
          <p:cNvPicPr>
            <a:picLocks noChangeAspect="1"/>
          </p:cNvPicPr>
          <p:nvPr/>
        </p:nvPicPr>
        <p:blipFill>
          <a:blip r:embed="rId3" cstate="print">
            <a:duotone>
              <a:schemeClr val="accent1">
                <a:shade val="45000"/>
                <a:satMod val="135000"/>
              </a:schemeClr>
              <a:prstClr val="white"/>
            </a:duotone>
            <a:extLst>
              <a:ext uri="{BEBA8EAE-BF5A-486C-A8C5-ECC9F3942E4B}">
                <a14:imgProps xmlns:a14="http://schemas.microsoft.com/office/drawing/2010/main">
                  <a14:imgLayer r:embed="rId4">
                    <a14:imgEffect>
                      <a14:colorTemperature colorTemp="4700"/>
                    </a14:imgEffect>
                    <a14:imgEffect>
                      <a14:brightnessContrast bright="-84000"/>
                    </a14:imgEffect>
                  </a14:imgLayer>
                </a14:imgProps>
              </a:ext>
              <a:ext uri="{28A0092B-C50C-407E-A947-70E740481C1C}">
                <a14:useLocalDpi xmlns:a14="http://schemas.microsoft.com/office/drawing/2010/main"/>
              </a:ext>
            </a:extLst>
          </a:blip>
          <a:stretch>
            <a:fillRect/>
          </a:stretch>
        </p:blipFill>
        <p:spPr>
          <a:xfrm>
            <a:off x="8321040" y="3590441"/>
            <a:ext cx="228600" cy="228600"/>
          </a:xfrm>
          <a:prstGeom prst="rect">
            <a:avLst/>
          </a:prstGeom>
        </p:spPr>
      </p:pic>
      <p:pic>
        <p:nvPicPr>
          <p:cNvPr id="47" name="Picture 46">
            <a:extLst>
              <a:ext uri="{FF2B5EF4-FFF2-40B4-BE49-F238E27FC236}">
                <a16:creationId xmlns:a16="http://schemas.microsoft.com/office/drawing/2014/main" id="{DB09F188-D76E-3E44-ABA9-8C3093C42915}"/>
              </a:ext>
            </a:extLst>
          </p:cNvPr>
          <p:cNvPicPr>
            <a:picLocks noChangeAspect="1"/>
          </p:cNvPicPr>
          <p:nvPr/>
        </p:nvPicPr>
        <p:blipFill>
          <a:blip r:embed="rId3" cstate="print">
            <a:duotone>
              <a:schemeClr val="accent1">
                <a:shade val="45000"/>
                <a:satMod val="135000"/>
              </a:schemeClr>
              <a:prstClr val="white"/>
            </a:duotone>
            <a:extLst>
              <a:ext uri="{BEBA8EAE-BF5A-486C-A8C5-ECC9F3942E4B}">
                <a14:imgProps xmlns:a14="http://schemas.microsoft.com/office/drawing/2010/main">
                  <a14:imgLayer r:embed="rId4">
                    <a14:imgEffect>
                      <a14:colorTemperature colorTemp="4700"/>
                    </a14:imgEffect>
                    <a14:imgEffect>
                      <a14:brightnessContrast bright="-84000"/>
                    </a14:imgEffect>
                  </a14:imgLayer>
                </a14:imgProps>
              </a:ext>
              <a:ext uri="{28A0092B-C50C-407E-A947-70E740481C1C}">
                <a14:useLocalDpi xmlns:a14="http://schemas.microsoft.com/office/drawing/2010/main"/>
              </a:ext>
            </a:extLst>
          </a:blip>
          <a:stretch>
            <a:fillRect/>
          </a:stretch>
        </p:blipFill>
        <p:spPr>
          <a:xfrm>
            <a:off x="8321040" y="4352441"/>
            <a:ext cx="228600" cy="228600"/>
          </a:xfrm>
          <a:prstGeom prst="rect">
            <a:avLst/>
          </a:prstGeom>
        </p:spPr>
      </p:pic>
      <p:pic>
        <p:nvPicPr>
          <p:cNvPr id="48" name="Picture 47">
            <a:extLst>
              <a:ext uri="{FF2B5EF4-FFF2-40B4-BE49-F238E27FC236}">
                <a16:creationId xmlns:a16="http://schemas.microsoft.com/office/drawing/2014/main" id="{FCCA73C9-8F42-254B-8706-A974DD9A0EFB}"/>
              </a:ext>
            </a:extLst>
          </p:cNvPr>
          <p:cNvPicPr>
            <a:picLocks noChangeAspect="1"/>
          </p:cNvPicPr>
          <p:nvPr/>
        </p:nvPicPr>
        <p:blipFill>
          <a:blip r:embed="rId3" cstate="print">
            <a:duotone>
              <a:schemeClr val="accent1">
                <a:shade val="45000"/>
                <a:satMod val="135000"/>
              </a:schemeClr>
              <a:prstClr val="white"/>
            </a:duotone>
            <a:extLst>
              <a:ext uri="{BEBA8EAE-BF5A-486C-A8C5-ECC9F3942E4B}">
                <a14:imgProps xmlns:a14="http://schemas.microsoft.com/office/drawing/2010/main">
                  <a14:imgLayer r:embed="rId4">
                    <a14:imgEffect>
                      <a14:colorTemperature colorTemp="4700"/>
                    </a14:imgEffect>
                    <a14:imgEffect>
                      <a14:brightnessContrast bright="-84000"/>
                    </a14:imgEffect>
                  </a14:imgLayer>
                </a14:imgProps>
              </a:ext>
              <a:ext uri="{28A0092B-C50C-407E-A947-70E740481C1C}">
                <a14:useLocalDpi xmlns:a14="http://schemas.microsoft.com/office/drawing/2010/main"/>
              </a:ext>
            </a:extLst>
          </a:blip>
          <a:stretch>
            <a:fillRect/>
          </a:stretch>
        </p:blipFill>
        <p:spPr>
          <a:xfrm>
            <a:off x="8321040" y="5362638"/>
            <a:ext cx="228600" cy="228600"/>
          </a:xfrm>
          <a:prstGeom prst="rect">
            <a:avLst/>
          </a:prstGeom>
        </p:spPr>
      </p:pic>
      <p:pic>
        <p:nvPicPr>
          <p:cNvPr id="23" name="Picture 22">
            <a:extLst>
              <a:ext uri="{FF2B5EF4-FFF2-40B4-BE49-F238E27FC236}">
                <a16:creationId xmlns:a16="http://schemas.microsoft.com/office/drawing/2014/main" id="{BE31F4B4-0DB4-E245-BB3E-2AC895B21C2F}"/>
              </a:ext>
            </a:extLst>
          </p:cNvPr>
          <p:cNvPicPr>
            <a:picLocks noChangeAspect="1"/>
          </p:cNvPicPr>
          <p:nvPr/>
        </p:nvPicPr>
        <p:blipFill>
          <a:blip r:embed="rId5"/>
          <a:stretch>
            <a:fillRect/>
          </a:stretch>
        </p:blipFill>
        <p:spPr>
          <a:xfrm>
            <a:off x="576072" y="610621"/>
            <a:ext cx="1642224" cy="421360"/>
          </a:xfrm>
          <a:prstGeom prst="rect">
            <a:avLst/>
          </a:prstGeom>
        </p:spPr>
      </p:pic>
      <p:pic>
        <p:nvPicPr>
          <p:cNvPr id="25" name="Picture 24">
            <a:extLst>
              <a:ext uri="{FF2B5EF4-FFF2-40B4-BE49-F238E27FC236}">
                <a16:creationId xmlns:a16="http://schemas.microsoft.com/office/drawing/2014/main" id="{0BCF2F4C-B470-4AEE-9E88-0B0D45B483A8}"/>
              </a:ext>
            </a:extLst>
          </p:cNvPr>
          <p:cNvPicPr>
            <a:picLocks noChangeAspect="1"/>
          </p:cNvPicPr>
          <p:nvPr/>
        </p:nvPicPr>
        <p:blipFill>
          <a:blip r:embed="rId6">
            <a:duotone>
              <a:schemeClr val="accent1">
                <a:shade val="45000"/>
                <a:satMod val="135000"/>
              </a:schemeClr>
              <a:prstClr val="white"/>
            </a:duotone>
            <a:extLst>
              <a:ext uri="{BEBA8EAE-BF5A-486C-A8C5-ECC9F3942E4B}">
                <a14:imgProps xmlns:a14="http://schemas.microsoft.com/office/drawing/2010/main">
                  <a14:imgLayer r:embed="rId7">
                    <a14:imgEffect>
                      <a14:sharpenSoften amount="-25000"/>
                    </a14:imgEffect>
                    <a14:imgEffect>
                      <a14:colorTemperature colorTemp="5300"/>
                    </a14:imgEffect>
                    <a14:imgEffect>
                      <a14:brightnessContrast bright="20000" contrast="-24000"/>
                    </a14:imgEffect>
                  </a14:imgLayer>
                </a14:imgProps>
              </a:ext>
            </a:extLst>
          </a:blip>
          <a:stretch>
            <a:fillRect/>
          </a:stretch>
        </p:blipFill>
        <p:spPr>
          <a:xfrm>
            <a:off x="3886200" y="2311810"/>
            <a:ext cx="228600" cy="228600"/>
          </a:xfrm>
          <a:prstGeom prst="rect">
            <a:avLst/>
          </a:prstGeom>
        </p:spPr>
      </p:pic>
      <p:pic>
        <p:nvPicPr>
          <p:cNvPr id="26" name="Picture 25">
            <a:extLst>
              <a:ext uri="{FF2B5EF4-FFF2-40B4-BE49-F238E27FC236}">
                <a16:creationId xmlns:a16="http://schemas.microsoft.com/office/drawing/2014/main" id="{784883CC-A41F-4850-B085-996C7A589549}"/>
              </a:ext>
            </a:extLst>
          </p:cNvPr>
          <p:cNvPicPr>
            <a:picLocks noChangeAspect="1"/>
          </p:cNvPicPr>
          <p:nvPr/>
        </p:nvPicPr>
        <p:blipFill>
          <a:blip r:embed="rId6">
            <a:duotone>
              <a:schemeClr val="accent1">
                <a:shade val="45000"/>
                <a:satMod val="135000"/>
              </a:schemeClr>
              <a:prstClr val="white"/>
            </a:duotone>
            <a:extLst>
              <a:ext uri="{BEBA8EAE-BF5A-486C-A8C5-ECC9F3942E4B}">
                <a14:imgProps xmlns:a14="http://schemas.microsoft.com/office/drawing/2010/main">
                  <a14:imgLayer r:embed="rId7">
                    <a14:imgEffect>
                      <a14:sharpenSoften amount="-25000"/>
                    </a14:imgEffect>
                    <a14:imgEffect>
                      <a14:colorTemperature colorTemp="5300"/>
                    </a14:imgEffect>
                    <a14:imgEffect>
                      <a14:brightnessContrast bright="20000" contrast="-24000"/>
                    </a14:imgEffect>
                  </a14:imgLayer>
                </a14:imgProps>
              </a:ext>
            </a:extLst>
          </a:blip>
          <a:stretch>
            <a:fillRect/>
          </a:stretch>
        </p:blipFill>
        <p:spPr>
          <a:xfrm>
            <a:off x="3875139" y="3590441"/>
            <a:ext cx="228600" cy="228600"/>
          </a:xfrm>
          <a:prstGeom prst="rect">
            <a:avLst/>
          </a:prstGeom>
        </p:spPr>
      </p:pic>
      <p:pic>
        <p:nvPicPr>
          <p:cNvPr id="27" name="Picture 26">
            <a:extLst>
              <a:ext uri="{FF2B5EF4-FFF2-40B4-BE49-F238E27FC236}">
                <a16:creationId xmlns:a16="http://schemas.microsoft.com/office/drawing/2014/main" id="{984791F1-015D-4F5C-95FD-C0079D53D07A}"/>
              </a:ext>
            </a:extLst>
          </p:cNvPr>
          <p:cNvPicPr>
            <a:picLocks noChangeAspect="1"/>
          </p:cNvPicPr>
          <p:nvPr/>
        </p:nvPicPr>
        <p:blipFill>
          <a:blip r:embed="rId6">
            <a:duotone>
              <a:schemeClr val="accent1">
                <a:shade val="45000"/>
                <a:satMod val="135000"/>
              </a:schemeClr>
              <a:prstClr val="white"/>
            </a:duotone>
            <a:extLst>
              <a:ext uri="{BEBA8EAE-BF5A-486C-A8C5-ECC9F3942E4B}">
                <a14:imgProps xmlns:a14="http://schemas.microsoft.com/office/drawing/2010/main">
                  <a14:imgLayer r:embed="rId7">
                    <a14:imgEffect>
                      <a14:sharpenSoften amount="-25000"/>
                    </a14:imgEffect>
                    <a14:imgEffect>
                      <a14:colorTemperature colorTemp="5300"/>
                    </a14:imgEffect>
                    <a14:imgEffect>
                      <a14:brightnessContrast bright="20000" contrast="-24000"/>
                    </a14:imgEffect>
                  </a14:imgLayer>
                </a14:imgProps>
              </a:ext>
            </a:extLst>
          </a:blip>
          <a:stretch>
            <a:fillRect/>
          </a:stretch>
        </p:blipFill>
        <p:spPr>
          <a:xfrm>
            <a:off x="3902740" y="4862599"/>
            <a:ext cx="228600" cy="228600"/>
          </a:xfrm>
          <a:prstGeom prst="rect">
            <a:avLst/>
          </a:prstGeom>
        </p:spPr>
      </p:pic>
      <p:sp>
        <p:nvSpPr>
          <p:cNvPr id="28" name="TextBox 27">
            <a:extLst>
              <a:ext uri="{FF2B5EF4-FFF2-40B4-BE49-F238E27FC236}">
                <a16:creationId xmlns:a16="http://schemas.microsoft.com/office/drawing/2014/main" id="{8DECAB0D-013A-4AC0-8E15-F9BED2A85892}"/>
              </a:ext>
            </a:extLst>
          </p:cNvPr>
          <p:cNvSpPr txBox="1">
            <a:spLocks/>
          </p:cNvSpPr>
          <p:nvPr/>
        </p:nvSpPr>
        <p:spPr>
          <a:xfrm>
            <a:off x="4389119" y="2286000"/>
            <a:ext cx="2937097" cy="3316614"/>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marL="53975" lvl="0" indent="-53975" defTabSz="1087313" eaLnBrk="1" hangingPunct="1">
              <a:lnSpc>
                <a:spcPct val="140000"/>
              </a:lnSpc>
              <a:buClr>
                <a:srgbClr val="272848"/>
              </a:buClr>
              <a:defRPr sz="800" baseline="0">
                <a:solidFill>
                  <a:schemeClr val="tx1">
                    <a:lumMod val="65000"/>
                    <a:lumOff val="35000"/>
                  </a:schemeClr>
                </a:solidFill>
                <a:latin typeface="Arial"/>
                <a:ea typeface="ＭＳ Ｐゴシック"/>
              </a:defRPr>
            </a:lvl1pPr>
            <a:lvl2pPr marL="235199" lvl="1" indent="-233272" defTabSz="1087313" eaLnBrk="1" hangingPunct="1">
              <a:buClr>
                <a:schemeClr val="tx2"/>
              </a:buClr>
              <a:buSzPct val="125000"/>
              <a:buFont typeface="Arial" pitchFamily="34" charset="0"/>
              <a:buChar char="•"/>
              <a:defRPr baseline="0">
                <a:latin typeface="+mn-lt"/>
              </a:defRPr>
            </a:lvl2pPr>
            <a:lvl3pPr marL="555224" lvl="2" indent="-318098" defTabSz="1087313" eaLnBrk="1" hangingPunct="1">
              <a:buClr>
                <a:schemeClr val="tx2"/>
              </a:buClr>
              <a:buSzPct val="120000"/>
              <a:buFont typeface="Arial" charset="0"/>
              <a:buChar char="–"/>
              <a:defRPr baseline="0">
                <a:latin typeface="+mn-lt"/>
              </a:defRPr>
            </a:lvl3pPr>
            <a:lvl4pPr marL="746082" lvl="3" indent="-188930" defTabSz="1087313" eaLnBrk="1" hangingPunct="1">
              <a:buClr>
                <a:schemeClr val="tx2"/>
              </a:buClr>
              <a:buSzPct val="100000"/>
              <a:buFont typeface="Arial" pitchFamily="34" charset="0"/>
              <a:buChar char="•"/>
              <a:defRPr baseline="0">
                <a:latin typeface="+mn-lt"/>
              </a:defRPr>
            </a:lvl4pPr>
            <a:lvl5pPr marL="910567" lvl="4" indent="-158085" defTabSz="1087313" eaLnBrk="1" hangingPunct="1">
              <a:buClr>
                <a:schemeClr val="tx2"/>
              </a:buClr>
              <a:buSzPct val="89000"/>
              <a:buFont typeface="Arial" charset="0"/>
              <a:buChar char="-"/>
              <a:defRPr baseline="0">
                <a:latin typeface="+mn-lt"/>
              </a:defRPr>
            </a:lvl5pPr>
            <a:lvl6pPr marL="910567" indent="-158085" defTabSz="1087313" fontAlgn="base">
              <a:spcBef>
                <a:spcPct val="0"/>
              </a:spcBef>
              <a:spcAft>
                <a:spcPct val="0"/>
              </a:spcAft>
              <a:buClr>
                <a:schemeClr val="tx2"/>
              </a:buClr>
              <a:buSzPct val="89000"/>
              <a:buFont typeface="Arial" charset="0"/>
              <a:buChar char="-"/>
              <a:defRPr baseline="0">
                <a:latin typeface="+mn-lt"/>
              </a:defRPr>
            </a:lvl6pPr>
            <a:lvl7pPr marL="910567" indent="-158085" defTabSz="1087313" fontAlgn="base">
              <a:spcBef>
                <a:spcPct val="0"/>
              </a:spcBef>
              <a:spcAft>
                <a:spcPct val="0"/>
              </a:spcAft>
              <a:buClr>
                <a:schemeClr val="tx2"/>
              </a:buClr>
              <a:buSzPct val="89000"/>
              <a:buFont typeface="Arial" charset="0"/>
              <a:buChar char="-"/>
              <a:defRPr baseline="0">
                <a:latin typeface="+mn-lt"/>
              </a:defRPr>
            </a:lvl7pPr>
            <a:lvl8pPr marL="910567" indent="-158085" defTabSz="1087313" fontAlgn="base">
              <a:spcBef>
                <a:spcPct val="0"/>
              </a:spcBef>
              <a:spcAft>
                <a:spcPct val="0"/>
              </a:spcAft>
              <a:buClr>
                <a:schemeClr val="tx2"/>
              </a:buClr>
              <a:buSzPct val="89000"/>
              <a:buFont typeface="Arial" charset="0"/>
              <a:buChar char="-"/>
              <a:defRPr baseline="0">
                <a:latin typeface="+mn-lt"/>
              </a:defRPr>
            </a:lvl8pPr>
            <a:lvl9pPr marL="910567" indent="-158085" defTabSz="1087313" fontAlgn="base">
              <a:spcBef>
                <a:spcPct val="0"/>
              </a:spcBef>
              <a:spcAft>
                <a:spcPct val="0"/>
              </a:spcAft>
              <a:buClr>
                <a:schemeClr val="tx2"/>
              </a:buClr>
              <a:buSzPct val="89000"/>
              <a:buFont typeface="Arial" charset="0"/>
              <a:buChar char="-"/>
              <a:defRPr baseline="0">
                <a:latin typeface="+mn-lt"/>
              </a:defRPr>
            </a:lvl9pPr>
          </a:lstStyle>
          <a:p>
            <a:pPr marL="0" indent="0" fontAlgn="base">
              <a:lnSpc>
                <a:spcPts val="2000"/>
              </a:lnSpc>
              <a:spcAft>
                <a:spcPct val="0"/>
              </a:spcAft>
              <a:defRPr/>
            </a:pPr>
            <a:r>
              <a:rPr lang="en-US" sz="1600" dirty="0">
                <a:solidFill>
                  <a:srgbClr val="024882"/>
                </a:solidFill>
                <a:latin typeface="Open Sans" panose="020B0606030504020204"/>
              </a:rPr>
              <a:t>Labor-intensive process to reconcile shared data between Unum and your Workday system.</a:t>
            </a:r>
          </a:p>
          <a:p>
            <a:pPr marL="47628" indent="-47628" defTabSz="959445" fontAlgn="base">
              <a:lnSpc>
                <a:spcPts val="2000"/>
              </a:lnSpc>
              <a:spcAft>
                <a:spcPct val="0"/>
              </a:spcAft>
              <a:defRPr/>
            </a:pPr>
            <a:endParaRPr lang="en-US" sz="1600" dirty="0">
              <a:solidFill>
                <a:srgbClr val="024882"/>
              </a:solidFill>
              <a:latin typeface="Open Sans" panose="020B0606030504020204"/>
            </a:endParaRPr>
          </a:p>
          <a:p>
            <a:pPr marL="0" indent="0" defTabSz="959445" fontAlgn="base">
              <a:lnSpc>
                <a:spcPts val="2000"/>
              </a:lnSpc>
              <a:spcAft>
                <a:spcPct val="0"/>
              </a:spcAft>
              <a:defRPr/>
            </a:pPr>
            <a:r>
              <a:rPr lang="en-US" sz="1600" dirty="0">
                <a:solidFill>
                  <a:srgbClr val="024882"/>
                </a:solidFill>
                <a:latin typeface="Open Sans" panose="020B0606030504020204"/>
              </a:rPr>
              <a:t>Billing challenges during</a:t>
            </a:r>
            <a:br>
              <a:rPr lang="en-US" sz="1600" dirty="0">
                <a:solidFill>
                  <a:srgbClr val="024882"/>
                </a:solidFill>
                <a:latin typeface="Open Sans" panose="020B0606030504020204"/>
              </a:rPr>
            </a:br>
            <a:r>
              <a:rPr lang="en-US" sz="1600" dirty="0">
                <a:solidFill>
                  <a:srgbClr val="024882"/>
                </a:solidFill>
                <a:latin typeface="Open Sans" panose="020B0606030504020204"/>
              </a:rPr>
              <a:t>open enrollment due to the volume of updated employee information.</a:t>
            </a:r>
          </a:p>
          <a:p>
            <a:pPr marL="0" indent="0" defTabSz="959445" fontAlgn="base">
              <a:lnSpc>
                <a:spcPts val="2000"/>
              </a:lnSpc>
              <a:spcAft>
                <a:spcPct val="0"/>
              </a:spcAft>
              <a:defRPr/>
            </a:pPr>
            <a:endParaRPr lang="en-US" sz="1600" dirty="0">
              <a:solidFill>
                <a:srgbClr val="024882"/>
              </a:solidFill>
              <a:latin typeface="Open Sans" panose="020B0606030504020204"/>
            </a:endParaRPr>
          </a:p>
          <a:p>
            <a:pPr marL="0" indent="0" defTabSz="959445" fontAlgn="base">
              <a:lnSpc>
                <a:spcPts val="2000"/>
              </a:lnSpc>
              <a:spcAft>
                <a:spcPct val="0"/>
              </a:spcAft>
              <a:defRPr/>
            </a:pPr>
            <a:r>
              <a:rPr lang="en-US" sz="1600" dirty="0">
                <a:solidFill>
                  <a:srgbClr val="024882"/>
                </a:solidFill>
                <a:latin typeface="Open Sans" panose="020B0606030504020204"/>
              </a:rPr>
              <a:t>Error-prone data, causing inaccurate billing and HR frustration.</a:t>
            </a:r>
          </a:p>
        </p:txBody>
      </p:sp>
      <p:grpSp>
        <p:nvGrpSpPr>
          <p:cNvPr id="29" name="Group 28">
            <a:extLst>
              <a:ext uri="{FF2B5EF4-FFF2-40B4-BE49-F238E27FC236}">
                <a16:creationId xmlns:a16="http://schemas.microsoft.com/office/drawing/2014/main" id="{78FBC0C0-5799-1F44-BE09-E21282CF0FCD}"/>
              </a:ext>
            </a:extLst>
          </p:cNvPr>
          <p:cNvGrpSpPr/>
          <p:nvPr/>
        </p:nvGrpSpPr>
        <p:grpSpPr>
          <a:xfrm>
            <a:off x="531020" y="5599025"/>
            <a:ext cx="2430050" cy="695332"/>
            <a:chOff x="7805233" y="4389766"/>
            <a:chExt cx="9175004" cy="2625329"/>
          </a:xfrm>
        </p:grpSpPr>
        <p:pic>
          <p:nvPicPr>
            <p:cNvPr id="30" name="Picture 29">
              <a:extLst>
                <a:ext uri="{FF2B5EF4-FFF2-40B4-BE49-F238E27FC236}">
                  <a16:creationId xmlns:a16="http://schemas.microsoft.com/office/drawing/2014/main" id="{22845886-4144-DE4C-A295-8DC7D0DDEB71}"/>
                </a:ext>
              </a:extLst>
            </p:cNvPr>
            <p:cNvPicPr>
              <a:picLocks noChangeAspect="1"/>
            </p:cNvPicPr>
            <p:nvPr/>
          </p:nvPicPr>
          <p:blipFill>
            <a:blip r:embed="rId8"/>
            <a:stretch>
              <a:fillRect/>
            </a:stretch>
          </p:blipFill>
          <p:spPr>
            <a:xfrm>
              <a:off x="13722298" y="4389766"/>
              <a:ext cx="3257939" cy="2625329"/>
            </a:xfrm>
            <a:prstGeom prst="rect">
              <a:avLst/>
            </a:prstGeom>
          </p:spPr>
        </p:pic>
        <p:grpSp>
          <p:nvGrpSpPr>
            <p:cNvPr id="34" name="Group 33">
              <a:extLst>
                <a:ext uri="{FF2B5EF4-FFF2-40B4-BE49-F238E27FC236}">
                  <a16:creationId xmlns:a16="http://schemas.microsoft.com/office/drawing/2014/main" id="{28CD3642-28B4-5B44-986A-1EDC302D0BCD}"/>
                </a:ext>
              </a:extLst>
            </p:cNvPr>
            <p:cNvGrpSpPr/>
            <p:nvPr/>
          </p:nvGrpSpPr>
          <p:grpSpPr>
            <a:xfrm>
              <a:off x="7805233" y="4389766"/>
              <a:ext cx="3257938" cy="2625329"/>
              <a:chOff x="15370765" y="4232671"/>
              <a:chExt cx="3618990" cy="2916274"/>
            </a:xfrm>
          </p:grpSpPr>
          <p:pic>
            <p:nvPicPr>
              <p:cNvPr id="35" name="Picture 34">
                <a:extLst>
                  <a:ext uri="{FF2B5EF4-FFF2-40B4-BE49-F238E27FC236}">
                    <a16:creationId xmlns:a16="http://schemas.microsoft.com/office/drawing/2014/main" id="{7D8B2620-F32B-4942-98FD-E481AF295EA0}"/>
                  </a:ext>
                </a:extLst>
              </p:cNvPr>
              <p:cNvPicPr>
                <a:picLocks noChangeAspect="1"/>
              </p:cNvPicPr>
              <p:nvPr/>
            </p:nvPicPr>
            <p:blipFill>
              <a:blip r:embed="rId8"/>
              <a:stretch>
                <a:fillRect/>
              </a:stretch>
            </p:blipFill>
            <p:spPr>
              <a:xfrm>
                <a:off x="15370765" y="4232671"/>
                <a:ext cx="3618990" cy="2916274"/>
              </a:xfrm>
              <a:prstGeom prst="rect">
                <a:avLst/>
              </a:prstGeom>
            </p:spPr>
          </p:pic>
          <p:pic>
            <p:nvPicPr>
              <p:cNvPr id="40" name="Picture 39">
                <a:extLst>
                  <a:ext uri="{FF2B5EF4-FFF2-40B4-BE49-F238E27FC236}">
                    <a16:creationId xmlns:a16="http://schemas.microsoft.com/office/drawing/2014/main" id="{4883464D-9142-C142-A466-386D8F93650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339146" y="4899294"/>
                <a:ext cx="1759810" cy="563138"/>
              </a:xfrm>
              <a:prstGeom prst="rect">
                <a:avLst/>
              </a:prstGeom>
            </p:spPr>
          </p:pic>
        </p:grpSp>
      </p:grpSp>
      <p:pic>
        <p:nvPicPr>
          <p:cNvPr id="42" name="Picture 41">
            <a:extLst>
              <a:ext uri="{FF2B5EF4-FFF2-40B4-BE49-F238E27FC236}">
                <a16:creationId xmlns:a16="http://schemas.microsoft.com/office/drawing/2014/main" id="{74884B1A-8F4C-EA4D-9056-21E48738B72E}"/>
              </a:ext>
            </a:extLst>
          </p:cNvPr>
          <p:cNvPicPr>
            <a:picLocks noChangeAspect="1"/>
          </p:cNvPicPr>
          <p:nvPr/>
        </p:nvPicPr>
        <p:blipFill>
          <a:blip r:embed="rId10"/>
          <a:stretch>
            <a:fillRect/>
          </a:stretch>
        </p:blipFill>
        <p:spPr>
          <a:xfrm>
            <a:off x="1548621" y="5702332"/>
            <a:ext cx="384407" cy="400764"/>
          </a:xfrm>
          <a:prstGeom prst="rect">
            <a:avLst/>
          </a:prstGeom>
        </p:spPr>
      </p:pic>
      <p:sp>
        <p:nvSpPr>
          <p:cNvPr id="43" name="TextBox 42">
            <a:extLst>
              <a:ext uri="{FF2B5EF4-FFF2-40B4-BE49-F238E27FC236}">
                <a16:creationId xmlns:a16="http://schemas.microsoft.com/office/drawing/2014/main" id="{B822B100-0EB7-114E-9654-6E3510FD5524}"/>
              </a:ext>
            </a:extLst>
          </p:cNvPr>
          <p:cNvSpPr txBox="1"/>
          <p:nvPr/>
        </p:nvSpPr>
        <p:spPr>
          <a:xfrm>
            <a:off x="1807129" y="5719296"/>
            <a:ext cx="1458998" cy="230834"/>
          </a:xfrm>
          <a:prstGeom prst="rect">
            <a:avLst/>
          </a:prstGeom>
          <a:noFill/>
        </p:spPr>
        <p:txBody>
          <a:bodyPr wrap="square" rtlCol="0">
            <a:spAutoFit/>
          </a:bodyPr>
          <a:lstStyle/>
          <a:p>
            <a:pPr algn="ctr"/>
            <a:r>
              <a:rPr lang="en-US" sz="900" b="1" dirty="0">
                <a:solidFill>
                  <a:srgbClr val="024882"/>
                </a:solidFill>
                <a:latin typeface="Open Sans" panose="020B0606030504020204" pitchFamily="34" charset="0"/>
                <a:ea typeface="Open Sans" panose="020B0606030504020204" pitchFamily="34" charset="0"/>
                <a:cs typeface="Open Sans" panose="020B0606030504020204" pitchFamily="34" charset="0"/>
              </a:rPr>
              <a:t>Workday</a:t>
            </a:r>
          </a:p>
        </p:txBody>
      </p:sp>
    </p:spTree>
    <p:extLst>
      <p:ext uri="{BB962C8B-B14F-4D97-AF65-F5344CB8AC3E}">
        <p14:creationId xmlns:p14="http://schemas.microsoft.com/office/powerpoint/2010/main" val="30090659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32ACEA2-6A61-4BB2-ABD4-9E47A2F6B843}"/>
              </a:ext>
            </a:extLst>
          </p:cNvPr>
          <p:cNvSpPr>
            <a:spLocks noGrp="1"/>
          </p:cNvSpPr>
          <p:nvPr>
            <p:ph type="sldNum" sz="quarter" idx="12"/>
          </p:nvPr>
        </p:nvSpPr>
        <p:spPr/>
        <p:txBody>
          <a:bodyPr/>
          <a:lstStyle/>
          <a:p>
            <a:fld id="{1FE3E5FF-F567-C747-AB2C-9AAD31BE383D}" type="slidenum">
              <a:rPr lang="en-US" smtClean="0"/>
              <a:pPr/>
              <a:t>11</a:t>
            </a:fld>
            <a:endParaRPr lang="en-US" dirty="0"/>
          </a:p>
        </p:txBody>
      </p:sp>
      <p:sp>
        <p:nvSpPr>
          <p:cNvPr id="31" name="object 2">
            <a:extLst>
              <a:ext uri="{FF2B5EF4-FFF2-40B4-BE49-F238E27FC236}">
                <a16:creationId xmlns:a16="http://schemas.microsoft.com/office/drawing/2014/main" id="{CB12D77E-17F3-7A48-B98B-8B3E9F125552}"/>
              </a:ext>
            </a:extLst>
          </p:cNvPr>
          <p:cNvSpPr/>
          <p:nvPr/>
        </p:nvSpPr>
        <p:spPr>
          <a:xfrm>
            <a:off x="0" y="385"/>
            <a:ext cx="3429000" cy="6857615"/>
          </a:xfrm>
          <a:custGeom>
            <a:avLst/>
            <a:gdLst/>
            <a:ahLst/>
            <a:cxnLst/>
            <a:rect l="l" t="t" r="r" b="b"/>
            <a:pathLst>
              <a:path w="8812530" h="11308715">
                <a:moveTo>
                  <a:pt x="0" y="11308556"/>
                </a:moveTo>
                <a:lnTo>
                  <a:pt x="8812087" y="11308556"/>
                </a:lnTo>
                <a:lnTo>
                  <a:pt x="8812087" y="0"/>
                </a:lnTo>
                <a:lnTo>
                  <a:pt x="0" y="0"/>
                </a:lnTo>
                <a:lnTo>
                  <a:pt x="0" y="11308556"/>
                </a:lnTo>
                <a:close/>
              </a:path>
            </a:pathLst>
          </a:custGeom>
          <a:solidFill>
            <a:srgbClr val="F3F7FA"/>
          </a:solidFill>
        </p:spPr>
        <p:txBody>
          <a:bodyPr wrap="square" lIns="0" tIns="0" rIns="0" bIns="0" rtlCol="0"/>
          <a:lstStyle/>
          <a:p>
            <a:endParaRPr sz="1092" dirty="0"/>
          </a:p>
        </p:txBody>
      </p:sp>
      <p:sp>
        <p:nvSpPr>
          <p:cNvPr id="20" name="TextBox 19">
            <a:extLst>
              <a:ext uri="{FF2B5EF4-FFF2-40B4-BE49-F238E27FC236}">
                <a16:creationId xmlns:a16="http://schemas.microsoft.com/office/drawing/2014/main" id="{72BB0C1F-F238-E842-9365-813B130746E9}"/>
              </a:ext>
            </a:extLst>
          </p:cNvPr>
          <p:cNvSpPr txBox="1"/>
          <p:nvPr/>
        </p:nvSpPr>
        <p:spPr>
          <a:xfrm>
            <a:off x="585216" y="1600200"/>
            <a:ext cx="2610132" cy="820738"/>
          </a:xfrm>
          <a:prstGeom prst="rect">
            <a:avLst/>
          </a:prstGeom>
          <a:noFill/>
        </p:spPr>
        <p:txBody>
          <a:bodyPr wrap="square" lIns="0" tIns="0" rIns="0" bIns="0" rtlCol="0">
            <a:spAutoFit/>
          </a:bodyPr>
          <a:lstStyle/>
          <a:p>
            <a:pPr marL="7702" marR="3080" defTabSz="914422">
              <a:lnSpc>
                <a:spcPts val="3200"/>
              </a:lnSpc>
            </a:pPr>
            <a:r>
              <a:rPr lang="en-US" sz="2800" b="1" dirty="0">
                <a:solidFill>
                  <a:srgbClr val="024882"/>
                </a:solidFill>
                <a:latin typeface="Open Sans" panose="020B0606030504020204" pitchFamily="34" charset="0"/>
                <a:ea typeface="Open Sans" panose="020B0606030504020204" pitchFamily="34" charset="0"/>
                <a:cs typeface="Open Sans" panose="020B0606030504020204" pitchFamily="34" charset="0"/>
              </a:rPr>
              <a:t>LeaveLogic Solution</a:t>
            </a:r>
          </a:p>
        </p:txBody>
      </p:sp>
      <p:sp>
        <p:nvSpPr>
          <p:cNvPr id="21" name="Rectangle 20">
            <a:extLst>
              <a:ext uri="{FF2B5EF4-FFF2-40B4-BE49-F238E27FC236}">
                <a16:creationId xmlns:a16="http://schemas.microsoft.com/office/drawing/2014/main" id="{2B7CA64A-88F8-E548-B59B-8266B6FDE7DE}"/>
              </a:ext>
            </a:extLst>
          </p:cNvPr>
          <p:cNvSpPr/>
          <p:nvPr/>
        </p:nvSpPr>
        <p:spPr>
          <a:xfrm>
            <a:off x="585217" y="2743200"/>
            <a:ext cx="2249424" cy="1271310"/>
          </a:xfrm>
          <a:prstGeom prst="rect">
            <a:avLst/>
          </a:prstGeom>
        </p:spPr>
        <p:txBody>
          <a:bodyPr wrap="square" lIns="0" tIns="0" rIns="0" bIns="0">
            <a:spAutoFit/>
          </a:bodyPr>
          <a:lstStyle/>
          <a:p>
            <a:pPr>
              <a:lnSpc>
                <a:spcPts val="2000"/>
              </a:lnSpc>
            </a:pPr>
            <a:r>
              <a:rPr lang="en-US" sz="1600" dirty="0">
                <a:solidFill>
                  <a:srgbClr val="024882"/>
                </a:solidFill>
                <a:latin typeface="Open Sans" panose="020B0606030504020204"/>
                <a:cs typeface="Arial" panose="020B0604020202020204" pitchFamily="34" charset="0"/>
              </a:rPr>
              <a:t>A one-stop experience for leave planning and tracking, updated in your Workday system in real time.</a:t>
            </a:r>
            <a:endParaRPr lang="en-US" sz="1600" dirty="0">
              <a:solidFill>
                <a:srgbClr val="024882"/>
              </a:solidFill>
              <a:latin typeface="Open Sans" panose="020B0606030504020204"/>
              <a:ea typeface="Arial" charset="0"/>
              <a:cs typeface="Arial" panose="020B0604020202020204" pitchFamily="34" charset="0"/>
            </a:endParaRPr>
          </a:p>
        </p:txBody>
      </p:sp>
      <p:sp>
        <p:nvSpPr>
          <p:cNvPr id="22" name="TextBox 21">
            <a:extLst>
              <a:ext uri="{FF2B5EF4-FFF2-40B4-BE49-F238E27FC236}">
                <a16:creationId xmlns:a16="http://schemas.microsoft.com/office/drawing/2014/main" id="{2AE9056D-5B53-554C-BA65-53A57C4D89C0}"/>
              </a:ext>
            </a:extLst>
          </p:cNvPr>
          <p:cNvSpPr txBox="1">
            <a:spLocks/>
          </p:cNvSpPr>
          <p:nvPr/>
        </p:nvSpPr>
        <p:spPr>
          <a:xfrm>
            <a:off x="8745189" y="2252949"/>
            <a:ext cx="2880754" cy="3421065"/>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marL="53975" lvl="0" indent="-53975" defTabSz="1087313" eaLnBrk="1" hangingPunct="1">
              <a:lnSpc>
                <a:spcPct val="140000"/>
              </a:lnSpc>
              <a:buClr>
                <a:srgbClr val="272848"/>
              </a:buClr>
              <a:defRPr sz="800" baseline="0">
                <a:solidFill>
                  <a:schemeClr val="tx1">
                    <a:lumMod val="65000"/>
                    <a:lumOff val="35000"/>
                  </a:schemeClr>
                </a:solidFill>
                <a:latin typeface="Arial"/>
                <a:ea typeface="ＭＳ Ｐゴシック"/>
              </a:defRPr>
            </a:lvl1pPr>
            <a:lvl2pPr marL="235199" lvl="1" indent="-233272" defTabSz="1087313" eaLnBrk="1" hangingPunct="1">
              <a:buClr>
                <a:schemeClr val="tx2"/>
              </a:buClr>
              <a:buSzPct val="125000"/>
              <a:buFont typeface="Arial" pitchFamily="34" charset="0"/>
              <a:buChar char="•"/>
              <a:defRPr baseline="0">
                <a:latin typeface="+mn-lt"/>
              </a:defRPr>
            </a:lvl2pPr>
            <a:lvl3pPr marL="555224" lvl="2" indent="-318098" defTabSz="1087313" eaLnBrk="1" hangingPunct="1">
              <a:buClr>
                <a:schemeClr val="tx2"/>
              </a:buClr>
              <a:buSzPct val="120000"/>
              <a:buFont typeface="Arial" charset="0"/>
              <a:buChar char="–"/>
              <a:defRPr baseline="0">
                <a:latin typeface="+mn-lt"/>
              </a:defRPr>
            </a:lvl3pPr>
            <a:lvl4pPr marL="746082" lvl="3" indent="-188930" defTabSz="1087313" eaLnBrk="1" hangingPunct="1">
              <a:buClr>
                <a:schemeClr val="tx2"/>
              </a:buClr>
              <a:buSzPct val="100000"/>
              <a:buFont typeface="Arial" pitchFamily="34" charset="0"/>
              <a:buChar char="•"/>
              <a:defRPr baseline="0">
                <a:latin typeface="+mn-lt"/>
              </a:defRPr>
            </a:lvl4pPr>
            <a:lvl5pPr marL="910567" lvl="4" indent="-158085" defTabSz="1087313" eaLnBrk="1" hangingPunct="1">
              <a:buClr>
                <a:schemeClr val="tx2"/>
              </a:buClr>
              <a:buSzPct val="89000"/>
              <a:buFont typeface="Arial" charset="0"/>
              <a:buChar char="-"/>
              <a:defRPr baseline="0">
                <a:latin typeface="+mn-lt"/>
              </a:defRPr>
            </a:lvl5pPr>
            <a:lvl6pPr marL="910567" indent="-158085" defTabSz="1087313" fontAlgn="base">
              <a:spcBef>
                <a:spcPct val="0"/>
              </a:spcBef>
              <a:spcAft>
                <a:spcPct val="0"/>
              </a:spcAft>
              <a:buClr>
                <a:schemeClr val="tx2"/>
              </a:buClr>
              <a:buSzPct val="89000"/>
              <a:buFont typeface="Arial" charset="0"/>
              <a:buChar char="-"/>
              <a:defRPr baseline="0">
                <a:latin typeface="+mn-lt"/>
              </a:defRPr>
            </a:lvl6pPr>
            <a:lvl7pPr marL="910567" indent="-158085" defTabSz="1087313" fontAlgn="base">
              <a:spcBef>
                <a:spcPct val="0"/>
              </a:spcBef>
              <a:spcAft>
                <a:spcPct val="0"/>
              </a:spcAft>
              <a:buClr>
                <a:schemeClr val="tx2"/>
              </a:buClr>
              <a:buSzPct val="89000"/>
              <a:buFont typeface="Arial" charset="0"/>
              <a:buChar char="-"/>
              <a:defRPr baseline="0">
                <a:latin typeface="+mn-lt"/>
              </a:defRPr>
            </a:lvl7pPr>
            <a:lvl8pPr marL="910567" indent="-158085" defTabSz="1087313" fontAlgn="base">
              <a:spcBef>
                <a:spcPct val="0"/>
              </a:spcBef>
              <a:spcAft>
                <a:spcPct val="0"/>
              </a:spcAft>
              <a:buClr>
                <a:schemeClr val="tx2"/>
              </a:buClr>
              <a:buSzPct val="89000"/>
              <a:buFont typeface="Arial" charset="0"/>
              <a:buChar char="-"/>
              <a:defRPr baseline="0">
                <a:latin typeface="+mn-lt"/>
              </a:defRPr>
            </a:lvl8pPr>
            <a:lvl9pPr marL="910567" indent="-158085" defTabSz="1087313" fontAlgn="base">
              <a:spcBef>
                <a:spcPct val="0"/>
              </a:spcBef>
              <a:spcAft>
                <a:spcPct val="0"/>
              </a:spcAft>
              <a:buClr>
                <a:schemeClr val="tx2"/>
              </a:buClr>
              <a:buSzPct val="89000"/>
              <a:buFont typeface="Arial" charset="0"/>
              <a:buChar char="-"/>
              <a:defRPr baseline="0">
                <a:latin typeface="+mn-lt"/>
              </a:defRPr>
            </a:lvl9pPr>
          </a:lstStyle>
          <a:p>
            <a:pPr marL="0" indent="0" defTabSz="959445" fontAlgn="base">
              <a:lnSpc>
                <a:spcPct val="100000"/>
              </a:lnSpc>
              <a:defRPr/>
            </a:pPr>
            <a:r>
              <a:rPr lang="en-US" sz="1588" dirty="0" err="1">
                <a:solidFill>
                  <a:srgbClr val="024882"/>
                </a:solidFill>
                <a:latin typeface="Open Sans" panose="020B0606030504020204"/>
              </a:rPr>
              <a:t>LeaveLogic</a:t>
            </a:r>
            <a:r>
              <a:rPr lang="en-US" sz="1588" dirty="0">
                <a:solidFill>
                  <a:srgbClr val="024882"/>
                </a:solidFill>
                <a:latin typeface="Open Sans" panose="020B0606030504020204"/>
              </a:rPr>
              <a:t> provides employees with a simple, robust application for planning leaves and accessing resources.</a:t>
            </a:r>
          </a:p>
          <a:p>
            <a:pPr marL="0" indent="0" defTabSz="959445" fontAlgn="base">
              <a:lnSpc>
                <a:spcPct val="100000"/>
              </a:lnSpc>
              <a:defRPr/>
            </a:pPr>
            <a:endParaRPr lang="en-US" sz="1588" dirty="0">
              <a:solidFill>
                <a:srgbClr val="024882"/>
              </a:solidFill>
              <a:latin typeface="Open Sans" panose="020B0606030504020204"/>
            </a:endParaRPr>
          </a:p>
          <a:p>
            <a:pPr marL="0" indent="0" fontAlgn="base">
              <a:lnSpc>
                <a:spcPct val="100000"/>
              </a:lnSpc>
              <a:defRPr/>
            </a:pPr>
            <a:r>
              <a:rPr lang="en-US" sz="1588" dirty="0">
                <a:solidFill>
                  <a:srgbClr val="024882"/>
                </a:solidFill>
                <a:latin typeface="Open Sans" panose="020B0606030504020204"/>
              </a:rPr>
              <a:t>LeaveLogic finds available benefits and shows employees how they work.</a:t>
            </a:r>
          </a:p>
          <a:p>
            <a:pPr marL="0" indent="0" fontAlgn="base">
              <a:lnSpc>
                <a:spcPct val="100000"/>
              </a:lnSpc>
              <a:defRPr/>
            </a:pPr>
            <a:endParaRPr lang="en-US" sz="1588" dirty="0">
              <a:solidFill>
                <a:srgbClr val="024882"/>
              </a:solidFill>
              <a:latin typeface="Open Sans" panose="020B0606030504020204"/>
            </a:endParaRPr>
          </a:p>
          <a:p>
            <a:pPr marL="0" indent="0" fontAlgn="base">
              <a:lnSpc>
                <a:spcPct val="100000"/>
              </a:lnSpc>
              <a:defRPr/>
            </a:pPr>
            <a:r>
              <a:rPr lang="en-US" sz="1588" dirty="0">
                <a:solidFill>
                  <a:srgbClr val="024882"/>
                </a:solidFill>
                <a:latin typeface="Open Sans" panose="020B0606030504020204"/>
              </a:rPr>
              <a:t>Leave requests and statuses are visible in real time on an easy-to-use employer dashboard.</a:t>
            </a:r>
          </a:p>
          <a:p>
            <a:pPr marL="0" indent="0" fontAlgn="base">
              <a:lnSpc>
                <a:spcPct val="100000"/>
              </a:lnSpc>
              <a:defRPr/>
            </a:pPr>
            <a:endParaRPr lang="en-US" sz="1588" dirty="0">
              <a:solidFill>
                <a:srgbClr val="024882"/>
              </a:solidFill>
              <a:latin typeface="Open Sans" panose="020B0606030504020204"/>
            </a:endParaRPr>
          </a:p>
          <a:p>
            <a:pPr marL="0" indent="0" fontAlgn="base">
              <a:lnSpc>
                <a:spcPct val="100000"/>
              </a:lnSpc>
              <a:defRPr/>
            </a:pPr>
            <a:endParaRPr lang="en-US" sz="1588" dirty="0">
              <a:solidFill>
                <a:srgbClr val="024882"/>
              </a:solidFill>
              <a:latin typeface="Open Sans" panose="020B0606030504020204"/>
            </a:endParaRPr>
          </a:p>
        </p:txBody>
      </p:sp>
      <p:sp>
        <p:nvSpPr>
          <p:cNvPr id="23" name="TextBox 22">
            <a:extLst>
              <a:ext uri="{FF2B5EF4-FFF2-40B4-BE49-F238E27FC236}">
                <a16:creationId xmlns:a16="http://schemas.microsoft.com/office/drawing/2014/main" id="{DA64E62A-24D7-D449-90B2-F675C22E1920}"/>
              </a:ext>
            </a:extLst>
          </p:cNvPr>
          <p:cNvSpPr txBox="1">
            <a:spLocks/>
          </p:cNvSpPr>
          <p:nvPr/>
        </p:nvSpPr>
        <p:spPr>
          <a:xfrm>
            <a:off x="4389120" y="2286000"/>
            <a:ext cx="2769420" cy="3065647"/>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marL="53975" lvl="0" indent="-53975" defTabSz="1087313" eaLnBrk="1" hangingPunct="1">
              <a:lnSpc>
                <a:spcPct val="140000"/>
              </a:lnSpc>
              <a:buClr>
                <a:srgbClr val="272848"/>
              </a:buClr>
              <a:defRPr sz="800" baseline="0">
                <a:solidFill>
                  <a:schemeClr val="tx1">
                    <a:lumMod val="65000"/>
                    <a:lumOff val="35000"/>
                  </a:schemeClr>
                </a:solidFill>
                <a:latin typeface="Arial"/>
                <a:ea typeface="ＭＳ Ｐゴシック"/>
              </a:defRPr>
            </a:lvl1pPr>
            <a:lvl2pPr marL="235199" lvl="1" indent="-233272" defTabSz="1087313" eaLnBrk="1" hangingPunct="1">
              <a:buClr>
                <a:schemeClr val="tx2"/>
              </a:buClr>
              <a:buSzPct val="125000"/>
              <a:buFont typeface="Arial" pitchFamily="34" charset="0"/>
              <a:buChar char="•"/>
              <a:defRPr baseline="0">
                <a:latin typeface="+mn-lt"/>
              </a:defRPr>
            </a:lvl2pPr>
            <a:lvl3pPr marL="555224" lvl="2" indent="-318098" defTabSz="1087313" eaLnBrk="1" hangingPunct="1">
              <a:buClr>
                <a:schemeClr val="tx2"/>
              </a:buClr>
              <a:buSzPct val="120000"/>
              <a:buFont typeface="Arial" charset="0"/>
              <a:buChar char="–"/>
              <a:defRPr baseline="0">
                <a:latin typeface="+mn-lt"/>
              </a:defRPr>
            </a:lvl3pPr>
            <a:lvl4pPr marL="746082" lvl="3" indent="-188930" defTabSz="1087313" eaLnBrk="1" hangingPunct="1">
              <a:buClr>
                <a:schemeClr val="tx2"/>
              </a:buClr>
              <a:buSzPct val="100000"/>
              <a:buFont typeface="Arial" pitchFamily="34" charset="0"/>
              <a:buChar char="•"/>
              <a:defRPr baseline="0">
                <a:latin typeface="+mn-lt"/>
              </a:defRPr>
            </a:lvl4pPr>
            <a:lvl5pPr marL="910567" lvl="4" indent="-158085" defTabSz="1087313" eaLnBrk="1" hangingPunct="1">
              <a:buClr>
                <a:schemeClr val="tx2"/>
              </a:buClr>
              <a:buSzPct val="89000"/>
              <a:buFont typeface="Arial" charset="0"/>
              <a:buChar char="-"/>
              <a:defRPr baseline="0">
                <a:latin typeface="+mn-lt"/>
              </a:defRPr>
            </a:lvl5pPr>
            <a:lvl6pPr marL="910567" indent="-158085" defTabSz="1087313" fontAlgn="base">
              <a:spcBef>
                <a:spcPct val="0"/>
              </a:spcBef>
              <a:spcAft>
                <a:spcPct val="0"/>
              </a:spcAft>
              <a:buClr>
                <a:schemeClr val="tx2"/>
              </a:buClr>
              <a:buSzPct val="89000"/>
              <a:buFont typeface="Arial" charset="0"/>
              <a:buChar char="-"/>
              <a:defRPr baseline="0">
                <a:latin typeface="+mn-lt"/>
              </a:defRPr>
            </a:lvl6pPr>
            <a:lvl7pPr marL="910567" indent="-158085" defTabSz="1087313" fontAlgn="base">
              <a:spcBef>
                <a:spcPct val="0"/>
              </a:spcBef>
              <a:spcAft>
                <a:spcPct val="0"/>
              </a:spcAft>
              <a:buClr>
                <a:schemeClr val="tx2"/>
              </a:buClr>
              <a:buSzPct val="89000"/>
              <a:buFont typeface="Arial" charset="0"/>
              <a:buChar char="-"/>
              <a:defRPr baseline="0">
                <a:latin typeface="+mn-lt"/>
              </a:defRPr>
            </a:lvl7pPr>
            <a:lvl8pPr marL="910567" indent="-158085" defTabSz="1087313" fontAlgn="base">
              <a:spcBef>
                <a:spcPct val="0"/>
              </a:spcBef>
              <a:spcAft>
                <a:spcPct val="0"/>
              </a:spcAft>
              <a:buClr>
                <a:schemeClr val="tx2"/>
              </a:buClr>
              <a:buSzPct val="89000"/>
              <a:buFont typeface="Arial" charset="0"/>
              <a:buChar char="-"/>
              <a:defRPr baseline="0">
                <a:latin typeface="+mn-lt"/>
              </a:defRPr>
            </a:lvl8pPr>
            <a:lvl9pPr marL="910567" indent="-158085" defTabSz="1087313" fontAlgn="base">
              <a:spcBef>
                <a:spcPct val="0"/>
              </a:spcBef>
              <a:spcAft>
                <a:spcPct val="0"/>
              </a:spcAft>
              <a:buClr>
                <a:schemeClr val="tx2"/>
              </a:buClr>
              <a:buSzPct val="89000"/>
              <a:buFont typeface="Arial" charset="0"/>
              <a:buChar char="-"/>
              <a:defRPr baseline="0">
                <a:latin typeface="+mn-lt"/>
              </a:defRPr>
            </a:lvl9pPr>
          </a:lstStyle>
          <a:p>
            <a:pPr marL="0" indent="-47628" defTabSz="959445" fontAlgn="base">
              <a:lnSpc>
                <a:spcPts val="2000"/>
              </a:lnSpc>
              <a:spcAft>
                <a:spcPct val="0"/>
              </a:spcAft>
              <a:defRPr/>
            </a:pPr>
            <a:r>
              <a:rPr lang="en-US" sz="1600" dirty="0">
                <a:solidFill>
                  <a:srgbClr val="024882"/>
                </a:solidFill>
                <a:latin typeface="Open Sans" panose="020B0606030504020204" pitchFamily="34" charset="0"/>
                <a:ea typeface="Open Sans" panose="020B0606030504020204" pitchFamily="34" charset="0"/>
                <a:cs typeface="Open Sans" panose="020B0606030504020204" pitchFamily="34" charset="0"/>
              </a:rPr>
              <a:t>Employees had no easy </a:t>
            </a:r>
            <a:br>
              <a:rPr lang="en-US" sz="1600" dirty="0">
                <a:solidFill>
                  <a:srgbClr val="024882"/>
                </a:solidFill>
                <a:latin typeface="Open Sans" panose="020B0606030504020204" pitchFamily="34" charset="0"/>
                <a:ea typeface="Open Sans" panose="020B0606030504020204" pitchFamily="34" charset="0"/>
                <a:cs typeface="Open Sans" panose="020B0606030504020204" pitchFamily="34" charset="0"/>
              </a:rPr>
            </a:br>
            <a:r>
              <a:rPr lang="en-US" sz="1600" dirty="0">
                <a:solidFill>
                  <a:srgbClr val="024882"/>
                </a:solidFill>
                <a:latin typeface="Open Sans" panose="020B0606030504020204" pitchFamily="34" charset="0"/>
                <a:ea typeface="Open Sans" panose="020B0606030504020204" pitchFamily="34" charset="0"/>
                <a:cs typeface="Open Sans" panose="020B0606030504020204" pitchFamily="34" charset="0"/>
              </a:rPr>
              <a:t>way to plan, prepare for, </a:t>
            </a:r>
            <a:br>
              <a:rPr lang="en-US" sz="1600" dirty="0">
                <a:solidFill>
                  <a:srgbClr val="024882"/>
                </a:solidFill>
                <a:latin typeface="Open Sans" panose="020B0606030504020204" pitchFamily="34" charset="0"/>
                <a:ea typeface="Open Sans" panose="020B0606030504020204" pitchFamily="34" charset="0"/>
                <a:cs typeface="Open Sans" panose="020B0606030504020204" pitchFamily="34" charset="0"/>
              </a:rPr>
            </a:br>
            <a:r>
              <a:rPr lang="en-US" sz="1600" dirty="0">
                <a:solidFill>
                  <a:srgbClr val="024882"/>
                </a:solidFill>
                <a:latin typeface="Open Sans" panose="020B0606030504020204" pitchFamily="34" charset="0"/>
                <a:ea typeface="Open Sans" panose="020B0606030504020204" pitchFamily="34" charset="0"/>
                <a:cs typeface="Open Sans" panose="020B0606030504020204" pitchFamily="34" charset="0"/>
              </a:rPr>
              <a:t>or request leave.</a:t>
            </a:r>
          </a:p>
          <a:p>
            <a:pPr marL="0" indent="-47628" defTabSz="959445" fontAlgn="base">
              <a:lnSpc>
                <a:spcPts val="2000"/>
              </a:lnSpc>
              <a:spcAft>
                <a:spcPct val="0"/>
              </a:spcAft>
              <a:defRPr/>
            </a:pPr>
            <a:endParaRPr lang="en-US" sz="1600" dirty="0">
              <a:solidFill>
                <a:srgbClr val="024882"/>
              </a:solidFill>
              <a:latin typeface="Open Sans" panose="020B0606030504020204" pitchFamily="34" charset="0"/>
              <a:ea typeface="Open Sans" panose="020B0606030504020204" pitchFamily="34" charset="0"/>
              <a:cs typeface="Open Sans" panose="020B0606030504020204" pitchFamily="34" charset="0"/>
            </a:endParaRPr>
          </a:p>
          <a:p>
            <a:pPr marL="0" indent="-47628" defTabSz="959445" fontAlgn="base">
              <a:lnSpc>
                <a:spcPts val="2000"/>
              </a:lnSpc>
              <a:spcAft>
                <a:spcPct val="0"/>
              </a:spcAft>
              <a:defRPr/>
            </a:pPr>
            <a:r>
              <a:rPr lang="en-US" sz="1600" dirty="0">
                <a:solidFill>
                  <a:srgbClr val="024882"/>
                </a:solidFill>
                <a:latin typeface="Open Sans" panose="020B0606030504020204"/>
              </a:rPr>
              <a:t>Employees needing leave were not aware of available benefits</a:t>
            </a:r>
            <a:endParaRPr lang="en-US" sz="1600" dirty="0">
              <a:solidFill>
                <a:srgbClr val="024882"/>
              </a:solidFill>
              <a:latin typeface="Open Sans" panose="020B0606030504020204" pitchFamily="34" charset="0"/>
              <a:ea typeface="Open Sans" panose="020B0606030504020204" pitchFamily="34" charset="0"/>
              <a:cs typeface="Open Sans" panose="020B0606030504020204" pitchFamily="34" charset="0"/>
            </a:endParaRPr>
          </a:p>
          <a:p>
            <a:pPr marL="0" indent="-47628" defTabSz="959445" fontAlgn="base">
              <a:lnSpc>
                <a:spcPts val="2000"/>
              </a:lnSpc>
              <a:spcAft>
                <a:spcPct val="0"/>
              </a:spcAft>
              <a:defRPr/>
            </a:pPr>
            <a:endParaRPr lang="en-US" sz="1600" dirty="0">
              <a:solidFill>
                <a:srgbClr val="024882"/>
              </a:solidFill>
              <a:latin typeface="Open Sans" panose="020B0606030504020204"/>
            </a:endParaRPr>
          </a:p>
          <a:p>
            <a:pPr marL="0" indent="0" defTabSz="959445" fontAlgn="base">
              <a:lnSpc>
                <a:spcPts val="2000"/>
              </a:lnSpc>
              <a:spcAft>
                <a:spcPct val="0"/>
              </a:spcAft>
              <a:defRPr/>
            </a:pPr>
            <a:r>
              <a:rPr lang="en-US" sz="1600" dirty="0">
                <a:solidFill>
                  <a:srgbClr val="024882"/>
                </a:solidFill>
                <a:latin typeface="Open Sans" panose="020B0606030504020204"/>
              </a:rPr>
              <a:t>You had no easy way to track and manage leaves across the organization.</a:t>
            </a:r>
          </a:p>
          <a:p>
            <a:pPr marL="0" indent="0" defTabSz="959445" fontAlgn="base">
              <a:lnSpc>
                <a:spcPct val="100000"/>
              </a:lnSpc>
              <a:spcAft>
                <a:spcPct val="0"/>
              </a:spcAft>
              <a:defRPr/>
            </a:pPr>
            <a:endParaRPr lang="en-US" sz="1588" b="1" dirty="0">
              <a:solidFill>
                <a:srgbClr val="024882"/>
              </a:solidFill>
              <a:latin typeface="Open Sans" panose="020B0606030504020204"/>
            </a:endParaRPr>
          </a:p>
        </p:txBody>
      </p:sp>
      <p:cxnSp>
        <p:nvCxnSpPr>
          <p:cNvPr id="24" name="Straight Connector 23">
            <a:extLst>
              <a:ext uri="{FF2B5EF4-FFF2-40B4-BE49-F238E27FC236}">
                <a16:creationId xmlns:a16="http://schemas.microsoft.com/office/drawing/2014/main" id="{8C1B8875-6590-414D-92B4-69F503A2A444}"/>
              </a:ext>
            </a:extLst>
          </p:cNvPr>
          <p:cNvCxnSpPr>
            <a:cxnSpLocks/>
          </p:cNvCxnSpPr>
          <p:nvPr/>
        </p:nvCxnSpPr>
        <p:spPr>
          <a:xfrm>
            <a:off x="7772400" y="1371600"/>
            <a:ext cx="0" cy="4572000"/>
          </a:xfrm>
          <a:prstGeom prst="line">
            <a:avLst/>
          </a:prstGeom>
          <a:ln w="12700">
            <a:solidFill>
              <a:srgbClr val="024882"/>
            </a:solidFill>
            <a:prstDash val="solid"/>
          </a:ln>
        </p:spPr>
        <p:style>
          <a:lnRef idx="1">
            <a:schemeClr val="accent1"/>
          </a:lnRef>
          <a:fillRef idx="0">
            <a:schemeClr val="accent1"/>
          </a:fillRef>
          <a:effectRef idx="0">
            <a:schemeClr val="accent1"/>
          </a:effectRef>
          <a:fontRef idx="minor">
            <a:schemeClr val="tx1"/>
          </a:fontRef>
        </p:style>
      </p:cxnSp>
      <p:pic>
        <p:nvPicPr>
          <p:cNvPr id="26" name="Picture 25">
            <a:extLst>
              <a:ext uri="{FF2B5EF4-FFF2-40B4-BE49-F238E27FC236}">
                <a16:creationId xmlns:a16="http://schemas.microsoft.com/office/drawing/2014/main" id="{6A15450E-E43F-144E-A40B-C2F691789071}"/>
              </a:ext>
            </a:extLst>
          </p:cNvPr>
          <p:cNvPicPr>
            <a:picLocks noChangeAspect="1"/>
          </p:cNvPicPr>
          <p:nvPr/>
        </p:nvPicPr>
        <p:blipFill>
          <a:blip r:embed="rId3" cstate="print">
            <a:duotone>
              <a:schemeClr val="accent1">
                <a:shade val="45000"/>
                <a:satMod val="135000"/>
              </a:schemeClr>
              <a:prstClr val="white"/>
            </a:duotone>
            <a:extLst>
              <a:ext uri="{BEBA8EAE-BF5A-486C-A8C5-ECC9F3942E4B}">
                <a14:imgProps xmlns:a14="http://schemas.microsoft.com/office/drawing/2010/main">
                  <a14:imgLayer r:embed="rId4">
                    <a14:imgEffect>
                      <a14:colorTemperature colorTemp="4700"/>
                    </a14:imgEffect>
                    <a14:imgEffect>
                      <a14:brightnessContrast bright="-84000"/>
                    </a14:imgEffect>
                  </a14:imgLayer>
                </a14:imgProps>
              </a:ext>
              <a:ext uri="{28A0092B-C50C-407E-A947-70E740481C1C}">
                <a14:useLocalDpi xmlns:a14="http://schemas.microsoft.com/office/drawing/2010/main"/>
              </a:ext>
            </a:extLst>
          </a:blip>
          <a:stretch>
            <a:fillRect/>
          </a:stretch>
        </p:blipFill>
        <p:spPr>
          <a:xfrm>
            <a:off x="8229600" y="2286000"/>
            <a:ext cx="228600" cy="228600"/>
          </a:xfrm>
          <a:prstGeom prst="rect">
            <a:avLst/>
          </a:prstGeom>
        </p:spPr>
      </p:pic>
      <p:pic>
        <p:nvPicPr>
          <p:cNvPr id="27" name="Picture 26">
            <a:extLst>
              <a:ext uri="{FF2B5EF4-FFF2-40B4-BE49-F238E27FC236}">
                <a16:creationId xmlns:a16="http://schemas.microsoft.com/office/drawing/2014/main" id="{28434730-8CDE-084E-82AC-409E68105F86}"/>
              </a:ext>
            </a:extLst>
          </p:cNvPr>
          <p:cNvPicPr>
            <a:picLocks noChangeAspect="1"/>
          </p:cNvPicPr>
          <p:nvPr/>
        </p:nvPicPr>
        <p:blipFill>
          <a:blip r:embed="rId5">
            <a:duotone>
              <a:schemeClr val="accent1">
                <a:shade val="45000"/>
                <a:satMod val="135000"/>
              </a:schemeClr>
              <a:prstClr val="white"/>
            </a:duotone>
            <a:extLst>
              <a:ext uri="{BEBA8EAE-BF5A-486C-A8C5-ECC9F3942E4B}">
                <a14:imgProps xmlns:a14="http://schemas.microsoft.com/office/drawing/2010/main">
                  <a14:imgLayer r:embed="rId6">
                    <a14:imgEffect>
                      <a14:sharpenSoften amount="-25000"/>
                    </a14:imgEffect>
                    <a14:imgEffect>
                      <a14:colorTemperature colorTemp="5300"/>
                    </a14:imgEffect>
                    <a14:imgEffect>
                      <a14:brightnessContrast bright="20000" contrast="-24000"/>
                    </a14:imgEffect>
                  </a14:imgLayer>
                </a14:imgProps>
              </a:ext>
            </a:extLst>
          </a:blip>
          <a:stretch>
            <a:fillRect/>
          </a:stretch>
        </p:blipFill>
        <p:spPr>
          <a:xfrm>
            <a:off x="3877305" y="2286000"/>
            <a:ext cx="228600" cy="228600"/>
          </a:xfrm>
          <a:prstGeom prst="rect">
            <a:avLst/>
          </a:prstGeom>
        </p:spPr>
      </p:pic>
      <p:sp>
        <p:nvSpPr>
          <p:cNvPr id="28" name="TextBox 27">
            <a:extLst>
              <a:ext uri="{FF2B5EF4-FFF2-40B4-BE49-F238E27FC236}">
                <a16:creationId xmlns:a16="http://schemas.microsoft.com/office/drawing/2014/main" id="{7CE9A584-8B36-0844-8F13-90A8D5D20FA5}"/>
              </a:ext>
            </a:extLst>
          </p:cNvPr>
          <p:cNvSpPr txBox="1"/>
          <p:nvPr/>
        </p:nvSpPr>
        <p:spPr>
          <a:xfrm>
            <a:off x="7796462" y="1600200"/>
            <a:ext cx="4395537" cy="276999"/>
          </a:xfrm>
          <a:prstGeom prst="rect">
            <a:avLst/>
          </a:prstGeom>
          <a:noFill/>
        </p:spPr>
        <p:txBody>
          <a:bodyPr wrap="square" lIns="0" tIns="0" rIns="0" bIns="0" rtlCol="0">
            <a:spAutoFit/>
          </a:bodyPr>
          <a:lstStyle/>
          <a:p>
            <a:pPr marL="7702" marR="3080" algn="ctr" defTabSz="914422">
              <a:spcBef>
                <a:spcPts val="439"/>
              </a:spcBef>
            </a:pPr>
            <a:r>
              <a:rPr lang="en-US" b="1" dirty="0">
                <a:solidFill>
                  <a:srgbClr val="4CB3BB"/>
                </a:solidFill>
                <a:latin typeface="Open Sans" panose="020B0606030504020204" pitchFamily="34" charset="0"/>
                <a:ea typeface="Open Sans" panose="020B0606030504020204" pitchFamily="34" charset="0"/>
                <a:cs typeface="Open Sans" panose="020B0606030504020204" pitchFamily="34" charset="0"/>
              </a:rPr>
              <a:t>WITH HR CONNECT…</a:t>
            </a:r>
          </a:p>
        </p:txBody>
      </p:sp>
      <p:sp>
        <p:nvSpPr>
          <p:cNvPr id="29" name="TextBox 28">
            <a:extLst>
              <a:ext uri="{FF2B5EF4-FFF2-40B4-BE49-F238E27FC236}">
                <a16:creationId xmlns:a16="http://schemas.microsoft.com/office/drawing/2014/main" id="{4AA007F6-369C-6F4A-8F0F-1A946DAD4D57}"/>
              </a:ext>
            </a:extLst>
          </p:cNvPr>
          <p:cNvSpPr txBox="1"/>
          <p:nvPr/>
        </p:nvSpPr>
        <p:spPr>
          <a:xfrm>
            <a:off x="3433012" y="1600200"/>
            <a:ext cx="4363452" cy="276999"/>
          </a:xfrm>
          <a:prstGeom prst="rect">
            <a:avLst/>
          </a:prstGeom>
          <a:noFill/>
        </p:spPr>
        <p:txBody>
          <a:bodyPr wrap="square" lIns="0" tIns="0" rIns="0" bIns="0" rtlCol="0">
            <a:spAutoFit/>
          </a:bodyPr>
          <a:lstStyle/>
          <a:p>
            <a:pPr marL="7702" marR="3080" algn="ctr" defTabSz="914422">
              <a:spcBef>
                <a:spcPts val="439"/>
              </a:spcBef>
            </a:pPr>
            <a:r>
              <a:rPr lang="en-US" b="1" dirty="0">
                <a:solidFill>
                  <a:srgbClr val="D67921"/>
                </a:solidFill>
                <a:latin typeface="Open Sans" panose="020B0606030504020204" pitchFamily="34" charset="0"/>
                <a:ea typeface="Open Sans" panose="020B0606030504020204" pitchFamily="34" charset="0"/>
                <a:cs typeface="Open Sans" panose="020B0606030504020204" pitchFamily="34" charset="0"/>
              </a:rPr>
              <a:t>THE OLD WAY…</a:t>
            </a:r>
          </a:p>
        </p:txBody>
      </p:sp>
      <p:pic>
        <p:nvPicPr>
          <p:cNvPr id="34" name="Picture 33">
            <a:extLst>
              <a:ext uri="{FF2B5EF4-FFF2-40B4-BE49-F238E27FC236}">
                <a16:creationId xmlns:a16="http://schemas.microsoft.com/office/drawing/2014/main" id="{47E11D73-0366-B348-B9DD-6A37683A77EC}"/>
              </a:ext>
            </a:extLst>
          </p:cNvPr>
          <p:cNvPicPr>
            <a:picLocks noChangeAspect="1"/>
          </p:cNvPicPr>
          <p:nvPr/>
        </p:nvPicPr>
        <p:blipFill>
          <a:blip r:embed="rId5">
            <a:duotone>
              <a:schemeClr val="accent1">
                <a:shade val="45000"/>
                <a:satMod val="135000"/>
              </a:schemeClr>
              <a:prstClr val="white"/>
            </a:duotone>
            <a:extLst>
              <a:ext uri="{BEBA8EAE-BF5A-486C-A8C5-ECC9F3942E4B}">
                <a14:imgProps xmlns:a14="http://schemas.microsoft.com/office/drawing/2010/main">
                  <a14:imgLayer r:embed="rId6">
                    <a14:imgEffect>
                      <a14:sharpenSoften amount="-25000"/>
                    </a14:imgEffect>
                    <a14:imgEffect>
                      <a14:colorTemperature colorTemp="5300"/>
                    </a14:imgEffect>
                    <a14:imgEffect>
                      <a14:brightnessContrast bright="20000" contrast="-24000"/>
                    </a14:imgEffect>
                  </a14:imgLayer>
                </a14:imgProps>
              </a:ext>
            </a:extLst>
          </a:blip>
          <a:stretch>
            <a:fillRect/>
          </a:stretch>
        </p:blipFill>
        <p:spPr>
          <a:xfrm>
            <a:off x="3877305" y="3314700"/>
            <a:ext cx="228600" cy="228600"/>
          </a:xfrm>
          <a:prstGeom prst="rect">
            <a:avLst/>
          </a:prstGeom>
        </p:spPr>
      </p:pic>
      <p:pic>
        <p:nvPicPr>
          <p:cNvPr id="35" name="Picture 34">
            <a:extLst>
              <a:ext uri="{FF2B5EF4-FFF2-40B4-BE49-F238E27FC236}">
                <a16:creationId xmlns:a16="http://schemas.microsoft.com/office/drawing/2014/main" id="{C2550F9F-0DD6-C84B-834C-7DE476C1C3C9}"/>
              </a:ext>
            </a:extLst>
          </p:cNvPr>
          <p:cNvPicPr>
            <a:picLocks noChangeAspect="1"/>
          </p:cNvPicPr>
          <p:nvPr/>
        </p:nvPicPr>
        <p:blipFill>
          <a:blip r:embed="rId5">
            <a:duotone>
              <a:schemeClr val="accent1">
                <a:shade val="45000"/>
                <a:satMod val="135000"/>
              </a:schemeClr>
              <a:prstClr val="white"/>
            </a:duotone>
            <a:extLst>
              <a:ext uri="{BEBA8EAE-BF5A-486C-A8C5-ECC9F3942E4B}">
                <a14:imgProps xmlns:a14="http://schemas.microsoft.com/office/drawing/2010/main">
                  <a14:imgLayer r:embed="rId6">
                    <a14:imgEffect>
                      <a14:sharpenSoften amount="-25000"/>
                    </a14:imgEffect>
                    <a14:imgEffect>
                      <a14:colorTemperature colorTemp="5300"/>
                    </a14:imgEffect>
                    <a14:imgEffect>
                      <a14:brightnessContrast bright="20000" contrast="-24000"/>
                    </a14:imgEffect>
                  </a14:imgLayer>
                </a14:imgProps>
              </a:ext>
            </a:extLst>
          </a:blip>
          <a:stretch>
            <a:fillRect/>
          </a:stretch>
        </p:blipFill>
        <p:spPr>
          <a:xfrm>
            <a:off x="3891996" y="4114800"/>
            <a:ext cx="228600" cy="228600"/>
          </a:xfrm>
          <a:prstGeom prst="rect">
            <a:avLst/>
          </a:prstGeom>
        </p:spPr>
      </p:pic>
      <p:pic>
        <p:nvPicPr>
          <p:cNvPr id="45" name="Picture 44">
            <a:extLst>
              <a:ext uri="{FF2B5EF4-FFF2-40B4-BE49-F238E27FC236}">
                <a16:creationId xmlns:a16="http://schemas.microsoft.com/office/drawing/2014/main" id="{5F8171AF-FAB2-9D43-BEB8-9C50C59070E4}"/>
              </a:ext>
            </a:extLst>
          </p:cNvPr>
          <p:cNvPicPr>
            <a:picLocks noChangeAspect="1"/>
          </p:cNvPicPr>
          <p:nvPr/>
        </p:nvPicPr>
        <p:blipFill>
          <a:blip r:embed="rId3" cstate="print">
            <a:duotone>
              <a:schemeClr val="accent1">
                <a:shade val="45000"/>
                <a:satMod val="135000"/>
              </a:schemeClr>
              <a:prstClr val="white"/>
            </a:duotone>
            <a:extLst>
              <a:ext uri="{BEBA8EAE-BF5A-486C-A8C5-ECC9F3942E4B}">
                <a14:imgProps xmlns:a14="http://schemas.microsoft.com/office/drawing/2010/main">
                  <a14:imgLayer r:embed="rId4">
                    <a14:imgEffect>
                      <a14:colorTemperature colorTemp="4700"/>
                    </a14:imgEffect>
                    <a14:imgEffect>
                      <a14:brightnessContrast bright="-84000"/>
                    </a14:imgEffect>
                  </a14:imgLayer>
                </a14:imgProps>
              </a:ext>
              <a:ext uri="{28A0092B-C50C-407E-A947-70E740481C1C}">
                <a14:useLocalDpi xmlns:a14="http://schemas.microsoft.com/office/drawing/2010/main"/>
              </a:ext>
            </a:extLst>
          </a:blip>
          <a:stretch>
            <a:fillRect/>
          </a:stretch>
        </p:blipFill>
        <p:spPr>
          <a:xfrm>
            <a:off x="8258795" y="3732863"/>
            <a:ext cx="228600" cy="228600"/>
          </a:xfrm>
          <a:prstGeom prst="rect">
            <a:avLst/>
          </a:prstGeom>
        </p:spPr>
      </p:pic>
      <p:pic>
        <p:nvPicPr>
          <p:cNvPr id="49" name="Picture 48">
            <a:extLst>
              <a:ext uri="{FF2B5EF4-FFF2-40B4-BE49-F238E27FC236}">
                <a16:creationId xmlns:a16="http://schemas.microsoft.com/office/drawing/2014/main" id="{0789368B-D1FB-154B-87B8-8B7FF2E3AF30}"/>
              </a:ext>
            </a:extLst>
          </p:cNvPr>
          <p:cNvPicPr>
            <a:picLocks noChangeAspect="1"/>
          </p:cNvPicPr>
          <p:nvPr/>
        </p:nvPicPr>
        <p:blipFill>
          <a:blip r:embed="rId3" cstate="print">
            <a:duotone>
              <a:schemeClr val="accent1">
                <a:shade val="45000"/>
                <a:satMod val="135000"/>
              </a:schemeClr>
              <a:prstClr val="white"/>
            </a:duotone>
            <a:extLst>
              <a:ext uri="{BEBA8EAE-BF5A-486C-A8C5-ECC9F3942E4B}">
                <a14:imgProps xmlns:a14="http://schemas.microsoft.com/office/drawing/2010/main">
                  <a14:imgLayer r:embed="rId4">
                    <a14:imgEffect>
                      <a14:colorTemperature colorTemp="4700"/>
                    </a14:imgEffect>
                    <a14:imgEffect>
                      <a14:brightnessContrast bright="-84000"/>
                    </a14:imgEffect>
                  </a14:imgLayer>
                </a14:imgProps>
              </a:ext>
              <a:ext uri="{28A0092B-C50C-407E-A947-70E740481C1C}">
                <a14:useLocalDpi xmlns:a14="http://schemas.microsoft.com/office/drawing/2010/main"/>
              </a:ext>
            </a:extLst>
          </a:blip>
          <a:stretch>
            <a:fillRect/>
          </a:stretch>
        </p:blipFill>
        <p:spPr>
          <a:xfrm>
            <a:off x="8258795" y="4670418"/>
            <a:ext cx="228600" cy="228600"/>
          </a:xfrm>
          <a:prstGeom prst="rect">
            <a:avLst/>
          </a:prstGeom>
        </p:spPr>
      </p:pic>
      <p:pic>
        <p:nvPicPr>
          <p:cNvPr id="19" name="Picture 18">
            <a:extLst>
              <a:ext uri="{FF2B5EF4-FFF2-40B4-BE49-F238E27FC236}">
                <a16:creationId xmlns:a16="http://schemas.microsoft.com/office/drawing/2014/main" id="{1474C83F-8507-104E-B1F1-F1348A970E3D}"/>
              </a:ext>
            </a:extLst>
          </p:cNvPr>
          <p:cNvPicPr>
            <a:picLocks noChangeAspect="1"/>
          </p:cNvPicPr>
          <p:nvPr/>
        </p:nvPicPr>
        <p:blipFill>
          <a:blip r:embed="rId7"/>
          <a:stretch>
            <a:fillRect/>
          </a:stretch>
        </p:blipFill>
        <p:spPr>
          <a:xfrm>
            <a:off x="576072" y="610621"/>
            <a:ext cx="1642224" cy="421360"/>
          </a:xfrm>
          <a:prstGeom prst="rect">
            <a:avLst/>
          </a:prstGeom>
        </p:spPr>
      </p:pic>
      <p:grpSp>
        <p:nvGrpSpPr>
          <p:cNvPr id="32" name="Group 31">
            <a:extLst>
              <a:ext uri="{FF2B5EF4-FFF2-40B4-BE49-F238E27FC236}">
                <a16:creationId xmlns:a16="http://schemas.microsoft.com/office/drawing/2014/main" id="{702C48D9-4B2D-1D4D-8541-B98B023ADDF6}"/>
              </a:ext>
            </a:extLst>
          </p:cNvPr>
          <p:cNvGrpSpPr/>
          <p:nvPr/>
        </p:nvGrpSpPr>
        <p:grpSpPr>
          <a:xfrm>
            <a:off x="531020" y="5599025"/>
            <a:ext cx="2430050" cy="695332"/>
            <a:chOff x="7805233" y="4389766"/>
            <a:chExt cx="9175004" cy="2625329"/>
          </a:xfrm>
        </p:grpSpPr>
        <p:pic>
          <p:nvPicPr>
            <p:cNvPr id="36" name="Picture 35">
              <a:extLst>
                <a:ext uri="{FF2B5EF4-FFF2-40B4-BE49-F238E27FC236}">
                  <a16:creationId xmlns:a16="http://schemas.microsoft.com/office/drawing/2014/main" id="{096B47E0-432D-8E40-9E97-8B2FFB1211CA}"/>
                </a:ext>
              </a:extLst>
            </p:cNvPr>
            <p:cNvPicPr>
              <a:picLocks noChangeAspect="1"/>
            </p:cNvPicPr>
            <p:nvPr/>
          </p:nvPicPr>
          <p:blipFill>
            <a:blip r:embed="rId8"/>
            <a:stretch>
              <a:fillRect/>
            </a:stretch>
          </p:blipFill>
          <p:spPr>
            <a:xfrm>
              <a:off x="13722298" y="4389766"/>
              <a:ext cx="3257939" cy="2625329"/>
            </a:xfrm>
            <a:prstGeom prst="rect">
              <a:avLst/>
            </a:prstGeom>
          </p:spPr>
        </p:pic>
        <p:grpSp>
          <p:nvGrpSpPr>
            <p:cNvPr id="37" name="Group 36">
              <a:extLst>
                <a:ext uri="{FF2B5EF4-FFF2-40B4-BE49-F238E27FC236}">
                  <a16:creationId xmlns:a16="http://schemas.microsoft.com/office/drawing/2014/main" id="{526B0AE3-8561-024C-BCE2-B7C8CBC87300}"/>
                </a:ext>
              </a:extLst>
            </p:cNvPr>
            <p:cNvGrpSpPr/>
            <p:nvPr/>
          </p:nvGrpSpPr>
          <p:grpSpPr>
            <a:xfrm>
              <a:off x="7805233" y="4389766"/>
              <a:ext cx="3257938" cy="2625329"/>
              <a:chOff x="15370765" y="4232671"/>
              <a:chExt cx="3618990" cy="2916274"/>
            </a:xfrm>
          </p:grpSpPr>
          <p:pic>
            <p:nvPicPr>
              <p:cNvPr id="38" name="Picture 37">
                <a:extLst>
                  <a:ext uri="{FF2B5EF4-FFF2-40B4-BE49-F238E27FC236}">
                    <a16:creationId xmlns:a16="http://schemas.microsoft.com/office/drawing/2014/main" id="{CD1EAA73-124F-E648-B6E2-32CB9250B039}"/>
                  </a:ext>
                </a:extLst>
              </p:cNvPr>
              <p:cNvPicPr>
                <a:picLocks noChangeAspect="1"/>
              </p:cNvPicPr>
              <p:nvPr/>
            </p:nvPicPr>
            <p:blipFill>
              <a:blip r:embed="rId8"/>
              <a:stretch>
                <a:fillRect/>
              </a:stretch>
            </p:blipFill>
            <p:spPr>
              <a:xfrm>
                <a:off x="15370765" y="4232671"/>
                <a:ext cx="3618990" cy="2916274"/>
              </a:xfrm>
              <a:prstGeom prst="rect">
                <a:avLst/>
              </a:prstGeom>
            </p:spPr>
          </p:pic>
          <p:pic>
            <p:nvPicPr>
              <p:cNvPr id="39" name="Picture 38">
                <a:extLst>
                  <a:ext uri="{FF2B5EF4-FFF2-40B4-BE49-F238E27FC236}">
                    <a16:creationId xmlns:a16="http://schemas.microsoft.com/office/drawing/2014/main" id="{7B52F5BE-6831-0A43-8C59-8653B030714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339146" y="4899294"/>
                <a:ext cx="1759810" cy="563138"/>
              </a:xfrm>
              <a:prstGeom prst="rect">
                <a:avLst/>
              </a:prstGeom>
            </p:spPr>
          </p:pic>
        </p:grpSp>
      </p:grpSp>
      <p:pic>
        <p:nvPicPr>
          <p:cNvPr id="40" name="Picture 39">
            <a:extLst>
              <a:ext uri="{FF2B5EF4-FFF2-40B4-BE49-F238E27FC236}">
                <a16:creationId xmlns:a16="http://schemas.microsoft.com/office/drawing/2014/main" id="{8EC95A34-1F36-4240-B5C2-7B53F61010B8}"/>
              </a:ext>
            </a:extLst>
          </p:cNvPr>
          <p:cNvPicPr>
            <a:picLocks noChangeAspect="1"/>
          </p:cNvPicPr>
          <p:nvPr/>
        </p:nvPicPr>
        <p:blipFill>
          <a:blip r:embed="rId10"/>
          <a:stretch>
            <a:fillRect/>
          </a:stretch>
        </p:blipFill>
        <p:spPr>
          <a:xfrm>
            <a:off x="1548621" y="5702332"/>
            <a:ext cx="384407" cy="400764"/>
          </a:xfrm>
          <a:prstGeom prst="rect">
            <a:avLst/>
          </a:prstGeom>
        </p:spPr>
      </p:pic>
      <p:sp>
        <p:nvSpPr>
          <p:cNvPr id="41" name="TextBox 40">
            <a:extLst>
              <a:ext uri="{FF2B5EF4-FFF2-40B4-BE49-F238E27FC236}">
                <a16:creationId xmlns:a16="http://schemas.microsoft.com/office/drawing/2014/main" id="{18C9059F-E159-AD49-B39C-30CDB3181F0C}"/>
              </a:ext>
            </a:extLst>
          </p:cNvPr>
          <p:cNvSpPr txBox="1"/>
          <p:nvPr/>
        </p:nvSpPr>
        <p:spPr>
          <a:xfrm>
            <a:off x="1807129" y="5719296"/>
            <a:ext cx="1458998" cy="230834"/>
          </a:xfrm>
          <a:prstGeom prst="rect">
            <a:avLst/>
          </a:prstGeom>
          <a:noFill/>
        </p:spPr>
        <p:txBody>
          <a:bodyPr wrap="square" rtlCol="0">
            <a:spAutoFit/>
          </a:bodyPr>
          <a:lstStyle/>
          <a:p>
            <a:pPr algn="ctr"/>
            <a:r>
              <a:rPr lang="en-US" sz="900" b="1" dirty="0">
                <a:solidFill>
                  <a:srgbClr val="024882"/>
                </a:solidFill>
                <a:latin typeface="Open Sans" panose="020B0606030504020204" pitchFamily="34" charset="0"/>
                <a:ea typeface="Open Sans" panose="020B0606030504020204" pitchFamily="34" charset="0"/>
                <a:cs typeface="Open Sans" panose="020B0606030504020204" pitchFamily="34" charset="0"/>
              </a:rPr>
              <a:t>Workday</a:t>
            </a:r>
          </a:p>
        </p:txBody>
      </p:sp>
    </p:spTree>
    <p:extLst>
      <p:ext uri="{BB962C8B-B14F-4D97-AF65-F5344CB8AC3E}">
        <p14:creationId xmlns:p14="http://schemas.microsoft.com/office/powerpoint/2010/main" val="6186181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20BFDD8-2439-3541-B649-B93E6E4A9831}"/>
              </a:ext>
            </a:extLst>
          </p:cNvPr>
          <p:cNvSpPr>
            <a:spLocks noGrp="1"/>
          </p:cNvSpPr>
          <p:nvPr>
            <p:ph type="sldNum" sz="quarter" idx="12"/>
          </p:nvPr>
        </p:nvSpPr>
        <p:spPr/>
        <p:txBody>
          <a:bodyPr/>
          <a:lstStyle/>
          <a:p>
            <a:fld id="{434F970D-FEAA-7440-B6E2-61B22D2C621B}" type="slidenum">
              <a:rPr lang="en-US" smtClean="0"/>
              <a:pPr/>
              <a:t>12</a:t>
            </a:fld>
            <a:endParaRPr lang="en-US" dirty="0"/>
          </a:p>
        </p:txBody>
      </p:sp>
      <p:pic>
        <p:nvPicPr>
          <p:cNvPr id="3" name="Picture 2">
            <a:extLst>
              <a:ext uri="{FF2B5EF4-FFF2-40B4-BE49-F238E27FC236}">
                <a16:creationId xmlns:a16="http://schemas.microsoft.com/office/drawing/2014/main" id="{63CA4546-5897-9B4B-87EC-55E742E07BF7}"/>
              </a:ext>
            </a:extLst>
          </p:cNvPr>
          <p:cNvPicPr>
            <a:picLocks/>
          </p:cNvPicPr>
          <p:nvPr/>
        </p:nvPicPr>
        <p:blipFill rotWithShape="1">
          <a:blip r:embed="rId3" cstate="email">
            <a:extLst>
              <a:ext uri="{28A0092B-C50C-407E-A947-70E740481C1C}">
                <a14:useLocalDpi xmlns:a14="http://schemas.microsoft.com/office/drawing/2010/main"/>
              </a:ext>
            </a:extLst>
          </a:blip>
          <a:srcRect l="27906" t="17198" r="3285"/>
          <a:stretch/>
        </p:blipFill>
        <p:spPr>
          <a:xfrm>
            <a:off x="1" y="1371600"/>
            <a:ext cx="6858000" cy="5486400"/>
          </a:xfrm>
          <a:prstGeom prst="rect">
            <a:avLst/>
          </a:prstGeom>
        </p:spPr>
      </p:pic>
      <p:sp>
        <p:nvSpPr>
          <p:cNvPr id="15" name="object 2">
            <a:extLst>
              <a:ext uri="{FF2B5EF4-FFF2-40B4-BE49-F238E27FC236}">
                <a16:creationId xmlns:a16="http://schemas.microsoft.com/office/drawing/2014/main" id="{EAD26785-1D03-0B46-BE90-2F136F384B79}"/>
              </a:ext>
            </a:extLst>
          </p:cNvPr>
          <p:cNvSpPr/>
          <p:nvPr/>
        </p:nvSpPr>
        <p:spPr>
          <a:xfrm>
            <a:off x="0" y="0"/>
            <a:ext cx="6858000" cy="1371600"/>
          </a:xfrm>
          <a:custGeom>
            <a:avLst/>
            <a:gdLst/>
            <a:ahLst/>
            <a:cxnLst/>
            <a:rect l="l" t="t" r="r" b="b"/>
            <a:pathLst>
              <a:path w="8812530" h="11308715">
                <a:moveTo>
                  <a:pt x="0" y="11308556"/>
                </a:moveTo>
                <a:lnTo>
                  <a:pt x="8812087" y="11308556"/>
                </a:lnTo>
                <a:lnTo>
                  <a:pt x="8812087" y="0"/>
                </a:lnTo>
                <a:lnTo>
                  <a:pt x="0" y="0"/>
                </a:lnTo>
                <a:lnTo>
                  <a:pt x="0" y="11308556"/>
                </a:lnTo>
                <a:close/>
              </a:path>
            </a:pathLst>
          </a:custGeom>
          <a:solidFill>
            <a:srgbClr val="F3F7FA"/>
          </a:solidFill>
        </p:spPr>
        <p:txBody>
          <a:bodyPr wrap="square" lIns="0" tIns="0" rIns="0" bIns="0" rtlCol="0"/>
          <a:lstStyle/>
          <a:p>
            <a:endParaRPr sz="1092" dirty="0"/>
          </a:p>
        </p:txBody>
      </p:sp>
      <p:sp>
        <p:nvSpPr>
          <p:cNvPr id="16" name="TextBox 15">
            <a:extLst>
              <a:ext uri="{FF2B5EF4-FFF2-40B4-BE49-F238E27FC236}">
                <a16:creationId xmlns:a16="http://schemas.microsoft.com/office/drawing/2014/main" id="{B14941A4-6FFC-1648-84CA-F1C9CA27C8B3}"/>
              </a:ext>
            </a:extLst>
          </p:cNvPr>
          <p:cNvSpPr txBox="1"/>
          <p:nvPr/>
        </p:nvSpPr>
        <p:spPr>
          <a:xfrm>
            <a:off x="576072" y="457200"/>
            <a:ext cx="5455920" cy="487313"/>
          </a:xfrm>
          <a:prstGeom prst="rect">
            <a:avLst/>
          </a:prstGeom>
          <a:noFill/>
        </p:spPr>
        <p:txBody>
          <a:bodyPr wrap="square" lIns="0" tIns="0" rIns="0" bIns="0" rtlCol="0">
            <a:spAutoFit/>
          </a:bodyPr>
          <a:lstStyle/>
          <a:p>
            <a:pPr marL="7702" marR="3080" defTabSz="914422">
              <a:lnSpc>
                <a:spcPts val="3800"/>
              </a:lnSpc>
            </a:pPr>
            <a:r>
              <a:rPr lang="en-US" sz="3200" b="1" dirty="0">
                <a:solidFill>
                  <a:srgbClr val="024882"/>
                </a:solidFill>
                <a:latin typeface="Open Sans" panose="020B0606030504020204" pitchFamily="34" charset="0"/>
                <a:ea typeface="Open Sans" panose="020B0606030504020204" pitchFamily="34" charset="0"/>
                <a:cs typeface="Open Sans" panose="020B0606030504020204" pitchFamily="34" charset="0"/>
              </a:rPr>
              <a:t>EMPLOYER VALUE</a:t>
            </a:r>
          </a:p>
        </p:txBody>
      </p:sp>
      <p:pic>
        <p:nvPicPr>
          <p:cNvPr id="20" name="Picture 19">
            <a:extLst>
              <a:ext uri="{FF2B5EF4-FFF2-40B4-BE49-F238E27FC236}">
                <a16:creationId xmlns:a16="http://schemas.microsoft.com/office/drawing/2014/main" id="{E2F00707-E3B4-0646-AE87-C9103AB76926}"/>
              </a:ext>
            </a:extLst>
          </p:cNvPr>
          <p:cNvPicPr>
            <a:picLocks noChangeAspect="1"/>
          </p:cNvPicPr>
          <p:nvPr/>
        </p:nvPicPr>
        <p:blipFill>
          <a:blip r:embed="rId4"/>
          <a:stretch>
            <a:fillRect/>
          </a:stretch>
        </p:blipFill>
        <p:spPr>
          <a:xfrm>
            <a:off x="10226146" y="323051"/>
            <a:ext cx="1642224" cy="421360"/>
          </a:xfrm>
          <a:prstGeom prst="rect">
            <a:avLst/>
          </a:prstGeom>
        </p:spPr>
      </p:pic>
      <p:sp>
        <p:nvSpPr>
          <p:cNvPr id="22" name="Rectangle 21">
            <a:extLst>
              <a:ext uri="{FF2B5EF4-FFF2-40B4-BE49-F238E27FC236}">
                <a16:creationId xmlns:a16="http://schemas.microsoft.com/office/drawing/2014/main" id="{F9576536-AD9D-2E41-B8A0-07703AD066D7}"/>
              </a:ext>
            </a:extLst>
          </p:cNvPr>
          <p:cNvSpPr/>
          <p:nvPr/>
        </p:nvSpPr>
        <p:spPr>
          <a:xfrm>
            <a:off x="7794709" y="1748652"/>
            <a:ext cx="546742" cy="1154162"/>
          </a:xfrm>
          <a:prstGeom prst="rect">
            <a:avLst/>
          </a:prstGeom>
        </p:spPr>
        <p:txBody>
          <a:bodyPr wrap="square" lIns="0" tIns="0" rIns="0" bIns="0">
            <a:spAutoFit/>
          </a:bodyPr>
          <a:lstStyle/>
          <a:p>
            <a:pPr algn="r"/>
            <a:r>
              <a:rPr lang="en-US" sz="7500" b="1" dirty="0">
                <a:solidFill>
                  <a:srgbClr val="4CB3BB"/>
                </a:solidFill>
                <a:latin typeface="Open Sans" panose="020B0606030504020204"/>
                <a:ea typeface="Open Sans" panose="020B0606030504020204" pitchFamily="34" charset="0"/>
                <a:cs typeface="Open Sans" panose="020B0606030504020204" pitchFamily="34" charset="0"/>
              </a:rPr>
              <a:t>1</a:t>
            </a:r>
            <a:endParaRPr lang="en-US" sz="7500" dirty="0">
              <a:solidFill>
                <a:srgbClr val="4CB3BB"/>
              </a:solidFill>
              <a:latin typeface="Open Sans" panose="020B0606030504020204"/>
              <a:ea typeface="Open Sans" panose="020B0606030504020204" pitchFamily="34" charset="0"/>
              <a:cs typeface="Open Sans" panose="020B0606030504020204" pitchFamily="34" charset="0"/>
            </a:endParaRPr>
          </a:p>
        </p:txBody>
      </p:sp>
      <p:sp>
        <p:nvSpPr>
          <p:cNvPr id="23" name="Rectangle 22">
            <a:extLst>
              <a:ext uri="{FF2B5EF4-FFF2-40B4-BE49-F238E27FC236}">
                <a16:creationId xmlns:a16="http://schemas.microsoft.com/office/drawing/2014/main" id="{22F689FB-0002-D041-8416-B45720935322}"/>
              </a:ext>
            </a:extLst>
          </p:cNvPr>
          <p:cNvSpPr/>
          <p:nvPr/>
        </p:nvSpPr>
        <p:spPr>
          <a:xfrm>
            <a:off x="7721832" y="3004435"/>
            <a:ext cx="650294" cy="1154162"/>
          </a:xfrm>
          <a:prstGeom prst="rect">
            <a:avLst/>
          </a:prstGeom>
        </p:spPr>
        <p:txBody>
          <a:bodyPr wrap="square" lIns="0" tIns="0" rIns="0" bIns="0">
            <a:spAutoFit/>
          </a:bodyPr>
          <a:lstStyle/>
          <a:p>
            <a:pPr algn="r"/>
            <a:r>
              <a:rPr lang="en-US" sz="7500" b="1" dirty="0">
                <a:solidFill>
                  <a:srgbClr val="4CB3BB"/>
                </a:solidFill>
                <a:latin typeface="Open Sans" panose="020B0606030504020204"/>
                <a:ea typeface="Open Sans" panose="020B0606030504020204" pitchFamily="34" charset="0"/>
                <a:cs typeface="Open Sans" panose="020B0606030504020204" pitchFamily="34" charset="0"/>
              </a:rPr>
              <a:t>2</a:t>
            </a:r>
            <a:endParaRPr lang="en-US" sz="7500" dirty="0">
              <a:solidFill>
                <a:srgbClr val="4CB3BB"/>
              </a:solidFill>
              <a:latin typeface="Open Sans" panose="020B0606030504020204"/>
              <a:ea typeface="Open Sans" panose="020B0606030504020204" pitchFamily="34" charset="0"/>
              <a:cs typeface="Open Sans" panose="020B0606030504020204" pitchFamily="34" charset="0"/>
            </a:endParaRPr>
          </a:p>
        </p:txBody>
      </p:sp>
      <p:sp>
        <p:nvSpPr>
          <p:cNvPr id="24" name="Rectangle 23">
            <a:extLst>
              <a:ext uri="{FF2B5EF4-FFF2-40B4-BE49-F238E27FC236}">
                <a16:creationId xmlns:a16="http://schemas.microsoft.com/office/drawing/2014/main" id="{D4CCD554-B843-D341-AC58-60077F31EECE}"/>
              </a:ext>
            </a:extLst>
          </p:cNvPr>
          <p:cNvSpPr/>
          <p:nvPr/>
        </p:nvSpPr>
        <p:spPr>
          <a:xfrm>
            <a:off x="7794709" y="4260218"/>
            <a:ext cx="608091" cy="1154162"/>
          </a:xfrm>
          <a:prstGeom prst="rect">
            <a:avLst/>
          </a:prstGeom>
        </p:spPr>
        <p:txBody>
          <a:bodyPr wrap="square" lIns="0" tIns="0" rIns="0" bIns="0">
            <a:spAutoFit/>
          </a:bodyPr>
          <a:lstStyle/>
          <a:p>
            <a:pPr algn="r"/>
            <a:r>
              <a:rPr lang="en-US" sz="7500" b="1" dirty="0">
                <a:solidFill>
                  <a:srgbClr val="4CB3BB"/>
                </a:solidFill>
                <a:latin typeface="Open Sans" panose="020B0606030504020204"/>
                <a:ea typeface="Open Sans" panose="020B0606030504020204" pitchFamily="34" charset="0"/>
                <a:cs typeface="Open Sans" panose="020B0606030504020204" pitchFamily="34" charset="0"/>
              </a:rPr>
              <a:t>3</a:t>
            </a:r>
            <a:endParaRPr lang="en-US" sz="7500" dirty="0">
              <a:solidFill>
                <a:srgbClr val="4CB3BB"/>
              </a:solidFill>
              <a:latin typeface="Open Sans" panose="020B0606030504020204"/>
              <a:ea typeface="Open Sans" panose="020B0606030504020204" pitchFamily="34" charset="0"/>
              <a:cs typeface="Open Sans" panose="020B0606030504020204" pitchFamily="34" charset="0"/>
            </a:endParaRPr>
          </a:p>
        </p:txBody>
      </p:sp>
      <p:sp>
        <p:nvSpPr>
          <p:cNvPr id="25" name="Rectangle 24">
            <a:extLst>
              <a:ext uri="{FF2B5EF4-FFF2-40B4-BE49-F238E27FC236}">
                <a16:creationId xmlns:a16="http://schemas.microsoft.com/office/drawing/2014/main" id="{DE2A20D8-A2F4-8F42-82E3-DF71CC27E204}"/>
              </a:ext>
            </a:extLst>
          </p:cNvPr>
          <p:cNvSpPr/>
          <p:nvPr/>
        </p:nvSpPr>
        <p:spPr>
          <a:xfrm>
            <a:off x="8752485" y="1995601"/>
            <a:ext cx="2167152" cy="575542"/>
          </a:xfrm>
          <a:prstGeom prst="rect">
            <a:avLst/>
          </a:prstGeom>
        </p:spPr>
        <p:txBody>
          <a:bodyPr wrap="square" lIns="0" tIns="0" rIns="0" bIns="0">
            <a:spAutoFit/>
          </a:bodyPr>
          <a:lstStyle/>
          <a:p>
            <a:r>
              <a:rPr lang="en-US" sz="1870" dirty="0">
                <a:solidFill>
                  <a:srgbClr val="024882"/>
                </a:solidFill>
                <a:latin typeface="Open Sans" panose="020B0606030504020204"/>
              </a:rPr>
              <a:t>Secure &amp; automatic data transfer</a:t>
            </a:r>
          </a:p>
        </p:txBody>
      </p:sp>
      <p:sp>
        <p:nvSpPr>
          <p:cNvPr id="26" name="Rectangle 25">
            <a:extLst>
              <a:ext uri="{FF2B5EF4-FFF2-40B4-BE49-F238E27FC236}">
                <a16:creationId xmlns:a16="http://schemas.microsoft.com/office/drawing/2014/main" id="{D01E9097-0BB1-0146-854C-BEA688D5F1EF}"/>
              </a:ext>
            </a:extLst>
          </p:cNvPr>
          <p:cNvSpPr/>
          <p:nvPr/>
        </p:nvSpPr>
        <p:spPr>
          <a:xfrm>
            <a:off x="8730354" y="3383275"/>
            <a:ext cx="2634880" cy="287771"/>
          </a:xfrm>
          <a:prstGeom prst="rect">
            <a:avLst/>
          </a:prstGeom>
        </p:spPr>
        <p:txBody>
          <a:bodyPr wrap="square" lIns="0" tIns="0" rIns="0" bIns="0">
            <a:spAutoFit/>
          </a:bodyPr>
          <a:lstStyle/>
          <a:p>
            <a:pPr>
              <a:spcBef>
                <a:spcPts val="600"/>
              </a:spcBef>
            </a:pPr>
            <a:r>
              <a:rPr lang="en-US" sz="1870" dirty="0">
                <a:solidFill>
                  <a:srgbClr val="024882"/>
                </a:solidFill>
                <a:latin typeface="Open Sans" panose="020B0606030504020204" pitchFamily="34" charset="0"/>
                <a:ea typeface="Open Sans" panose="020B0606030504020204" pitchFamily="34" charset="0"/>
                <a:cs typeface="Open Sans" panose="020B0606030504020204" pitchFamily="34" charset="0"/>
              </a:rPr>
              <a:t>No manual data entry</a:t>
            </a:r>
          </a:p>
        </p:txBody>
      </p:sp>
      <p:sp>
        <p:nvSpPr>
          <p:cNvPr id="27" name="Rectangle 26">
            <a:extLst>
              <a:ext uri="{FF2B5EF4-FFF2-40B4-BE49-F238E27FC236}">
                <a16:creationId xmlns:a16="http://schemas.microsoft.com/office/drawing/2014/main" id="{3BE25B75-1BE3-C14A-ACCC-E13C9B9ABB86}"/>
              </a:ext>
            </a:extLst>
          </p:cNvPr>
          <p:cNvSpPr/>
          <p:nvPr/>
        </p:nvSpPr>
        <p:spPr>
          <a:xfrm>
            <a:off x="8730354" y="4627726"/>
            <a:ext cx="2330080" cy="287771"/>
          </a:xfrm>
          <a:prstGeom prst="rect">
            <a:avLst/>
          </a:prstGeom>
        </p:spPr>
        <p:txBody>
          <a:bodyPr wrap="square" lIns="0" tIns="0" rIns="0" bIns="0">
            <a:spAutoFit/>
          </a:bodyPr>
          <a:lstStyle/>
          <a:p>
            <a:r>
              <a:rPr lang="en-US" sz="1870" dirty="0">
                <a:solidFill>
                  <a:srgbClr val="024882"/>
                </a:solidFill>
                <a:latin typeface="Open Sans" panose="020B0606030504020204" pitchFamily="34" charset="0"/>
                <a:ea typeface="Open Sans" panose="020B0606030504020204" pitchFamily="34" charset="0"/>
                <a:cs typeface="Open Sans" panose="020B0606030504020204" pitchFamily="34" charset="0"/>
              </a:rPr>
              <a:t>Easy billing</a:t>
            </a:r>
          </a:p>
        </p:txBody>
      </p:sp>
    </p:spTree>
    <p:extLst>
      <p:ext uri="{BB962C8B-B14F-4D97-AF65-F5344CB8AC3E}">
        <p14:creationId xmlns:p14="http://schemas.microsoft.com/office/powerpoint/2010/main" val="97148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E0452F4-F0DE-1B40-B6D5-2E96CBB08698}"/>
              </a:ext>
            </a:extLst>
          </p:cNvPr>
          <p:cNvSpPr>
            <a:spLocks noGrp="1"/>
          </p:cNvSpPr>
          <p:nvPr>
            <p:ph type="sldNum" sz="quarter" idx="12"/>
          </p:nvPr>
        </p:nvSpPr>
        <p:spPr/>
        <p:txBody>
          <a:bodyPr/>
          <a:lstStyle/>
          <a:p>
            <a:fld id="{434F970D-FEAA-7440-B6E2-61B22D2C621B}" type="slidenum">
              <a:rPr lang="en-US" smtClean="0"/>
              <a:pPr/>
              <a:t>13</a:t>
            </a:fld>
            <a:endParaRPr lang="en-US" dirty="0"/>
          </a:p>
        </p:txBody>
      </p:sp>
      <p:pic>
        <p:nvPicPr>
          <p:cNvPr id="3" name="Picture 2">
            <a:extLst>
              <a:ext uri="{FF2B5EF4-FFF2-40B4-BE49-F238E27FC236}">
                <a16:creationId xmlns:a16="http://schemas.microsoft.com/office/drawing/2014/main" id="{BA02DD7D-EC57-8E43-9EE7-A4F4B02422F9}"/>
              </a:ext>
            </a:extLst>
          </p:cNvPr>
          <p:cNvPicPr preferRelativeResize="0">
            <a:picLocks noChangeAspect="1"/>
          </p:cNvPicPr>
          <p:nvPr/>
        </p:nvPicPr>
        <p:blipFill rotWithShape="1">
          <a:blip r:embed="rId2" cstate="email">
            <a:extLst>
              <a:ext uri="{28A0092B-C50C-407E-A947-70E740481C1C}">
                <a14:useLocalDpi xmlns:a14="http://schemas.microsoft.com/office/drawing/2010/main"/>
              </a:ext>
            </a:extLst>
          </a:blip>
          <a:srcRect l="10888" t="20130" r="35343" b="13091"/>
          <a:stretch/>
        </p:blipFill>
        <p:spPr>
          <a:xfrm>
            <a:off x="0" y="1336430"/>
            <a:ext cx="6858000" cy="5508647"/>
          </a:xfrm>
          <a:prstGeom prst="rect">
            <a:avLst/>
          </a:prstGeom>
        </p:spPr>
      </p:pic>
      <p:sp>
        <p:nvSpPr>
          <p:cNvPr id="5" name="Rectangle 4">
            <a:extLst>
              <a:ext uri="{FF2B5EF4-FFF2-40B4-BE49-F238E27FC236}">
                <a16:creationId xmlns:a16="http://schemas.microsoft.com/office/drawing/2014/main" id="{E589D725-3065-1B47-8EDC-9A8CFEE0FFDD}"/>
              </a:ext>
            </a:extLst>
          </p:cNvPr>
          <p:cNvSpPr/>
          <p:nvPr/>
        </p:nvSpPr>
        <p:spPr>
          <a:xfrm>
            <a:off x="8723588" y="4672909"/>
            <a:ext cx="3460652" cy="287771"/>
          </a:xfrm>
          <a:prstGeom prst="rect">
            <a:avLst/>
          </a:prstGeom>
        </p:spPr>
        <p:txBody>
          <a:bodyPr wrap="square" lIns="0" tIns="0" rIns="0" bIns="0">
            <a:spAutoFit/>
          </a:bodyPr>
          <a:lstStyle/>
          <a:p>
            <a:pPr>
              <a:spcAft>
                <a:spcPts val="600"/>
              </a:spcAft>
            </a:pPr>
            <a:r>
              <a:rPr lang="en-US" sz="1870" dirty="0">
                <a:solidFill>
                  <a:srgbClr val="024882"/>
                </a:solidFill>
                <a:latin typeface="Open Sans" panose="020B0606030504020204" pitchFamily="34" charset="0"/>
                <a:ea typeface="Open Sans" panose="020B0606030504020204" pitchFamily="34" charset="0"/>
                <a:cs typeface="Open Sans" panose="020B0606030504020204" pitchFamily="34" charset="0"/>
              </a:rPr>
              <a:t>Digital EOI process</a:t>
            </a:r>
          </a:p>
        </p:txBody>
      </p:sp>
      <p:sp>
        <p:nvSpPr>
          <p:cNvPr id="6" name="Rectangle 5">
            <a:extLst>
              <a:ext uri="{FF2B5EF4-FFF2-40B4-BE49-F238E27FC236}">
                <a16:creationId xmlns:a16="http://schemas.microsoft.com/office/drawing/2014/main" id="{B387BBF7-FCBA-D74A-BD77-FD8C14F3706E}"/>
              </a:ext>
            </a:extLst>
          </p:cNvPr>
          <p:cNvSpPr/>
          <p:nvPr/>
        </p:nvSpPr>
        <p:spPr>
          <a:xfrm>
            <a:off x="8723588" y="3406857"/>
            <a:ext cx="3207433" cy="287771"/>
          </a:xfrm>
          <a:prstGeom prst="rect">
            <a:avLst/>
          </a:prstGeom>
        </p:spPr>
        <p:txBody>
          <a:bodyPr wrap="square" lIns="0" tIns="0" rIns="0" bIns="0">
            <a:spAutoFit/>
          </a:bodyPr>
          <a:lstStyle/>
          <a:p>
            <a:pPr>
              <a:spcAft>
                <a:spcPts val="600"/>
              </a:spcAft>
            </a:pPr>
            <a:r>
              <a:rPr lang="en-US" sz="1870" dirty="0">
                <a:solidFill>
                  <a:srgbClr val="024882"/>
                </a:solidFill>
                <a:latin typeface="Open Sans" panose="020B0606030504020204" pitchFamily="34" charset="0"/>
                <a:ea typeface="Open Sans" panose="020B0606030504020204" pitchFamily="34" charset="0"/>
                <a:cs typeface="Open Sans" panose="020B0606030504020204" pitchFamily="34" charset="0"/>
              </a:rPr>
              <a:t>Easy enrollment</a:t>
            </a:r>
          </a:p>
        </p:txBody>
      </p:sp>
      <p:sp>
        <p:nvSpPr>
          <p:cNvPr id="7" name="object 2">
            <a:extLst>
              <a:ext uri="{FF2B5EF4-FFF2-40B4-BE49-F238E27FC236}">
                <a16:creationId xmlns:a16="http://schemas.microsoft.com/office/drawing/2014/main" id="{3087EA89-85A2-624C-B8C6-0D425CEB4A8B}"/>
              </a:ext>
            </a:extLst>
          </p:cNvPr>
          <p:cNvSpPr/>
          <p:nvPr/>
        </p:nvSpPr>
        <p:spPr>
          <a:xfrm>
            <a:off x="0" y="0"/>
            <a:ext cx="6858000" cy="1371600"/>
          </a:xfrm>
          <a:custGeom>
            <a:avLst/>
            <a:gdLst/>
            <a:ahLst/>
            <a:cxnLst/>
            <a:rect l="l" t="t" r="r" b="b"/>
            <a:pathLst>
              <a:path w="8812530" h="11308715">
                <a:moveTo>
                  <a:pt x="0" y="11308556"/>
                </a:moveTo>
                <a:lnTo>
                  <a:pt x="8812087" y="11308556"/>
                </a:lnTo>
                <a:lnTo>
                  <a:pt x="8812087" y="0"/>
                </a:lnTo>
                <a:lnTo>
                  <a:pt x="0" y="0"/>
                </a:lnTo>
                <a:lnTo>
                  <a:pt x="0" y="11308556"/>
                </a:lnTo>
                <a:close/>
              </a:path>
            </a:pathLst>
          </a:custGeom>
          <a:solidFill>
            <a:srgbClr val="F3F7FA"/>
          </a:solidFill>
        </p:spPr>
        <p:txBody>
          <a:bodyPr wrap="square" lIns="0" tIns="0" rIns="0" bIns="0" rtlCol="0"/>
          <a:lstStyle/>
          <a:p>
            <a:endParaRPr sz="1092" dirty="0"/>
          </a:p>
        </p:txBody>
      </p:sp>
      <p:sp>
        <p:nvSpPr>
          <p:cNvPr id="8" name="TextBox 7">
            <a:extLst>
              <a:ext uri="{FF2B5EF4-FFF2-40B4-BE49-F238E27FC236}">
                <a16:creationId xmlns:a16="http://schemas.microsoft.com/office/drawing/2014/main" id="{518FCB5F-A815-A345-AF9B-6AD6BAED200A}"/>
              </a:ext>
            </a:extLst>
          </p:cNvPr>
          <p:cNvSpPr txBox="1"/>
          <p:nvPr/>
        </p:nvSpPr>
        <p:spPr>
          <a:xfrm>
            <a:off x="576072" y="457200"/>
            <a:ext cx="5455920" cy="487313"/>
          </a:xfrm>
          <a:prstGeom prst="rect">
            <a:avLst/>
          </a:prstGeom>
          <a:noFill/>
        </p:spPr>
        <p:txBody>
          <a:bodyPr wrap="square" lIns="0" tIns="0" rIns="0" bIns="0" rtlCol="0">
            <a:spAutoFit/>
          </a:bodyPr>
          <a:lstStyle/>
          <a:p>
            <a:pPr marL="7702" marR="3080" defTabSz="914422">
              <a:lnSpc>
                <a:spcPts val="3800"/>
              </a:lnSpc>
            </a:pPr>
            <a:r>
              <a:rPr lang="en-US" sz="3200" b="1" dirty="0">
                <a:solidFill>
                  <a:srgbClr val="024882"/>
                </a:solidFill>
                <a:latin typeface="Open Sans" panose="020B0606030504020204" pitchFamily="34" charset="0"/>
                <a:ea typeface="Open Sans" panose="020B0606030504020204" pitchFamily="34" charset="0"/>
                <a:cs typeface="Open Sans" panose="020B0606030504020204" pitchFamily="34" charset="0"/>
              </a:rPr>
              <a:t>EMPLOYEE VALUE</a:t>
            </a:r>
          </a:p>
        </p:txBody>
      </p:sp>
      <p:pic>
        <p:nvPicPr>
          <p:cNvPr id="13" name="Picture 12">
            <a:extLst>
              <a:ext uri="{FF2B5EF4-FFF2-40B4-BE49-F238E27FC236}">
                <a16:creationId xmlns:a16="http://schemas.microsoft.com/office/drawing/2014/main" id="{FAF0FAA3-4C9A-B842-8F16-33E172D52AAF}"/>
              </a:ext>
            </a:extLst>
          </p:cNvPr>
          <p:cNvPicPr>
            <a:picLocks noChangeAspect="1"/>
          </p:cNvPicPr>
          <p:nvPr/>
        </p:nvPicPr>
        <p:blipFill>
          <a:blip r:embed="rId3"/>
          <a:stretch>
            <a:fillRect/>
          </a:stretch>
        </p:blipFill>
        <p:spPr>
          <a:xfrm>
            <a:off x="10226146" y="323051"/>
            <a:ext cx="1642224" cy="421360"/>
          </a:xfrm>
          <a:prstGeom prst="rect">
            <a:avLst/>
          </a:prstGeom>
        </p:spPr>
      </p:pic>
      <p:sp>
        <p:nvSpPr>
          <p:cNvPr id="14" name="Rectangle 13">
            <a:extLst>
              <a:ext uri="{FF2B5EF4-FFF2-40B4-BE49-F238E27FC236}">
                <a16:creationId xmlns:a16="http://schemas.microsoft.com/office/drawing/2014/main" id="{96FD9A20-9D9B-40F3-8DAE-815CB07292B6}"/>
              </a:ext>
            </a:extLst>
          </p:cNvPr>
          <p:cNvSpPr/>
          <p:nvPr/>
        </p:nvSpPr>
        <p:spPr>
          <a:xfrm>
            <a:off x="8723588" y="2086976"/>
            <a:ext cx="3094892" cy="287771"/>
          </a:xfrm>
          <a:prstGeom prst="rect">
            <a:avLst/>
          </a:prstGeom>
        </p:spPr>
        <p:txBody>
          <a:bodyPr wrap="square" lIns="0" tIns="0" rIns="0" bIns="0">
            <a:spAutoFit/>
          </a:bodyPr>
          <a:lstStyle/>
          <a:p>
            <a:pPr>
              <a:spcAft>
                <a:spcPts val="600"/>
              </a:spcAft>
            </a:pPr>
            <a:r>
              <a:rPr lang="en-US" sz="1870" dirty="0">
                <a:solidFill>
                  <a:srgbClr val="024882"/>
                </a:solidFill>
                <a:latin typeface="Open Sans" panose="020B0606030504020204" pitchFamily="34" charset="0"/>
                <a:ea typeface="Open Sans" panose="020B0606030504020204" pitchFamily="34" charset="0"/>
                <a:cs typeface="Open Sans" panose="020B0606030504020204" pitchFamily="34" charset="0"/>
              </a:rPr>
              <a:t>One-stop leave solution</a:t>
            </a:r>
          </a:p>
        </p:txBody>
      </p:sp>
      <p:sp>
        <p:nvSpPr>
          <p:cNvPr id="15" name="Rectangle 14">
            <a:extLst>
              <a:ext uri="{FF2B5EF4-FFF2-40B4-BE49-F238E27FC236}">
                <a16:creationId xmlns:a16="http://schemas.microsoft.com/office/drawing/2014/main" id="{75083CAF-2F96-E74E-AAAA-064851137339}"/>
              </a:ext>
            </a:extLst>
          </p:cNvPr>
          <p:cNvSpPr/>
          <p:nvPr/>
        </p:nvSpPr>
        <p:spPr>
          <a:xfrm>
            <a:off x="7794709" y="1748652"/>
            <a:ext cx="546742" cy="1154162"/>
          </a:xfrm>
          <a:prstGeom prst="rect">
            <a:avLst/>
          </a:prstGeom>
        </p:spPr>
        <p:txBody>
          <a:bodyPr wrap="square" lIns="0" tIns="0" rIns="0" bIns="0">
            <a:spAutoFit/>
          </a:bodyPr>
          <a:lstStyle/>
          <a:p>
            <a:pPr algn="r"/>
            <a:r>
              <a:rPr lang="en-US" sz="7500" b="1" dirty="0">
                <a:solidFill>
                  <a:srgbClr val="4CB3BB"/>
                </a:solidFill>
                <a:latin typeface="Open Sans" panose="020B0606030504020204"/>
                <a:ea typeface="Open Sans" panose="020B0606030504020204" pitchFamily="34" charset="0"/>
                <a:cs typeface="Open Sans" panose="020B0606030504020204" pitchFamily="34" charset="0"/>
              </a:rPr>
              <a:t>1</a:t>
            </a:r>
            <a:endParaRPr lang="en-US" sz="7500" dirty="0">
              <a:solidFill>
                <a:srgbClr val="4CB3BB"/>
              </a:solidFill>
              <a:latin typeface="Open Sans" panose="020B0606030504020204"/>
              <a:ea typeface="Open Sans" panose="020B0606030504020204" pitchFamily="34" charset="0"/>
              <a:cs typeface="Open Sans" panose="020B0606030504020204" pitchFamily="34" charset="0"/>
            </a:endParaRPr>
          </a:p>
        </p:txBody>
      </p:sp>
      <p:sp>
        <p:nvSpPr>
          <p:cNvPr id="16" name="Rectangle 15">
            <a:extLst>
              <a:ext uri="{FF2B5EF4-FFF2-40B4-BE49-F238E27FC236}">
                <a16:creationId xmlns:a16="http://schemas.microsoft.com/office/drawing/2014/main" id="{0865525C-66FB-8C42-BA57-2931C39E8422}"/>
              </a:ext>
            </a:extLst>
          </p:cNvPr>
          <p:cNvSpPr/>
          <p:nvPr/>
        </p:nvSpPr>
        <p:spPr>
          <a:xfrm>
            <a:off x="7721832" y="3004435"/>
            <a:ext cx="650294" cy="1154162"/>
          </a:xfrm>
          <a:prstGeom prst="rect">
            <a:avLst/>
          </a:prstGeom>
        </p:spPr>
        <p:txBody>
          <a:bodyPr wrap="square" lIns="0" tIns="0" rIns="0" bIns="0">
            <a:spAutoFit/>
          </a:bodyPr>
          <a:lstStyle/>
          <a:p>
            <a:pPr algn="r"/>
            <a:r>
              <a:rPr lang="en-US" sz="7500" b="1" dirty="0">
                <a:solidFill>
                  <a:srgbClr val="4CB3BB"/>
                </a:solidFill>
                <a:latin typeface="Open Sans" panose="020B0606030504020204"/>
                <a:ea typeface="Open Sans" panose="020B0606030504020204" pitchFamily="34" charset="0"/>
                <a:cs typeface="Open Sans" panose="020B0606030504020204" pitchFamily="34" charset="0"/>
              </a:rPr>
              <a:t>2</a:t>
            </a:r>
            <a:endParaRPr lang="en-US" sz="7500" dirty="0">
              <a:solidFill>
                <a:srgbClr val="4CB3BB"/>
              </a:solidFill>
              <a:latin typeface="Open Sans" panose="020B0606030504020204"/>
              <a:ea typeface="Open Sans" panose="020B0606030504020204" pitchFamily="34" charset="0"/>
              <a:cs typeface="Open Sans" panose="020B0606030504020204" pitchFamily="34" charset="0"/>
            </a:endParaRPr>
          </a:p>
        </p:txBody>
      </p:sp>
      <p:sp>
        <p:nvSpPr>
          <p:cNvPr id="17" name="Rectangle 16">
            <a:extLst>
              <a:ext uri="{FF2B5EF4-FFF2-40B4-BE49-F238E27FC236}">
                <a16:creationId xmlns:a16="http://schemas.microsoft.com/office/drawing/2014/main" id="{C5A00080-92E0-F449-ADEA-BBBC4F1D7CFC}"/>
              </a:ext>
            </a:extLst>
          </p:cNvPr>
          <p:cNvSpPr/>
          <p:nvPr/>
        </p:nvSpPr>
        <p:spPr>
          <a:xfrm>
            <a:off x="7794709" y="4260218"/>
            <a:ext cx="608091" cy="1154162"/>
          </a:xfrm>
          <a:prstGeom prst="rect">
            <a:avLst/>
          </a:prstGeom>
        </p:spPr>
        <p:txBody>
          <a:bodyPr wrap="square" lIns="0" tIns="0" rIns="0" bIns="0">
            <a:spAutoFit/>
          </a:bodyPr>
          <a:lstStyle/>
          <a:p>
            <a:pPr algn="r"/>
            <a:r>
              <a:rPr lang="en-US" sz="7500" b="1" dirty="0">
                <a:solidFill>
                  <a:srgbClr val="4CB3BB"/>
                </a:solidFill>
                <a:latin typeface="Open Sans" panose="020B0606030504020204"/>
                <a:ea typeface="Open Sans" panose="020B0606030504020204" pitchFamily="34" charset="0"/>
                <a:cs typeface="Open Sans" panose="020B0606030504020204" pitchFamily="34" charset="0"/>
              </a:rPr>
              <a:t>3</a:t>
            </a:r>
            <a:endParaRPr lang="en-US" sz="7500" dirty="0">
              <a:solidFill>
                <a:srgbClr val="4CB3BB"/>
              </a:solidFill>
              <a:latin typeface="Open Sans" panose="020B0606030504020204"/>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0161409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3F7FA"/>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05594A4-5D2D-409F-8397-A358FB611C31}"/>
              </a:ext>
            </a:extLst>
          </p:cNvPr>
          <p:cNvSpPr/>
          <p:nvPr/>
        </p:nvSpPr>
        <p:spPr>
          <a:xfrm>
            <a:off x="391825" y="5354313"/>
            <a:ext cx="9694709" cy="1273618"/>
          </a:xfrm>
          <a:prstGeom prst="rect">
            <a:avLst/>
          </a:prstGeom>
        </p:spPr>
        <p:txBody>
          <a:bodyPr wrap="square" lIns="0" tIns="0" rIns="0" bIns="0">
            <a:spAutoFit/>
          </a:bodyPr>
          <a:lstStyle/>
          <a:p>
            <a:pPr>
              <a:lnSpc>
                <a:spcPts val="1000"/>
              </a:lnSpc>
            </a:pPr>
            <a:r>
              <a:rPr lang="en-US" sz="800" dirty="0">
                <a:solidFill>
                  <a:srgbClr val="5E88A1"/>
                </a:solidFill>
                <a:latin typeface="Open Sans"/>
              </a:rPr>
              <a:t>The material in this presentation is intended to outline our general product direction concerning HR Connect, and specific functionality may change at Unum’s sole discretion in the future. Also, certain information may contain forward-looking statements, and may include words such as “expects,” “anticipates,” “intends,” “plans,” and similar expressions. Such forward-looking statements involve known and unknown risk and uncertainties that may cause our actual future functionality to differ from that projected or contemplated in those forward-looking statements. This material is intended for informational purposes only and is not a contract, nor may it be incorporated into any contract, and any purchasing decisions should be made on features and functions that are currently available. </a:t>
            </a:r>
          </a:p>
          <a:p>
            <a:pPr>
              <a:lnSpc>
                <a:spcPts val="1000"/>
              </a:lnSpc>
            </a:pPr>
            <a:endParaRPr lang="en-US" sz="800" dirty="0">
              <a:solidFill>
                <a:srgbClr val="5E88A1"/>
              </a:solidFill>
              <a:latin typeface="Open Sans"/>
            </a:endParaRPr>
          </a:p>
          <a:p>
            <a:pPr>
              <a:lnSpc>
                <a:spcPts val="1000"/>
              </a:lnSpc>
            </a:pPr>
            <a:r>
              <a:rPr lang="en-US" sz="800" dirty="0">
                <a:solidFill>
                  <a:srgbClr val="5E88A1"/>
                </a:solidFill>
                <a:latin typeface="Open Sans"/>
              </a:rPr>
              <a:t>Insurance products are underwritten by the subsidiaries of Unum Group.  </a:t>
            </a:r>
          </a:p>
          <a:p>
            <a:pPr>
              <a:lnSpc>
                <a:spcPts val="1000"/>
              </a:lnSpc>
            </a:pPr>
            <a:endParaRPr lang="en-US" sz="800" dirty="0">
              <a:solidFill>
                <a:srgbClr val="5E88A1"/>
              </a:solidFill>
              <a:latin typeface="Open Sans"/>
            </a:endParaRPr>
          </a:p>
          <a:p>
            <a:pPr>
              <a:lnSpc>
                <a:spcPts val="1000"/>
              </a:lnSpc>
            </a:pPr>
            <a:r>
              <a:rPr lang="en-US" sz="800" dirty="0">
                <a:solidFill>
                  <a:srgbClr val="5E88A1"/>
                </a:solidFill>
                <a:latin typeface="Open Sans"/>
              </a:rPr>
              <a:t>© 2019 Unum Group.  All rights reserved.  Unum is a registered trademark and marketing brand of Unum Group and its insuring subsidiaries. </a:t>
            </a:r>
          </a:p>
          <a:p>
            <a:pPr>
              <a:lnSpc>
                <a:spcPts val="1000"/>
              </a:lnSpc>
            </a:pPr>
            <a:endParaRPr lang="en-US" sz="800" dirty="0">
              <a:solidFill>
                <a:srgbClr val="5E88A1"/>
              </a:solidFill>
              <a:latin typeface="Open Sans"/>
            </a:endParaRPr>
          </a:p>
          <a:p>
            <a:pPr>
              <a:lnSpc>
                <a:spcPts val="1000"/>
              </a:lnSpc>
            </a:pPr>
            <a:r>
              <a:rPr lang="en-US" sz="800" dirty="0">
                <a:solidFill>
                  <a:srgbClr val="5E88A1"/>
                </a:solidFill>
                <a:latin typeface="Open Sans"/>
              </a:rPr>
              <a:t>NS-122707 (9-19) FOR BROKERS AND EMPLOYERS</a:t>
            </a:r>
          </a:p>
        </p:txBody>
      </p:sp>
    </p:spTree>
    <p:extLst>
      <p:ext uri="{BB962C8B-B14F-4D97-AF65-F5344CB8AC3E}">
        <p14:creationId xmlns:p14="http://schemas.microsoft.com/office/powerpoint/2010/main" val="7458875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D3AED4B-54FC-974D-B453-12C602E2A4E8}"/>
              </a:ext>
            </a:extLst>
          </p:cNvPr>
          <p:cNvSpPr>
            <a:spLocks noGrp="1"/>
          </p:cNvSpPr>
          <p:nvPr>
            <p:ph type="sldNum" sz="quarter" idx="12"/>
          </p:nvPr>
        </p:nvSpPr>
        <p:spPr/>
        <p:txBody>
          <a:bodyPr/>
          <a:lstStyle/>
          <a:p>
            <a:fld id="{434F970D-FEAA-7440-B6E2-61B22D2C621B}" type="slidenum">
              <a:rPr lang="en-US" smtClean="0"/>
              <a:pPr/>
              <a:t>2</a:t>
            </a:fld>
            <a:endParaRPr lang="en-US" dirty="0"/>
          </a:p>
        </p:txBody>
      </p:sp>
      <p:sp>
        <p:nvSpPr>
          <p:cNvPr id="3" name="TextBox 2">
            <a:extLst>
              <a:ext uri="{FF2B5EF4-FFF2-40B4-BE49-F238E27FC236}">
                <a16:creationId xmlns:a16="http://schemas.microsoft.com/office/drawing/2014/main" id="{5BE8722B-7630-754B-950F-39CDE7201BE4}"/>
              </a:ext>
            </a:extLst>
          </p:cNvPr>
          <p:cNvSpPr txBox="1"/>
          <p:nvPr/>
        </p:nvSpPr>
        <p:spPr>
          <a:xfrm>
            <a:off x="6858000" y="1828800"/>
            <a:ext cx="4114800" cy="457200"/>
          </a:xfrm>
          <a:prstGeom prst="rect">
            <a:avLst/>
          </a:prstGeom>
          <a:noFill/>
        </p:spPr>
        <p:txBody>
          <a:bodyPr wrap="square" lIns="0" tIns="0" rIns="0" bIns="0" rtlCol="0">
            <a:spAutoFit/>
          </a:bodyPr>
          <a:lstStyle/>
          <a:p>
            <a:pPr marL="7702" marR="3080" defTabSz="914422">
              <a:lnSpc>
                <a:spcPts val="3899"/>
              </a:lnSpc>
              <a:spcBef>
                <a:spcPts val="439"/>
              </a:spcBef>
            </a:pPr>
            <a:r>
              <a:rPr lang="en-US" sz="2800" b="1" dirty="0">
                <a:solidFill>
                  <a:srgbClr val="024882"/>
                </a:solidFill>
                <a:latin typeface="Open Sans" panose="020B0606030504020204" pitchFamily="34" charset="0"/>
                <a:ea typeface="Open Sans" panose="020B0606030504020204" pitchFamily="34" charset="0"/>
                <a:cs typeface="Open Sans" panose="020B0606030504020204" pitchFamily="34" charset="0"/>
              </a:rPr>
              <a:t>Contents</a:t>
            </a:r>
            <a:endParaRPr lang="en-US" sz="2800" b="1"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3">
            <a:extLst>
              <a:ext uri="{FF2B5EF4-FFF2-40B4-BE49-F238E27FC236}">
                <a16:creationId xmlns:a16="http://schemas.microsoft.com/office/drawing/2014/main" id="{BE2653D5-3038-5F4A-B667-FF5E7A5CEE5E}"/>
              </a:ext>
            </a:extLst>
          </p:cNvPr>
          <p:cNvSpPr txBox="1"/>
          <p:nvPr/>
        </p:nvSpPr>
        <p:spPr>
          <a:xfrm>
            <a:off x="6858000" y="2743200"/>
            <a:ext cx="4564966" cy="2481064"/>
          </a:xfrm>
          <a:prstGeom prst="rect">
            <a:avLst/>
          </a:prstGeom>
          <a:noFill/>
        </p:spPr>
        <p:txBody>
          <a:bodyPr wrap="square" lIns="0" tIns="0" rIns="0" bIns="0" rtlCol="0">
            <a:spAutoFit/>
          </a:bodyPr>
          <a:lstStyle/>
          <a:p>
            <a:pPr marL="192024" indent="-192024">
              <a:lnSpc>
                <a:spcPts val="2400"/>
              </a:lnSpc>
              <a:spcBef>
                <a:spcPts val="600"/>
              </a:spcBef>
              <a:buClr>
                <a:srgbClr val="F8B532"/>
              </a:buClr>
              <a:buFont typeface="Arial" panose="020B0604020202020204" pitchFamily="34" charset="0"/>
              <a:buChar char="•"/>
            </a:pPr>
            <a:r>
              <a:rPr lang="en-US" dirty="0">
                <a:solidFill>
                  <a:srgbClr val="024882"/>
                </a:solidFill>
                <a:latin typeface="Open Sans" panose="020B0606030504020204" pitchFamily="34" charset="0"/>
                <a:ea typeface="Open Sans" panose="020B0606030504020204" pitchFamily="34" charset="0"/>
                <a:cs typeface="Open Sans" panose="020B0606030504020204" pitchFamily="34" charset="0"/>
              </a:rPr>
              <a:t>About Unum</a:t>
            </a:r>
          </a:p>
          <a:p>
            <a:pPr marL="192024" indent="-192024">
              <a:lnSpc>
                <a:spcPts val="2400"/>
              </a:lnSpc>
              <a:spcBef>
                <a:spcPts val="600"/>
              </a:spcBef>
              <a:buClr>
                <a:srgbClr val="F8B532"/>
              </a:buClr>
              <a:buFont typeface="Arial" panose="020B0604020202020204" pitchFamily="34" charset="0"/>
              <a:buChar char="•"/>
            </a:pPr>
            <a:r>
              <a:rPr lang="en-US" dirty="0">
                <a:solidFill>
                  <a:srgbClr val="024882"/>
                </a:solidFill>
                <a:latin typeface="Open Sans" panose="020B0606030504020204" pitchFamily="34" charset="0"/>
                <a:ea typeface="Open Sans" panose="020B0606030504020204" pitchFamily="34" charset="0"/>
                <a:cs typeface="Open Sans" panose="020B0606030504020204" pitchFamily="34" charset="0"/>
              </a:rPr>
              <a:t>The benefits experience of the past</a:t>
            </a:r>
          </a:p>
          <a:p>
            <a:pPr marL="192024" indent="-192024">
              <a:lnSpc>
                <a:spcPts val="2400"/>
              </a:lnSpc>
              <a:spcBef>
                <a:spcPts val="600"/>
              </a:spcBef>
              <a:buClr>
                <a:srgbClr val="F8B532"/>
              </a:buClr>
              <a:buFont typeface="Arial" panose="020B0604020202020204" pitchFamily="34" charset="0"/>
              <a:buChar char="•"/>
            </a:pPr>
            <a:r>
              <a:rPr lang="en-US" dirty="0">
                <a:solidFill>
                  <a:srgbClr val="024882"/>
                </a:solidFill>
                <a:latin typeface="Open Sans" panose="020B0606030504020204" pitchFamily="34" charset="0"/>
                <a:ea typeface="Open Sans" panose="020B0606030504020204" pitchFamily="34" charset="0"/>
                <a:cs typeface="Open Sans" panose="020B0606030504020204" pitchFamily="34" charset="0"/>
              </a:rPr>
              <a:t>Introducing HR Connect</a:t>
            </a:r>
          </a:p>
          <a:p>
            <a:pPr marL="192024" indent="-192024">
              <a:lnSpc>
                <a:spcPts val="2400"/>
              </a:lnSpc>
              <a:spcBef>
                <a:spcPts val="600"/>
              </a:spcBef>
              <a:buClr>
                <a:srgbClr val="F8B532"/>
              </a:buClr>
              <a:buFont typeface="Arial" panose="020B0604020202020204" pitchFamily="34" charset="0"/>
              <a:buChar char="•"/>
            </a:pPr>
            <a:r>
              <a:rPr lang="en-US" dirty="0">
                <a:solidFill>
                  <a:srgbClr val="024882"/>
                </a:solidFill>
                <a:latin typeface="Open Sans" panose="020B0606030504020204" pitchFamily="34" charset="0"/>
                <a:ea typeface="Open Sans" panose="020B0606030504020204" pitchFamily="34" charset="0"/>
                <a:cs typeface="Open Sans" panose="020B0606030504020204" pitchFamily="34" charset="0"/>
              </a:rPr>
              <a:t>Specific solutions</a:t>
            </a:r>
          </a:p>
          <a:p>
            <a:pPr marL="192024" indent="-192024">
              <a:lnSpc>
                <a:spcPts val="2400"/>
              </a:lnSpc>
              <a:spcBef>
                <a:spcPts val="600"/>
              </a:spcBef>
              <a:buClr>
                <a:srgbClr val="F8B532"/>
              </a:buClr>
              <a:buFont typeface="Arial" panose="020B0604020202020204" pitchFamily="34" charset="0"/>
              <a:buChar char="•"/>
            </a:pPr>
            <a:r>
              <a:rPr lang="en-US" dirty="0">
                <a:solidFill>
                  <a:srgbClr val="024882"/>
                </a:solidFill>
                <a:latin typeface="Open Sans" panose="020B0606030504020204" pitchFamily="34" charset="0"/>
                <a:ea typeface="Open Sans" panose="020B0606030504020204" pitchFamily="34" charset="0"/>
                <a:cs typeface="Open Sans" panose="020B0606030504020204" pitchFamily="34" charset="0"/>
              </a:rPr>
              <a:t>Value to employer</a:t>
            </a:r>
          </a:p>
          <a:p>
            <a:pPr marL="192024" indent="-192024">
              <a:lnSpc>
                <a:spcPts val="2400"/>
              </a:lnSpc>
              <a:spcBef>
                <a:spcPts val="600"/>
              </a:spcBef>
              <a:buClr>
                <a:srgbClr val="F8B532"/>
              </a:buClr>
              <a:buFont typeface="Arial" panose="020B0604020202020204" pitchFamily="34" charset="0"/>
              <a:buChar char="•"/>
            </a:pPr>
            <a:r>
              <a:rPr lang="en-US" dirty="0">
                <a:solidFill>
                  <a:srgbClr val="024882"/>
                </a:solidFill>
                <a:latin typeface="Open Sans" panose="020B0606030504020204" pitchFamily="34" charset="0"/>
                <a:ea typeface="Open Sans" panose="020B0606030504020204" pitchFamily="34" charset="0"/>
                <a:cs typeface="Open Sans" panose="020B0606030504020204" pitchFamily="34" charset="0"/>
              </a:rPr>
              <a:t>Value to employees</a:t>
            </a:r>
          </a:p>
          <a:p>
            <a:pPr marL="252146" indent="-252146">
              <a:lnSpc>
                <a:spcPct val="150000"/>
              </a:lnSpc>
              <a:buClr>
                <a:srgbClr val="F8B532"/>
              </a:buClr>
              <a:buFont typeface="Arial" panose="020B0604020202020204" pitchFamily="34" charset="0"/>
              <a:buChar char="•"/>
            </a:pPr>
            <a:endParaRPr lang="en-US" sz="1235" dirty="0">
              <a:solidFill>
                <a:srgbClr val="4D83AF"/>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5" name="Picture 4">
            <a:extLst>
              <a:ext uri="{FF2B5EF4-FFF2-40B4-BE49-F238E27FC236}">
                <a16:creationId xmlns:a16="http://schemas.microsoft.com/office/drawing/2014/main" id="{1B5E4ADA-E663-394B-AB82-5F6B134F55A9}"/>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colorTemperature colorTemp="6176"/>
                    </a14:imgEffect>
                  </a14:imgLayer>
                </a14:imgProps>
              </a:ext>
              <a:ext uri="{28A0092B-C50C-407E-A947-70E740481C1C}">
                <a14:useLocalDpi xmlns:a14="http://schemas.microsoft.com/office/drawing/2010/main"/>
              </a:ext>
            </a:extLst>
          </a:blip>
          <a:srcRect l="27599" r="12380"/>
          <a:stretch/>
        </p:blipFill>
        <p:spPr>
          <a:xfrm>
            <a:off x="0" y="-2"/>
            <a:ext cx="5943600" cy="6858002"/>
          </a:xfrm>
          <a:prstGeom prst="rect">
            <a:avLst/>
          </a:prstGeom>
        </p:spPr>
      </p:pic>
      <p:pic>
        <p:nvPicPr>
          <p:cNvPr id="7" name="Picture 6">
            <a:extLst>
              <a:ext uri="{FF2B5EF4-FFF2-40B4-BE49-F238E27FC236}">
                <a16:creationId xmlns:a16="http://schemas.microsoft.com/office/drawing/2014/main" id="{5DFC3B87-7485-FA41-9804-B87FACF173A4}"/>
              </a:ext>
            </a:extLst>
          </p:cNvPr>
          <p:cNvPicPr>
            <a:picLocks noChangeAspect="1"/>
          </p:cNvPicPr>
          <p:nvPr/>
        </p:nvPicPr>
        <p:blipFill>
          <a:blip r:embed="rId4"/>
          <a:stretch>
            <a:fillRect/>
          </a:stretch>
        </p:blipFill>
        <p:spPr>
          <a:xfrm>
            <a:off x="10226146" y="323051"/>
            <a:ext cx="1642224" cy="421360"/>
          </a:xfrm>
          <a:prstGeom prst="rect">
            <a:avLst/>
          </a:prstGeom>
        </p:spPr>
      </p:pic>
    </p:spTree>
    <p:extLst>
      <p:ext uri="{BB962C8B-B14F-4D97-AF65-F5344CB8AC3E}">
        <p14:creationId xmlns:p14="http://schemas.microsoft.com/office/powerpoint/2010/main" val="32745185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2">
            <a:extLst>
              <a:ext uri="{FF2B5EF4-FFF2-40B4-BE49-F238E27FC236}">
                <a16:creationId xmlns:a16="http://schemas.microsoft.com/office/drawing/2014/main" id="{73009C64-BD07-B546-943B-9A51B02B5C87}"/>
              </a:ext>
            </a:extLst>
          </p:cNvPr>
          <p:cNvSpPr/>
          <p:nvPr/>
        </p:nvSpPr>
        <p:spPr>
          <a:xfrm>
            <a:off x="8763000" y="385"/>
            <a:ext cx="3429000" cy="6857615"/>
          </a:xfrm>
          <a:custGeom>
            <a:avLst/>
            <a:gdLst/>
            <a:ahLst/>
            <a:cxnLst/>
            <a:rect l="l" t="t" r="r" b="b"/>
            <a:pathLst>
              <a:path w="8812530" h="11308715">
                <a:moveTo>
                  <a:pt x="0" y="11308556"/>
                </a:moveTo>
                <a:lnTo>
                  <a:pt x="8812087" y="11308556"/>
                </a:lnTo>
                <a:lnTo>
                  <a:pt x="8812087" y="0"/>
                </a:lnTo>
                <a:lnTo>
                  <a:pt x="0" y="0"/>
                </a:lnTo>
                <a:lnTo>
                  <a:pt x="0" y="11308556"/>
                </a:lnTo>
                <a:close/>
              </a:path>
            </a:pathLst>
          </a:custGeom>
          <a:solidFill>
            <a:srgbClr val="F3F7FA"/>
          </a:solidFill>
        </p:spPr>
        <p:txBody>
          <a:bodyPr wrap="square" lIns="0" tIns="0" rIns="0" bIns="0" rtlCol="0"/>
          <a:lstStyle/>
          <a:p>
            <a:endParaRPr sz="1092" dirty="0"/>
          </a:p>
        </p:txBody>
      </p:sp>
      <p:sp>
        <p:nvSpPr>
          <p:cNvPr id="2" name="Slide Number Placeholder 1">
            <a:extLst>
              <a:ext uri="{FF2B5EF4-FFF2-40B4-BE49-F238E27FC236}">
                <a16:creationId xmlns:a16="http://schemas.microsoft.com/office/drawing/2014/main" id="{B6F90A7E-D148-4232-BF0D-2149EDF08E52}"/>
              </a:ext>
            </a:extLst>
          </p:cNvPr>
          <p:cNvSpPr>
            <a:spLocks noGrp="1"/>
          </p:cNvSpPr>
          <p:nvPr>
            <p:ph type="sldNum" sz="quarter" idx="12"/>
          </p:nvPr>
        </p:nvSpPr>
        <p:spPr/>
        <p:txBody>
          <a:bodyPr/>
          <a:lstStyle/>
          <a:p>
            <a:fld id="{434F970D-FEAA-7440-B6E2-61B22D2C621B}" type="slidenum">
              <a:rPr lang="en-US" smtClean="0"/>
              <a:pPr/>
              <a:t>3</a:t>
            </a:fld>
            <a:endParaRPr lang="en-US" dirty="0"/>
          </a:p>
        </p:txBody>
      </p:sp>
      <p:sp>
        <p:nvSpPr>
          <p:cNvPr id="8" name="TextBox 7">
            <a:extLst>
              <a:ext uri="{FF2B5EF4-FFF2-40B4-BE49-F238E27FC236}">
                <a16:creationId xmlns:a16="http://schemas.microsoft.com/office/drawing/2014/main" id="{4421E8AF-4292-4793-BD20-F3B1B179469C}"/>
              </a:ext>
            </a:extLst>
          </p:cNvPr>
          <p:cNvSpPr txBox="1"/>
          <p:nvPr/>
        </p:nvSpPr>
        <p:spPr>
          <a:xfrm>
            <a:off x="9151472" y="1310015"/>
            <a:ext cx="2540733" cy="646331"/>
          </a:xfrm>
          <a:prstGeom prst="rect">
            <a:avLst/>
          </a:prstGeom>
          <a:noFill/>
        </p:spPr>
        <p:txBody>
          <a:bodyPr wrap="square" lIns="0" tIns="0" rIns="0" bIns="0" rtlCol="0">
            <a:spAutoFit/>
          </a:bodyPr>
          <a:lstStyle/>
          <a:p>
            <a:r>
              <a:rPr lang="en-US" sz="1400" b="1" dirty="0">
                <a:solidFill>
                  <a:srgbClr val="024882"/>
                </a:solidFill>
                <a:latin typeface="Open Sans Semibold" panose="020B0606030504020204" pitchFamily="34" charset="0"/>
                <a:ea typeface="Open Sans Semibold" panose="020B0606030504020204" pitchFamily="34" charset="0"/>
                <a:cs typeface="Open Sans Semibold" panose="020B0606030504020204" pitchFamily="34" charset="0"/>
              </a:rPr>
              <a:t>Our sights are set on transforming our benefits from the inside out</a:t>
            </a:r>
          </a:p>
        </p:txBody>
      </p:sp>
      <p:sp>
        <p:nvSpPr>
          <p:cNvPr id="9" name="TextBox 8">
            <a:extLst>
              <a:ext uri="{FF2B5EF4-FFF2-40B4-BE49-F238E27FC236}">
                <a16:creationId xmlns:a16="http://schemas.microsoft.com/office/drawing/2014/main" id="{D32D30C5-15A4-4539-AA51-9844A5B2B888}"/>
              </a:ext>
            </a:extLst>
          </p:cNvPr>
          <p:cNvSpPr txBox="1"/>
          <p:nvPr/>
        </p:nvSpPr>
        <p:spPr>
          <a:xfrm>
            <a:off x="576072" y="3813474"/>
            <a:ext cx="7441591" cy="200055"/>
          </a:xfrm>
          <a:prstGeom prst="rect">
            <a:avLst/>
          </a:prstGeom>
          <a:solidFill>
            <a:schemeClr val="bg1"/>
          </a:solidFill>
        </p:spPr>
        <p:txBody>
          <a:bodyPr wrap="square" lIns="0" tIns="0" rIns="0" bIns="0" rtlCol="0">
            <a:spAutoFit/>
          </a:bodyPr>
          <a:lstStyle/>
          <a:p>
            <a:r>
              <a:rPr lang="en-US" sz="1300" b="1" dirty="0">
                <a:solidFill>
                  <a:srgbClr val="024882"/>
                </a:solidFill>
                <a:latin typeface="Open Sans" panose="020B0606030504020204" pitchFamily="34" charset="0"/>
                <a:ea typeface="Open Sans" panose="020B0606030504020204" pitchFamily="34" charset="0"/>
                <a:cs typeface="Open Sans" panose="020B0606030504020204" pitchFamily="34" charset="0"/>
              </a:rPr>
              <a:t>A broad portfolio of benefits are compatible with HR Connect for Workday:</a:t>
            </a:r>
          </a:p>
        </p:txBody>
      </p:sp>
      <p:sp>
        <p:nvSpPr>
          <p:cNvPr id="19" name="TextBox 18">
            <a:extLst>
              <a:ext uri="{FF2B5EF4-FFF2-40B4-BE49-F238E27FC236}">
                <a16:creationId xmlns:a16="http://schemas.microsoft.com/office/drawing/2014/main" id="{A0783855-D202-4A4C-BC4D-C91620BCA9EA}"/>
              </a:ext>
            </a:extLst>
          </p:cNvPr>
          <p:cNvSpPr txBox="1"/>
          <p:nvPr/>
        </p:nvSpPr>
        <p:spPr>
          <a:xfrm>
            <a:off x="3827501" y="6272274"/>
            <a:ext cx="4536995" cy="230832"/>
          </a:xfrm>
          <a:prstGeom prst="rect">
            <a:avLst/>
          </a:prstGeom>
          <a:noFill/>
        </p:spPr>
        <p:txBody>
          <a:bodyPr wrap="square" lIns="0" tIns="0" rIns="0" bIns="0" rtlCol="0">
            <a:spAutoFit/>
          </a:bodyPr>
          <a:lstStyle/>
          <a:p>
            <a:r>
              <a:rPr lang="en-US" sz="750" dirty="0">
                <a:latin typeface="Open Sans" panose="020B0606030504020204" pitchFamily="34" charset="0"/>
                <a:ea typeface="Open Sans" panose="020B0606030504020204" pitchFamily="34" charset="0"/>
                <a:cs typeface="Open Sans" panose="020B0606030504020204" pitchFamily="34" charset="0"/>
              </a:rPr>
              <a:t>3 Harris Insights &amp; Analytics, 2017 Employer Loyalty Study, 2018. Based on Classic Group customers. </a:t>
            </a:r>
          </a:p>
          <a:p>
            <a:r>
              <a:rPr lang="en-US" sz="750" dirty="0">
                <a:latin typeface="Open Sans" panose="020B0606030504020204" pitchFamily="34" charset="0"/>
                <a:ea typeface="Open Sans" panose="020B0606030504020204" pitchFamily="34" charset="0"/>
                <a:cs typeface="Open Sans" panose="020B0606030504020204" pitchFamily="34" charset="0"/>
              </a:rPr>
              <a:t>4 Fortune, Fortune 100, 2018. </a:t>
            </a:r>
          </a:p>
        </p:txBody>
      </p:sp>
      <p:sp>
        <p:nvSpPr>
          <p:cNvPr id="14" name="TextBox 13">
            <a:extLst>
              <a:ext uri="{FF2B5EF4-FFF2-40B4-BE49-F238E27FC236}">
                <a16:creationId xmlns:a16="http://schemas.microsoft.com/office/drawing/2014/main" id="{BBFA2678-E13B-DD4C-B1A9-0DC5155854ED}"/>
              </a:ext>
            </a:extLst>
          </p:cNvPr>
          <p:cNvSpPr txBox="1"/>
          <p:nvPr/>
        </p:nvSpPr>
        <p:spPr>
          <a:xfrm>
            <a:off x="9151472" y="2380483"/>
            <a:ext cx="2540733" cy="1231106"/>
          </a:xfrm>
          <a:prstGeom prst="rect">
            <a:avLst/>
          </a:prstGeom>
          <a:noFill/>
        </p:spPr>
        <p:txBody>
          <a:bodyPr wrap="square" lIns="0" tIns="0" rIns="0" bIns="0" rtlCol="0">
            <a:spAutoFit/>
          </a:bodyPr>
          <a:lstStyle/>
          <a:p>
            <a:pPr>
              <a:lnSpc>
                <a:spcPts val="4800"/>
              </a:lnSpc>
            </a:pPr>
            <a:r>
              <a:rPr lang="en-US" sz="4400" b="1" dirty="0">
                <a:solidFill>
                  <a:srgbClr val="4CB3BB"/>
                </a:solidFill>
                <a:latin typeface="Open Sans" panose="020B0606030504020204" pitchFamily="34" charset="0"/>
                <a:ea typeface="Open Sans" panose="020B0606030504020204" pitchFamily="34" charset="0"/>
                <a:cs typeface="Open Sans" panose="020B0606030504020204" pitchFamily="34" charset="0"/>
              </a:rPr>
              <a:t>$80 </a:t>
            </a:r>
            <a:br>
              <a:rPr lang="en-US" sz="4400" b="1" dirty="0">
                <a:solidFill>
                  <a:srgbClr val="4CB3BB"/>
                </a:solidFill>
                <a:latin typeface="Open Sans" panose="020B0606030504020204" pitchFamily="34" charset="0"/>
                <a:ea typeface="Open Sans" panose="020B0606030504020204" pitchFamily="34" charset="0"/>
                <a:cs typeface="Open Sans" panose="020B0606030504020204" pitchFamily="34" charset="0"/>
              </a:rPr>
            </a:br>
            <a:r>
              <a:rPr lang="en-US" sz="4400" b="1" dirty="0">
                <a:solidFill>
                  <a:srgbClr val="4CB3BB"/>
                </a:solidFill>
                <a:latin typeface="Open Sans" panose="020B0606030504020204" pitchFamily="34" charset="0"/>
                <a:ea typeface="Open Sans" panose="020B0606030504020204" pitchFamily="34" charset="0"/>
                <a:cs typeface="Open Sans" panose="020B0606030504020204" pitchFamily="34" charset="0"/>
              </a:rPr>
              <a:t>million</a:t>
            </a:r>
          </a:p>
        </p:txBody>
      </p:sp>
      <p:sp>
        <p:nvSpPr>
          <p:cNvPr id="15" name="TextBox 14">
            <a:extLst>
              <a:ext uri="{FF2B5EF4-FFF2-40B4-BE49-F238E27FC236}">
                <a16:creationId xmlns:a16="http://schemas.microsoft.com/office/drawing/2014/main" id="{A3D8FC50-5103-A54B-AB8F-3D20F8C86F24}"/>
              </a:ext>
            </a:extLst>
          </p:cNvPr>
          <p:cNvSpPr txBox="1"/>
          <p:nvPr/>
        </p:nvSpPr>
        <p:spPr>
          <a:xfrm>
            <a:off x="9151472" y="3752522"/>
            <a:ext cx="2839505" cy="1231106"/>
          </a:xfrm>
          <a:prstGeom prst="rect">
            <a:avLst/>
          </a:prstGeom>
          <a:noFill/>
        </p:spPr>
        <p:txBody>
          <a:bodyPr wrap="square" lIns="0" tIns="0" rIns="0" bIns="0" rtlCol="0">
            <a:spAutoFit/>
          </a:bodyPr>
          <a:lstStyle/>
          <a:p>
            <a:r>
              <a:rPr lang="en-US" sz="2000" dirty="0">
                <a:solidFill>
                  <a:srgbClr val="024882"/>
                </a:solidFill>
                <a:latin typeface="Open Sans Light" panose="020B0306030504020204" pitchFamily="34" charset="0"/>
                <a:ea typeface="Open Sans Light" panose="020B0306030504020204" pitchFamily="34" charset="0"/>
                <a:cs typeface="Open Sans Light" panose="020B0306030504020204" pitchFamily="34" charset="0"/>
              </a:rPr>
              <a:t>invested to transform our customer experience and </a:t>
            </a:r>
            <a:br>
              <a:rPr lang="en-US" sz="2000" dirty="0">
                <a:solidFill>
                  <a:srgbClr val="024882"/>
                </a:solidFill>
                <a:latin typeface="Open Sans Light" panose="020B0306030504020204" pitchFamily="34" charset="0"/>
                <a:ea typeface="Open Sans Light" panose="020B0306030504020204" pitchFamily="34" charset="0"/>
                <a:cs typeface="Open Sans Light" panose="020B0306030504020204" pitchFamily="34" charset="0"/>
              </a:rPr>
            </a:br>
            <a:r>
              <a:rPr lang="en-US" sz="2000" dirty="0">
                <a:solidFill>
                  <a:srgbClr val="024882"/>
                </a:solidFill>
                <a:latin typeface="Open Sans Light" panose="020B0306030504020204" pitchFamily="34" charset="0"/>
                <a:ea typeface="Open Sans Light" panose="020B0306030504020204" pitchFamily="34" charset="0"/>
                <a:cs typeface="Open Sans Light" panose="020B0306030504020204" pitchFamily="34" charset="0"/>
              </a:rPr>
              <a:t>benefits technology</a:t>
            </a:r>
            <a:r>
              <a:rPr lang="en-US" sz="2000" baseline="30000" dirty="0">
                <a:solidFill>
                  <a:srgbClr val="024882"/>
                </a:solidFill>
                <a:latin typeface="Open Sans Light" panose="020B0306030504020204" pitchFamily="34" charset="0"/>
                <a:ea typeface="Open Sans Light" panose="020B0306030504020204" pitchFamily="34" charset="0"/>
                <a:cs typeface="Open Sans Light" panose="020B0306030504020204" pitchFamily="34" charset="0"/>
              </a:rPr>
              <a:t>1</a:t>
            </a:r>
          </a:p>
        </p:txBody>
      </p:sp>
      <p:sp>
        <p:nvSpPr>
          <p:cNvPr id="5" name="Rectangle 4">
            <a:extLst>
              <a:ext uri="{FF2B5EF4-FFF2-40B4-BE49-F238E27FC236}">
                <a16:creationId xmlns:a16="http://schemas.microsoft.com/office/drawing/2014/main" id="{0F0864BE-0AC1-314A-91F4-18E8DF3C2C9D}"/>
              </a:ext>
            </a:extLst>
          </p:cNvPr>
          <p:cNvSpPr/>
          <p:nvPr/>
        </p:nvSpPr>
        <p:spPr>
          <a:xfrm>
            <a:off x="576072" y="6272274"/>
            <a:ext cx="2680255" cy="230832"/>
          </a:xfrm>
          <a:prstGeom prst="rect">
            <a:avLst/>
          </a:prstGeom>
        </p:spPr>
        <p:txBody>
          <a:bodyPr wrap="square" lIns="0" tIns="0" rIns="0" bIns="0">
            <a:spAutoFit/>
          </a:bodyPr>
          <a:lstStyle/>
          <a:p>
            <a:r>
              <a:rPr lang="en-US" sz="750" dirty="0">
                <a:latin typeface="Open Sans" panose="020B0606030504020204" pitchFamily="34" charset="0"/>
                <a:ea typeface="Open Sans" panose="020B0606030504020204" pitchFamily="34" charset="0"/>
                <a:cs typeface="Open Sans" panose="020B0606030504020204" pitchFamily="34" charset="0"/>
              </a:rPr>
              <a:t>1 Unum internal data, 2018. </a:t>
            </a:r>
          </a:p>
          <a:p>
            <a:r>
              <a:rPr lang="en-US" sz="750" dirty="0">
                <a:latin typeface="Open Sans" panose="020B0606030504020204" pitchFamily="34" charset="0"/>
                <a:ea typeface="Open Sans" panose="020B0606030504020204" pitchFamily="34" charset="0"/>
                <a:cs typeface="Open Sans" panose="020B0606030504020204" pitchFamily="34" charset="0"/>
              </a:rPr>
              <a:t>2 Unum internal claims data, as of year end 2018. </a:t>
            </a:r>
            <a:endParaRPr lang="en-US" sz="750" dirty="0"/>
          </a:p>
        </p:txBody>
      </p:sp>
      <p:sp>
        <p:nvSpPr>
          <p:cNvPr id="16" name="TextBox 15">
            <a:extLst>
              <a:ext uri="{FF2B5EF4-FFF2-40B4-BE49-F238E27FC236}">
                <a16:creationId xmlns:a16="http://schemas.microsoft.com/office/drawing/2014/main" id="{1E278008-DCDF-CD4C-BA4F-1795AD6E63FF}"/>
              </a:ext>
            </a:extLst>
          </p:cNvPr>
          <p:cNvSpPr txBox="1"/>
          <p:nvPr/>
        </p:nvSpPr>
        <p:spPr>
          <a:xfrm>
            <a:off x="576072" y="457200"/>
            <a:ext cx="3327417" cy="487313"/>
          </a:xfrm>
          <a:prstGeom prst="rect">
            <a:avLst/>
          </a:prstGeom>
          <a:noFill/>
        </p:spPr>
        <p:txBody>
          <a:bodyPr wrap="square" lIns="0" tIns="0" rIns="0" bIns="0" rtlCol="0">
            <a:spAutoFit/>
          </a:bodyPr>
          <a:lstStyle/>
          <a:p>
            <a:pPr marL="7702" marR="3080" defTabSz="914422">
              <a:lnSpc>
                <a:spcPts val="3800"/>
              </a:lnSpc>
            </a:pPr>
            <a:r>
              <a:rPr lang="en-US" sz="3200" b="1" dirty="0">
                <a:solidFill>
                  <a:srgbClr val="024882"/>
                </a:solidFill>
                <a:latin typeface="Open Sans" panose="020B0606030504020204" pitchFamily="34" charset="0"/>
                <a:ea typeface="Open Sans" panose="020B0606030504020204" pitchFamily="34" charset="0"/>
                <a:cs typeface="Open Sans" panose="020B0606030504020204" pitchFamily="34" charset="0"/>
              </a:rPr>
              <a:t>ABOUT UNUM</a:t>
            </a:r>
          </a:p>
        </p:txBody>
      </p:sp>
      <p:sp>
        <p:nvSpPr>
          <p:cNvPr id="6" name="Rectangle 5">
            <a:extLst>
              <a:ext uri="{FF2B5EF4-FFF2-40B4-BE49-F238E27FC236}">
                <a16:creationId xmlns:a16="http://schemas.microsoft.com/office/drawing/2014/main" id="{AA0C566C-9BEA-DA4C-885B-0CACA02EAD03}"/>
              </a:ext>
            </a:extLst>
          </p:cNvPr>
          <p:cNvSpPr/>
          <p:nvPr/>
        </p:nvSpPr>
        <p:spPr>
          <a:xfrm>
            <a:off x="576072" y="4181807"/>
            <a:ext cx="3880667" cy="1708160"/>
          </a:xfrm>
          <a:prstGeom prst="rect">
            <a:avLst/>
          </a:prstGeom>
        </p:spPr>
        <p:txBody>
          <a:bodyPr wrap="square" lIns="0" tIns="0" rIns="0" bIns="0" numCol="1">
            <a:spAutoFit/>
          </a:bodyPr>
          <a:lstStyle/>
          <a:p>
            <a:pPr marL="194310" indent="-194310">
              <a:spcAft>
                <a:spcPts val="400"/>
              </a:spcAft>
              <a:buClr>
                <a:schemeClr val="accent4"/>
              </a:buClr>
              <a:buFont typeface="Arial" panose="020B0604020202020204" pitchFamily="34" charset="0"/>
              <a:buChar char="•"/>
            </a:pPr>
            <a:r>
              <a:rPr lang="en-US" sz="1300" dirty="0">
                <a:solidFill>
                  <a:srgbClr val="024882"/>
                </a:solidFill>
                <a:latin typeface="Open Sans Light" panose="020B0306030504020204" pitchFamily="34" charset="0"/>
                <a:ea typeface="Open Sans Light" panose="020B0306030504020204" pitchFamily="34" charset="0"/>
                <a:cs typeface="Open Sans Light" panose="020B0306030504020204" pitchFamily="34" charset="0"/>
              </a:rPr>
              <a:t>Employer-paid LTD &amp; STD</a:t>
            </a:r>
          </a:p>
          <a:p>
            <a:pPr marL="194310" indent="-194310">
              <a:spcAft>
                <a:spcPts val="400"/>
              </a:spcAft>
              <a:buClr>
                <a:schemeClr val="accent4"/>
              </a:buClr>
              <a:buFont typeface="Arial" panose="020B0604020202020204" pitchFamily="34" charset="0"/>
              <a:buChar char="•"/>
            </a:pPr>
            <a:r>
              <a:rPr lang="en-US" sz="1300" dirty="0">
                <a:solidFill>
                  <a:srgbClr val="024882"/>
                </a:solidFill>
                <a:latin typeface="Open Sans Light" panose="020B0306030504020204" pitchFamily="34" charset="0"/>
                <a:ea typeface="Open Sans Light" panose="020B0306030504020204" pitchFamily="34" charset="0"/>
                <a:cs typeface="Open Sans Light" panose="020B0306030504020204" pitchFamily="34" charset="0"/>
              </a:rPr>
              <a:t>Employer-paid Life &amp; AD&amp;D</a:t>
            </a:r>
          </a:p>
          <a:p>
            <a:pPr marL="194310" indent="-194310">
              <a:spcAft>
                <a:spcPts val="400"/>
              </a:spcAft>
              <a:buClr>
                <a:schemeClr val="accent4"/>
              </a:buClr>
              <a:buFont typeface="Arial" panose="020B0604020202020204" pitchFamily="34" charset="0"/>
              <a:buChar char="•"/>
            </a:pPr>
            <a:r>
              <a:rPr lang="en-US" sz="1300" dirty="0">
                <a:solidFill>
                  <a:srgbClr val="024882"/>
                </a:solidFill>
                <a:latin typeface="Open Sans Light" panose="020B0306030504020204" pitchFamily="34" charset="0"/>
                <a:ea typeface="Open Sans Light" panose="020B0306030504020204" pitchFamily="34" charset="0"/>
                <a:cs typeface="Open Sans Light" panose="020B0306030504020204" pitchFamily="34" charset="0"/>
              </a:rPr>
              <a:t>Employee-paid Life &amp; AD&amp;D</a:t>
            </a:r>
          </a:p>
          <a:p>
            <a:pPr marL="194310" indent="-194310">
              <a:spcAft>
                <a:spcPts val="400"/>
              </a:spcAft>
              <a:buClr>
                <a:schemeClr val="accent4"/>
              </a:buClr>
              <a:buFont typeface="Arial" panose="020B0604020202020204" pitchFamily="34" charset="0"/>
              <a:buChar char="•"/>
            </a:pPr>
            <a:r>
              <a:rPr lang="en-US" sz="1300" dirty="0">
                <a:solidFill>
                  <a:srgbClr val="024882"/>
                </a:solidFill>
                <a:latin typeface="Open Sans Light" panose="020B0306030504020204" pitchFamily="34" charset="0"/>
                <a:ea typeface="Open Sans Light" panose="020B0306030504020204" pitchFamily="34" charset="0"/>
                <a:cs typeface="Open Sans Light" panose="020B0306030504020204" pitchFamily="34" charset="0"/>
              </a:rPr>
              <a:t>Select STD &amp; LTD</a:t>
            </a:r>
          </a:p>
          <a:p>
            <a:pPr marL="194310" indent="-194310">
              <a:spcAft>
                <a:spcPts val="400"/>
              </a:spcAft>
              <a:buClr>
                <a:schemeClr val="accent4"/>
              </a:buClr>
              <a:buFont typeface="Arial" panose="020B0604020202020204" pitchFamily="34" charset="0"/>
              <a:buChar char="•"/>
            </a:pPr>
            <a:r>
              <a:rPr lang="en-US" sz="1300" dirty="0">
                <a:solidFill>
                  <a:srgbClr val="024882"/>
                </a:solidFill>
                <a:latin typeface="Open Sans Light" panose="020B0306030504020204" pitchFamily="34" charset="0"/>
                <a:ea typeface="Open Sans Light" panose="020B0306030504020204" pitchFamily="34" charset="0"/>
                <a:cs typeface="Open Sans Light" panose="020B0306030504020204" pitchFamily="34" charset="0"/>
              </a:rPr>
              <a:t>Flex Life, AD&amp;D, LTD &amp; STD</a:t>
            </a:r>
          </a:p>
          <a:p>
            <a:pPr marL="194310" indent="-194310">
              <a:spcAft>
                <a:spcPts val="400"/>
              </a:spcAft>
              <a:buClr>
                <a:schemeClr val="accent4"/>
              </a:buClr>
              <a:buFont typeface="Arial" panose="020B0604020202020204" pitchFamily="34" charset="0"/>
              <a:buChar char="•"/>
            </a:pPr>
            <a:r>
              <a:rPr lang="en-US" sz="1300" dirty="0">
                <a:solidFill>
                  <a:srgbClr val="024882"/>
                </a:solidFill>
                <a:latin typeface="Open Sans Light" panose="020B0306030504020204" pitchFamily="34" charset="0"/>
                <a:ea typeface="Open Sans Light" panose="020B0306030504020204" pitchFamily="34" charset="0"/>
                <a:cs typeface="Open Sans Light" panose="020B0306030504020204" pitchFamily="34" charset="0"/>
              </a:rPr>
              <a:t>FMLA, ADA, &amp; STD ASO</a:t>
            </a:r>
          </a:p>
          <a:p>
            <a:pPr marL="194310" indent="-194310">
              <a:spcAft>
                <a:spcPts val="400"/>
              </a:spcAft>
              <a:buClr>
                <a:schemeClr val="accent4"/>
              </a:buClr>
              <a:buFont typeface="Arial" panose="020B0604020202020204" pitchFamily="34" charset="0"/>
              <a:buChar char="•"/>
            </a:pPr>
            <a:r>
              <a:rPr lang="en-US" sz="1300" dirty="0">
                <a:solidFill>
                  <a:srgbClr val="024882"/>
                </a:solidFill>
                <a:latin typeface="Open Sans Light" panose="020B0306030504020204" pitchFamily="34" charset="0"/>
                <a:ea typeface="Open Sans Light" panose="020B0306030504020204" pitchFamily="34" charset="0"/>
                <a:cs typeface="Open Sans Light" panose="020B0306030504020204" pitchFamily="34" charset="0"/>
              </a:rPr>
              <a:t>NY DBL, NY PFL, CA VDI, NJ TDB, HI TDI</a:t>
            </a:r>
          </a:p>
        </p:txBody>
      </p:sp>
      <p:sp>
        <p:nvSpPr>
          <p:cNvPr id="17" name="Rectangle 16">
            <a:extLst>
              <a:ext uri="{FF2B5EF4-FFF2-40B4-BE49-F238E27FC236}">
                <a16:creationId xmlns:a16="http://schemas.microsoft.com/office/drawing/2014/main" id="{291A036D-62DF-8346-A6BE-2319A0A672DC}"/>
              </a:ext>
            </a:extLst>
          </p:cNvPr>
          <p:cNvSpPr/>
          <p:nvPr/>
        </p:nvSpPr>
        <p:spPr>
          <a:xfrm>
            <a:off x="576072" y="1310015"/>
            <a:ext cx="7441591" cy="276999"/>
          </a:xfrm>
          <a:prstGeom prst="rect">
            <a:avLst/>
          </a:prstGeom>
        </p:spPr>
        <p:txBody>
          <a:bodyPr wrap="square" lIns="0" tIns="0" rIns="0" bIns="0">
            <a:spAutoFit/>
          </a:bodyPr>
          <a:lstStyle/>
          <a:p>
            <a:pPr>
              <a:spcAft>
                <a:spcPts val="1200"/>
              </a:spcAft>
            </a:pPr>
            <a:r>
              <a:rPr lang="en-US" b="1" dirty="0">
                <a:solidFill>
                  <a:srgbClr val="024882"/>
                </a:solidFill>
                <a:latin typeface="Open Sans" panose="020B0606030504020204" pitchFamily="34" charset="0"/>
                <a:ea typeface="Open Sans" panose="020B0606030504020204" pitchFamily="34" charset="0"/>
                <a:cs typeface="Open Sans" panose="020B0606030504020204" pitchFamily="34" charset="0"/>
              </a:rPr>
              <a:t>WORK WITH AN INDUSTRY LEADER</a:t>
            </a:r>
          </a:p>
        </p:txBody>
      </p:sp>
      <p:pic>
        <p:nvPicPr>
          <p:cNvPr id="18" name="Picture 17">
            <a:extLst>
              <a:ext uri="{FF2B5EF4-FFF2-40B4-BE49-F238E27FC236}">
                <a16:creationId xmlns:a16="http://schemas.microsoft.com/office/drawing/2014/main" id="{A7F46CEA-3622-3F43-82CA-30C65CEE39BF}"/>
              </a:ext>
            </a:extLst>
          </p:cNvPr>
          <p:cNvPicPr>
            <a:picLocks noChangeAspect="1"/>
          </p:cNvPicPr>
          <p:nvPr/>
        </p:nvPicPr>
        <p:blipFill>
          <a:blip r:embed="rId3"/>
          <a:stretch>
            <a:fillRect/>
          </a:stretch>
        </p:blipFill>
        <p:spPr>
          <a:xfrm>
            <a:off x="11353799" y="6449832"/>
            <a:ext cx="642266" cy="235934"/>
          </a:xfrm>
          <a:prstGeom prst="rect">
            <a:avLst/>
          </a:prstGeom>
        </p:spPr>
      </p:pic>
      <p:sp>
        <p:nvSpPr>
          <p:cNvPr id="10" name="Rectangle 9">
            <a:extLst>
              <a:ext uri="{FF2B5EF4-FFF2-40B4-BE49-F238E27FC236}">
                <a16:creationId xmlns:a16="http://schemas.microsoft.com/office/drawing/2014/main" id="{5A47C9E3-C894-6E48-ADB7-5BD7902D85CA}"/>
              </a:ext>
            </a:extLst>
          </p:cNvPr>
          <p:cNvSpPr/>
          <p:nvPr/>
        </p:nvSpPr>
        <p:spPr>
          <a:xfrm>
            <a:off x="4558554" y="4181807"/>
            <a:ext cx="3429000" cy="1959511"/>
          </a:xfrm>
          <a:prstGeom prst="rect">
            <a:avLst/>
          </a:prstGeom>
        </p:spPr>
        <p:txBody>
          <a:bodyPr wrap="square" lIns="0" tIns="0" rIns="0" bIns="0">
            <a:spAutoFit/>
          </a:bodyPr>
          <a:lstStyle/>
          <a:p>
            <a:pPr marL="193675" indent="-193675">
              <a:spcAft>
                <a:spcPts val="400"/>
              </a:spcAft>
              <a:buClr>
                <a:srgbClr val="F8B532"/>
              </a:buClr>
              <a:buFont typeface="Arial" panose="020B0604020202020204" pitchFamily="34" charset="0"/>
              <a:buChar char="•"/>
              <a:tabLst>
                <a:tab pos="1423988" algn="l"/>
              </a:tabLst>
            </a:pPr>
            <a:r>
              <a:rPr lang="en-US" sz="1300" dirty="0">
                <a:solidFill>
                  <a:srgbClr val="024882"/>
                </a:solidFill>
                <a:latin typeface="Open Sans Light" panose="020B0306030504020204" pitchFamily="34" charset="0"/>
                <a:ea typeface="Open Sans Light" panose="020B0306030504020204" pitchFamily="34" charset="0"/>
                <a:cs typeface="Open Sans Light" panose="020B0306030504020204" pitchFamily="34" charset="0"/>
              </a:rPr>
              <a:t>Select Voluntary products (CCP only):</a:t>
            </a:r>
          </a:p>
          <a:p>
            <a:pPr marL="193675" indent="-193675">
              <a:spcAft>
                <a:spcPts val="400"/>
              </a:spcAft>
              <a:buClr>
                <a:srgbClr val="F8B532"/>
              </a:buClr>
              <a:buFont typeface="Arial" panose="020B0604020202020204" pitchFamily="34" charset="0"/>
              <a:buChar char="•"/>
              <a:tabLst>
                <a:tab pos="1423988" algn="l"/>
              </a:tabLst>
            </a:pPr>
            <a:r>
              <a:rPr lang="en-US" sz="1300" dirty="0">
                <a:solidFill>
                  <a:srgbClr val="024882"/>
                </a:solidFill>
                <a:latin typeface="Open Sans Light" panose="020B0306030504020204" pitchFamily="34" charset="0"/>
                <a:ea typeface="Open Sans Light" panose="020B0306030504020204" pitchFamily="34" charset="0"/>
                <a:cs typeface="Open Sans Light" panose="020B0306030504020204" pitchFamily="34" charset="0"/>
              </a:rPr>
              <a:t>Issue Age Critical Illness </a:t>
            </a:r>
          </a:p>
          <a:p>
            <a:pPr marL="193675" indent="-193675">
              <a:spcAft>
                <a:spcPts val="400"/>
              </a:spcAft>
              <a:buClr>
                <a:srgbClr val="F8B532"/>
              </a:buClr>
              <a:buFont typeface="Arial" panose="020B0604020202020204" pitchFamily="34" charset="0"/>
              <a:buChar char="•"/>
              <a:tabLst>
                <a:tab pos="1423988" algn="l"/>
              </a:tabLst>
            </a:pPr>
            <a:r>
              <a:rPr lang="en-US" sz="1300" dirty="0">
                <a:solidFill>
                  <a:srgbClr val="024882"/>
                </a:solidFill>
                <a:latin typeface="Open Sans Light" panose="020B0306030504020204" pitchFamily="34" charset="0"/>
                <a:ea typeface="Open Sans Light" panose="020B0306030504020204" pitchFamily="34" charset="0"/>
                <a:cs typeface="Open Sans Light" panose="020B0306030504020204" pitchFamily="34" charset="0"/>
              </a:rPr>
              <a:t>Attained Age Critical Illness </a:t>
            </a:r>
          </a:p>
          <a:p>
            <a:pPr marL="193675" indent="-193675">
              <a:spcAft>
                <a:spcPts val="400"/>
              </a:spcAft>
              <a:buClr>
                <a:srgbClr val="F8B532"/>
              </a:buClr>
              <a:buFont typeface="Arial" panose="020B0604020202020204" pitchFamily="34" charset="0"/>
              <a:buChar char="•"/>
              <a:tabLst>
                <a:tab pos="1423988" algn="l"/>
              </a:tabLst>
            </a:pPr>
            <a:r>
              <a:rPr lang="en-US" sz="1300" dirty="0">
                <a:solidFill>
                  <a:srgbClr val="024882"/>
                </a:solidFill>
                <a:latin typeface="Open Sans Light" panose="020B0306030504020204" pitchFamily="34" charset="0"/>
                <a:ea typeface="Open Sans Light" panose="020B0306030504020204" pitchFamily="34" charset="0"/>
                <a:cs typeface="Open Sans Light" panose="020B0306030504020204" pitchFamily="34" charset="0"/>
              </a:rPr>
              <a:t>Group Hospital Indemnity</a:t>
            </a:r>
          </a:p>
          <a:p>
            <a:pPr marL="193675" indent="-193675">
              <a:spcAft>
                <a:spcPts val="400"/>
              </a:spcAft>
              <a:buClr>
                <a:srgbClr val="F8B532"/>
              </a:buClr>
              <a:buFont typeface="Arial" panose="020B0604020202020204" pitchFamily="34" charset="0"/>
              <a:buChar char="•"/>
              <a:tabLst>
                <a:tab pos="1423988" algn="l"/>
              </a:tabLst>
            </a:pPr>
            <a:r>
              <a:rPr lang="en-US" sz="1300" dirty="0">
                <a:solidFill>
                  <a:srgbClr val="024882"/>
                </a:solidFill>
                <a:latin typeface="Open Sans Light" panose="020B0306030504020204" pitchFamily="34" charset="0"/>
                <a:ea typeface="Open Sans Light" panose="020B0306030504020204" pitchFamily="34" charset="0"/>
                <a:cs typeface="Open Sans Light" panose="020B0306030504020204" pitchFamily="34" charset="0"/>
              </a:rPr>
              <a:t>Accident</a:t>
            </a:r>
          </a:p>
          <a:p>
            <a:pPr marL="193675" indent="-193675">
              <a:spcAft>
                <a:spcPts val="400"/>
              </a:spcAft>
              <a:buClr>
                <a:srgbClr val="F8B532"/>
              </a:buClr>
              <a:buFont typeface="Arial" panose="020B0604020202020204" pitchFamily="34" charset="0"/>
              <a:buChar char="•"/>
              <a:tabLst>
                <a:tab pos="1423988" algn="l"/>
              </a:tabLst>
            </a:pPr>
            <a:r>
              <a:rPr lang="en-US" sz="1300" dirty="0">
                <a:solidFill>
                  <a:srgbClr val="024882"/>
                </a:solidFill>
                <a:latin typeface="Open Sans Light" panose="020B0306030504020204" pitchFamily="34" charset="0"/>
                <a:ea typeface="Open Sans Light" panose="020B0306030504020204" pitchFamily="34" charset="0"/>
                <a:cs typeface="Open Sans Light" panose="020B0306030504020204" pitchFamily="34" charset="0"/>
              </a:rPr>
              <a:t>Whole Life</a:t>
            </a:r>
          </a:p>
          <a:p>
            <a:pPr marL="193675" indent="-193675">
              <a:spcAft>
                <a:spcPts val="400"/>
              </a:spcAft>
              <a:buClr>
                <a:srgbClr val="F8B532"/>
              </a:buClr>
              <a:buFont typeface="Arial" panose="020B0604020202020204" pitchFamily="34" charset="0"/>
              <a:buChar char="•"/>
              <a:tabLst>
                <a:tab pos="1423988" algn="l"/>
              </a:tabLst>
            </a:pPr>
            <a:r>
              <a:rPr lang="en-US" sz="1300" dirty="0">
                <a:solidFill>
                  <a:srgbClr val="024882"/>
                </a:solidFill>
                <a:latin typeface="Open Sans Light" panose="020B0306030504020204" pitchFamily="34" charset="0"/>
                <a:ea typeface="Open Sans Light" panose="020B0306030504020204" pitchFamily="34" charset="0"/>
                <a:cs typeface="Open Sans Light" panose="020B0306030504020204" pitchFamily="34" charset="0"/>
              </a:rPr>
              <a:t>ISTD</a:t>
            </a:r>
          </a:p>
          <a:p>
            <a:pPr marL="193675" indent="-193675">
              <a:spcAft>
                <a:spcPts val="400"/>
              </a:spcAft>
              <a:buClr>
                <a:srgbClr val="F8B532"/>
              </a:buClr>
              <a:buFont typeface="Arial" panose="020B0604020202020204" pitchFamily="34" charset="0"/>
              <a:buChar char="•"/>
              <a:tabLst>
                <a:tab pos="1423988" algn="l"/>
              </a:tabLst>
            </a:pPr>
            <a:endParaRPr lang="en-US" sz="1300" dirty="0">
              <a:solidFill>
                <a:srgbClr val="024882"/>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0" name="Rectangle 19">
            <a:extLst>
              <a:ext uri="{FF2B5EF4-FFF2-40B4-BE49-F238E27FC236}">
                <a16:creationId xmlns:a16="http://schemas.microsoft.com/office/drawing/2014/main" id="{9C1AC44D-F2DE-AC45-81D7-54A6C0D84BE2}"/>
              </a:ext>
            </a:extLst>
          </p:cNvPr>
          <p:cNvSpPr/>
          <p:nvPr/>
        </p:nvSpPr>
        <p:spPr>
          <a:xfrm>
            <a:off x="6979106" y="2723648"/>
            <a:ext cx="1164560" cy="530145"/>
          </a:xfrm>
          <a:prstGeom prst="rect">
            <a:avLst/>
          </a:prstGeom>
        </p:spPr>
        <p:txBody>
          <a:bodyPr wrap="square" lIns="0" tIns="0" rIns="0" bIns="0">
            <a:spAutoFit/>
          </a:bodyPr>
          <a:lstStyle/>
          <a:p>
            <a:pPr algn="ctr">
              <a:lnSpc>
                <a:spcPts val="1400"/>
              </a:lnSpc>
            </a:pPr>
            <a:r>
              <a:rPr lang="en-US" sz="1100" dirty="0">
                <a:solidFill>
                  <a:srgbClr val="024882"/>
                </a:solidFill>
                <a:latin typeface="Open Sans" panose="020B0606030504020204" pitchFamily="34" charset="0"/>
                <a:ea typeface="Open Sans" panose="020B0606030504020204" pitchFamily="34" charset="0"/>
                <a:cs typeface="Open Sans" panose="020B0606030504020204" pitchFamily="34" charset="0"/>
              </a:rPr>
              <a:t>We serve over</a:t>
            </a:r>
            <a:r>
              <a:rPr lang="en-US" sz="1100" b="1" dirty="0">
                <a:solidFill>
                  <a:srgbClr val="024882"/>
                </a:solidFill>
                <a:latin typeface="Open Sans" panose="020B0606030504020204" pitchFamily="34" charset="0"/>
                <a:ea typeface="Open Sans" panose="020B0606030504020204" pitchFamily="34" charset="0"/>
                <a:cs typeface="Open Sans" panose="020B0606030504020204" pitchFamily="34" charset="0"/>
              </a:rPr>
              <a:t> </a:t>
            </a:r>
            <a:br>
              <a:rPr lang="en-US" sz="1100" b="1" dirty="0">
                <a:solidFill>
                  <a:srgbClr val="024882"/>
                </a:solidFill>
                <a:latin typeface="Open Sans" panose="020B0606030504020204" pitchFamily="34" charset="0"/>
                <a:ea typeface="Open Sans" panose="020B0606030504020204" pitchFamily="34" charset="0"/>
                <a:cs typeface="Open Sans" panose="020B0606030504020204" pitchFamily="34" charset="0"/>
              </a:rPr>
            </a:br>
            <a:r>
              <a:rPr lang="en-US" sz="1100" b="1" dirty="0">
                <a:solidFill>
                  <a:srgbClr val="4CB3BB"/>
                </a:solidFill>
                <a:latin typeface="Open Sans" panose="020B0606030504020204" pitchFamily="34" charset="0"/>
                <a:ea typeface="Open Sans" panose="020B0606030504020204" pitchFamily="34" charset="0"/>
                <a:cs typeface="Open Sans" panose="020B0606030504020204" pitchFamily="34" charset="0"/>
              </a:rPr>
              <a:t>1 in 2 </a:t>
            </a:r>
            <a:r>
              <a:rPr lang="en-US" sz="1100" dirty="0">
                <a:solidFill>
                  <a:srgbClr val="024882"/>
                </a:solidFill>
                <a:latin typeface="Open Sans" panose="020B0606030504020204" pitchFamily="34" charset="0"/>
                <a:ea typeface="Open Sans" panose="020B0606030504020204" pitchFamily="34" charset="0"/>
                <a:cs typeface="Open Sans" panose="020B0606030504020204" pitchFamily="34" charset="0"/>
              </a:rPr>
              <a:t>Fortune 100 companies</a:t>
            </a:r>
            <a:r>
              <a:rPr lang="en-US" sz="1100" baseline="30000" dirty="0">
                <a:solidFill>
                  <a:srgbClr val="024882"/>
                </a:solidFill>
                <a:latin typeface="Open Sans" panose="020B0606030504020204" pitchFamily="34" charset="0"/>
                <a:ea typeface="Open Sans" panose="020B0606030504020204" pitchFamily="34" charset="0"/>
                <a:cs typeface="Open Sans" panose="020B0606030504020204" pitchFamily="34" charset="0"/>
              </a:rPr>
              <a:t>4</a:t>
            </a:r>
          </a:p>
        </p:txBody>
      </p:sp>
      <p:sp>
        <p:nvSpPr>
          <p:cNvPr id="21" name="Rectangle 20">
            <a:extLst>
              <a:ext uri="{FF2B5EF4-FFF2-40B4-BE49-F238E27FC236}">
                <a16:creationId xmlns:a16="http://schemas.microsoft.com/office/drawing/2014/main" id="{F46EFB2B-3E53-114B-94B5-7C1D59F1F243}"/>
              </a:ext>
            </a:extLst>
          </p:cNvPr>
          <p:cNvSpPr/>
          <p:nvPr/>
        </p:nvSpPr>
        <p:spPr>
          <a:xfrm>
            <a:off x="576072" y="2723648"/>
            <a:ext cx="1470211" cy="530145"/>
          </a:xfrm>
          <a:prstGeom prst="rect">
            <a:avLst/>
          </a:prstGeom>
        </p:spPr>
        <p:txBody>
          <a:bodyPr wrap="square" lIns="0" tIns="0" rIns="0" bIns="0">
            <a:spAutoFit/>
          </a:bodyPr>
          <a:lstStyle/>
          <a:p>
            <a:pPr algn="ctr">
              <a:lnSpc>
                <a:spcPts val="1400"/>
              </a:lnSpc>
            </a:pPr>
            <a:r>
              <a:rPr lang="en-US" sz="1100" dirty="0">
                <a:solidFill>
                  <a:srgbClr val="024882"/>
                </a:solidFill>
                <a:latin typeface="Open Sans" panose="020B0606030504020204" pitchFamily="34" charset="0"/>
                <a:ea typeface="Open Sans" panose="020B0606030504020204" pitchFamily="34" charset="0"/>
                <a:cs typeface="Open Sans" panose="020B0606030504020204" pitchFamily="34" charset="0"/>
              </a:rPr>
              <a:t>We protect over</a:t>
            </a:r>
            <a:br>
              <a:rPr lang="en-US" sz="1100" dirty="0">
                <a:solidFill>
                  <a:srgbClr val="024882"/>
                </a:solidFill>
                <a:latin typeface="Open Sans" panose="020B0606030504020204" pitchFamily="34" charset="0"/>
                <a:ea typeface="Open Sans" panose="020B0606030504020204" pitchFamily="34" charset="0"/>
                <a:cs typeface="Open Sans" panose="020B0606030504020204" pitchFamily="34" charset="0"/>
              </a:rPr>
            </a:br>
            <a:r>
              <a:rPr lang="en-US" sz="1100" b="1" dirty="0">
                <a:solidFill>
                  <a:srgbClr val="4CB3BB"/>
                </a:solidFill>
                <a:latin typeface="Open Sans" panose="020B0606030504020204" pitchFamily="34" charset="0"/>
                <a:ea typeface="Open Sans" panose="020B0606030504020204" pitchFamily="34" charset="0"/>
                <a:cs typeface="Open Sans" panose="020B0606030504020204" pitchFamily="34" charset="0"/>
              </a:rPr>
              <a:t>30 million </a:t>
            </a:r>
            <a:r>
              <a:rPr lang="en-US" sz="1100" dirty="0">
                <a:solidFill>
                  <a:srgbClr val="024882"/>
                </a:solidFill>
                <a:latin typeface="Open Sans" panose="020B0606030504020204" pitchFamily="34" charset="0"/>
                <a:ea typeface="Open Sans" panose="020B0606030504020204" pitchFamily="34" charset="0"/>
                <a:cs typeface="Open Sans" panose="020B0606030504020204" pitchFamily="34" charset="0"/>
              </a:rPr>
              <a:t>employees and their families</a:t>
            </a:r>
            <a:r>
              <a:rPr lang="en-US" sz="1100" baseline="30000" dirty="0">
                <a:solidFill>
                  <a:srgbClr val="024882"/>
                </a:solidFill>
                <a:latin typeface="Open Sans" panose="020B0606030504020204" pitchFamily="34" charset="0"/>
                <a:ea typeface="Open Sans" panose="020B0606030504020204" pitchFamily="34" charset="0"/>
                <a:cs typeface="Open Sans" panose="020B0606030504020204" pitchFamily="34" charset="0"/>
              </a:rPr>
              <a:t>1</a:t>
            </a:r>
          </a:p>
        </p:txBody>
      </p:sp>
      <p:sp>
        <p:nvSpPr>
          <p:cNvPr id="22" name="Rectangle 21">
            <a:extLst>
              <a:ext uri="{FF2B5EF4-FFF2-40B4-BE49-F238E27FC236}">
                <a16:creationId xmlns:a16="http://schemas.microsoft.com/office/drawing/2014/main" id="{EA6A3723-4A32-C542-BF2E-7D7781F665B7}"/>
              </a:ext>
            </a:extLst>
          </p:cNvPr>
          <p:cNvSpPr/>
          <p:nvPr/>
        </p:nvSpPr>
        <p:spPr>
          <a:xfrm>
            <a:off x="2803785" y="2723648"/>
            <a:ext cx="1316321" cy="530145"/>
          </a:xfrm>
          <a:prstGeom prst="rect">
            <a:avLst/>
          </a:prstGeom>
        </p:spPr>
        <p:txBody>
          <a:bodyPr wrap="square" lIns="0" tIns="0" rIns="0" bIns="0">
            <a:spAutoFit/>
          </a:bodyPr>
          <a:lstStyle/>
          <a:p>
            <a:pPr algn="ctr">
              <a:lnSpc>
                <a:spcPts val="1400"/>
              </a:lnSpc>
            </a:pPr>
            <a:r>
              <a:rPr lang="en-US" sz="1100" dirty="0">
                <a:solidFill>
                  <a:srgbClr val="024882"/>
                </a:solidFill>
                <a:latin typeface="Open Sans" panose="020B0606030504020204" pitchFamily="34" charset="0"/>
                <a:ea typeface="Open Sans" panose="020B0606030504020204" pitchFamily="34" charset="0"/>
                <a:cs typeface="Open Sans" panose="020B0606030504020204" pitchFamily="34" charset="0"/>
              </a:rPr>
              <a:t>We paid </a:t>
            </a:r>
            <a:br>
              <a:rPr lang="en-US" sz="1100" dirty="0">
                <a:solidFill>
                  <a:srgbClr val="024882"/>
                </a:solidFill>
                <a:latin typeface="Open Sans" panose="020B0606030504020204" pitchFamily="34" charset="0"/>
                <a:ea typeface="Open Sans" panose="020B0606030504020204" pitchFamily="34" charset="0"/>
                <a:cs typeface="Open Sans" panose="020B0606030504020204" pitchFamily="34" charset="0"/>
              </a:rPr>
            </a:br>
            <a:r>
              <a:rPr lang="en-US" sz="1100" b="1" dirty="0">
                <a:solidFill>
                  <a:srgbClr val="4CB3BB"/>
                </a:solidFill>
                <a:latin typeface="Open Sans" panose="020B0606030504020204" pitchFamily="34" charset="0"/>
                <a:ea typeface="Open Sans" panose="020B0606030504020204" pitchFamily="34" charset="0"/>
                <a:cs typeface="Open Sans" panose="020B0606030504020204" pitchFamily="34" charset="0"/>
              </a:rPr>
              <a:t>$6 billion </a:t>
            </a:r>
            <a:r>
              <a:rPr lang="en-US" sz="1100" dirty="0">
                <a:solidFill>
                  <a:srgbClr val="024882"/>
                </a:solidFill>
                <a:latin typeface="Open Sans" panose="020B0606030504020204" pitchFamily="34" charset="0"/>
                <a:ea typeface="Open Sans" panose="020B0606030504020204" pitchFamily="34" charset="0"/>
                <a:cs typeface="Open Sans" panose="020B0606030504020204" pitchFamily="34" charset="0"/>
              </a:rPr>
              <a:t>in benefits in 2018</a:t>
            </a:r>
            <a:r>
              <a:rPr lang="en-US" sz="1100" baseline="30000" dirty="0">
                <a:solidFill>
                  <a:srgbClr val="024882"/>
                </a:solidFill>
                <a:latin typeface="Open Sans" panose="020B0606030504020204" pitchFamily="34" charset="0"/>
                <a:ea typeface="Open Sans" panose="020B0606030504020204" pitchFamily="34" charset="0"/>
                <a:cs typeface="Open Sans" panose="020B0606030504020204" pitchFamily="34" charset="0"/>
              </a:rPr>
              <a:t>2</a:t>
            </a:r>
          </a:p>
        </p:txBody>
      </p:sp>
      <p:sp>
        <p:nvSpPr>
          <p:cNvPr id="23" name="Rectangle 22">
            <a:extLst>
              <a:ext uri="{FF2B5EF4-FFF2-40B4-BE49-F238E27FC236}">
                <a16:creationId xmlns:a16="http://schemas.microsoft.com/office/drawing/2014/main" id="{DC6F080C-3AC4-6C40-81DA-C20172B0FE07}"/>
              </a:ext>
            </a:extLst>
          </p:cNvPr>
          <p:cNvSpPr/>
          <p:nvPr/>
        </p:nvSpPr>
        <p:spPr>
          <a:xfrm>
            <a:off x="4937056" y="2723648"/>
            <a:ext cx="1302337" cy="530145"/>
          </a:xfrm>
          <a:prstGeom prst="rect">
            <a:avLst/>
          </a:prstGeom>
        </p:spPr>
        <p:txBody>
          <a:bodyPr wrap="square" lIns="0" tIns="0" rIns="0" bIns="0">
            <a:spAutoFit/>
          </a:bodyPr>
          <a:lstStyle/>
          <a:p>
            <a:pPr algn="ctr">
              <a:lnSpc>
                <a:spcPts val="1400"/>
              </a:lnSpc>
            </a:pPr>
            <a:r>
              <a:rPr lang="en-US" sz="1100" b="1" dirty="0">
                <a:solidFill>
                  <a:srgbClr val="4CB3BB"/>
                </a:solidFill>
                <a:latin typeface="Open Sans" panose="020B0606030504020204" pitchFamily="34" charset="0"/>
                <a:ea typeface="Open Sans" panose="020B0606030504020204" pitchFamily="34" charset="0"/>
                <a:cs typeface="Open Sans" panose="020B0606030504020204" pitchFamily="34" charset="0"/>
              </a:rPr>
              <a:t>98% </a:t>
            </a:r>
            <a:r>
              <a:rPr lang="en-US" sz="1100" dirty="0">
                <a:solidFill>
                  <a:srgbClr val="024882"/>
                </a:solidFill>
                <a:latin typeface="Open Sans" panose="020B0606030504020204" pitchFamily="34" charset="0"/>
                <a:ea typeface="Open Sans" panose="020B0606030504020204" pitchFamily="34" charset="0"/>
                <a:cs typeface="Open Sans" panose="020B0606030504020204" pitchFamily="34" charset="0"/>
              </a:rPr>
              <a:t>of our </a:t>
            </a:r>
            <a:br>
              <a:rPr lang="en-US" sz="1100" dirty="0">
                <a:solidFill>
                  <a:srgbClr val="024882"/>
                </a:solidFill>
                <a:latin typeface="Open Sans" panose="020B0606030504020204" pitchFamily="34" charset="0"/>
                <a:ea typeface="Open Sans" panose="020B0606030504020204" pitchFamily="34" charset="0"/>
                <a:cs typeface="Open Sans" panose="020B0606030504020204" pitchFamily="34" charset="0"/>
              </a:rPr>
            </a:br>
            <a:r>
              <a:rPr lang="en-US" sz="1100" dirty="0">
                <a:solidFill>
                  <a:srgbClr val="024882"/>
                </a:solidFill>
                <a:latin typeface="Open Sans" panose="020B0606030504020204" pitchFamily="34" charset="0"/>
                <a:ea typeface="Open Sans" panose="020B0606030504020204" pitchFamily="34" charset="0"/>
                <a:cs typeface="Open Sans" panose="020B0606030504020204" pitchFamily="34" charset="0"/>
              </a:rPr>
              <a:t>clients are likely to renew with us</a:t>
            </a:r>
            <a:r>
              <a:rPr lang="en-US" sz="1100" baseline="30000" dirty="0">
                <a:solidFill>
                  <a:srgbClr val="024882"/>
                </a:solidFill>
                <a:latin typeface="Open Sans" panose="020B0606030504020204" pitchFamily="34" charset="0"/>
                <a:ea typeface="Open Sans" panose="020B0606030504020204" pitchFamily="34" charset="0"/>
                <a:cs typeface="Open Sans" panose="020B0606030504020204" pitchFamily="34" charset="0"/>
              </a:rPr>
              <a:t>3</a:t>
            </a:r>
          </a:p>
        </p:txBody>
      </p:sp>
      <p:cxnSp>
        <p:nvCxnSpPr>
          <p:cNvPr id="25" name="Straight Connector 24">
            <a:extLst>
              <a:ext uri="{FF2B5EF4-FFF2-40B4-BE49-F238E27FC236}">
                <a16:creationId xmlns:a16="http://schemas.microsoft.com/office/drawing/2014/main" id="{8CA5700A-4AEE-064C-87B0-BD352F874DB8}"/>
              </a:ext>
            </a:extLst>
          </p:cNvPr>
          <p:cNvCxnSpPr/>
          <p:nvPr/>
        </p:nvCxnSpPr>
        <p:spPr>
          <a:xfrm flipV="1">
            <a:off x="6641117" y="2016914"/>
            <a:ext cx="0" cy="1236879"/>
          </a:xfrm>
          <a:prstGeom prst="line">
            <a:avLst/>
          </a:prstGeom>
          <a:ln>
            <a:solidFill>
              <a:srgbClr val="4CB3BB"/>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C23E836-AC94-B041-8B4E-DF4A2CD004B8}"/>
              </a:ext>
            </a:extLst>
          </p:cNvPr>
          <p:cNvCxnSpPr/>
          <p:nvPr/>
        </p:nvCxnSpPr>
        <p:spPr>
          <a:xfrm flipV="1">
            <a:off x="4548948" y="2016914"/>
            <a:ext cx="0" cy="1236879"/>
          </a:xfrm>
          <a:prstGeom prst="line">
            <a:avLst/>
          </a:prstGeom>
          <a:ln>
            <a:solidFill>
              <a:srgbClr val="4CB3BB"/>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82A21AD-3A95-2242-9DC9-ACD58E9CDFF2}"/>
              </a:ext>
            </a:extLst>
          </p:cNvPr>
          <p:cNvCxnSpPr/>
          <p:nvPr/>
        </p:nvCxnSpPr>
        <p:spPr>
          <a:xfrm flipV="1">
            <a:off x="2481943" y="2016914"/>
            <a:ext cx="0" cy="1236879"/>
          </a:xfrm>
          <a:prstGeom prst="line">
            <a:avLst/>
          </a:prstGeom>
          <a:ln>
            <a:solidFill>
              <a:srgbClr val="4CB3BB"/>
            </a:solidFill>
          </a:ln>
        </p:spPr>
        <p:style>
          <a:lnRef idx="1">
            <a:schemeClr val="accent1"/>
          </a:lnRef>
          <a:fillRef idx="0">
            <a:schemeClr val="accent1"/>
          </a:fillRef>
          <a:effectRef idx="0">
            <a:schemeClr val="accent1"/>
          </a:effectRef>
          <a:fontRef idx="minor">
            <a:schemeClr val="tx1"/>
          </a:fontRef>
        </p:style>
      </p:cxnSp>
      <p:pic>
        <p:nvPicPr>
          <p:cNvPr id="28" name="Picture 27">
            <a:extLst>
              <a:ext uri="{FF2B5EF4-FFF2-40B4-BE49-F238E27FC236}">
                <a16:creationId xmlns:a16="http://schemas.microsoft.com/office/drawing/2014/main" id="{9590C994-0559-D24B-9CC6-2E44B42179B7}"/>
              </a:ext>
            </a:extLst>
          </p:cNvPr>
          <p:cNvPicPr>
            <a:picLocks noChangeAspect="1"/>
          </p:cNvPicPr>
          <p:nvPr/>
        </p:nvPicPr>
        <p:blipFill>
          <a:blip r:embed="rId4"/>
          <a:stretch>
            <a:fillRect/>
          </a:stretch>
        </p:blipFill>
        <p:spPr>
          <a:xfrm>
            <a:off x="3200756" y="1977657"/>
            <a:ext cx="522379" cy="546563"/>
          </a:xfrm>
          <a:prstGeom prst="rect">
            <a:avLst/>
          </a:prstGeom>
        </p:spPr>
      </p:pic>
      <p:pic>
        <p:nvPicPr>
          <p:cNvPr id="30" name="Picture 29">
            <a:extLst>
              <a:ext uri="{FF2B5EF4-FFF2-40B4-BE49-F238E27FC236}">
                <a16:creationId xmlns:a16="http://schemas.microsoft.com/office/drawing/2014/main" id="{01EF469C-02CF-D04C-A877-7771D079D245}"/>
              </a:ext>
            </a:extLst>
          </p:cNvPr>
          <p:cNvPicPr>
            <a:picLocks noChangeAspect="1"/>
          </p:cNvPicPr>
          <p:nvPr/>
        </p:nvPicPr>
        <p:blipFill>
          <a:blip r:embed="rId5"/>
          <a:stretch>
            <a:fillRect/>
          </a:stretch>
        </p:blipFill>
        <p:spPr>
          <a:xfrm>
            <a:off x="1094654" y="1973789"/>
            <a:ext cx="433046" cy="554299"/>
          </a:xfrm>
          <a:prstGeom prst="rect">
            <a:avLst/>
          </a:prstGeom>
        </p:spPr>
      </p:pic>
      <p:pic>
        <p:nvPicPr>
          <p:cNvPr id="31" name="Picture 30">
            <a:extLst>
              <a:ext uri="{FF2B5EF4-FFF2-40B4-BE49-F238E27FC236}">
                <a16:creationId xmlns:a16="http://schemas.microsoft.com/office/drawing/2014/main" id="{939825C5-B1EE-2543-A4FA-C9A59223768A}"/>
              </a:ext>
            </a:extLst>
          </p:cNvPr>
          <p:cNvPicPr>
            <a:picLocks noChangeAspect="1"/>
          </p:cNvPicPr>
          <p:nvPr/>
        </p:nvPicPr>
        <p:blipFill>
          <a:blip r:embed="rId6"/>
          <a:stretch>
            <a:fillRect/>
          </a:stretch>
        </p:blipFill>
        <p:spPr>
          <a:xfrm>
            <a:off x="5347031" y="1974276"/>
            <a:ext cx="482386" cy="553325"/>
          </a:xfrm>
          <a:prstGeom prst="rect">
            <a:avLst/>
          </a:prstGeom>
        </p:spPr>
      </p:pic>
      <p:pic>
        <p:nvPicPr>
          <p:cNvPr id="32" name="Picture 31">
            <a:extLst>
              <a:ext uri="{FF2B5EF4-FFF2-40B4-BE49-F238E27FC236}">
                <a16:creationId xmlns:a16="http://schemas.microsoft.com/office/drawing/2014/main" id="{5F5D6289-4DD6-354D-9B0C-D2C626B007C8}"/>
              </a:ext>
            </a:extLst>
          </p:cNvPr>
          <p:cNvPicPr>
            <a:picLocks noChangeAspect="1"/>
          </p:cNvPicPr>
          <p:nvPr/>
        </p:nvPicPr>
        <p:blipFill>
          <a:blip r:embed="rId7"/>
          <a:stretch>
            <a:fillRect/>
          </a:stretch>
        </p:blipFill>
        <p:spPr>
          <a:xfrm>
            <a:off x="7232197" y="1991052"/>
            <a:ext cx="658379" cy="519773"/>
          </a:xfrm>
          <a:prstGeom prst="rect">
            <a:avLst/>
          </a:prstGeom>
        </p:spPr>
      </p:pic>
    </p:spTree>
    <p:extLst>
      <p:ext uri="{BB962C8B-B14F-4D97-AF65-F5344CB8AC3E}">
        <p14:creationId xmlns:p14="http://schemas.microsoft.com/office/powerpoint/2010/main" val="8259683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32ACEA2-6A61-4BB2-ABD4-9E47A2F6B843}"/>
              </a:ext>
            </a:extLst>
          </p:cNvPr>
          <p:cNvSpPr>
            <a:spLocks noGrp="1"/>
          </p:cNvSpPr>
          <p:nvPr>
            <p:ph type="sldNum" sz="quarter" idx="12"/>
          </p:nvPr>
        </p:nvSpPr>
        <p:spPr>
          <a:xfrm>
            <a:off x="10806798" y="6518495"/>
            <a:ext cx="482873" cy="339505"/>
          </a:xfrm>
        </p:spPr>
        <p:txBody>
          <a:bodyPr/>
          <a:lstStyle/>
          <a:p>
            <a:fld id="{1FE3E5FF-F567-C747-AB2C-9AAD31BE383D}" type="slidenum">
              <a:rPr lang="en-US" smtClean="0"/>
              <a:pPr/>
              <a:t>4</a:t>
            </a:fld>
            <a:endParaRPr lang="en-US" dirty="0"/>
          </a:p>
        </p:txBody>
      </p:sp>
      <p:pic>
        <p:nvPicPr>
          <p:cNvPr id="7" name="Picture 6">
            <a:extLst>
              <a:ext uri="{FF2B5EF4-FFF2-40B4-BE49-F238E27FC236}">
                <a16:creationId xmlns:a16="http://schemas.microsoft.com/office/drawing/2014/main" id="{190D6243-47ED-4D8B-B38D-7EF2F74A5A24}"/>
              </a:ext>
            </a:extLst>
          </p:cNvPr>
          <p:cNvPicPr>
            <a:picLocks noChangeAspect="1"/>
          </p:cNvPicPr>
          <p:nvPr/>
        </p:nvPicPr>
        <p:blipFill rotWithShape="1">
          <a:blip r:embed="rId3"/>
          <a:srcRect l="10515" t="291" r="1937" b="3472"/>
          <a:stretch/>
        </p:blipFill>
        <p:spPr>
          <a:xfrm flipH="1">
            <a:off x="2" y="1828801"/>
            <a:ext cx="6858000" cy="5029200"/>
          </a:xfrm>
          <a:prstGeom prst="rect">
            <a:avLst/>
          </a:prstGeom>
        </p:spPr>
      </p:pic>
      <p:sp>
        <p:nvSpPr>
          <p:cNvPr id="13" name="object 2">
            <a:extLst>
              <a:ext uri="{FF2B5EF4-FFF2-40B4-BE49-F238E27FC236}">
                <a16:creationId xmlns:a16="http://schemas.microsoft.com/office/drawing/2014/main" id="{192ED702-C9A6-4A1E-B36C-3E2D7A5C3830}"/>
              </a:ext>
            </a:extLst>
          </p:cNvPr>
          <p:cNvSpPr/>
          <p:nvPr/>
        </p:nvSpPr>
        <p:spPr>
          <a:xfrm>
            <a:off x="1" y="1"/>
            <a:ext cx="6858000" cy="1828800"/>
          </a:xfrm>
          <a:custGeom>
            <a:avLst/>
            <a:gdLst/>
            <a:ahLst/>
            <a:cxnLst/>
            <a:rect l="l" t="t" r="r" b="b"/>
            <a:pathLst>
              <a:path w="8812530" h="11308715">
                <a:moveTo>
                  <a:pt x="0" y="11308556"/>
                </a:moveTo>
                <a:lnTo>
                  <a:pt x="8812087" y="11308556"/>
                </a:lnTo>
                <a:lnTo>
                  <a:pt x="8812087" y="0"/>
                </a:lnTo>
                <a:lnTo>
                  <a:pt x="0" y="0"/>
                </a:lnTo>
                <a:lnTo>
                  <a:pt x="0" y="11308556"/>
                </a:lnTo>
                <a:close/>
              </a:path>
            </a:pathLst>
          </a:custGeom>
          <a:solidFill>
            <a:srgbClr val="F3F7FA"/>
          </a:solidFill>
        </p:spPr>
        <p:txBody>
          <a:bodyPr wrap="square" lIns="0" tIns="0" rIns="0" bIns="0" rtlCol="0"/>
          <a:lstStyle/>
          <a:p>
            <a:endParaRPr sz="1092" dirty="0"/>
          </a:p>
        </p:txBody>
      </p:sp>
      <p:sp>
        <p:nvSpPr>
          <p:cNvPr id="14" name="TextBox 13">
            <a:extLst>
              <a:ext uri="{FF2B5EF4-FFF2-40B4-BE49-F238E27FC236}">
                <a16:creationId xmlns:a16="http://schemas.microsoft.com/office/drawing/2014/main" id="{2B5B566F-37F3-462E-8B42-6CB24851CFFE}"/>
              </a:ext>
            </a:extLst>
          </p:cNvPr>
          <p:cNvSpPr txBox="1"/>
          <p:nvPr/>
        </p:nvSpPr>
        <p:spPr>
          <a:xfrm>
            <a:off x="576072" y="457200"/>
            <a:ext cx="5760720" cy="974626"/>
          </a:xfrm>
          <a:prstGeom prst="rect">
            <a:avLst/>
          </a:prstGeom>
          <a:noFill/>
        </p:spPr>
        <p:txBody>
          <a:bodyPr wrap="square" lIns="0" tIns="0" rIns="0" bIns="0" rtlCol="0">
            <a:spAutoFit/>
          </a:bodyPr>
          <a:lstStyle/>
          <a:p>
            <a:pPr marL="7702" marR="3080" defTabSz="914422">
              <a:lnSpc>
                <a:spcPts val="3800"/>
              </a:lnSpc>
            </a:pPr>
            <a:r>
              <a:rPr lang="en-US" sz="3200" b="1" dirty="0">
                <a:solidFill>
                  <a:srgbClr val="024882"/>
                </a:solidFill>
                <a:latin typeface="Open Sans" panose="020B0606030504020204" pitchFamily="34" charset="0"/>
                <a:ea typeface="Open Sans" panose="020B0606030504020204" pitchFamily="34" charset="0"/>
                <a:cs typeface="Open Sans" panose="020B0606030504020204" pitchFamily="34" charset="0"/>
              </a:rPr>
              <a:t>THE BENEFITS EXPERIENCE </a:t>
            </a:r>
            <a:br>
              <a:rPr lang="en-US" sz="3200" b="1" dirty="0">
                <a:solidFill>
                  <a:srgbClr val="024882"/>
                </a:solidFill>
                <a:latin typeface="Open Sans" panose="020B0606030504020204" pitchFamily="34" charset="0"/>
                <a:ea typeface="Open Sans" panose="020B0606030504020204" pitchFamily="34" charset="0"/>
                <a:cs typeface="Open Sans" panose="020B0606030504020204" pitchFamily="34" charset="0"/>
              </a:rPr>
            </a:br>
            <a:r>
              <a:rPr lang="en-US" sz="3200" b="1" dirty="0">
                <a:solidFill>
                  <a:srgbClr val="024882"/>
                </a:solidFill>
                <a:latin typeface="Open Sans" panose="020B0606030504020204" pitchFamily="34" charset="0"/>
                <a:ea typeface="Open Sans" panose="020B0606030504020204" pitchFamily="34" charset="0"/>
                <a:cs typeface="Open Sans" panose="020B0606030504020204" pitchFamily="34" charset="0"/>
              </a:rPr>
              <a:t>OF THE PAST</a:t>
            </a:r>
          </a:p>
        </p:txBody>
      </p:sp>
      <p:sp>
        <p:nvSpPr>
          <p:cNvPr id="3" name="Rectangle 2">
            <a:extLst>
              <a:ext uri="{FF2B5EF4-FFF2-40B4-BE49-F238E27FC236}">
                <a16:creationId xmlns:a16="http://schemas.microsoft.com/office/drawing/2014/main" id="{470ACEE2-01DE-7641-823D-A99A82E6B448}"/>
              </a:ext>
            </a:extLst>
          </p:cNvPr>
          <p:cNvSpPr/>
          <p:nvPr/>
        </p:nvSpPr>
        <p:spPr>
          <a:xfrm>
            <a:off x="7589519" y="1828800"/>
            <a:ext cx="4023360" cy="4143891"/>
          </a:xfrm>
          <a:prstGeom prst="rect">
            <a:avLst/>
          </a:prstGeom>
        </p:spPr>
        <p:txBody>
          <a:bodyPr wrap="square" lIns="0" tIns="0" rIns="0" bIns="0">
            <a:spAutoFit/>
          </a:bodyPr>
          <a:lstStyle/>
          <a:p>
            <a:pPr defTabSz="914303">
              <a:lnSpc>
                <a:spcPts val="2000"/>
              </a:lnSpc>
              <a:spcAft>
                <a:spcPts val="600"/>
              </a:spcAft>
            </a:pPr>
            <a:r>
              <a:rPr lang="en-US" sz="1600" b="1" dirty="0">
                <a:solidFill>
                  <a:srgbClr val="D67921"/>
                </a:solidFill>
                <a:latin typeface="Open Sans" panose="020B0606030504020204"/>
              </a:rPr>
              <a:t>Time-consuming</a:t>
            </a:r>
            <a:endParaRPr lang="en-US" sz="1600" dirty="0">
              <a:solidFill>
                <a:srgbClr val="D67921"/>
              </a:solidFill>
              <a:latin typeface="Open Sans" panose="020B0606030504020204"/>
            </a:endParaRPr>
          </a:p>
          <a:p>
            <a:pPr defTabSz="914303">
              <a:lnSpc>
                <a:spcPts val="2000"/>
              </a:lnSpc>
            </a:pPr>
            <a:r>
              <a:rPr lang="en-US" sz="1600" dirty="0">
                <a:solidFill>
                  <a:srgbClr val="024882"/>
                </a:solidFill>
                <a:latin typeface="Open Sans" panose="020B0606030504020204"/>
              </a:rPr>
              <a:t>Clients spend </a:t>
            </a:r>
            <a:r>
              <a:rPr lang="en-US" sz="1600" b="1" dirty="0">
                <a:solidFill>
                  <a:srgbClr val="024882"/>
                </a:solidFill>
                <a:latin typeface="Open Sans" panose="020B0606030504020204"/>
              </a:rPr>
              <a:t>too much time </a:t>
            </a:r>
            <a:r>
              <a:rPr lang="en-US" sz="1600" dirty="0">
                <a:solidFill>
                  <a:srgbClr val="024882"/>
                </a:solidFill>
                <a:latin typeface="Open Sans" panose="020B0606030504020204"/>
              </a:rPr>
              <a:t>manually entering enrollment data, reconciling bills, and tracking employee absences.</a:t>
            </a:r>
          </a:p>
          <a:p>
            <a:pPr defTabSz="914303">
              <a:lnSpc>
                <a:spcPts val="2000"/>
              </a:lnSpc>
            </a:pPr>
            <a:endParaRPr lang="en-US" sz="1600" dirty="0">
              <a:solidFill>
                <a:srgbClr val="024882"/>
              </a:solidFill>
              <a:latin typeface="Open Sans" panose="020B0606030504020204"/>
            </a:endParaRPr>
          </a:p>
          <a:p>
            <a:pPr defTabSz="914303">
              <a:lnSpc>
                <a:spcPts val="2000"/>
              </a:lnSpc>
              <a:spcBef>
                <a:spcPts val="300"/>
              </a:spcBef>
              <a:spcAft>
                <a:spcPts val="600"/>
              </a:spcAft>
            </a:pPr>
            <a:r>
              <a:rPr lang="en-US" sz="1600" b="1" dirty="0">
                <a:solidFill>
                  <a:srgbClr val="D67921"/>
                </a:solidFill>
                <a:latin typeface="Open Sans" panose="020B0606030504020204" pitchFamily="34" charset="0"/>
                <a:ea typeface="Open Sans" panose="020B0606030504020204" pitchFamily="34" charset="0"/>
                <a:cs typeface="Open Sans" panose="020B0606030504020204" pitchFamily="34" charset="0"/>
              </a:rPr>
              <a:t>Inefficient</a:t>
            </a:r>
            <a:endParaRPr lang="en-US" sz="1600" dirty="0">
              <a:solidFill>
                <a:srgbClr val="D67921"/>
              </a:solidFill>
              <a:latin typeface="Open Sans" panose="020B0606030504020204" pitchFamily="34" charset="0"/>
              <a:ea typeface="Open Sans" panose="020B0606030504020204" pitchFamily="34" charset="0"/>
              <a:cs typeface="Open Sans" panose="020B0606030504020204" pitchFamily="34" charset="0"/>
            </a:endParaRPr>
          </a:p>
          <a:p>
            <a:pPr defTabSz="914303">
              <a:lnSpc>
                <a:spcPts val="2000"/>
              </a:lnSpc>
            </a:pPr>
            <a:r>
              <a:rPr lang="en-US" sz="1600" dirty="0">
                <a:solidFill>
                  <a:srgbClr val="024882"/>
                </a:solidFill>
                <a:latin typeface="Open Sans" panose="020B0606030504020204" pitchFamily="34" charset="0"/>
                <a:ea typeface="Open Sans" panose="020B0606030504020204" pitchFamily="34" charset="0"/>
                <a:cs typeface="Open Sans" panose="020B0606030504020204" pitchFamily="34" charset="0"/>
              </a:rPr>
              <a:t>Keeping Unum and your Workday system’s data in alignment takes</a:t>
            </a:r>
            <a:br>
              <a:rPr lang="en-US" sz="1600" dirty="0">
                <a:solidFill>
                  <a:srgbClr val="024882"/>
                </a:solidFill>
                <a:latin typeface="Open Sans" panose="020B0606030504020204" pitchFamily="34" charset="0"/>
                <a:ea typeface="Open Sans" panose="020B0606030504020204" pitchFamily="34" charset="0"/>
                <a:cs typeface="Open Sans" panose="020B0606030504020204" pitchFamily="34" charset="0"/>
              </a:rPr>
            </a:br>
            <a:r>
              <a:rPr lang="en-US" sz="1600" b="1" dirty="0">
                <a:solidFill>
                  <a:srgbClr val="024882"/>
                </a:solidFill>
                <a:latin typeface="Open Sans" panose="020B0606030504020204" pitchFamily="34" charset="0"/>
                <a:ea typeface="Open Sans" panose="020B0606030504020204" pitchFamily="34" charset="0"/>
                <a:cs typeface="Open Sans" panose="020B0606030504020204" pitchFamily="34" charset="0"/>
              </a:rPr>
              <a:t>manual effort</a:t>
            </a:r>
            <a:r>
              <a:rPr lang="en-US" sz="1600" dirty="0">
                <a:solidFill>
                  <a:srgbClr val="024882"/>
                </a:solidFill>
                <a:latin typeface="Open Sans" panose="020B0606030504020204" pitchFamily="34" charset="0"/>
                <a:ea typeface="Open Sans" panose="020B0606030504020204" pitchFamily="34" charset="0"/>
                <a:cs typeface="Open Sans" panose="020B0606030504020204" pitchFamily="34" charset="0"/>
              </a:rPr>
              <a:t>, especially during the billing process.</a:t>
            </a:r>
          </a:p>
          <a:p>
            <a:pPr defTabSz="914303">
              <a:lnSpc>
                <a:spcPts val="2000"/>
              </a:lnSpc>
            </a:pPr>
            <a:endParaRPr lang="en-US" sz="1600" dirty="0">
              <a:solidFill>
                <a:srgbClr val="024882"/>
              </a:solidFill>
              <a:latin typeface="Open Sans" panose="020B0606030504020204" pitchFamily="34" charset="0"/>
              <a:ea typeface="Open Sans" panose="020B0606030504020204" pitchFamily="34" charset="0"/>
              <a:cs typeface="Open Sans" panose="020B0606030504020204" pitchFamily="34" charset="0"/>
            </a:endParaRPr>
          </a:p>
          <a:p>
            <a:pPr defTabSz="914303">
              <a:lnSpc>
                <a:spcPts val="2000"/>
              </a:lnSpc>
              <a:spcBef>
                <a:spcPts val="300"/>
              </a:spcBef>
              <a:spcAft>
                <a:spcPts val="600"/>
              </a:spcAft>
            </a:pPr>
            <a:r>
              <a:rPr lang="en-US" sz="1600" b="1" dirty="0">
                <a:solidFill>
                  <a:srgbClr val="D67921"/>
                </a:solidFill>
                <a:latin typeface="Open Sans" panose="020B0606030504020204" pitchFamily="34" charset="0"/>
                <a:ea typeface="Open Sans" panose="020B0606030504020204" pitchFamily="34" charset="0"/>
                <a:cs typeface="Open Sans" panose="020B0606030504020204" pitchFamily="34" charset="0"/>
              </a:rPr>
              <a:t>Tedious</a:t>
            </a:r>
            <a:endParaRPr lang="en-US" sz="1600" dirty="0">
              <a:solidFill>
                <a:srgbClr val="D67921"/>
              </a:solidFill>
              <a:latin typeface="Open Sans" panose="020B0606030504020204" pitchFamily="34" charset="0"/>
              <a:ea typeface="Open Sans" panose="020B0606030504020204" pitchFamily="34" charset="0"/>
              <a:cs typeface="Open Sans" panose="020B0606030504020204" pitchFamily="34" charset="0"/>
            </a:endParaRPr>
          </a:p>
          <a:p>
            <a:pPr defTabSz="914303">
              <a:lnSpc>
                <a:spcPts val="2000"/>
              </a:lnSpc>
            </a:pPr>
            <a:r>
              <a:rPr lang="en-US" sz="1600" dirty="0">
                <a:solidFill>
                  <a:srgbClr val="024882"/>
                </a:solidFill>
                <a:latin typeface="Open Sans" panose="020B0606030504020204" pitchFamily="34" charset="0"/>
                <a:ea typeface="Open Sans" panose="020B0606030504020204" pitchFamily="34" charset="0"/>
                <a:cs typeface="Open Sans" panose="020B0606030504020204" pitchFamily="34" charset="0"/>
              </a:rPr>
              <a:t>Tasks like manually</a:t>
            </a:r>
            <a:r>
              <a:rPr lang="en-US" sz="1600" b="1" dirty="0">
                <a:solidFill>
                  <a:srgbClr val="024882"/>
                </a:solidFill>
                <a:latin typeface="Open Sans" panose="020B0606030504020204" pitchFamily="34" charset="0"/>
                <a:ea typeface="Open Sans" panose="020B0606030504020204" pitchFamily="34" charset="0"/>
                <a:cs typeface="Open Sans" panose="020B0606030504020204" pitchFamily="34" charset="0"/>
              </a:rPr>
              <a:t> </a:t>
            </a:r>
            <a:r>
              <a:rPr lang="en-US" sz="1600" dirty="0">
                <a:solidFill>
                  <a:srgbClr val="024882"/>
                </a:solidFill>
                <a:latin typeface="Open Sans" panose="020B0606030504020204" pitchFamily="34" charset="0"/>
                <a:ea typeface="Open Sans" panose="020B0606030504020204" pitchFamily="34" charset="0"/>
                <a:cs typeface="Open Sans" panose="020B0606030504020204" pitchFamily="34" charset="0"/>
              </a:rPr>
              <a:t>validating</a:t>
            </a:r>
            <a:r>
              <a:rPr lang="en-US" sz="1600" b="1" dirty="0">
                <a:solidFill>
                  <a:srgbClr val="024882"/>
                </a:solidFill>
                <a:latin typeface="Open Sans" panose="020B0606030504020204" pitchFamily="34" charset="0"/>
                <a:ea typeface="Open Sans" panose="020B0606030504020204" pitchFamily="34" charset="0"/>
                <a:cs typeface="Open Sans" panose="020B0606030504020204" pitchFamily="34" charset="0"/>
              </a:rPr>
              <a:t> </a:t>
            </a:r>
            <a:r>
              <a:rPr lang="en-US" sz="1600" dirty="0">
                <a:solidFill>
                  <a:srgbClr val="024882"/>
                </a:solidFill>
                <a:latin typeface="Open Sans" panose="020B0606030504020204" pitchFamily="34" charset="0"/>
                <a:ea typeface="Open Sans" panose="020B0606030504020204" pitchFamily="34" charset="0"/>
                <a:cs typeface="Open Sans" panose="020B0606030504020204" pitchFamily="34" charset="0"/>
              </a:rPr>
              <a:t>employee eligibility during the claims process are </a:t>
            </a:r>
            <a:r>
              <a:rPr lang="en-US" sz="1600" b="1" dirty="0">
                <a:solidFill>
                  <a:srgbClr val="024882"/>
                </a:solidFill>
                <a:latin typeface="Open Sans" panose="020B0606030504020204" pitchFamily="34" charset="0"/>
                <a:ea typeface="Open Sans" panose="020B0606030504020204" pitchFamily="34" charset="0"/>
                <a:cs typeface="Open Sans" panose="020B0606030504020204" pitchFamily="34" charset="0"/>
              </a:rPr>
              <a:t>tedious and annoying</a:t>
            </a:r>
            <a:r>
              <a:rPr lang="en-US" sz="1600" dirty="0">
                <a:solidFill>
                  <a:srgbClr val="024882"/>
                </a:solidFill>
                <a:latin typeface="Open Sans" panose="020B0606030504020204" pitchFamily="34" charset="0"/>
                <a:ea typeface="Open Sans" panose="020B0606030504020204" pitchFamily="34" charset="0"/>
                <a:cs typeface="Open Sans" panose="020B0606030504020204" pitchFamily="34" charset="0"/>
              </a:rPr>
              <a:t>.</a:t>
            </a:r>
            <a:endParaRPr lang="en-US" sz="1600" b="1" dirty="0">
              <a:solidFill>
                <a:srgbClr val="024882"/>
              </a:solidFill>
              <a:latin typeface="Open Sans" panose="020B0606030504020204"/>
            </a:endParaRPr>
          </a:p>
        </p:txBody>
      </p:sp>
      <p:pic>
        <p:nvPicPr>
          <p:cNvPr id="8" name="Picture 7">
            <a:extLst>
              <a:ext uri="{FF2B5EF4-FFF2-40B4-BE49-F238E27FC236}">
                <a16:creationId xmlns:a16="http://schemas.microsoft.com/office/drawing/2014/main" id="{5DBF875A-EA8D-7743-916B-AF80EBEFA4CE}"/>
              </a:ext>
            </a:extLst>
          </p:cNvPr>
          <p:cNvPicPr>
            <a:picLocks noChangeAspect="1"/>
          </p:cNvPicPr>
          <p:nvPr/>
        </p:nvPicPr>
        <p:blipFill>
          <a:blip r:embed="rId4"/>
          <a:stretch>
            <a:fillRect/>
          </a:stretch>
        </p:blipFill>
        <p:spPr>
          <a:xfrm>
            <a:off x="10226146" y="323051"/>
            <a:ext cx="1642224" cy="421360"/>
          </a:xfrm>
          <a:prstGeom prst="rect">
            <a:avLst/>
          </a:prstGeom>
        </p:spPr>
      </p:pic>
    </p:spTree>
    <p:extLst>
      <p:ext uri="{BB962C8B-B14F-4D97-AF65-F5344CB8AC3E}">
        <p14:creationId xmlns:p14="http://schemas.microsoft.com/office/powerpoint/2010/main" val="5726910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object 2">
            <a:extLst>
              <a:ext uri="{FF2B5EF4-FFF2-40B4-BE49-F238E27FC236}">
                <a16:creationId xmlns:a16="http://schemas.microsoft.com/office/drawing/2014/main" id="{4FCA2A3D-A75E-5B47-A877-5469432882DD}"/>
              </a:ext>
            </a:extLst>
          </p:cNvPr>
          <p:cNvSpPr/>
          <p:nvPr/>
        </p:nvSpPr>
        <p:spPr>
          <a:xfrm>
            <a:off x="0" y="-8117"/>
            <a:ext cx="6858000" cy="6858000"/>
          </a:xfrm>
          <a:custGeom>
            <a:avLst/>
            <a:gdLst/>
            <a:ahLst/>
            <a:cxnLst/>
            <a:rect l="l" t="t" r="r" b="b"/>
            <a:pathLst>
              <a:path w="8812530" h="11308715">
                <a:moveTo>
                  <a:pt x="0" y="11308556"/>
                </a:moveTo>
                <a:lnTo>
                  <a:pt x="8812087" y="11308556"/>
                </a:lnTo>
                <a:lnTo>
                  <a:pt x="8812087" y="0"/>
                </a:lnTo>
                <a:lnTo>
                  <a:pt x="0" y="0"/>
                </a:lnTo>
                <a:lnTo>
                  <a:pt x="0" y="11308556"/>
                </a:lnTo>
                <a:close/>
              </a:path>
            </a:pathLst>
          </a:custGeom>
          <a:solidFill>
            <a:srgbClr val="F3F7FA"/>
          </a:solidFill>
        </p:spPr>
        <p:txBody>
          <a:bodyPr wrap="square" lIns="0" tIns="0" rIns="0" bIns="0" rtlCol="0"/>
          <a:lstStyle/>
          <a:p>
            <a:endParaRPr sz="1092" dirty="0"/>
          </a:p>
        </p:txBody>
      </p:sp>
      <p:sp>
        <p:nvSpPr>
          <p:cNvPr id="2" name="Slide Number Placeholder 1">
            <a:extLst>
              <a:ext uri="{FF2B5EF4-FFF2-40B4-BE49-F238E27FC236}">
                <a16:creationId xmlns:a16="http://schemas.microsoft.com/office/drawing/2014/main" id="{2E23DF9D-FE94-A040-9825-0A3D0370C9E1}"/>
              </a:ext>
            </a:extLst>
          </p:cNvPr>
          <p:cNvSpPr>
            <a:spLocks noGrp="1"/>
          </p:cNvSpPr>
          <p:nvPr>
            <p:ph type="sldNum" sz="quarter" idx="12"/>
          </p:nvPr>
        </p:nvSpPr>
        <p:spPr/>
        <p:txBody>
          <a:bodyPr/>
          <a:lstStyle/>
          <a:p>
            <a:fld id="{434F970D-FEAA-7440-B6E2-61B22D2C621B}" type="slidenum">
              <a:rPr lang="en-US" smtClean="0"/>
              <a:pPr/>
              <a:t>5</a:t>
            </a:fld>
            <a:endParaRPr lang="en-US" dirty="0"/>
          </a:p>
        </p:txBody>
      </p:sp>
      <p:sp>
        <p:nvSpPr>
          <p:cNvPr id="3" name="Rectangle 2">
            <a:extLst>
              <a:ext uri="{FF2B5EF4-FFF2-40B4-BE49-F238E27FC236}">
                <a16:creationId xmlns:a16="http://schemas.microsoft.com/office/drawing/2014/main" id="{EB32453A-1C3C-D647-B941-2751EBD353AA}"/>
              </a:ext>
            </a:extLst>
          </p:cNvPr>
          <p:cNvSpPr/>
          <p:nvPr/>
        </p:nvSpPr>
        <p:spPr>
          <a:xfrm>
            <a:off x="572152" y="5342708"/>
            <a:ext cx="5638147" cy="758349"/>
          </a:xfrm>
          <a:prstGeom prst="rect">
            <a:avLst/>
          </a:prstGeom>
        </p:spPr>
        <p:txBody>
          <a:bodyPr wrap="square" lIns="0" tIns="0" rIns="0" bIns="0">
            <a:spAutoFit/>
          </a:bodyPr>
          <a:lstStyle/>
          <a:p>
            <a:pPr>
              <a:lnSpc>
                <a:spcPts val="2000"/>
              </a:lnSpc>
              <a:spcAft>
                <a:spcPts val="1800"/>
              </a:spcAft>
            </a:pPr>
            <a:r>
              <a:rPr lang="en-US" sz="1600" dirty="0">
                <a:solidFill>
                  <a:srgbClr val="024882"/>
                </a:solidFill>
                <a:latin typeface="Open Sans" panose="020B0606030504020204" pitchFamily="34" charset="0"/>
              </a:rPr>
              <a:t>A secure connection between Unum and your Workday system that automates some of your most time-consuming HR activities</a:t>
            </a:r>
          </a:p>
        </p:txBody>
      </p:sp>
      <p:sp>
        <p:nvSpPr>
          <p:cNvPr id="16" name="TextBox 15">
            <a:extLst>
              <a:ext uri="{FF2B5EF4-FFF2-40B4-BE49-F238E27FC236}">
                <a16:creationId xmlns:a16="http://schemas.microsoft.com/office/drawing/2014/main" id="{AC42F2B5-188A-5042-A1C1-8A1E7AC08E79}"/>
              </a:ext>
            </a:extLst>
          </p:cNvPr>
          <p:cNvSpPr txBox="1"/>
          <p:nvPr/>
        </p:nvSpPr>
        <p:spPr>
          <a:xfrm>
            <a:off x="560030" y="509337"/>
            <a:ext cx="2969233" cy="492443"/>
          </a:xfrm>
          <a:prstGeom prst="rect">
            <a:avLst/>
          </a:prstGeom>
          <a:noFill/>
        </p:spPr>
        <p:txBody>
          <a:bodyPr wrap="square" lIns="0" tIns="0" rIns="0" bIns="0" rtlCol="0">
            <a:spAutoFit/>
          </a:bodyPr>
          <a:lstStyle/>
          <a:p>
            <a:pPr marL="7702" marR="3080" defTabSz="914422">
              <a:spcBef>
                <a:spcPts val="439"/>
              </a:spcBef>
            </a:pPr>
            <a:r>
              <a:rPr lang="en-US" sz="3200" b="1" dirty="0">
                <a:solidFill>
                  <a:srgbClr val="065595"/>
                </a:solidFill>
                <a:latin typeface="Open Sans" panose="020B0606030504020204" pitchFamily="34" charset="0"/>
                <a:ea typeface="Open Sans" panose="020B0606030504020204" pitchFamily="34" charset="0"/>
                <a:cs typeface="Open Sans" panose="020B0606030504020204" pitchFamily="34" charset="0"/>
              </a:rPr>
              <a:t>INTRODUCING</a:t>
            </a:r>
          </a:p>
        </p:txBody>
      </p:sp>
      <p:sp>
        <p:nvSpPr>
          <p:cNvPr id="17" name="TextBox 16">
            <a:extLst>
              <a:ext uri="{FF2B5EF4-FFF2-40B4-BE49-F238E27FC236}">
                <a16:creationId xmlns:a16="http://schemas.microsoft.com/office/drawing/2014/main" id="{D2BB685A-2480-0C48-89A2-C65768703D06}"/>
              </a:ext>
            </a:extLst>
          </p:cNvPr>
          <p:cNvSpPr txBox="1"/>
          <p:nvPr/>
        </p:nvSpPr>
        <p:spPr>
          <a:xfrm>
            <a:off x="7557412" y="1405467"/>
            <a:ext cx="4077325" cy="1059585"/>
          </a:xfrm>
          <a:prstGeom prst="rect">
            <a:avLst/>
          </a:prstGeom>
          <a:noFill/>
        </p:spPr>
        <p:txBody>
          <a:bodyPr wrap="square" lIns="0" tIns="0" rIns="0" bIns="0" rtlCol="0">
            <a:spAutoFit/>
          </a:bodyPr>
          <a:lstStyle/>
          <a:p>
            <a:pPr marL="7702" marR="3080" algn="ctr" defTabSz="914422">
              <a:lnSpc>
                <a:spcPts val="2600"/>
              </a:lnSpc>
            </a:pPr>
            <a:r>
              <a:rPr lang="en-US" sz="2400" b="1" dirty="0">
                <a:solidFill>
                  <a:srgbClr val="065595"/>
                </a:solidFill>
                <a:latin typeface="Open Sans" panose="020B0606030504020204" pitchFamily="34" charset="0"/>
                <a:ea typeface="Open Sans" panose="020B0606030504020204" pitchFamily="34" charset="0"/>
                <a:cs typeface="Open Sans" panose="020B0606030504020204" pitchFamily="34" charset="0"/>
              </a:rPr>
              <a:t>MAXIMIZE YOUR</a:t>
            </a:r>
            <a:br>
              <a:rPr lang="en-US" sz="2400" b="1" dirty="0">
                <a:solidFill>
                  <a:srgbClr val="065595"/>
                </a:solidFill>
                <a:latin typeface="Open Sans" panose="020B0606030504020204" pitchFamily="34" charset="0"/>
                <a:ea typeface="Open Sans" panose="020B0606030504020204" pitchFamily="34" charset="0"/>
                <a:cs typeface="Open Sans" panose="020B0606030504020204" pitchFamily="34" charset="0"/>
              </a:rPr>
            </a:br>
            <a:r>
              <a:rPr lang="en-US" sz="2400" b="1" dirty="0">
                <a:solidFill>
                  <a:srgbClr val="065595"/>
                </a:solidFill>
                <a:latin typeface="Open Sans" panose="020B0606030504020204" pitchFamily="34" charset="0"/>
                <a:ea typeface="Open Sans" panose="020B0606030504020204" pitchFamily="34" charset="0"/>
                <a:cs typeface="Open Sans" panose="020B0606030504020204" pitchFamily="34" charset="0"/>
              </a:rPr>
              <a:t>BENEFITS EXPERIENCE </a:t>
            </a:r>
          </a:p>
          <a:p>
            <a:pPr marL="7702" marR="3080" algn="ctr" defTabSz="914422">
              <a:lnSpc>
                <a:spcPts val="2000"/>
              </a:lnSpc>
              <a:spcBef>
                <a:spcPts val="1200"/>
              </a:spcBef>
            </a:pPr>
            <a:r>
              <a:rPr lang="en-US" sz="1600" dirty="0">
                <a:solidFill>
                  <a:srgbClr val="024882"/>
                </a:solidFill>
                <a:latin typeface="Open Sans" panose="020B0606030504020204" pitchFamily="34" charset="0"/>
              </a:rPr>
              <a:t>With our suite of integrations:</a:t>
            </a:r>
          </a:p>
        </p:txBody>
      </p:sp>
      <p:pic>
        <p:nvPicPr>
          <p:cNvPr id="15" name="Picture 14">
            <a:extLst>
              <a:ext uri="{FF2B5EF4-FFF2-40B4-BE49-F238E27FC236}">
                <a16:creationId xmlns:a16="http://schemas.microsoft.com/office/drawing/2014/main" id="{D1905E88-9191-E04C-B4ED-B75600027D39}"/>
              </a:ext>
            </a:extLst>
          </p:cNvPr>
          <p:cNvPicPr>
            <a:picLocks noChangeAspect="1"/>
          </p:cNvPicPr>
          <p:nvPr/>
        </p:nvPicPr>
        <p:blipFill>
          <a:blip r:embed="rId3"/>
          <a:stretch>
            <a:fillRect/>
          </a:stretch>
        </p:blipFill>
        <p:spPr>
          <a:xfrm>
            <a:off x="3749830" y="419121"/>
            <a:ext cx="2638136" cy="676890"/>
          </a:xfrm>
          <a:prstGeom prst="rect">
            <a:avLst/>
          </a:prstGeom>
        </p:spPr>
      </p:pic>
      <p:sp>
        <p:nvSpPr>
          <p:cNvPr id="5" name="TextBox 4">
            <a:extLst>
              <a:ext uri="{FF2B5EF4-FFF2-40B4-BE49-F238E27FC236}">
                <a16:creationId xmlns:a16="http://schemas.microsoft.com/office/drawing/2014/main" id="{78F72C1C-9B73-4097-96C2-B97E5B78DC84}"/>
              </a:ext>
            </a:extLst>
          </p:cNvPr>
          <p:cNvSpPr txBox="1"/>
          <p:nvPr/>
        </p:nvSpPr>
        <p:spPr>
          <a:xfrm>
            <a:off x="8451861" y="2946047"/>
            <a:ext cx="2354938" cy="2954655"/>
          </a:xfrm>
          <a:prstGeom prst="rect">
            <a:avLst/>
          </a:prstGeom>
          <a:noFill/>
        </p:spPr>
        <p:txBody>
          <a:bodyPr wrap="square" lIns="0" tIns="0" rIns="0" bIns="0" rtlCol="0">
            <a:spAutoFit/>
          </a:bodyPr>
          <a:lstStyle/>
          <a:p>
            <a:pPr marL="194310" indent="-194310">
              <a:buClr>
                <a:schemeClr val="accent4"/>
              </a:buClr>
              <a:buSzPct val="150000"/>
              <a:buFont typeface="Arial" panose="020B0604020202020204" pitchFamily="34" charset="0"/>
              <a:buChar char="•"/>
            </a:pPr>
            <a:r>
              <a:rPr lang="en-US" sz="1600" b="1" dirty="0">
                <a:solidFill>
                  <a:srgbClr val="024882"/>
                </a:solidFill>
                <a:latin typeface="Open Sans" panose="020B0606030504020204" pitchFamily="34" charset="0"/>
                <a:ea typeface="Open Sans" panose="020B0606030504020204" pitchFamily="34" charset="0"/>
                <a:cs typeface="Open Sans" panose="020B0606030504020204" pitchFamily="34" charset="0"/>
              </a:rPr>
              <a:t>ABSENCE</a:t>
            </a:r>
          </a:p>
          <a:p>
            <a:pPr>
              <a:buClr>
                <a:schemeClr val="accent4"/>
              </a:buClr>
              <a:buSzPct val="150000"/>
            </a:pPr>
            <a:endParaRPr lang="en-US" sz="1600" b="1" dirty="0">
              <a:solidFill>
                <a:srgbClr val="024882"/>
              </a:solidFill>
              <a:latin typeface="Open Sans" panose="020B0606030504020204" pitchFamily="34" charset="0"/>
              <a:ea typeface="Open Sans" panose="020B0606030504020204" pitchFamily="34" charset="0"/>
              <a:cs typeface="Open Sans" panose="020B0606030504020204" pitchFamily="34" charset="0"/>
            </a:endParaRPr>
          </a:p>
          <a:p>
            <a:pPr marL="194310" indent="-194310">
              <a:buClr>
                <a:schemeClr val="accent4"/>
              </a:buClr>
              <a:buSzPct val="150000"/>
              <a:buFont typeface="Arial" panose="020B0604020202020204" pitchFamily="34" charset="0"/>
              <a:buChar char="•"/>
            </a:pPr>
            <a:r>
              <a:rPr lang="en-US" sz="1600" b="1" dirty="0">
                <a:solidFill>
                  <a:srgbClr val="024882"/>
                </a:solidFill>
                <a:latin typeface="Open Sans" panose="020B0606030504020204" pitchFamily="34" charset="0"/>
                <a:ea typeface="Open Sans" panose="020B0606030504020204" pitchFamily="34" charset="0"/>
                <a:cs typeface="Open Sans" panose="020B0606030504020204" pitchFamily="34" charset="0"/>
              </a:rPr>
              <a:t>BILLING</a:t>
            </a:r>
          </a:p>
          <a:p>
            <a:pPr marL="194310" indent="-194310">
              <a:buClr>
                <a:schemeClr val="accent4"/>
              </a:buClr>
              <a:buSzPct val="150000"/>
              <a:buFont typeface="Arial" panose="020B0604020202020204" pitchFamily="34" charset="0"/>
              <a:buChar char="•"/>
            </a:pPr>
            <a:endParaRPr lang="en-US" sz="1600" b="1" dirty="0">
              <a:solidFill>
                <a:srgbClr val="024882"/>
              </a:solidFill>
              <a:latin typeface="Open Sans" panose="020B0606030504020204" pitchFamily="34" charset="0"/>
              <a:ea typeface="Open Sans" panose="020B0606030504020204" pitchFamily="34" charset="0"/>
              <a:cs typeface="Open Sans" panose="020B0606030504020204" pitchFamily="34" charset="0"/>
            </a:endParaRPr>
          </a:p>
          <a:p>
            <a:pPr marL="194310" indent="-194310">
              <a:buClr>
                <a:schemeClr val="accent4"/>
              </a:buClr>
              <a:buSzPct val="150000"/>
              <a:buFont typeface="Arial" panose="020B0604020202020204" pitchFamily="34" charset="0"/>
              <a:buChar char="•"/>
            </a:pPr>
            <a:r>
              <a:rPr lang="en-US" sz="1600" b="1" dirty="0">
                <a:solidFill>
                  <a:srgbClr val="024882"/>
                </a:solidFill>
                <a:latin typeface="Open Sans" panose="020B0606030504020204" pitchFamily="34" charset="0"/>
                <a:ea typeface="Open Sans" panose="020B0606030504020204" pitchFamily="34" charset="0"/>
                <a:cs typeface="Open Sans" panose="020B0606030504020204" pitchFamily="34" charset="0"/>
              </a:rPr>
              <a:t>EOI</a:t>
            </a:r>
          </a:p>
          <a:p>
            <a:pPr marL="194310" indent="-194310">
              <a:buClr>
                <a:schemeClr val="accent4"/>
              </a:buClr>
              <a:buSzPct val="150000"/>
              <a:buFont typeface="Arial" panose="020B0604020202020204" pitchFamily="34" charset="0"/>
              <a:buChar char="•"/>
            </a:pPr>
            <a:endParaRPr lang="en-US" sz="1600" b="1" dirty="0">
              <a:solidFill>
                <a:srgbClr val="024882"/>
              </a:solidFill>
              <a:latin typeface="Open Sans" panose="020B0606030504020204" pitchFamily="34" charset="0"/>
              <a:ea typeface="Open Sans" panose="020B0606030504020204" pitchFamily="34" charset="0"/>
              <a:cs typeface="Open Sans" panose="020B0606030504020204" pitchFamily="34" charset="0"/>
            </a:endParaRPr>
          </a:p>
          <a:p>
            <a:pPr marL="194310" indent="-194310">
              <a:buClr>
                <a:schemeClr val="accent4"/>
              </a:buClr>
              <a:buSzPct val="150000"/>
              <a:buFont typeface="Arial" panose="020B0604020202020204" pitchFamily="34" charset="0"/>
              <a:buChar char="•"/>
            </a:pPr>
            <a:r>
              <a:rPr lang="en-US" sz="1600" b="1" dirty="0">
                <a:solidFill>
                  <a:srgbClr val="024882"/>
                </a:solidFill>
                <a:latin typeface="Open Sans" panose="020B0606030504020204" pitchFamily="34" charset="0"/>
                <a:ea typeface="Open Sans" panose="020B0606030504020204" pitchFamily="34" charset="0"/>
                <a:cs typeface="Open Sans" panose="020B0606030504020204" pitchFamily="34" charset="0"/>
              </a:rPr>
              <a:t>LEAVE LOGIC</a:t>
            </a:r>
          </a:p>
          <a:p>
            <a:pPr>
              <a:buClr>
                <a:schemeClr val="accent4"/>
              </a:buClr>
              <a:buSzPct val="150000"/>
            </a:pPr>
            <a:endParaRPr lang="en-US" sz="1600" b="1" dirty="0">
              <a:solidFill>
                <a:srgbClr val="024882"/>
              </a:solidFill>
              <a:latin typeface="Open Sans" panose="020B0606030504020204" pitchFamily="34" charset="0"/>
              <a:ea typeface="Open Sans" panose="020B0606030504020204" pitchFamily="34" charset="0"/>
              <a:cs typeface="Open Sans" panose="020B0606030504020204" pitchFamily="34" charset="0"/>
            </a:endParaRPr>
          </a:p>
          <a:p>
            <a:pPr marL="194310" indent="-194310">
              <a:buClr>
                <a:schemeClr val="accent4"/>
              </a:buClr>
              <a:buSzPct val="150000"/>
              <a:buFont typeface="Arial" panose="020B0604020202020204" pitchFamily="34" charset="0"/>
              <a:buChar char="•"/>
            </a:pPr>
            <a:r>
              <a:rPr lang="en-US" sz="1600" b="1" dirty="0">
                <a:solidFill>
                  <a:srgbClr val="024882"/>
                </a:solidFill>
                <a:latin typeface="Open Sans" panose="020B0606030504020204" pitchFamily="34" charset="0"/>
                <a:ea typeface="Open Sans" panose="020B0606030504020204" pitchFamily="34" charset="0"/>
                <a:cs typeface="Open Sans" panose="020B0606030504020204" pitchFamily="34" charset="0"/>
              </a:rPr>
              <a:t>VOLUNTARY BENEFITS SOLUTION </a:t>
            </a:r>
            <a:r>
              <a:rPr lang="en-US" sz="1400" dirty="0">
                <a:solidFill>
                  <a:srgbClr val="024882"/>
                </a:solidFill>
                <a:latin typeface="Open Sans" panose="020B0606030504020204" pitchFamily="34" charset="0"/>
                <a:ea typeface="Open Sans" panose="020B0606030504020204" pitchFamily="34" charset="0"/>
                <a:cs typeface="Open Sans" panose="020B0606030504020204" pitchFamily="34" charset="0"/>
              </a:rPr>
              <a:t>(Enrollment &amp; Billing)</a:t>
            </a:r>
          </a:p>
          <a:p>
            <a:pPr marL="194310" indent="-194310">
              <a:buClr>
                <a:schemeClr val="accent4"/>
              </a:buClr>
              <a:buSzPct val="150000"/>
              <a:buFont typeface="Arial" panose="020B0604020202020204" pitchFamily="34" charset="0"/>
              <a:buChar char="•"/>
            </a:pPr>
            <a:endParaRPr lang="en-US" sz="1600" b="1" dirty="0">
              <a:solidFill>
                <a:srgbClr val="024882"/>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23" name="Group 22">
            <a:extLst>
              <a:ext uri="{FF2B5EF4-FFF2-40B4-BE49-F238E27FC236}">
                <a16:creationId xmlns:a16="http://schemas.microsoft.com/office/drawing/2014/main" id="{7065B8A9-083C-0A48-8E8A-0ADD7AD304FE}"/>
              </a:ext>
            </a:extLst>
          </p:cNvPr>
          <p:cNvGrpSpPr/>
          <p:nvPr/>
        </p:nvGrpSpPr>
        <p:grpSpPr>
          <a:xfrm>
            <a:off x="547940" y="2385721"/>
            <a:ext cx="5856317" cy="1847088"/>
            <a:chOff x="7347832" y="4389764"/>
            <a:chExt cx="9515565" cy="2631682"/>
          </a:xfrm>
        </p:grpSpPr>
        <p:pic>
          <p:nvPicPr>
            <p:cNvPr id="24" name="Picture 23">
              <a:extLst>
                <a:ext uri="{FF2B5EF4-FFF2-40B4-BE49-F238E27FC236}">
                  <a16:creationId xmlns:a16="http://schemas.microsoft.com/office/drawing/2014/main" id="{2492493E-8312-1142-80D9-4565F7D52FF3}"/>
                </a:ext>
              </a:extLst>
            </p:cNvPr>
            <p:cNvPicPr>
              <a:picLocks noChangeAspect="1"/>
            </p:cNvPicPr>
            <p:nvPr/>
          </p:nvPicPr>
          <p:blipFill>
            <a:blip r:embed="rId4"/>
            <a:stretch>
              <a:fillRect/>
            </a:stretch>
          </p:blipFill>
          <p:spPr>
            <a:xfrm>
              <a:off x="13605459" y="4389765"/>
              <a:ext cx="3257938" cy="2625329"/>
            </a:xfrm>
            <a:prstGeom prst="rect">
              <a:avLst/>
            </a:prstGeom>
          </p:spPr>
        </p:pic>
        <p:grpSp>
          <p:nvGrpSpPr>
            <p:cNvPr id="25" name="Group 24">
              <a:extLst>
                <a:ext uri="{FF2B5EF4-FFF2-40B4-BE49-F238E27FC236}">
                  <a16:creationId xmlns:a16="http://schemas.microsoft.com/office/drawing/2014/main" id="{902E9BFD-888F-3B41-AEAF-E0C8087A1913}"/>
                </a:ext>
              </a:extLst>
            </p:cNvPr>
            <p:cNvGrpSpPr/>
            <p:nvPr/>
          </p:nvGrpSpPr>
          <p:grpSpPr>
            <a:xfrm>
              <a:off x="7347832" y="4389764"/>
              <a:ext cx="3265821" cy="2631682"/>
              <a:chOff x="14862685" y="4232669"/>
              <a:chExt cx="3627747" cy="2923331"/>
            </a:xfrm>
          </p:grpSpPr>
          <p:pic>
            <p:nvPicPr>
              <p:cNvPr id="27" name="Picture 26">
                <a:extLst>
                  <a:ext uri="{FF2B5EF4-FFF2-40B4-BE49-F238E27FC236}">
                    <a16:creationId xmlns:a16="http://schemas.microsoft.com/office/drawing/2014/main" id="{A12E5DE6-0982-764F-86DB-5D4B1A157C2B}"/>
                  </a:ext>
                </a:extLst>
              </p:cNvPr>
              <p:cNvPicPr>
                <a:picLocks noChangeAspect="1"/>
              </p:cNvPicPr>
              <p:nvPr/>
            </p:nvPicPr>
            <p:blipFill>
              <a:blip r:embed="rId4"/>
              <a:stretch>
                <a:fillRect/>
              </a:stretch>
            </p:blipFill>
            <p:spPr>
              <a:xfrm>
                <a:off x="14862685" y="4232669"/>
                <a:ext cx="3627747" cy="2923331"/>
              </a:xfrm>
              <a:prstGeom prst="rect">
                <a:avLst/>
              </a:prstGeom>
            </p:spPr>
          </p:pic>
          <p:pic>
            <p:nvPicPr>
              <p:cNvPr id="28" name="Picture 27">
                <a:extLst>
                  <a:ext uri="{FF2B5EF4-FFF2-40B4-BE49-F238E27FC236}">
                    <a16:creationId xmlns:a16="http://schemas.microsoft.com/office/drawing/2014/main" id="{C4F4CBB1-6BE3-3E47-855E-C678A330A419}"/>
                  </a:ext>
                </a:extLst>
              </p:cNvPr>
              <p:cNvPicPr>
                <a:picLocks/>
              </p:cNvPicPr>
              <p:nvPr/>
            </p:nvPicPr>
            <p:blipFill>
              <a:blip r:embed="rId5">
                <a:extLst>
                  <a:ext uri="{28A0092B-C50C-407E-A947-70E740481C1C}">
                    <a14:useLocalDpi xmlns:a14="http://schemas.microsoft.com/office/drawing/2010/main" val="0"/>
                  </a:ext>
                </a:extLst>
              </a:blip>
              <a:stretch>
                <a:fillRect/>
              </a:stretch>
            </p:blipFill>
            <p:spPr>
              <a:xfrm>
                <a:off x="15693532" y="4929444"/>
                <a:ext cx="1980487" cy="528129"/>
              </a:xfrm>
              <a:prstGeom prst="rect">
                <a:avLst/>
              </a:prstGeom>
            </p:spPr>
          </p:pic>
        </p:grpSp>
      </p:grpSp>
      <p:pic>
        <p:nvPicPr>
          <p:cNvPr id="29" name="Picture 28">
            <a:extLst>
              <a:ext uri="{FF2B5EF4-FFF2-40B4-BE49-F238E27FC236}">
                <a16:creationId xmlns:a16="http://schemas.microsoft.com/office/drawing/2014/main" id="{883EC026-0040-5A40-9F87-1DD1EEC662A1}"/>
              </a:ext>
            </a:extLst>
          </p:cNvPr>
          <p:cNvPicPr>
            <a:picLocks noChangeAspect="1"/>
          </p:cNvPicPr>
          <p:nvPr/>
        </p:nvPicPr>
        <p:blipFill>
          <a:blip r:embed="rId6"/>
          <a:stretch>
            <a:fillRect/>
          </a:stretch>
        </p:blipFill>
        <p:spPr>
          <a:xfrm>
            <a:off x="2813965" y="2542624"/>
            <a:ext cx="1324265" cy="1240232"/>
          </a:xfrm>
          <a:prstGeom prst="rect">
            <a:avLst/>
          </a:prstGeom>
        </p:spPr>
      </p:pic>
      <p:sp>
        <p:nvSpPr>
          <p:cNvPr id="30" name="TextBox 29">
            <a:extLst>
              <a:ext uri="{FF2B5EF4-FFF2-40B4-BE49-F238E27FC236}">
                <a16:creationId xmlns:a16="http://schemas.microsoft.com/office/drawing/2014/main" id="{4EF5D971-708F-6C4F-AF77-FFEA2E405975}"/>
              </a:ext>
            </a:extLst>
          </p:cNvPr>
          <p:cNvSpPr txBox="1"/>
          <p:nvPr/>
        </p:nvSpPr>
        <p:spPr>
          <a:xfrm>
            <a:off x="4628036" y="2783092"/>
            <a:ext cx="1546623" cy="461665"/>
          </a:xfrm>
          <a:prstGeom prst="rect">
            <a:avLst/>
          </a:prstGeom>
          <a:noFill/>
        </p:spPr>
        <p:txBody>
          <a:bodyPr wrap="square" rtlCol="0">
            <a:spAutoFit/>
          </a:bodyPr>
          <a:lstStyle/>
          <a:p>
            <a:pPr algn="ctr"/>
            <a:r>
              <a:rPr lang="en-US" sz="2400" b="1" dirty="0">
                <a:solidFill>
                  <a:srgbClr val="024882"/>
                </a:solidFill>
                <a:latin typeface="Open Sans" panose="020B0606030504020204" pitchFamily="34" charset="0"/>
                <a:ea typeface="Open Sans" panose="020B0606030504020204" pitchFamily="34" charset="0"/>
                <a:cs typeface="Open Sans" panose="020B0606030504020204" pitchFamily="34" charset="0"/>
              </a:rPr>
              <a:t>Workday</a:t>
            </a:r>
          </a:p>
        </p:txBody>
      </p:sp>
    </p:spTree>
    <p:extLst>
      <p:ext uri="{BB962C8B-B14F-4D97-AF65-F5344CB8AC3E}">
        <p14:creationId xmlns:p14="http://schemas.microsoft.com/office/powerpoint/2010/main" val="35845820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32ACEA2-6A61-4BB2-ABD4-9E47A2F6B843}"/>
              </a:ext>
            </a:extLst>
          </p:cNvPr>
          <p:cNvSpPr>
            <a:spLocks noGrp="1"/>
          </p:cNvSpPr>
          <p:nvPr>
            <p:ph type="sldNum" sz="quarter" idx="12"/>
          </p:nvPr>
        </p:nvSpPr>
        <p:spPr/>
        <p:txBody>
          <a:bodyPr/>
          <a:lstStyle/>
          <a:p>
            <a:fld id="{1FE3E5FF-F567-C747-AB2C-9AAD31BE383D}" type="slidenum">
              <a:rPr lang="en-US" smtClean="0"/>
              <a:pPr/>
              <a:t>6</a:t>
            </a:fld>
            <a:endParaRPr lang="en-US" dirty="0"/>
          </a:p>
        </p:txBody>
      </p:sp>
      <p:sp>
        <p:nvSpPr>
          <p:cNvPr id="31" name="object 2">
            <a:extLst>
              <a:ext uri="{FF2B5EF4-FFF2-40B4-BE49-F238E27FC236}">
                <a16:creationId xmlns:a16="http://schemas.microsoft.com/office/drawing/2014/main" id="{CB12D77E-17F3-7A48-B98B-8B3E9F125552}"/>
              </a:ext>
            </a:extLst>
          </p:cNvPr>
          <p:cNvSpPr/>
          <p:nvPr/>
        </p:nvSpPr>
        <p:spPr>
          <a:xfrm>
            <a:off x="0" y="385"/>
            <a:ext cx="3429000" cy="6857615"/>
          </a:xfrm>
          <a:custGeom>
            <a:avLst/>
            <a:gdLst/>
            <a:ahLst/>
            <a:cxnLst/>
            <a:rect l="l" t="t" r="r" b="b"/>
            <a:pathLst>
              <a:path w="8812530" h="11308715">
                <a:moveTo>
                  <a:pt x="0" y="11308556"/>
                </a:moveTo>
                <a:lnTo>
                  <a:pt x="8812087" y="11308556"/>
                </a:lnTo>
                <a:lnTo>
                  <a:pt x="8812087" y="0"/>
                </a:lnTo>
                <a:lnTo>
                  <a:pt x="0" y="0"/>
                </a:lnTo>
                <a:lnTo>
                  <a:pt x="0" y="11308556"/>
                </a:lnTo>
                <a:close/>
              </a:path>
            </a:pathLst>
          </a:custGeom>
          <a:solidFill>
            <a:srgbClr val="F3F7FA"/>
          </a:solidFill>
        </p:spPr>
        <p:txBody>
          <a:bodyPr wrap="square" lIns="0" tIns="0" rIns="0" bIns="0" rtlCol="0"/>
          <a:lstStyle/>
          <a:p>
            <a:endParaRPr sz="1092" dirty="0"/>
          </a:p>
        </p:txBody>
      </p:sp>
      <p:sp>
        <p:nvSpPr>
          <p:cNvPr id="20" name="TextBox 19">
            <a:extLst>
              <a:ext uri="{FF2B5EF4-FFF2-40B4-BE49-F238E27FC236}">
                <a16:creationId xmlns:a16="http://schemas.microsoft.com/office/drawing/2014/main" id="{72BB0C1F-F238-E842-9365-813B130746E9}"/>
              </a:ext>
            </a:extLst>
          </p:cNvPr>
          <p:cNvSpPr txBox="1"/>
          <p:nvPr/>
        </p:nvSpPr>
        <p:spPr>
          <a:xfrm>
            <a:off x="585216" y="1600200"/>
            <a:ext cx="2610132" cy="820738"/>
          </a:xfrm>
          <a:prstGeom prst="rect">
            <a:avLst/>
          </a:prstGeom>
          <a:noFill/>
        </p:spPr>
        <p:txBody>
          <a:bodyPr wrap="square" lIns="0" tIns="0" rIns="0" bIns="0" rtlCol="0">
            <a:spAutoFit/>
          </a:bodyPr>
          <a:lstStyle/>
          <a:p>
            <a:pPr marL="7702" marR="3080" defTabSz="914422">
              <a:lnSpc>
                <a:spcPts val="3200"/>
              </a:lnSpc>
            </a:pPr>
            <a:r>
              <a:rPr lang="en-US" sz="2800" b="1" dirty="0">
                <a:solidFill>
                  <a:srgbClr val="024882"/>
                </a:solidFill>
                <a:latin typeface="Open Sans" panose="020B0606030504020204" pitchFamily="34" charset="0"/>
                <a:ea typeface="Open Sans" panose="020B0606030504020204" pitchFamily="34" charset="0"/>
                <a:cs typeface="Open Sans" panose="020B0606030504020204" pitchFamily="34" charset="0"/>
              </a:rPr>
              <a:t>Absence Solution</a:t>
            </a:r>
          </a:p>
        </p:txBody>
      </p:sp>
      <p:sp>
        <p:nvSpPr>
          <p:cNvPr id="21" name="Rectangle 20">
            <a:extLst>
              <a:ext uri="{FF2B5EF4-FFF2-40B4-BE49-F238E27FC236}">
                <a16:creationId xmlns:a16="http://schemas.microsoft.com/office/drawing/2014/main" id="{2B7CA64A-88F8-E548-B59B-8266B6FDE7DE}"/>
              </a:ext>
            </a:extLst>
          </p:cNvPr>
          <p:cNvSpPr/>
          <p:nvPr/>
        </p:nvSpPr>
        <p:spPr>
          <a:xfrm>
            <a:off x="585216" y="2743200"/>
            <a:ext cx="2559901" cy="1521250"/>
          </a:xfrm>
          <a:prstGeom prst="rect">
            <a:avLst/>
          </a:prstGeom>
        </p:spPr>
        <p:txBody>
          <a:bodyPr wrap="square" lIns="0" tIns="0" rIns="0" bIns="0">
            <a:spAutoFit/>
          </a:bodyPr>
          <a:lstStyle/>
          <a:p>
            <a:pPr>
              <a:lnSpc>
                <a:spcPts val="2000"/>
              </a:lnSpc>
            </a:pPr>
            <a:r>
              <a:rPr lang="en-US" sz="1600" dirty="0">
                <a:solidFill>
                  <a:srgbClr val="024882"/>
                </a:solidFill>
                <a:latin typeface="Open Sans" panose="020B0606030504020204"/>
                <a:cs typeface="Arial" panose="020B0604020202020204" pitchFamily="34" charset="0"/>
              </a:rPr>
              <a:t>Our Workday-approved Absence solution</a:t>
            </a:r>
          </a:p>
          <a:p>
            <a:pPr>
              <a:lnSpc>
                <a:spcPts val="2000"/>
              </a:lnSpc>
            </a:pPr>
            <a:r>
              <a:rPr lang="en-US" sz="1600" dirty="0">
                <a:solidFill>
                  <a:srgbClr val="024882"/>
                </a:solidFill>
                <a:latin typeface="Open Sans" panose="020B0606030504020204"/>
                <a:cs typeface="Arial" panose="020B0604020202020204" pitchFamily="34" charset="0"/>
              </a:rPr>
              <a:t>automatically updates your Workday system with employee absence information.</a:t>
            </a:r>
            <a:endParaRPr lang="en-US" sz="1600" dirty="0">
              <a:solidFill>
                <a:srgbClr val="024882"/>
              </a:solidFill>
              <a:latin typeface="Open Sans" panose="020B0606030504020204"/>
              <a:ea typeface="Arial" charset="0"/>
              <a:cs typeface="Arial" panose="020B0604020202020204" pitchFamily="34" charset="0"/>
            </a:endParaRPr>
          </a:p>
        </p:txBody>
      </p:sp>
      <p:sp>
        <p:nvSpPr>
          <p:cNvPr id="22" name="TextBox 21">
            <a:extLst>
              <a:ext uri="{FF2B5EF4-FFF2-40B4-BE49-F238E27FC236}">
                <a16:creationId xmlns:a16="http://schemas.microsoft.com/office/drawing/2014/main" id="{2AE9056D-5B53-554C-BA65-53A57C4D89C0}"/>
              </a:ext>
            </a:extLst>
          </p:cNvPr>
          <p:cNvSpPr txBox="1">
            <a:spLocks/>
          </p:cNvSpPr>
          <p:nvPr/>
        </p:nvSpPr>
        <p:spPr>
          <a:xfrm>
            <a:off x="8745189" y="2345713"/>
            <a:ext cx="2833539" cy="3421065"/>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marL="53975" lvl="0" indent="-53975" defTabSz="1087313" eaLnBrk="1" hangingPunct="1">
              <a:lnSpc>
                <a:spcPct val="140000"/>
              </a:lnSpc>
              <a:buClr>
                <a:srgbClr val="272848"/>
              </a:buClr>
              <a:defRPr sz="800" baseline="0">
                <a:solidFill>
                  <a:schemeClr val="tx1">
                    <a:lumMod val="65000"/>
                    <a:lumOff val="35000"/>
                  </a:schemeClr>
                </a:solidFill>
                <a:latin typeface="Arial"/>
                <a:ea typeface="ＭＳ Ｐゴシック"/>
              </a:defRPr>
            </a:lvl1pPr>
            <a:lvl2pPr marL="235199" lvl="1" indent="-233272" defTabSz="1087313" eaLnBrk="1" hangingPunct="1">
              <a:buClr>
                <a:schemeClr val="tx2"/>
              </a:buClr>
              <a:buSzPct val="125000"/>
              <a:buFont typeface="Arial" pitchFamily="34" charset="0"/>
              <a:buChar char="•"/>
              <a:defRPr baseline="0">
                <a:latin typeface="+mn-lt"/>
              </a:defRPr>
            </a:lvl2pPr>
            <a:lvl3pPr marL="555224" lvl="2" indent="-318098" defTabSz="1087313" eaLnBrk="1" hangingPunct="1">
              <a:buClr>
                <a:schemeClr val="tx2"/>
              </a:buClr>
              <a:buSzPct val="120000"/>
              <a:buFont typeface="Arial" charset="0"/>
              <a:buChar char="–"/>
              <a:defRPr baseline="0">
                <a:latin typeface="+mn-lt"/>
              </a:defRPr>
            </a:lvl3pPr>
            <a:lvl4pPr marL="746082" lvl="3" indent="-188930" defTabSz="1087313" eaLnBrk="1" hangingPunct="1">
              <a:buClr>
                <a:schemeClr val="tx2"/>
              </a:buClr>
              <a:buSzPct val="100000"/>
              <a:buFont typeface="Arial" pitchFamily="34" charset="0"/>
              <a:buChar char="•"/>
              <a:defRPr baseline="0">
                <a:latin typeface="+mn-lt"/>
              </a:defRPr>
            </a:lvl4pPr>
            <a:lvl5pPr marL="910567" lvl="4" indent="-158085" defTabSz="1087313" eaLnBrk="1" hangingPunct="1">
              <a:buClr>
                <a:schemeClr val="tx2"/>
              </a:buClr>
              <a:buSzPct val="89000"/>
              <a:buFont typeface="Arial" charset="0"/>
              <a:buChar char="-"/>
              <a:defRPr baseline="0">
                <a:latin typeface="+mn-lt"/>
              </a:defRPr>
            </a:lvl5pPr>
            <a:lvl6pPr marL="910567" indent="-158085" defTabSz="1087313" fontAlgn="base">
              <a:spcBef>
                <a:spcPct val="0"/>
              </a:spcBef>
              <a:spcAft>
                <a:spcPct val="0"/>
              </a:spcAft>
              <a:buClr>
                <a:schemeClr val="tx2"/>
              </a:buClr>
              <a:buSzPct val="89000"/>
              <a:buFont typeface="Arial" charset="0"/>
              <a:buChar char="-"/>
              <a:defRPr baseline="0">
                <a:latin typeface="+mn-lt"/>
              </a:defRPr>
            </a:lvl6pPr>
            <a:lvl7pPr marL="910567" indent="-158085" defTabSz="1087313" fontAlgn="base">
              <a:spcBef>
                <a:spcPct val="0"/>
              </a:spcBef>
              <a:spcAft>
                <a:spcPct val="0"/>
              </a:spcAft>
              <a:buClr>
                <a:schemeClr val="tx2"/>
              </a:buClr>
              <a:buSzPct val="89000"/>
              <a:buFont typeface="Arial" charset="0"/>
              <a:buChar char="-"/>
              <a:defRPr baseline="0">
                <a:latin typeface="+mn-lt"/>
              </a:defRPr>
            </a:lvl7pPr>
            <a:lvl8pPr marL="910567" indent="-158085" defTabSz="1087313" fontAlgn="base">
              <a:spcBef>
                <a:spcPct val="0"/>
              </a:spcBef>
              <a:spcAft>
                <a:spcPct val="0"/>
              </a:spcAft>
              <a:buClr>
                <a:schemeClr val="tx2"/>
              </a:buClr>
              <a:buSzPct val="89000"/>
              <a:buFont typeface="Arial" charset="0"/>
              <a:buChar char="-"/>
              <a:defRPr baseline="0">
                <a:latin typeface="+mn-lt"/>
              </a:defRPr>
            </a:lvl8pPr>
            <a:lvl9pPr marL="910567" indent="-158085" defTabSz="1087313" fontAlgn="base">
              <a:spcBef>
                <a:spcPct val="0"/>
              </a:spcBef>
              <a:spcAft>
                <a:spcPct val="0"/>
              </a:spcAft>
              <a:buClr>
                <a:schemeClr val="tx2"/>
              </a:buClr>
              <a:buSzPct val="89000"/>
              <a:buFont typeface="Arial" charset="0"/>
              <a:buChar char="-"/>
              <a:defRPr baseline="0">
                <a:latin typeface="+mn-lt"/>
              </a:defRPr>
            </a:lvl9pPr>
          </a:lstStyle>
          <a:p>
            <a:pPr marL="0" indent="0" defTabSz="959445" fontAlgn="base">
              <a:lnSpc>
                <a:spcPct val="100000"/>
              </a:lnSpc>
              <a:defRPr/>
            </a:pPr>
            <a:r>
              <a:rPr lang="en-US" sz="1588" dirty="0">
                <a:solidFill>
                  <a:srgbClr val="024882"/>
                </a:solidFill>
                <a:latin typeface="Open Sans" panose="020B0606030504020204"/>
              </a:rPr>
              <a:t>Real-time secure updates</a:t>
            </a:r>
            <a:br>
              <a:rPr lang="en-US" sz="1588" dirty="0">
                <a:solidFill>
                  <a:srgbClr val="024882"/>
                </a:solidFill>
                <a:latin typeface="Open Sans" panose="020B0606030504020204"/>
              </a:rPr>
            </a:br>
            <a:r>
              <a:rPr lang="en-US" sz="1588" dirty="0">
                <a:solidFill>
                  <a:srgbClr val="024882"/>
                </a:solidFill>
                <a:latin typeface="Open Sans" panose="020B0606030504020204"/>
              </a:rPr>
              <a:t>on leave extensions and return-to-work plans.</a:t>
            </a:r>
          </a:p>
          <a:p>
            <a:pPr marL="0" indent="0" defTabSz="959445" fontAlgn="base">
              <a:lnSpc>
                <a:spcPct val="100000"/>
              </a:lnSpc>
              <a:defRPr/>
            </a:pPr>
            <a:endParaRPr lang="en-US" sz="1588" dirty="0">
              <a:solidFill>
                <a:srgbClr val="024882"/>
              </a:solidFill>
              <a:latin typeface="Open Sans" panose="020B0606030504020204"/>
            </a:endParaRPr>
          </a:p>
          <a:p>
            <a:pPr marL="0" indent="0" fontAlgn="base">
              <a:lnSpc>
                <a:spcPct val="100000"/>
              </a:lnSpc>
              <a:defRPr/>
            </a:pPr>
            <a:r>
              <a:rPr lang="en-US" sz="1588" dirty="0">
                <a:solidFill>
                  <a:srgbClr val="024882"/>
                </a:solidFill>
                <a:latin typeface="Open Sans" panose="020B0606030504020204"/>
              </a:rPr>
              <a:t>Automated return-to-work notifications for managers.</a:t>
            </a:r>
          </a:p>
          <a:p>
            <a:pPr marL="0" indent="0" fontAlgn="base">
              <a:lnSpc>
                <a:spcPct val="100000"/>
              </a:lnSpc>
              <a:defRPr/>
            </a:pPr>
            <a:endParaRPr lang="en-US" sz="1588" dirty="0">
              <a:solidFill>
                <a:srgbClr val="024882"/>
              </a:solidFill>
              <a:latin typeface="Open Sans" panose="020B0606030504020204"/>
            </a:endParaRPr>
          </a:p>
          <a:p>
            <a:pPr marL="0" indent="0" fontAlgn="base">
              <a:lnSpc>
                <a:spcPct val="100000"/>
              </a:lnSpc>
              <a:defRPr/>
            </a:pPr>
            <a:r>
              <a:rPr lang="en-US" sz="1588" dirty="0">
                <a:solidFill>
                  <a:srgbClr val="024882"/>
                </a:solidFill>
                <a:latin typeface="Open Sans" panose="020B0606030504020204"/>
              </a:rPr>
              <a:t>Streamlined and consistent data exchange for all </a:t>
            </a:r>
            <a:br>
              <a:rPr lang="en-US" sz="1588" dirty="0">
                <a:solidFill>
                  <a:srgbClr val="024882"/>
                </a:solidFill>
                <a:latin typeface="Open Sans" panose="020B0606030504020204"/>
              </a:rPr>
            </a:br>
            <a:r>
              <a:rPr lang="en-US" sz="1588" dirty="0">
                <a:solidFill>
                  <a:srgbClr val="024882"/>
                </a:solidFill>
                <a:latin typeface="Open Sans" panose="020B0606030504020204"/>
              </a:rPr>
              <a:t>absence types: STD, FMLA, state, corporate and paid family leave.</a:t>
            </a:r>
          </a:p>
          <a:p>
            <a:pPr marL="0" indent="0" fontAlgn="base">
              <a:lnSpc>
                <a:spcPct val="100000"/>
              </a:lnSpc>
              <a:defRPr/>
            </a:pPr>
            <a:endParaRPr lang="en-US" sz="1588" dirty="0">
              <a:solidFill>
                <a:srgbClr val="024882"/>
              </a:solidFill>
              <a:latin typeface="Open Sans" panose="020B0606030504020204"/>
            </a:endParaRPr>
          </a:p>
          <a:p>
            <a:pPr marL="0" indent="0" fontAlgn="base">
              <a:lnSpc>
                <a:spcPct val="100000"/>
              </a:lnSpc>
              <a:defRPr/>
            </a:pPr>
            <a:endParaRPr lang="en-US" sz="1588" dirty="0">
              <a:solidFill>
                <a:srgbClr val="024882"/>
              </a:solidFill>
              <a:latin typeface="Open Sans" panose="020B0606030504020204"/>
            </a:endParaRPr>
          </a:p>
        </p:txBody>
      </p:sp>
      <p:sp>
        <p:nvSpPr>
          <p:cNvPr id="23" name="TextBox 22">
            <a:extLst>
              <a:ext uri="{FF2B5EF4-FFF2-40B4-BE49-F238E27FC236}">
                <a16:creationId xmlns:a16="http://schemas.microsoft.com/office/drawing/2014/main" id="{DA64E62A-24D7-D449-90B2-F675C22E1920}"/>
              </a:ext>
            </a:extLst>
          </p:cNvPr>
          <p:cNvSpPr txBox="1">
            <a:spLocks/>
          </p:cNvSpPr>
          <p:nvPr/>
        </p:nvSpPr>
        <p:spPr>
          <a:xfrm>
            <a:off x="4389120" y="2378764"/>
            <a:ext cx="2769420" cy="3322128"/>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marL="53975" lvl="0" indent="-53975" defTabSz="1087313" eaLnBrk="1" hangingPunct="1">
              <a:lnSpc>
                <a:spcPct val="140000"/>
              </a:lnSpc>
              <a:buClr>
                <a:srgbClr val="272848"/>
              </a:buClr>
              <a:defRPr sz="800" baseline="0">
                <a:solidFill>
                  <a:schemeClr val="tx1">
                    <a:lumMod val="65000"/>
                    <a:lumOff val="35000"/>
                  </a:schemeClr>
                </a:solidFill>
                <a:latin typeface="Arial"/>
                <a:ea typeface="ＭＳ Ｐゴシック"/>
              </a:defRPr>
            </a:lvl1pPr>
            <a:lvl2pPr marL="235199" lvl="1" indent="-233272" defTabSz="1087313" eaLnBrk="1" hangingPunct="1">
              <a:buClr>
                <a:schemeClr val="tx2"/>
              </a:buClr>
              <a:buSzPct val="125000"/>
              <a:buFont typeface="Arial" pitchFamily="34" charset="0"/>
              <a:buChar char="•"/>
              <a:defRPr baseline="0">
                <a:latin typeface="+mn-lt"/>
              </a:defRPr>
            </a:lvl2pPr>
            <a:lvl3pPr marL="555224" lvl="2" indent="-318098" defTabSz="1087313" eaLnBrk="1" hangingPunct="1">
              <a:buClr>
                <a:schemeClr val="tx2"/>
              </a:buClr>
              <a:buSzPct val="120000"/>
              <a:buFont typeface="Arial" charset="0"/>
              <a:buChar char="–"/>
              <a:defRPr baseline="0">
                <a:latin typeface="+mn-lt"/>
              </a:defRPr>
            </a:lvl3pPr>
            <a:lvl4pPr marL="746082" lvl="3" indent="-188930" defTabSz="1087313" eaLnBrk="1" hangingPunct="1">
              <a:buClr>
                <a:schemeClr val="tx2"/>
              </a:buClr>
              <a:buSzPct val="100000"/>
              <a:buFont typeface="Arial" pitchFamily="34" charset="0"/>
              <a:buChar char="•"/>
              <a:defRPr baseline="0">
                <a:latin typeface="+mn-lt"/>
              </a:defRPr>
            </a:lvl4pPr>
            <a:lvl5pPr marL="910567" lvl="4" indent="-158085" defTabSz="1087313" eaLnBrk="1" hangingPunct="1">
              <a:buClr>
                <a:schemeClr val="tx2"/>
              </a:buClr>
              <a:buSzPct val="89000"/>
              <a:buFont typeface="Arial" charset="0"/>
              <a:buChar char="-"/>
              <a:defRPr baseline="0">
                <a:latin typeface="+mn-lt"/>
              </a:defRPr>
            </a:lvl5pPr>
            <a:lvl6pPr marL="910567" indent="-158085" defTabSz="1087313" fontAlgn="base">
              <a:spcBef>
                <a:spcPct val="0"/>
              </a:spcBef>
              <a:spcAft>
                <a:spcPct val="0"/>
              </a:spcAft>
              <a:buClr>
                <a:schemeClr val="tx2"/>
              </a:buClr>
              <a:buSzPct val="89000"/>
              <a:buFont typeface="Arial" charset="0"/>
              <a:buChar char="-"/>
              <a:defRPr baseline="0">
                <a:latin typeface="+mn-lt"/>
              </a:defRPr>
            </a:lvl6pPr>
            <a:lvl7pPr marL="910567" indent="-158085" defTabSz="1087313" fontAlgn="base">
              <a:spcBef>
                <a:spcPct val="0"/>
              </a:spcBef>
              <a:spcAft>
                <a:spcPct val="0"/>
              </a:spcAft>
              <a:buClr>
                <a:schemeClr val="tx2"/>
              </a:buClr>
              <a:buSzPct val="89000"/>
              <a:buFont typeface="Arial" charset="0"/>
              <a:buChar char="-"/>
              <a:defRPr baseline="0">
                <a:latin typeface="+mn-lt"/>
              </a:defRPr>
            </a:lvl7pPr>
            <a:lvl8pPr marL="910567" indent="-158085" defTabSz="1087313" fontAlgn="base">
              <a:spcBef>
                <a:spcPct val="0"/>
              </a:spcBef>
              <a:spcAft>
                <a:spcPct val="0"/>
              </a:spcAft>
              <a:buClr>
                <a:schemeClr val="tx2"/>
              </a:buClr>
              <a:buSzPct val="89000"/>
              <a:buFont typeface="Arial" charset="0"/>
              <a:buChar char="-"/>
              <a:defRPr baseline="0">
                <a:latin typeface="+mn-lt"/>
              </a:defRPr>
            </a:lvl8pPr>
            <a:lvl9pPr marL="910567" indent="-158085" defTabSz="1087313" fontAlgn="base">
              <a:spcBef>
                <a:spcPct val="0"/>
              </a:spcBef>
              <a:spcAft>
                <a:spcPct val="0"/>
              </a:spcAft>
              <a:buClr>
                <a:schemeClr val="tx2"/>
              </a:buClr>
              <a:buSzPct val="89000"/>
              <a:buFont typeface="Arial" charset="0"/>
              <a:buChar char="-"/>
              <a:defRPr baseline="0">
                <a:latin typeface="+mn-lt"/>
              </a:defRPr>
            </a:lvl9pPr>
          </a:lstStyle>
          <a:p>
            <a:pPr marL="0" lvl="0" fontAlgn="base">
              <a:lnSpc>
                <a:spcPts val="2000"/>
              </a:lnSpc>
              <a:spcAft>
                <a:spcPct val="0"/>
              </a:spcAft>
              <a:defRPr/>
            </a:pPr>
            <a:r>
              <a:rPr lang="en-US" sz="1600" dirty="0">
                <a:solidFill>
                  <a:srgbClr val="024882"/>
                </a:solidFill>
                <a:latin typeface="Open Sans" panose="020B0606030504020204"/>
              </a:rPr>
              <a:t>Weekly or biweekly </a:t>
            </a:r>
            <a:br>
              <a:rPr lang="en-US" sz="1600" dirty="0">
                <a:solidFill>
                  <a:srgbClr val="024882"/>
                </a:solidFill>
                <a:latin typeface="Open Sans" panose="020B0606030504020204"/>
              </a:rPr>
            </a:br>
            <a:r>
              <a:rPr lang="en-US" sz="1600" dirty="0">
                <a:solidFill>
                  <a:srgbClr val="024882"/>
                </a:solidFill>
                <a:latin typeface="Open Sans" panose="020B0606030504020204"/>
              </a:rPr>
              <a:t>updates about employee leave extensions and </a:t>
            </a:r>
            <a:br>
              <a:rPr lang="en-US" sz="1600" dirty="0">
                <a:solidFill>
                  <a:srgbClr val="024882"/>
                </a:solidFill>
                <a:latin typeface="Open Sans" panose="020B0606030504020204"/>
              </a:rPr>
            </a:br>
            <a:r>
              <a:rPr lang="en-US" sz="1600" dirty="0">
                <a:solidFill>
                  <a:srgbClr val="024882"/>
                </a:solidFill>
                <a:latin typeface="Open Sans" panose="020B0606030504020204"/>
              </a:rPr>
              <a:t>return-to-work dates.</a:t>
            </a:r>
          </a:p>
          <a:p>
            <a:pPr marL="0" indent="-47628" defTabSz="959445" fontAlgn="base">
              <a:lnSpc>
                <a:spcPts val="2000"/>
              </a:lnSpc>
              <a:spcAft>
                <a:spcPct val="0"/>
              </a:spcAft>
              <a:defRPr/>
            </a:pPr>
            <a:endParaRPr lang="en-US" sz="1600" dirty="0">
              <a:solidFill>
                <a:srgbClr val="024882"/>
              </a:solidFill>
              <a:latin typeface="Open Sans" panose="020B0606030504020204"/>
            </a:endParaRPr>
          </a:p>
          <a:p>
            <a:pPr marL="0" indent="-47628" defTabSz="959445" fontAlgn="base">
              <a:lnSpc>
                <a:spcPts val="2000"/>
              </a:lnSpc>
              <a:spcAft>
                <a:spcPct val="0"/>
              </a:spcAft>
              <a:defRPr/>
            </a:pPr>
            <a:r>
              <a:rPr lang="en-US" sz="1600" dirty="0">
                <a:solidFill>
                  <a:srgbClr val="024882"/>
                </a:solidFill>
                <a:latin typeface="Open Sans" panose="020B0606030504020204" pitchFamily="34" charset="0"/>
                <a:ea typeface="Open Sans" panose="020B0606030504020204" pitchFamily="34" charset="0"/>
                <a:cs typeface="Open Sans" panose="020B0606030504020204" pitchFamily="34" charset="0"/>
              </a:rPr>
              <a:t>Manually coding and entering absences into your Workday system.</a:t>
            </a:r>
          </a:p>
          <a:p>
            <a:pPr marL="0" indent="-47628" defTabSz="959445" fontAlgn="base">
              <a:lnSpc>
                <a:spcPts val="2000"/>
              </a:lnSpc>
              <a:spcAft>
                <a:spcPct val="0"/>
              </a:spcAft>
              <a:defRPr/>
            </a:pPr>
            <a:endParaRPr lang="en-US" sz="1600" dirty="0">
              <a:solidFill>
                <a:srgbClr val="024882"/>
              </a:solidFill>
              <a:latin typeface="Open Sans" panose="020B0606030504020204"/>
            </a:endParaRPr>
          </a:p>
          <a:p>
            <a:pPr marL="0" indent="0" defTabSz="959445" fontAlgn="base">
              <a:lnSpc>
                <a:spcPts val="2000"/>
              </a:lnSpc>
              <a:spcAft>
                <a:spcPct val="0"/>
              </a:spcAft>
              <a:defRPr/>
            </a:pPr>
            <a:r>
              <a:rPr lang="en-US" sz="1600" dirty="0">
                <a:solidFill>
                  <a:srgbClr val="024882"/>
                </a:solidFill>
                <a:latin typeface="Open Sans" panose="020B0606030504020204"/>
              </a:rPr>
              <a:t>No way to capture or share return-to-work information with managers.</a:t>
            </a:r>
          </a:p>
          <a:p>
            <a:pPr marL="0" indent="0" defTabSz="959445" fontAlgn="base">
              <a:lnSpc>
                <a:spcPct val="100000"/>
              </a:lnSpc>
              <a:spcAft>
                <a:spcPct val="0"/>
              </a:spcAft>
              <a:defRPr/>
            </a:pPr>
            <a:endParaRPr lang="en-US" sz="1588" b="1" dirty="0">
              <a:solidFill>
                <a:srgbClr val="024882"/>
              </a:solidFill>
              <a:latin typeface="Open Sans" panose="020B0606030504020204"/>
            </a:endParaRPr>
          </a:p>
        </p:txBody>
      </p:sp>
      <p:cxnSp>
        <p:nvCxnSpPr>
          <p:cNvPr id="24" name="Straight Connector 23">
            <a:extLst>
              <a:ext uri="{FF2B5EF4-FFF2-40B4-BE49-F238E27FC236}">
                <a16:creationId xmlns:a16="http://schemas.microsoft.com/office/drawing/2014/main" id="{8C1B8875-6590-414D-92B4-69F503A2A444}"/>
              </a:ext>
            </a:extLst>
          </p:cNvPr>
          <p:cNvCxnSpPr>
            <a:cxnSpLocks/>
          </p:cNvCxnSpPr>
          <p:nvPr/>
        </p:nvCxnSpPr>
        <p:spPr>
          <a:xfrm>
            <a:off x="7772400" y="1464364"/>
            <a:ext cx="0" cy="4572000"/>
          </a:xfrm>
          <a:prstGeom prst="line">
            <a:avLst/>
          </a:prstGeom>
          <a:ln w="12700">
            <a:solidFill>
              <a:srgbClr val="024882"/>
            </a:solidFill>
            <a:prstDash val="solid"/>
          </a:ln>
        </p:spPr>
        <p:style>
          <a:lnRef idx="1">
            <a:schemeClr val="accent1"/>
          </a:lnRef>
          <a:fillRef idx="0">
            <a:schemeClr val="accent1"/>
          </a:fillRef>
          <a:effectRef idx="0">
            <a:schemeClr val="accent1"/>
          </a:effectRef>
          <a:fontRef idx="minor">
            <a:schemeClr val="tx1"/>
          </a:fontRef>
        </p:style>
      </p:cxnSp>
      <p:pic>
        <p:nvPicPr>
          <p:cNvPr id="26" name="Picture 25">
            <a:extLst>
              <a:ext uri="{FF2B5EF4-FFF2-40B4-BE49-F238E27FC236}">
                <a16:creationId xmlns:a16="http://schemas.microsoft.com/office/drawing/2014/main" id="{6A15450E-E43F-144E-A40B-C2F691789071}"/>
              </a:ext>
            </a:extLst>
          </p:cNvPr>
          <p:cNvPicPr>
            <a:picLocks noChangeAspect="1"/>
          </p:cNvPicPr>
          <p:nvPr/>
        </p:nvPicPr>
        <p:blipFill>
          <a:blip r:embed="rId3" cstate="print">
            <a:duotone>
              <a:schemeClr val="accent1">
                <a:shade val="45000"/>
                <a:satMod val="135000"/>
              </a:schemeClr>
              <a:prstClr val="white"/>
            </a:duotone>
            <a:extLst>
              <a:ext uri="{BEBA8EAE-BF5A-486C-A8C5-ECC9F3942E4B}">
                <a14:imgProps xmlns:a14="http://schemas.microsoft.com/office/drawing/2010/main">
                  <a14:imgLayer r:embed="rId4">
                    <a14:imgEffect>
                      <a14:colorTemperature colorTemp="4700"/>
                    </a14:imgEffect>
                    <a14:imgEffect>
                      <a14:brightnessContrast bright="-84000"/>
                    </a14:imgEffect>
                  </a14:imgLayer>
                </a14:imgProps>
              </a:ext>
              <a:ext uri="{28A0092B-C50C-407E-A947-70E740481C1C}">
                <a14:useLocalDpi xmlns:a14="http://schemas.microsoft.com/office/drawing/2010/main"/>
              </a:ext>
            </a:extLst>
          </a:blip>
          <a:stretch>
            <a:fillRect/>
          </a:stretch>
        </p:blipFill>
        <p:spPr>
          <a:xfrm>
            <a:off x="8229600" y="2346865"/>
            <a:ext cx="228600" cy="228600"/>
          </a:xfrm>
          <a:prstGeom prst="rect">
            <a:avLst/>
          </a:prstGeom>
        </p:spPr>
      </p:pic>
      <p:pic>
        <p:nvPicPr>
          <p:cNvPr id="27" name="Picture 26">
            <a:extLst>
              <a:ext uri="{FF2B5EF4-FFF2-40B4-BE49-F238E27FC236}">
                <a16:creationId xmlns:a16="http://schemas.microsoft.com/office/drawing/2014/main" id="{28434730-8CDE-084E-82AC-409E68105F86}"/>
              </a:ext>
            </a:extLst>
          </p:cNvPr>
          <p:cNvPicPr>
            <a:picLocks noChangeAspect="1"/>
          </p:cNvPicPr>
          <p:nvPr/>
        </p:nvPicPr>
        <p:blipFill>
          <a:blip r:embed="rId5">
            <a:duotone>
              <a:schemeClr val="accent1">
                <a:shade val="45000"/>
                <a:satMod val="135000"/>
              </a:schemeClr>
              <a:prstClr val="white"/>
            </a:duotone>
            <a:extLst>
              <a:ext uri="{BEBA8EAE-BF5A-486C-A8C5-ECC9F3942E4B}">
                <a14:imgProps xmlns:a14="http://schemas.microsoft.com/office/drawing/2010/main">
                  <a14:imgLayer r:embed="rId6">
                    <a14:imgEffect>
                      <a14:sharpenSoften amount="-25000"/>
                    </a14:imgEffect>
                    <a14:imgEffect>
                      <a14:colorTemperature colorTemp="5300"/>
                    </a14:imgEffect>
                    <a14:imgEffect>
                      <a14:brightnessContrast bright="20000" contrast="-24000"/>
                    </a14:imgEffect>
                  </a14:imgLayer>
                </a14:imgProps>
              </a:ext>
            </a:extLst>
          </a:blip>
          <a:stretch>
            <a:fillRect/>
          </a:stretch>
        </p:blipFill>
        <p:spPr>
          <a:xfrm>
            <a:off x="3883340" y="2378764"/>
            <a:ext cx="228600" cy="228600"/>
          </a:xfrm>
          <a:prstGeom prst="rect">
            <a:avLst/>
          </a:prstGeom>
        </p:spPr>
      </p:pic>
      <p:sp>
        <p:nvSpPr>
          <p:cNvPr id="28" name="TextBox 27">
            <a:extLst>
              <a:ext uri="{FF2B5EF4-FFF2-40B4-BE49-F238E27FC236}">
                <a16:creationId xmlns:a16="http://schemas.microsoft.com/office/drawing/2014/main" id="{7CE9A584-8B36-0844-8F13-90A8D5D20FA5}"/>
              </a:ext>
            </a:extLst>
          </p:cNvPr>
          <p:cNvSpPr txBox="1"/>
          <p:nvPr/>
        </p:nvSpPr>
        <p:spPr>
          <a:xfrm>
            <a:off x="7796462" y="1692964"/>
            <a:ext cx="4395537" cy="276999"/>
          </a:xfrm>
          <a:prstGeom prst="rect">
            <a:avLst/>
          </a:prstGeom>
          <a:noFill/>
        </p:spPr>
        <p:txBody>
          <a:bodyPr wrap="square" lIns="0" tIns="0" rIns="0" bIns="0" rtlCol="0">
            <a:spAutoFit/>
          </a:bodyPr>
          <a:lstStyle/>
          <a:p>
            <a:pPr marL="7702" marR="3080" algn="ctr" defTabSz="914422">
              <a:spcBef>
                <a:spcPts val="439"/>
              </a:spcBef>
            </a:pPr>
            <a:r>
              <a:rPr lang="en-US" b="1" dirty="0">
                <a:solidFill>
                  <a:srgbClr val="4CB3BB"/>
                </a:solidFill>
                <a:latin typeface="Open Sans" panose="020B0606030504020204" pitchFamily="34" charset="0"/>
                <a:ea typeface="Open Sans" panose="020B0606030504020204" pitchFamily="34" charset="0"/>
                <a:cs typeface="Open Sans" panose="020B0606030504020204" pitchFamily="34" charset="0"/>
              </a:rPr>
              <a:t>WITH HR CONNECT…</a:t>
            </a:r>
          </a:p>
        </p:txBody>
      </p:sp>
      <p:sp>
        <p:nvSpPr>
          <p:cNvPr id="29" name="TextBox 28">
            <a:extLst>
              <a:ext uri="{FF2B5EF4-FFF2-40B4-BE49-F238E27FC236}">
                <a16:creationId xmlns:a16="http://schemas.microsoft.com/office/drawing/2014/main" id="{4AA007F6-369C-6F4A-8F0F-1A946DAD4D57}"/>
              </a:ext>
            </a:extLst>
          </p:cNvPr>
          <p:cNvSpPr txBox="1"/>
          <p:nvPr/>
        </p:nvSpPr>
        <p:spPr>
          <a:xfrm>
            <a:off x="3433012" y="1692964"/>
            <a:ext cx="4363452" cy="276999"/>
          </a:xfrm>
          <a:prstGeom prst="rect">
            <a:avLst/>
          </a:prstGeom>
          <a:noFill/>
        </p:spPr>
        <p:txBody>
          <a:bodyPr wrap="square" lIns="0" tIns="0" rIns="0" bIns="0" rtlCol="0">
            <a:spAutoFit/>
          </a:bodyPr>
          <a:lstStyle/>
          <a:p>
            <a:pPr marL="7702" marR="3080" algn="ctr" defTabSz="914422">
              <a:spcBef>
                <a:spcPts val="439"/>
              </a:spcBef>
            </a:pPr>
            <a:r>
              <a:rPr lang="en-US" b="1" dirty="0">
                <a:solidFill>
                  <a:srgbClr val="D67921"/>
                </a:solidFill>
                <a:latin typeface="Open Sans" panose="020B0606030504020204" pitchFamily="34" charset="0"/>
                <a:ea typeface="Open Sans" panose="020B0606030504020204" pitchFamily="34" charset="0"/>
                <a:cs typeface="Open Sans" panose="020B0606030504020204" pitchFamily="34" charset="0"/>
              </a:rPr>
              <a:t>THE OLD WAY…</a:t>
            </a:r>
          </a:p>
        </p:txBody>
      </p:sp>
      <p:pic>
        <p:nvPicPr>
          <p:cNvPr id="34" name="Picture 33">
            <a:extLst>
              <a:ext uri="{FF2B5EF4-FFF2-40B4-BE49-F238E27FC236}">
                <a16:creationId xmlns:a16="http://schemas.microsoft.com/office/drawing/2014/main" id="{47E11D73-0366-B348-B9DD-6A37683A77EC}"/>
              </a:ext>
            </a:extLst>
          </p:cNvPr>
          <p:cNvPicPr>
            <a:picLocks noChangeAspect="1"/>
          </p:cNvPicPr>
          <p:nvPr/>
        </p:nvPicPr>
        <p:blipFill>
          <a:blip r:embed="rId5">
            <a:duotone>
              <a:schemeClr val="accent1">
                <a:shade val="45000"/>
                <a:satMod val="135000"/>
              </a:schemeClr>
              <a:prstClr val="white"/>
            </a:duotone>
            <a:extLst>
              <a:ext uri="{BEBA8EAE-BF5A-486C-A8C5-ECC9F3942E4B}">
                <a14:imgProps xmlns:a14="http://schemas.microsoft.com/office/drawing/2010/main">
                  <a14:imgLayer r:embed="rId6">
                    <a14:imgEffect>
                      <a14:sharpenSoften amount="-25000"/>
                    </a14:imgEffect>
                    <a14:imgEffect>
                      <a14:colorTemperature colorTemp="5300"/>
                    </a14:imgEffect>
                    <a14:imgEffect>
                      <a14:brightnessContrast bright="20000" contrast="-24000"/>
                    </a14:imgEffect>
                  </a14:imgLayer>
                </a14:imgProps>
              </a:ext>
            </a:extLst>
          </a:blip>
          <a:stretch>
            <a:fillRect/>
          </a:stretch>
        </p:blipFill>
        <p:spPr>
          <a:xfrm>
            <a:off x="3883340" y="3691775"/>
            <a:ext cx="228600" cy="228600"/>
          </a:xfrm>
          <a:prstGeom prst="rect">
            <a:avLst/>
          </a:prstGeom>
        </p:spPr>
      </p:pic>
      <p:pic>
        <p:nvPicPr>
          <p:cNvPr id="35" name="Picture 34">
            <a:extLst>
              <a:ext uri="{FF2B5EF4-FFF2-40B4-BE49-F238E27FC236}">
                <a16:creationId xmlns:a16="http://schemas.microsoft.com/office/drawing/2014/main" id="{C2550F9F-0DD6-C84B-834C-7DE476C1C3C9}"/>
              </a:ext>
            </a:extLst>
          </p:cNvPr>
          <p:cNvPicPr>
            <a:picLocks noChangeAspect="1"/>
          </p:cNvPicPr>
          <p:nvPr/>
        </p:nvPicPr>
        <p:blipFill>
          <a:blip r:embed="rId5">
            <a:duotone>
              <a:schemeClr val="accent1">
                <a:shade val="45000"/>
                <a:satMod val="135000"/>
              </a:schemeClr>
              <a:prstClr val="white"/>
            </a:duotone>
            <a:extLst>
              <a:ext uri="{BEBA8EAE-BF5A-486C-A8C5-ECC9F3942E4B}">
                <a14:imgProps xmlns:a14="http://schemas.microsoft.com/office/drawing/2010/main">
                  <a14:imgLayer r:embed="rId6">
                    <a14:imgEffect>
                      <a14:sharpenSoften amount="-25000"/>
                    </a14:imgEffect>
                    <a14:imgEffect>
                      <a14:colorTemperature colorTemp="5300"/>
                    </a14:imgEffect>
                    <a14:imgEffect>
                      <a14:brightnessContrast bright="20000" contrast="-24000"/>
                    </a14:imgEffect>
                  </a14:imgLayer>
                </a14:imgProps>
              </a:ext>
            </a:extLst>
          </a:blip>
          <a:stretch>
            <a:fillRect/>
          </a:stretch>
        </p:blipFill>
        <p:spPr>
          <a:xfrm>
            <a:off x="3928560" y="4702689"/>
            <a:ext cx="228600" cy="228600"/>
          </a:xfrm>
          <a:prstGeom prst="rect">
            <a:avLst/>
          </a:prstGeom>
        </p:spPr>
      </p:pic>
      <p:pic>
        <p:nvPicPr>
          <p:cNvPr id="45" name="Picture 44">
            <a:extLst>
              <a:ext uri="{FF2B5EF4-FFF2-40B4-BE49-F238E27FC236}">
                <a16:creationId xmlns:a16="http://schemas.microsoft.com/office/drawing/2014/main" id="{5F8171AF-FAB2-9D43-BEB8-9C50C59070E4}"/>
              </a:ext>
            </a:extLst>
          </p:cNvPr>
          <p:cNvPicPr>
            <a:picLocks noChangeAspect="1"/>
          </p:cNvPicPr>
          <p:nvPr/>
        </p:nvPicPr>
        <p:blipFill>
          <a:blip r:embed="rId3" cstate="print">
            <a:duotone>
              <a:schemeClr val="accent1">
                <a:shade val="45000"/>
                <a:satMod val="135000"/>
              </a:schemeClr>
              <a:prstClr val="white"/>
            </a:duotone>
            <a:extLst>
              <a:ext uri="{BEBA8EAE-BF5A-486C-A8C5-ECC9F3942E4B}">
                <a14:imgProps xmlns:a14="http://schemas.microsoft.com/office/drawing/2010/main">
                  <a14:imgLayer r:embed="rId4">
                    <a14:imgEffect>
                      <a14:colorTemperature colorTemp="4700"/>
                    </a14:imgEffect>
                    <a14:imgEffect>
                      <a14:brightnessContrast bright="-84000"/>
                    </a14:imgEffect>
                  </a14:imgLayer>
                </a14:imgProps>
              </a:ext>
              <a:ext uri="{28A0092B-C50C-407E-A947-70E740481C1C}">
                <a14:useLocalDpi xmlns:a14="http://schemas.microsoft.com/office/drawing/2010/main"/>
              </a:ext>
            </a:extLst>
          </a:blip>
          <a:stretch>
            <a:fillRect/>
          </a:stretch>
        </p:blipFill>
        <p:spPr>
          <a:xfrm>
            <a:off x="8229600" y="3347372"/>
            <a:ext cx="228600" cy="228600"/>
          </a:xfrm>
          <a:prstGeom prst="rect">
            <a:avLst/>
          </a:prstGeom>
        </p:spPr>
      </p:pic>
      <p:pic>
        <p:nvPicPr>
          <p:cNvPr id="49" name="Picture 48">
            <a:extLst>
              <a:ext uri="{FF2B5EF4-FFF2-40B4-BE49-F238E27FC236}">
                <a16:creationId xmlns:a16="http://schemas.microsoft.com/office/drawing/2014/main" id="{0789368B-D1FB-154B-87B8-8B7FF2E3AF30}"/>
              </a:ext>
            </a:extLst>
          </p:cNvPr>
          <p:cNvPicPr>
            <a:picLocks noChangeAspect="1"/>
          </p:cNvPicPr>
          <p:nvPr/>
        </p:nvPicPr>
        <p:blipFill>
          <a:blip r:embed="rId3" cstate="print">
            <a:duotone>
              <a:schemeClr val="accent1">
                <a:shade val="45000"/>
                <a:satMod val="135000"/>
              </a:schemeClr>
              <a:prstClr val="white"/>
            </a:duotone>
            <a:extLst>
              <a:ext uri="{BEBA8EAE-BF5A-486C-A8C5-ECC9F3942E4B}">
                <a14:imgProps xmlns:a14="http://schemas.microsoft.com/office/drawing/2010/main">
                  <a14:imgLayer r:embed="rId4">
                    <a14:imgEffect>
                      <a14:colorTemperature colorTemp="4700"/>
                    </a14:imgEffect>
                    <a14:imgEffect>
                      <a14:brightnessContrast bright="-84000"/>
                    </a14:imgEffect>
                  </a14:imgLayer>
                </a14:imgProps>
              </a:ext>
              <a:ext uri="{28A0092B-C50C-407E-A947-70E740481C1C}">
                <a14:useLocalDpi xmlns:a14="http://schemas.microsoft.com/office/drawing/2010/main"/>
              </a:ext>
            </a:extLst>
          </a:blip>
          <a:stretch>
            <a:fillRect/>
          </a:stretch>
        </p:blipFill>
        <p:spPr>
          <a:xfrm>
            <a:off x="8229600" y="4056245"/>
            <a:ext cx="228600" cy="228600"/>
          </a:xfrm>
          <a:prstGeom prst="rect">
            <a:avLst/>
          </a:prstGeom>
        </p:spPr>
      </p:pic>
      <p:pic>
        <p:nvPicPr>
          <p:cNvPr id="19" name="Picture 18">
            <a:extLst>
              <a:ext uri="{FF2B5EF4-FFF2-40B4-BE49-F238E27FC236}">
                <a16:creationId xmlns:a16="http://schemas.microsoft.com/office/drawing/2014/main" id="{1474C83F-8507-104E-B1F1-F1348A970E3D}"/>
              </a:ext>
            </a:extLst>
          </p:cNvPr>
          <p:cNvPicPr>
            <a:picLocks noChangeAspect="1"/>
          </p:cNvPicPr>
          <p:nvPr/>
        </p:nvPicPr>
        <p:blipFill>
          <a:blip r:embed="rId7"/>
          <a:stretch>
            <a:fillRect/>
          </a:stretch>
        </p:blipFill>
        <p:spPr>
          <a:xfrm>
            <a:off x="576072" y="610621"/>
            <a:ext cx="1642224" cy="421360"/>
          </a:xfrm>
          <a:prstGeom prst="rect">
            <a:avLst/>
          </a:prstGeom>
        </p:spPr>
      </p:pic>
      <p:grpSp>
        <p:nvGrpSpPr>
          <p:cNvPr id="8" name="Group 7">
            <a:extLst>
              <a:ext uri="{FF2B5EF4-FFF2-40B4-BE49-F238E27FC236}">
                <a16:creationId xmlns:a16="http://schemas.microsoft.com/office/drawing/2014/main" id="{4145B8E5-9E90-5E4E-9118-5ED8A71FC60A}"/>
              </a:ext>
            </a:extLst>
          </p:cNvPr>
          <p:cNvGrpSpPr/>
          <p:nvPr/>
        </p:nvGrpSpPr>
        <p:grpSpPr>
          <a:xfrm>
            <a:off x="9302654" y="536712"/>
            <a:ext cx="2471583" cy="778585"/>
            <a:chOff x="9724475" y="629010"/>
            <a:chExt cx="1884112" cy="593523"/>
          </a:xfrm>
        </p:grpSpPr>
        <p:pic>
          <p:nvPicPr>
            <p:cNvPr id="5" name="Picture 4">
              <a:extLst>
                <a:ext uri="{FF2B5EF4-FFF2-40B4-BE49-F238E27FC236}">
                  <a16:creationId xmlns:a16="http://schemas.microsoft.com/office/drawing/2014/main" id="{1EDE495B-4A85-5243-A715-00A39EF7018A}"/>
                </a:ext>
              </a:extLst>
            </p:cNvPr>
            <p:cNvPicPr>
              <a:picLocks noChangeAspect="1"/>
            </p:cNvPicPr>
            <p:nvPr/>
          </p:nvPicPr>
          <p:blipFill>
            <a:blip r:embed="rId8"/>
            <a:stretch>
              <a:fillRect/>
            </a:stretch>
          </p:blipFill>
          <p:spPr>
            <a:xfrm>
              <a:off x="9724475" y="629010"/>
              <a:ext cx="1712829" cy="342566"/>
            </a:xfrm>
            <a:prstGeom prst="rect">
              <a:avLst/>
            </a:prstGeom>
          </p:spPr>
        </p:pic>
        <p:pic>
          <p:nvPicPr>
            <p:cNvPr id="7" name="Picture 6">
              <a:extLst>
                <a:ext uri="{FF2B5EF4-FFF2-40B4-BE49-F238E27FC236}">
                  <a16:creationId xmlns:a16="http://schemas.microsoft.com/office/drawing/2014/main" id="{FC797E5E-F6C0-B84B-83F1-5CCE0CFD78C6}"/>
                </a:ext>
              </a:extLst>
            </p:cNvPr>
            <p:cNvPicPr>
              <a:picLocks noChangeAspect="1"/>
            </p:cNvPicPr>
            <p:nvPr/>
          </p:nvPicPr>
          <p:blipFill>
            <a:blip r:embed="rId9"/>
            <a:stretch>
              <a:fillRect/>
            </a:stretch>
          </p:blipFill>
          <p:spPr>
            <a:xfrm>
              <a:off x="11266020" y="879966"/>
              <a:ext cx="342567" cy="342567"/>
            </a:xfrm>
            <a:prstGeom prst="rect">
              <a:avLst/>
            </a:prstGeom>
          </p:spPr>
        </p:pic>
      </p:grpSp>
      <p:grpSp>
        <p:nvGrpSpPr>
          <p:cNvPr id="32" name="Group 31">
            <a:extLst>
              <a:ext uri="{FF2B5EF4-FFF2-40B4-BE49-F238E27FC236}">
                <a16:creationId xmlns:a16="http://schemas.microsoft.com/office/drawing/2014/main" id="{A532A5B2-38C2-6046-AEEA-EAEE9171F503}"/>
              </a:ext>
            </a:extLst>
          </p:cNvPr>
          <p:cNvGrpSpPr/>
          <p:nvPr/>
        </p:nvGrpSpPr>
        <p:grpSpPr>
          <a:xfrm>
            <a:off x="531020" y="5599025"/>
            <a:ext cx="2430050" cy="695332"/>
            <a:chOff x="7805233" y="4389766"/>
            <a:chExt cx="9175004" cy="2625329"/>
          </a:xfrm>
        </p:grpSpPr>
        <p:pic>
          <p:nvPicPr>
            <p:cNvPr id="36" name="Picture 35">
              <a:extLst>
                <a:ext uri="{FF2B5EF4-FFF2-40B4-BE49-F238E27FC236}">
                  <a16:creationId xmlns:a16="http://schemas.microsoft.com/office/drawing/2014/main" id="{DA736847-6682-5340-A20D-B0734061E3ED}"/>
                </a:ext>
              </a:extLst>
            </p:cNvPr>
            <p:cNvPicPr>
              <a:picLocks noChangeAspect="1"/>
            </p:cNvPicPr>
            <p:nvPr/>
          </p:nvPicPr>
          <p:blipFill>
            <a:blip r:embed="rId10"/>
            <a:stretch>
              <a:fillRect/>
            </a:stretch>
          </p:blipFill>
          <p:spPr>
            <a:xfrm>
              <a:off x="13722298" y="4389766"/>
              <a:ext cx="3257939" cy="2625329"/>
            </a:xfrm>
            <a:prstGeom prst="rect">
              <a:avLst/>
            </a:prstGeom>
          </p:spPr>
        </p:pic>
        <p:grpSp>
          <p:nvGrpSpPr>
            <p:cNvPr id="37" name="Group 36">
              <a:extLst>
                <a:ext uri="{FF2B5EF4-FFF2-40B4-BE49-F238E27FC236}">
                  <a16:creationId xmlns:a16="http://schemas.microsoft.com/office/drawing/2014/main" id="{173B8F60-44F8-3842-BCA9-DCAEEEAD4943}"/>
                </a:ext>
              </a:extLst>
            </p:cNvPr>
            <p:cNvGrpSpPr/>
            <p:nvPr/>
          </p:nvGrpSpPr>
          <p:grpSpPr>
            <a:xfrm>
              <a:off x="7805233" y="4389766"/>
              <a:ext cx="3257938" cy="2625329"/>
              <a:chOff x="15370765" y="4232671"/>
              <a:chExt cx="3618990" cy="2916274"/>
            </a:xfrm>
          </p:grpSpPr>
          <p:pic>
            <p:nvPicPr>
              <p:cNvPr id="38" name="Picture 37">
                <a:extLst>
                  <a:ext uri="{FF2B5EF4-FFF2-40B4-BE49-F238E27FC236}">
                    <a16:creationId xmlns:a16="http://schemas.microsoft.com/office/drawing/2014/main" id="{0B9D365C-398C-F949-9436-291758A59FFE}"/>
                  </a:ext>
                </a:extLst>
              </p:cNvPr>
              <p:cNvPicPr>
                <a:picLocks noChangeAspect="1"/>
              </p:cNvPicPr>
              <p:nvPr/>
            </p:nvPicPr>
            <p:blipFill>
              <a:blip r:embed="rId10"/>
              <a:stretch>
                <a:fillRect/>
              </a:stretch>
            </p:blipFill>
            <p:spPr>
              <a:xfrm>
                <a:off x="15370765" y="4232671"/>
                <a:ext cx="3618990" cy="2916274"/>
              </a:xfrm>
              <a:prstGeom prst="rect">
                <a:avLst/>
              </a:prstGeom>
            </p:spPr>
          </p:pic>
          <p:pic>
            <p:nvPicPr>
              <p:cNvPr id="39" name="Picture 38">
                <a:extLst>
                  <a:ext uri="{FF2B5EF4-FFF2-40B4-BE49-F238E27FC236}">
                    <a16:creationId xmlns:a16="http://schemas.microsoft.com/office/drawing/2014/main" id="{7981C2CE-BFA6-DC4B-B403-A9E2E66F55A7}"/>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6339146" y="4899294"/>
                <a:ext cx="1759810" cy="563138"/>
              </a:xfrm>
              <a:prstGeom prst="rect">
                <a:avLst/>
              </a:prstGeom>
            </p:spPr>
          </p:pic>
        </p:grpSp>
      </p:grpSp>
      <p:pic>
        <p:nvPicPr>
          <p:cNvPr id="40" name="Picture 39">
            <a:extLst>
              <a:ext uri="{FF2B5EF4-FFF2-40B4-BE49-F238E27FC236}">
                <a16:creationId xmlns:a16="http://schemas.microsoft.com/office/drawing/2014/main" id="{F80906E0-2F70-3B42-A91F-F60CC8AC5E6A}"/>
              </a:ext>
            </a:extLst>
          </p:cNvPr>
          <p:cNvPicPr>
            <a:picLocks noChangeAspect="1"/>
          </p:cNvPicPr>
          <p:nvPr/>
        </p:nvPicPr>
        <p:blipFill>
          <a:blip r:embed="rId12"/>
          <a:stretch>
            <a:fillRect/>
          </a:stretch>
        </p:blipFill>
        <p:spPr>
          <a:xfrm>
            <a:off x="1548621" y="5702332"/>
            <a:ext cx="384407" cy="400764"/>
          </a:xfrm>
          <a:prstGeom prst="rect">
            <a:avLst/>
          </a:prstGeom>
        </p:spPr>
      </p:pic>
      <p:sp>
        <p:nvSpPr>
          <p:cNvPr id="42" name="TextBox 41">
            <a:extLst>
              <a:ext uri="{FF2B5EF4-FFF2-40B4-BE49-F238E27FC236}">
                <a16:creationId xmlns:a16="http://schemas.microsoft.com/office/drawing/2014/main" id="{01499C44-B088-B949-AE33-2467A6B56B8A}"/>
              </a:ext>
            </a:extLst>
          </p:cNvPr>
          <p:cNvSpPr txBox="1"/>
          <p:nvPr/>
        </p:nvSpPr>
        <p:spPr>
          <a:xfrm>
            <a:off x="1807129" y="5719296"/>
            <a:ext cx="1458998" cy="230834"/>
          </a:xfrm>
          <a:prstGeom prst="rect">
            <a:avLst/>
          </a:prstGeom>
          <a:noFill/>
        </p:spPr>
        <p:txBody>
          <a:bodyPr wrap="square" rtlCol="0">
            <a:spAutoFit/>
          </a:bodyPr>
          <a:lstStyle/>
          <a:p>
            <a:pPr algn="ctr"/>
            <a:r>
              <a:rPr lang="en-US" sz="900" b="1" dirty="0">
                <a:solidFill>
                  <a:srgbClr val="024882"/>
                </a:solidFill>
                <a:latin typeface="Open Sans" panose="020B0606030504020204" pitchFamily="34" charset="0"/>
                <a:ea typeface="Open Sans" panose="020B0606030504020204" pitchFamily="34" charset="0"/>
                <a:cs typeface="Open Sans" panose="020B0606030504020204" pitchFamily="34" charset="0"/>
              </a:rPr>
              <a:t>Workday</a:t>
            </a:r>
          </a:p>
        </p:txBody>
      </p:sp>
    </p:spTree>
    <p:extLst>
      <p:ext uri="{BB962C8B-B14F-4D97-AF65-F5344CB8AC3E}">
        <p14:creationId xmlns:p14="http://schemas.microsoft.com/office/powerpoint/2010/main" val="732911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object 2">
            <a:extLst>
              <a:ext uri="{FF2B5EF4-FFF2-40B4-BE49-F238E27FC236}">
                <a16:creationId xmlns:a16="http://schemas.microsoft.com/office/drawing/2014/main" id="{7676A95C-382E-8442-BD37-C3BEA4626190}"/>
              </a:ext>
            </a:extLst>
          </p:cNvPr>
          <p:cNvSpPr/>
          <p:nvPr/>
        </p:nvSpPr>
        <p:spPr>
          <a:xfrm>
            <a:off x="0" y="385"/>
            <a:ext cx="3429000" cy="6857615"/>
          </a:xfrm>
          <a:custGeom>
            <a:avLst/>
            <a:gdLst/>
            <a:ahLst/>
            <a:cxnLst/>
            <a:rect l="l" t="t" r="r" b="b"/>
            <a:pathLst>
              <a:path w="8812530" h="11308715">
                <a:moveTo>
                  <a:pt x="0" y="11308556"/>
                </a:moveTo>
                <a:lnTo>
                  <a:pt x="8812087" y="11308556"/>
                </a:lnTo>
                <a:lnTo>
                  <a:pt x="8812087" y="0"/>
                </a:lnTo>
                <a:lnTo>
                  <a:pt x="0" y="0"/>
                </a:lnTo>
                <a:lnTo>
                  <a:pt x="0" y="11308556"/>
                </a:lnTo>
                <a:close/>
              </a:path>
            </a:pathLst>
          </a:custGeom>
          <a:solidFill>
            <a:srgbClr val="F3F7FA"/>
          </a:solidFill>
        </p:spPr>
        <p:txBody>
          <a:bodyPr wrap="square" lIns="0" tIns="0" rIns="0" bIns="0" rtlCol="0"/>
          <a:lstStyle/>
          <a:p>
            <a:endParaRPr sz="1092" dirty="0"/>
          </a:p>
        </p:txBody>
      </p:sp>
      <p:sp>
        <p:nvSpPr>
          <p:cNvPr id="2" name="Slide Number Placeholder 1">
            <a:extLst>
              <a:ext uri="{FF2B5EF4-FFF2-40B4-BE49-F238E27FC236}">
                <a16:creationId xmlns:a16="http://schemas.microsoft.com/office/drawing/2014/main" id="{832ACEA2-6A61-4BB2-ABD4-9E47A2F6B843}"/>
              </a:ext>
            </a:extLst>
          </p:cNvPr>
          <p:cNvSpPr>
            <a:spLocks noGrp="1"/>
          </p:cNvSpPr>
          <p:nvPr>
            <p:ph type="sldNum" sz="quarter" idx="12"/>
          </p:nvPr>
        </p:nvSpPr>
        <p:spPr/>
        <p:txBody>
          <a:bodyPr/>
          <a:lstStyle/>
          <a:p>
            <a:fld id="{1FE3E5FF-F567-C747-AB2C-9AAD31BE383D}" type="slidenum">
              <a:rPr lang="en-US" smtClean="0"/>
              <a:pPr/>
              <a:t>7</a:t>
            </a:fld>
            <a:endParaRPr lang="en-US" dirty="0"/>
          </a:p>
        </p:txBody>
      </p:sp>
      <p:sp>
        <p:nvSpPr>
          <p:cNvPr id="3" name="TextBox 2">
            <a:extLst>
              <a:ext uri="{FF2B5EF4-FFF2-40B4-BE49-F238E27FC236}">
                <a16:creationId xmlns:a16="http://schemas.microsoft.com/office/drawing/2014/main" id="{CE228502-B7B4-46CF-908E-01C569085310}"/>
              </a:ext>
            </a:extLst>
          </p:cNvPr>
          <p:cNvSpPr txBox="1"/>
          <p:nvPr/>
        </p:nvSpPr>
        <p:spPr>
          <a:xfrm>
            <a:off x="576072" y="1600200"/>
            <a:ext cx="2400300" cy="1231106"/>
          </a:xfrm>
          <a:prstGeom prst="rect">
            <a:avLst/>
          </a:prstGeom>
          <a:noFill/>
        </p:spPr>
        <p:txBody>
          <a:bodyPr wrap="square" lIns="0" tIns="0" rIns="0" bIns="0" rtlCol="0">
            <a:spAutoFit/>
          </a:bodyPr>
          <a:lstStyle/>
          <a:p>
            <a:pPr marL="7702" marR="3080" defTabSz="914422">
              <a:lnSpc>
                <a:spcPts val="3200"/>
              </a:lnSpc>
            </a:pPr>
            <a:r>
              <a:rPr lang="en-US" sz="2800" b="1" dirty="0">
                <a:solidFill>
                  <a:srgbClr val="024882"/>
                </a:solidFill>
                <a:latin typeface="Open Sans" panose="020B0606030504020204" pitchFamily="34" charset="0"/>
                <a:ea typeface="Open Sans" panose="020B0606030504020204" pitchFamily="34" charset="0"/>
                <a:cs typeface="Open Sans" panose="020B0606030504020204" pitchFamily="34" charset="0"/>
              </a:rPr>
              <a:t>Voluntary Benefits Solution</a:t>
            </a:r>
          </a:p>
        </p:txBody>
      </p:sp>
      <p:sp>
        <p:nvSpPr>
          <p:cNvPr id="15" name="Rectangle 14">
            <a:extLst>
              <a:ext uri="{FF2B5EF4-FFF2-40B4-BE49-F238E27FC236}">
                <a16:creationId xmlns:a16="http://schemas.microsoft.com/office/drawing/2014/main" id="{F0C7BBE3-F698-0546-8427-182321ED7DF1}"/>
              </a:ext>
            </a:extLst>
          </p:cNvPr>
          <p:cNvSpPr/>
          <p:nvPr/>
        </p:nvSpPr>
        <p:spPr>
          <a:xfrm>
            <a:off x="545408" y="3158452"/>
            <a:ext cx="2408428" cy="769441"/>
          </a:xfrm>
          <a:prstGeom prst="rect">
            <a:avLst/>
          </a:prstGeom>
        </p:spPr>
        <p:txBody>
          <a:bodyPr wrap="square" lIns="0" tIns="0" rIns="0" bIns="0">
            <a:spAutoFit/>
          </a:bodyPr>
          <a:lstStyle/>
          <a:p>
            <a:pPr marL="0" lvl="1" fontAlgn="ctr">
              <a:lnSpc>
                <a:spcPts val="2000"/>
              </a:lnSpc>
            </a:pPr>
            <a:r>
              <a:rPr lang="en-US" sz="1600" dirty="0">
                <a:solidFill>
                  <a:srgbClr val="024882"/>
                </a:solidFill>
                <a:latin typeface="Open Sans" panose="020B0606030504020204"/>
              </a:rPr>
              <a:t>Automates the benefits experience from enrollment to billing</a:t>
            </a:r>
          </a:p>
        </p:txBody>
      </p:sp>
      <p:sp>
        <p:nvSpPr>
          <p:cNvPr id="13" name="TextBox 12">
            <a:extLst>
              <a:ext uri="{FF2B5EF4-FFF2-40B4-BE49-F238E27FC236}">
                <a16:creationId xmlns:a16="http://schemas.microsoft.com/office/drawing/2014/main" id="{E8996417-D437-471F-B8CF-E4BAF8CDA547}"/>
              </a:ext>
            </a:extLst>
          </p:cNvPr>
          <p:cNvSpPr txBox="1">
            <a:spLocks/>
          </p:cNvSpPr>
          <p:nvPr/>
        </p:nvSpPr>
        <p:spPr>
          <a:xfrm>
            <a:off x="8307977" y="2286000"/>
            <a:ext cx="3304903" cy="3316614"/>
          </a:xfrm>
          <a:prstGeom prst="rect">
            <a:avLst/>
          </a:prstGeom>
          <a:noFill/>
          <a:ln w="9525">
            <a:no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marL="53975" lvl="0" indent="-53975" defTabSz="1087313" eaLnBrk="1" hangingPunct="1">
              <a:lnSpc>
                <a:spcPct val="140000"/>
              </a:lnSpc>
              <a:buClr>
                <a:srgbClr val="272848"/>
              </a:buClr>
              <a:defRPr sz="800" baseline="0">
                <a:solidFill>
                  <a:schemeClr val="tx1">
                    <a:lumMod val="65000"/>
                    <a:lumOff val="35000"/>
                  </a:schemeClr>
                </a:solidFill>
                <a:latin typeface="Arial"/>
                <a:ea typeface="ＭＳ Ｐゴシック"/>
              </a:defRPr>
            </a:lvl1pPr>
            <a:lvl2pPr marL="235199" lvl="1" indent="-233272" defTabSz="1087313" eaLnBrk="1" hangingPunct="1">
              <a:buClr>
                <a:schemeClr val="tx2"/>
              </a:buClr>
              <a:buSzPct val="125000"/>
              <a:buFont typeface="Arial" pitchFamily="34" charset="0"/>
              <a:buChar char="•"/>
              <a:defRPr baseline="0">
                <a:latin typeface="+mn-lt"/>
              </a:defRPr>
            </a:lvl2pPr>
            <a:lvl3pPr marL="555224" lvl="2" indent="-318098" defTabSz="1087313" eaLnBrk="1" hangingPunct="1">
              <a:buClr>
                <a:schemeClr val="tx2"/>
              </a:buClr>
              <a:buSzPct val="120000"/>
              <a:buFont typeface="Arial" charset="0"/>
              <a:buChar char="–"/>
              <a:defRPr baseline="0">
                <a:latin typeface="+mn-lt"/>
              </a:defRPr>
            </a:lvl3pPr>
            <a:lvl4pPr marL="746082" lvl="3" indent="-188930" defTabSz="1087313" eaLnBrk="1" hangingPunct="1">
              <a:buClr>
                <a:schemeClr val="tx2"/>
              </a:buClr>
              <a:buSzPct val="100000"/>
              <a:buFont typeface="Arial" pitchFamily="34" charset="0"/>
              <a:buChar char="•"/>
              <a:defRPr baseline="0">
                <a:latin typeface="+mn-lt"/>
              </a:defRPr>
            </a:lvl4pPr>
            <a:lvl5pPr marL="910567" lvl="4" indent="-158085" defTabSz="1087313" eaLnBrk="1" hangingPunct="1">
              <a:buClr>
                <a:schemeClr val="tx2"/>
              </a:buClr>
              <a:buSzPct val="89000"/>
              <a:buFont typeface="Arial" charset="0"/>
              <a:buChar char="-"/>
              <a:defRPr baseline="0">
                <a:latin typeface="+mn-lt"/>
              </a:defRPr>
            </a:lvl5pPr>
            <a:lvl6pPr marL="910567" indent="-158085" defTabSz="1087313" fontAlgn="base">
              <a:spcBef>
                <a:spcPct val="0"/>
              </a:spcBef>
              <a:spcAft>
                <a:spcPct val="0"/>
              </a:spcAft>
              <a:buClr>
                <a:schemeClr val="tx2"/>
              </a:buClr>
              <a:buSzPct val="89000"/>
              <a:buFont typeface="Arial" charset="0"/>
              <a:buChar char="-"/>
              <a:defRPr baseline="0">
                <a:latin typeface="+mn-lt"/>
              </a:defRPr>
            </a:lvl6pPr>
            <a:lvl7pPr marL="910567" indent="-158085" defTabSz="1087313" fontAlgn="base">
              <a:spcBef>
                <a:spcPct val="0"/>
              </a:spcBef>
              <a:spcAft>
                <a:spcPct val="0"/>
              </a:spcAft>
              <a:buClr>
                <a:schemeClr val="tx2"/>
              </a:buClr>
              <a:buSzPct val="89000"/>
              <a:buFont typeface="Arial" charset="0"/>
              <a:buChar char="-"/>
              <a:defRPr baseline="0">
                <a:latin typeface="+mn-lt"/>
              </a:defRPr>
            </a:lvl7pPr>
            <a:lvl8pPr marL="910567" indent="-158085" defTabSz="1087313" fontAlgn="base">
              <a:spcBef>
                <a:spcPct val="0"/>
              </a:spcBef>
              <a:spcAft>
                <a:spcPct val="0"/>
              </a:spcAft>
              <a:buClr>
                <a:schemeClr val="tx2"/>
              </a:buClr>
              <a:buSzPct val="89000"/>
              <a:buFont typeface="Arial" charset="0"/>
              <a:buChar char="-"/>
              <a:defRPr baseline="0">
                <a:latin typeface="+mn-lt"/>
              </a:defRPr>
            </a:lvl8pPr>
            <a:lvl9pPr marL="910567" indent="-158085" defTabSz="1087313" fontAlgn="base">
              <a:spcBef>
                <a:spcPct val="0"/>
              </a:spcBef>
              <a:spcAft>
                <a:spcPct val="0"/>
              </a:spcAft>
              <a:buClr>
                <a:schemeClr val="tx2"/>
              </a:buClr>
              <a:buSzPct val="89000"/>
              <a:buFont typeface="Arial" charset="0"/>
              <a:buChar char="-"/>
              <a:defRPr baseline="0">
                <a:latin typeface="+mn-lt"/>
              </a:defRPr>
            </a:lvl9pPr>
          </a:lstStyle>
          <a:p>
            <a:pPr marL="0" indent="0">
              <a:lnSpc>
                <a:spcPts val="2000"/>
              </a:lnSpc>
            </a:pPr>
            <a:r>
              <a:rPr lang="en-US" sz="1600" dirty="0">
                <a:solidFill>
                  <a:srgbClr val="024882"/>
                </a:solidFill>
                <a:latin typeface="Open Sans" panose="020B0606030504020204"/>
              </a:rPr>
              <a:t>Employees enroll with a single sign-on directly from their Workday system.</a:t>
            </a:r>
          </a:p>
          <a:p>
            <a:pPr marL="0" indent="0">
              <a:lnSpc>
                <a:spcPts val="2000"/>
              </a:lnSpc>
            </a:pPr>
            <a:endParaRPr lang="en-US" sz="1600" dirty="0">
              <a:solidFill>
                <a:srgbClr val="024882"/>
              </a:solidFill>
              <a:latin typeface="Open Sans" panose="020B0606030504020204"/>
            </a:endParaRPr>
          </a:p>
          <a:p>
            <a:pPr marL="0" indent="0">
              <a:lnSpc>
                <a:spcPts val="2000"/>
              </a:lnSpc>
            </a:pPr>
            <a:r>
              <a:rPr lang="en-US" sz="1600" dirty="0">
                <a:solidFill>
                  <a:srgbClr val="024882"/>
                </a:solidFill>
                <a:latin typeface="Open Sans" panose="020B0606030504020204"/>
              </a:rPr>
              <a:t>Enrollment data is shared between Unum and your Workday system in real time. </a:t>
            </a:r>
          </a:p>
          <a:p>
            <a:pPr marL="0" indent="0">
              <a:lnSpc>
                <a:spcPts val="2000"/>
              </a:lnSpc>
            </a:pPr>
            <a:endParaRPr lang="en-US" sz="1600" dirty="0">
              <a:solidFill>
                <a:srgbClr val="024882"/>
              </a:solidFill>
              <a:latin typeface="Open Sans" panose="020B0606030504020204"/>
            </a:endParaRPr>
          </a:p>
          <a:p>
            <a:pPr marL="0" indent="0">
              <a:lnSpc>
                <a:spcPts val="2000"/>
              </a:lnSpc>
            </a:pPr>
            <a:r>
              <a:rPr lang="en-US" sz="1600" dirty="0">
                <a:solidFill>
                  <a:srgbClr val="024882"/>
                </a:solidFill>
                <a:latin typeface="Open Sans" panose="020B0606030504020204"/>
              </a:rPr>
              <a:t>Your bill is based on up-to-date information so it’s accurate each month. No more reconciliation. Easy online payment options are available, too.</a:t>
            </a:r>
          </a:p>
        </p:txBody>
      </p:sp>
      <p:sp>
        <p:nvSpPr>
          <p:cNvPr id="19" name="TextBox 18">
            <a:extLst>
              <a:ext uri="{FF2B5EF4-FFF2-40B4-BE49-F238E27FC236}">
                <a16:creationId xmlns:a16="http://schemas.microsoft.com/office/drawing/2014/main" id="{34039255-9147-4CB3-9661-2F507A380C7B}"/>
              </a:ext>
            </a:extLst>
          </p:cNvPr>
          <p:cNvSpPr txBox="1">
            <a:spLocks/>
          </p:cNvSpPr>
          <p:nvPr/>
        </p:nvSpPr>
        <p:spPr>
          <a:xfrm>
            <a:off x="4441370" y="2286000"/>
            <a:ext cx="2390503" cy="3066673"/>
          </a:xfrm>
          <a:prstGeom prst="rect">
            <a:avLst/>
          </a:prstGeom>
          <a:noFill/>
          <a:ln w="9525">
            <a:no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marL="53975" lvl="0" indent="-53975" defTabSz="1087313" eaLnBrk="1" hangingPunct="1">
              <a:lnSpc>
                <a:spcPct val="140000"/>
              </a:lnSpc>
              <a:buClr>
                <a:srgbClr val="272848"/>
              </a:buClr>
              <a:defRPr sz="800" baseline="0">
                <a:solidFill>
                  <a:schemeClr val="tx1">
                    <a:lumMod val="65000"/>
                    <a:lumOff val="35000"/>
                  </a:schemeClr>
                </a:solidFill>
                <a:latin typeface="Arial"/>
                <a:ea typeface="ＭＳ Ｐゴシック"/>
              </a:defRPr>
            </a:lvl1pPr>
            <a:lvl2pPr marL="235199" lvl="1" indent="-233272" defTabSz="1087313" eaLnBrk="1" hangingPunct="1">
              <a:buClr>
                <a:schemeClr val="tx2"/>
              </a:buClr>
              <a:buSzPct val="125000"/>
              <a:buFont typeface="Arial" pitchFamily="34" charset="0"/>
              <a:buChar char="•"/>
              <a:defRPr baseline="0">
                <a:latin typeface="+mn-lt"/>
              </a:defRPr>
            </a:lvl2pPr>
            <a:lvl3pPr marL="555224" lvl="2" indent="-318098" defTabSz="1087313" eaLnBrk="1" hangingPunct="1">
              <a:buClr>
                <a:schemeClr val="tx2"/>
              </a:buClr>
              <a:buSzPct val="120000"/>
              <a:buFont typeface="Arial" charset="0"/>
              <a:buChar char="–"/>
              <a:defRPr baseline="0">
                <a:latin typeface="+mn-lt"/>
              </a:defRPr>
            </a:lvl3pPr>
            <a:lvl4pPr marL="746082" lvl="3" indent="-188930" defTabSz="1087313" eaLnBrk="1" hangingPunct="1">
              <a:buClr>
                <a:schemeClr val="tx2"/>
              </a:buClr>
              <a:buSzPct val="100000"/>
              <a:buFont typeface="Arial" pitchFamily="34" charset="0"/>
              <a:buChar char="•"/>
              <a:defRPr baseline="0">
                <a:latin typeface="+mn-lt"/>
              </a:defRPr>
            </a:lvl4pPr>
            <a:lvl5pPr marL="910567" lvl="4" indent="-158085" defTabSz="1087313" eaLnBrk="1" hangingPunct="1">
              <a:buClr>
                <a:schemeClr val="tx2"/>
              </a:buClr>
              <a:buSzPct val="89000"/>
              <a:buFont typeface="Arial" charset="0"/>
              <a:buChar char="-"/>
              <a:defRPr baseline="0">
                <a:latin typeface="+mn-lt"/>
              </a:defRPr>
            </a:lvl5pPr>
            <a:lvl6pPr marL="910567" indent="-158085" defTabSz="1087313" fontAlgn="base">
              <a:spcBef>
                <a:spcPct val="0"/>
              </a:spcBef>
              <a:spcAft>
                <a:spcPct val="0"/>
              </a:spcAft>
              <a:buClr>
                <a:schemeClr val="tx2"/>
              </a:buClr>
              <a:buSzPct val="89000"/>
              <a:buFont typeface="Arial" charset="0"/>
              <a:buChar char="-"/>
              <a:defRPr baseline="0">
                <a:latin typeface="+mn-lt"/>
              </a:defRPr>
            </a:lvl6pPr>
            <a:lvl7pPr marL="910567" indent="-158085" defTabSz="1087313" fontAlgn="base">
              <a:spcBef>
                <a:spcPct val="0"/>
              </a:spcBef>
              <a:spcAft>
                <a:spcPct val="0"/>
              </a:spcAft>
              <a:buClr>
                <a:schemeClr val="tx2"/>
              </a:buClr>
              <a:buSzPct val="89000"/>
              <a:buFont typeface="Arial" charset="0"/>
              <a:buChar char="-"/>
              <a:defRPr baseline="0">
                <a:latin typeface="+mn-lt"/>
              </a:defRPr>
            </a:lvl7pPr>
            <a:lvl8pPr marL="910567" indent="-158085" defTabSz="1087313" fontAlgn="base">
              <a:spcBef>
                <a:spcPct val="0"/>
              </a:spcBef>
              <a:spcAft>
                <a:spcPct val="0"/>
              </a:spcAft>
              <a:buClr>
                <a:schemeClr val="tx2"/>
              </a:buClr>
              <a:buSzPct val="89000"/>
              <a:buFont typeface="Arial" charset="0"/>
              <a:buChar char="-"/>
              <a:defRPr baseline="0">
                <a:latin typeface="+mn-lt"/>
              </a:defRPr>
            </a:lvl8pPr>
            <a:lvl9pPr marL="910567" indent="-158085" defTabSz="1087313" fontAlgn="base">
              <a:spcBef>
                <a:spcPct val="0"/>
              </a:spcBef>
              <a:spcAft>
                <a:spcPct val="0"/>
              </a:spcAft>
              <a:buClr>
                <a:schemeClr val="tx2"/>
              </a:buClr>
              <a:buSzPct val="89000"/>
              <a:buFont typeface="Arial" charset="0"/>
              <a:buChar char="-"/>
              <a:defRPr baseline="0">
                <a:latin typeface="+mn-lt"/>
              </a:defRPr>
            </a:lvl9pPr>
          </a:lstStyle>
          <a:p>
            <a:pPr marL="0" indent="0" fontAlgn="base">
              <a:lnSpc>
                <a:spcPts val="2000"/>
              </a:lnSpc>
              <a:spcAft>
                <a:spcPct val="0"/>
              </a:spcAft>
              <a:defRPr/>
            </a:pPr>
            <a:r>
              <a:rPr lang="en-US" sz="1600" dirty="0">
                <a:solidFill>
                  <a:srgbClr val="024882"/>
                </a:solidFill>
                <a:latin typeface="Open Sans" panose="020B0606030504020204"/>
              </a:rPr>
              <a:t>You manually entered employee enrollment data and sent it to your insurance carrier via file feeds. </a:t>
            </a:r>
          </a:p>
          <a:p>
            <a:pPr marL="0" indent="0" fontAlgn="base">
              <a:lnSpc>
                <a:spcPts val="2000"/>
              </a:lnSpc>
              <a:spcAft>
                <a:spcPct val="0"/>
              </a:spcAft>
              <a:defRPr/>
            </a:pPr>
            <a:endParaRPr lang="en-US" sz="1600" dirty="0">
              <a:solidFill>
                <a:srgbClr val="024882"/>
              </a:solidFill>
              <a:latin typeface="Open Sans" panose="020B0606030504020204"/>
            </a:endParaRPr>
          </a:p>
          <a:p>
            <a:pPr marL="0" indent="0" defTabSz="959445" fontAlgn="base">
              <a:lnSpc>
                <a:spcPts val="2000"/>
              </a:lnSpc>
              <a:spcAft>
                <a:spcPct val="0"/>
              </a:spcAft>
              <a:defRPr/>
            </a:pPr>
            <a:r>
              <a:rPr lang="en-US" sz="1600" dirty="0">
                <a:solidFill>
                  <a:srgbClr val="024882"/>
                </a:solidFill>
                <a:latin typeface="Open Sans" panose="020B0606030504020204"/>
              </a:rPr>
              <a:t>You spent hours every month reconciling your benefits bill to make sure it reflected changes in that period.</a:t>
            </a:r>
          </a:p>
          <a:p>
            <a:pPr marL="0" indent="0" defTabSz="959445" fontAlgn="base">
              <a:lnSpc>
                <a:spcPts val="2000"/>
              </a:lnSpc>
              <a:spcAft>
                <a:spcPct val="0"/>
              </a:spcAft>
              <a:defRPr/>
            </a:pPr>
            <a:endParaRPr lang="en-US" sz="1600" dirty="0">
              <a:solidFill>
                <a:srgbClr val="024882"/>
              </a:solidFill>
              <a:latin typeface="Open Sans" panose="020B0606030504020204"/>
            </a:endParaRPr>
          </a:p>
        </p:txBody>
      </p:sp>
      <p:sp>
        <p:nvSpPr>
          <p:cNvPr id="20" name="TextBox 19">
            <a:extLst>
              <a:ext uri="{FF2B5EF4-FFF2-40B4-BE49-F238E27FC236}">
                <a16:creationId xmlns:a16="http://schemas.microsoft.com/office/drawing/2014/main" id="{FAD89D3F-803C-4885-AF8B-3C5807561149}"/>
              </a:ext>
            </a:extLst>
          </p:cNvPr>
          <p:cNvSpPr txBox="1"/>
          <p:nvPr/>
        </p:nvSpPr>
        <p:spPr>
          <a:xfrm>
            <a:off x="7249886" y="1600200"/>
            <a:ext cx="4942113" cy="276999"/>
          </a:xfrm>
          <a:prstGeom prst="rect">
            <a:avLst/>
          </a:prstGeom>
          <a:noFill/>
        </p:spPr>
        <p:txBody>
          <a:bodyPr wrap="square" lIns="0" tIns="0" rIns="0" bIns="0" rtlCol="0">
            <a:spAutoFit/>
          </a:bodyPr>
          <a:lstStyle/>
          <a:p>
            <a:pPr marL="7702" marR="3080" algn="ctr" defTabSz="914422">
              <a:spcBef>
                <a:spcPts val="439"/>
              </a:spcBef>
            </a:pPr>
            <a:r>
              <a:rPr lang="en-US" b="1" dirty="0">
                <a:solidFill>
                  <a:srgbClr val="4CB3BB"/>
                </a:solidFill>
                <a:latin typeface="Open Sans" panose="020B0606030504020204" pitchFamily="34" charset="0"/>
                <a:ea typeface="Open Sans" panose="020B0606030504020204" pitchFamily="34" charset="0"/>
                <a:cs typeface="Open Sans" panose="020B0606030504020204" pitchFamily="34" charset="0"/>
              </a:rPr>
              <a:t>WITH HR CONNECT…</a:t>
            </a:r>
          </a:p>
        </p:txBody>
      </p:sp>
      <p:sp>
        <p:nvSpPr>
          <p:cNvPr id="21" name="TextBox 20">
            <a:extLst>
              <a:ext uri="{FF2B5EF4-FFF2-40B4-BE49-F238E27FC236}">
                <a16:creationId xmlns:a16="http://schemas.microsoft.com/office/drawing/2014/main" id="{C6A98589-24D9-4F78-B90F-7B3C4B50E9D8}"/>
              </a:ext>
            </a:extLst>
          </p:cNvPr>
          <p:cNvSpPr txBox="1"/>
          <p:nvPr/>
        </p:nvSpPr>
        <p:spPr>
          <a:xfrm>
            <a:off x="3433012" y="1600200"/>
            <a:ext cx="3803811" cy="276999"/>
          </a:xfrm>
          <a:prstGeom prst="rect">
            <a:avLst/>
          </a:prstGeom>
          <a:noFill/>
        </p:spPr>
        <p:txBody>
          <a:bodyPr wrap="square" lIns="0" tIns="0" rIns="0" bIns="0" rtlCol="0">
            <a:spAutoFit/>
          </a:bodyPr>
          <a:lstStyle/>
          <a:p>
            <a:pPr marL="7702" marR="3080" algn="ctr" defTabSz="914422">
              <a:spcBef>
                <a:spcPts val="439"/>
              </a:spcBef>
            </a:pPr>
            <a:r>
              <a:rPr lang="en-US" b="1" dirty="0">
                <a:solidFill>
                  <a:srgbClr val="D67921"/>
                </a:solidFill>
                <a:latin typeface="Open Sans" panose="020B0606030504020204" pitchFamily="34" charset="0"/>
                <a:ea typeface="Open Sans" panose="020B0606030504020204" pitchFamily="34" charset="0"/>
                <a:cs typeface="Open Sans" panose="020B0606030504020204" pitchFamily="34" charset="0"/>
              </a:rPr>
              <a:t>THE OLD WAY…</a:t>
            </a:r>
          </a:p>
        </p:txBody>
      </p:sp>
      <p:pic>
        <p:nvPicPr>
          <p:cNvPr id="14" name="Picture 13">
            <a:extLst>
              <a:ext uri="{FF2B5EF4-FFF2-40B4-BE49-F238E27FC236}">
                <a16:creationId xmlns:a16="http://schemas.microsoft.com/office/drawing/2014/main" id="{38DB260C-A078-4B6C-8F79-1CF5069D3185}"/>
              </a:ext>
            </a:extLst>
          </p:cNvPr>
          <p:cNvPicPr>
            <a:picLocks noChangeAspect="1"/>
          </p:cNvPicPr>
          <p:nvPr/>
        </p:nvPicPr>
        <p:blipFill>
          <a:blip r:embed="rId3" cstate="print">
            <a:duotone>
              <a:schemeClr val="accent1">
                <a:shade val="45000"/>
                <a:satMod val="135000"/>
              </a:schemeClr>
              <a:prstClr val="white"/>
            </a:duotone>
            <a:extLst>
              <a:ext uri="{BEBA8EAE-BF5A-486C-A8C5-ECC9F3942E4B}">
                <a14:imgProps xmlns:a14="http://schemas.microsoft.com/office/drawing/2010/main">
                  <a14:imgLayer r:embed="rId4">
                    <a14:imgEffect>
                      <a14:colorTemperature colorTemp="4700"/>
                    </a14:imgEffect>
                    <a14:imgEffect>
                      <a14:brightnessContrast bright="-84000"/>
                    </a14:imgEffect>
                  </a14:imgLayer>
                </a14:imgProps>
              </a:ext>
              <a:ext uri="{28A0092B-C50C-407E-A947-70E740481C1C}">
                <a14:useLocalDpi xmlns:a14="http://schemas.microsoft.com/office/drawing/2010/main"/>
              </a:ext>
            </a:extLst>
          </a:blip>
          <a:stretch>
            <a:fillRect/>
          </a:stretch>
        </p:blipFill>
        <p:spPr>
          <a:xfrm>
            <a:off x="7831178" y="2286000"/>
            <a:ext cx="228600" cy="228600"/>
          </a:xfrm>
          <a:prstGeom prst="rect">
            <a:avLst/>
          </a:prstGeom>
        </p:spPr>
      </p:pic>
      <p:pic>
        <p:nvPicPr>
          <p:cNvPr id="8" name="Picture 7">
            <a:extLst>
              <a:ext uri="{FF2B5EF4-FFF2-40B4-BE49-F238E27FC236}">
                <a16:creationId xmlns:a16="http://schemas.microsoft.com/office/drawing/2014/main" id="{B4B13995-3CC1-4D5D-9C0C-3C4C351CCDFC}"/>
              </a:ext>
            </a:extLst>
          </p:cNvPr>
          <p:cNvPicPr>
            <a:picLocks noChangeAspect="1"/>
          </p:cNvPicPr>
          <p:nvPr/>
        </p:nvPicPr>
        <p:blipFill>
          <a:blip r:embed="rId5">
            <a:duotone>
              <a:schemeClr val="accent1">
                <a:shade val="45000"/>
                <a:satMod val="135000"/>
              </a:schemeClr>
              <a:prstClr val="white"/>
            </a:duotone>
            <a:extLst>
              <a:ext uri="{BEBA8EAE-BF5A-486C-A8C5-ECC9F3942E4B}">
                <a14:imgProps xmlns:a14="http://schemas.microsoft.com/office/drawing/2010/main">
                  <a14:imgLayer r:embed="rId6">
                    <a14:imgEffect>
                      <a14:sharpenSoften amount="-25000"/>
                    </a14:imgEffect>
                    <a14:imgEffect>
                      <a14:colorTemperature colorTemp="5300"/>
                    </a14:imgEffect>
                    <a14:imgEffect>
                      <a14:brightnessContrast bright="20000" contrast="-24000"/>
                    </a14:imgEffect>
                  </a14:imgLayer>
                </a14:imgProps>
              </a:ext>
            </a:extLst>
          </a:blip>
          <a:stretch>
            <a:fillRect/>
          </a:stretch>
        </p:blipFill>
        <p:spPr>
          <a:xfrm>
            <a:off x="3984170" y="2286000"/>
            <a:ext cx="228600" cy="228600"/>
          </a:xfrm>
          <a:prstGeom prst="rect">
            <a:avLst/>
          </a:prstGeom>
        </p:spPr>
      </p:pic>
      <p:cxnSp>
        <p:nvCxnSpPr>
          <p:cNvPr id="29" name="Straight Connector 28">
            <a:extLst>
              <a:ext uri="{FF2B5EF4-FFF2-40B4-BE49-F238E27FC236}">
                <a16:creationId xmlns:a16="http://schemas.microsoft.com/office/drawing/2014/main" id="{1E4D6AF5-0A75-2B46-BB4A-D8E144B90939}"/>
              </a:ext>
            </a:extLst>
          </p:cNvPr>
          <p:cNvCxnSpPr>
            <a:cxnSpLocks/>
          </p:cNvCxnSpPr>
          <p:nvPr/>
        </p:nvCxnSpPr>
        <p:spPr>
          <a:xfrm>
            <a:off x="7238251" y="1332411"/>
            <a:ext cx="0" cy="4572000"/>
          </a:xfrm>
          <a:prstGeom prst="line">
            <a:avLst/>
          </a:prstGeom>
          <a:ln w="12700">
            <a:solidFill>
              <a:srgbClr val="024882"/>
            </a:solidFill>
          </a:ln>
        </p:spPr>
        <p:style>
          <a:lnRef idx="1">
            <a:schemeClr val="accent1"/>
          </a:lnRef>
          <a:fillRef idx="0">
            <a:schemeClr val="accent1"/>
          </a:fillRef>
          <a:effectRef idx="0">
            <a:schemeClr val="accent1"/>
          </a:effectRef>
          <a:fontRef idx="minor">
            <a:schemeClr val="tx1"/>
          </a:fontRef>
        </p:style>
      </p:cxnSp>
      <p:pic>
        <p:nvPicPr>
          <p:cNvPr id="36" name="Picture 35">
            <a:extLst>
              <a:ext uri="{FF2B5EF4-FFF2-40B4-BE49-F238E27FC236}">
                <a16:creationId xmlns:a16="http://schemas.microsoft.com/office/drawing/2014/main" id="{D5AB12F0-DB84-E14F-B70D-DF5FA4F86E13}"/>
              </a:ext>
            </a:extLst>
          </p:cNvPr>
          <p:cNvPicPr>
            <a:picLocks noChangeAspect="1"/>
          </p:cNvPicPr>
          <p:nvPr/>
        </p:nvPicPr>
        <p:blipFill>
          <a:blip r:embed="rId3" cstate="print">
            <a:duotone>
              <a:schemeClr val="accent1">
                <a:shade val="45000"/>
                <a:satMod val="135000"/>
              </a:schemeClr>
              <a:prstClr val="white"/>
            </a:duotone>
            <a:extLst>
              <a:ext uri="{BEBA8EAE-BF5A-486C-A8C5-ECC9F3942E4B}">
                <a14:imgProps xmlns:a14="http://schemas.microsoft.com/office/drawing/2010/main">
                  <a14:imgLayer r:embed="rId4">
                    <a14:imgEffect>
                      <a14:colorTemperature colorTemp="4700"/>
                    </a14:imgEffect>
                    <a14:imgEffect>
                      <a14:brightnessContrast bright="-84000"/>
                    </a14:imgEffect>
                  </a14:imgLayer>
                </a14:imgProps>
              </a:ext>
              <a:ext uri="{28A0092B-C50C-407E-A947-70E740481C1C}">
                <a14:useLocalDpi xmlns:a14="http://schemas.microsoft.com/office/drawing/2010/main"/>
              </a:ext>
            </a:extLst>
          </a:blip>
          <a:stretch>
            <a:fillRect/>
          </a:stretch>
        </p:blipFill>
        <p:spPr>
          <a:xfrm>
            <a:off x="7831178" y="3327636"/>
            <a:ext cx="228600" cy="228600"/>
          </a:xfrm>
          <a:prstGeom prst="rect">
            <a:avLst/>
          </a:prstGeom>
        </p:spPr>
      </p:pic>
      <p:pic>
        <p:nvPicPr>
          <p:cNvPr id="38" name="Picture 37">
            <a:extLst>
              <a:ext uri="{FF2B5EF4-FFF2-40B4-BE49-F238E27FC236}">
                <a16:creationId xmlns:a16="http://schemas.microsoft.com/office/drawing/2014/main" id="{96D03A03-0773-5549-8E51-945F325955F2}"/>
              </a:ext>
            </a:extLst>
          </p:cNvPr>
          <p:cNvPicPr>
            <a:picLocks noChangeAspect="1"/>
          </p:cNvPicPr>
          <p:nvPr/>
        </p:nvPicPr>
        <p:blipFill>
          <a:blip r:embed="rId5">
            <a:duotone>
              <a:schemeClr val="accent1">
                <a:shade val="45000"/>
                <a:satMod val="135000"/>
              </a:schemeClr>
              <a:prstClr val="white"/>
            </a:duotone>
            <a:extLst>
              <a:ext uri="{BEBA8EAE-BF5A-486C-A8C5-ECC9F3942E4B}">
                <a14:imgProps xmlns:a14="http://schemas.microsoft.com/office/drawing/2010/main">
                  <a14:imgLayer r:embed="rId6">
                    <a14:imgEffect>
                      <a14:sharpenSoften amount="-25000"/>
                    </a14:imgEffect>
                    <a14:imgEffect>
                      <a14:colorTemperature colorTemp="5300"/>
                    </a14:imgEffect>
                    <a14:imgEffect>
                      <a14:brightnessContrast bright="20000" contrast="-24000"/>
                    </a14:imgEffect>
                  </a14:imgLayer>
                </a14:imgProps>
              </a:ext>
            </a:extLst>
          </a:blip>
          <a:stretch>
            <a:fillRect/>
          </a:stretch>
        </p:blipFill>
        <p:spPr>
          <a:xfrm>
            <a:off x="3984170" y="3827457"/>
            <a:ext cx="228600" cy="228600"/>
          </a:xfrm>
          <a:prstGeom prst="rect">
            <a:avLst/>
          </a:prstGeom>
        </p:spPr>
      </p:pic>
      <p:pic>
        <p:nvPicPr>
          <p:cNvPr id="24" name="Picture 23">
            <a:extLst>
              <a:ext uri="{FF2B5EF4-FFF2-40B4-BE49-F238E27FC236}">
                <a16:creationId xmlns:a16="http://schemas.microsoft.com/office/drawing/2014/main" id="{B6FBE250-C838-8C46-8F18-11B9E9F8E25B}"/>
              </a:ext>
            </a:extLst>
          </p:cNvPr>
          <p:cNvPicPr>
            <a:picLocks noChangeAspect="1"/>
          </p:cNvPicPr>
          <p:nvPr/>
        </p:nvPicPr>
        <p:blipFill>
          <a:blip r:embed="rId7"/>
          <a:stretch>
            <a:fillRect/>
          </a:stretch>
        </p:blipFill>
        <p:spPr>
          <a:xfrm>
            <a:off x="576072" y="610621"/>
            <a:ext cx="1642224" cy="421360"/>
          </a:xfrm>
          <a:prstGeom prst="rect">
            <a:avLst/>
          </a:prstGeom>
        </p:spPr>
      </p:pic>
      <p:sp>
        <p:nvSpPr>
          <p:cNvPr id="4" name="TextBox 3">
            <a:extLst>
              <a:ext uri="{FF2B5EF4-FFF2-40B4-BE49-F238E27FC236}">
                <a16:creationId xmlns:a16="http://schemas.microsoft.com/office/drawing/2014/main" id="{20824AE7-EA72-478D-8BB4-B41DC1CDEC34}"/>
              </a:ext>
            </a:extLst>
          </p:cNvPr>
          <p:cNvSpPr txBox="1"/>
          <p:nvPr/>
        </p:nvSpPr>
        <p:spPr>
          <a:xfrm>
            <a:off x="13078691" y="5897881"/>
            <a:ext cx="45719" cy="369332"/>
          </a:xfrm>
          <a:prstGeom prst="rect">
            <a:avLst/>
          </a:prstGeom>
          <a:noFill/>
        </p:spPr>
        <p:txBody>
          <a:bodyPr wrap="square" rtlCol="0">
            <a:spAutoFit/>
          </a:bodyPr>
          <a:lstStyle/>
          <a:p>
            <a:endParaRPr lang="en-US" dirty="0"/>
          </a:p>
        </p:txBody>
      </p:sp>
      <p:pic>
        <p:nvPicPr>
          <p:cNvPr id="22" name="Picture 21">
            <a:extLst>
              <a:ext uri="{FF2B5EF4-FFF2-40B4-BE49-F238E27FC236}">
                <a16:creationId xmlns:a16="http://schemas.microsoft.com/office/drawing/2014/main" id="{939F30BA-D74C-41A3-8FF1-BBD461863785}"/>
              </a:ext>
            </a:extLst>
          </p:cNvPr>
          <p:cNvPicPr>
            <a:picLocks noChangeAspect="1"/>
          </p:cNvPicPr>
          <p:nvPr/>
        </p:nvPicPr>
        <p:blipFill>
          <a:blip r:embed="rId3" cstate="print">
            <a:duotone>
              <a:schemeClr val="accent1">
                <a:shade val="45000"/>
                <a:satMod val="135000"/>
              </a:schemeClr>
              <a:prstClr val="white"/>
            </a:duotone>
            <a:extLst>
              <a:ext uri="{BEBA8EAE-BF5A-486C-A8C5-ECC9F3942E4B}">
                <a14:imgProps xmlns:a14="http://schemas.microsoft.com/office/drawing/2010/main">
                  <a14:imgLayer r:embed="rId4">
                    <a14:imgEffect>
                      <a14:colorTemperature colorTemp="4700"/>
                    </a14:imgEffect>
                    <a14:imgEffect>
                      <a14:brightnessContrast bright="-84000"/>
                    </a14:imgEffect>
                  </a14:imgLayer>
                </a14:imgProps>
              </a:ext>
              <a:ext uri="{28A0092B-C50C-407E-A947-70E740481C1C}">
                <a14:useLocalDpi xmlns:a14="http://schemas.microsoft.com/office/drawing/2010/main"/>
              </a:ext>
            </a:extLst>
          </a:blip>
          <a:stretch>
            <a:fillRect/>
          </a:stretch>
        </p:blipFill>
        <p:spPr>
          <a:xfrm>
            <a:off x="7831178" y="4353751"/>
            <a:ext cx="228600" cy="228600"/>
          </a:xfrm>
          <a:prstGeom prst="rect">
            <a:avLst/>
          </a:prstGeom>
        </p:spPr>
      </p:pic>
      <p:grpSp>
        <p:nvGrpSpPr>
          <p:cNvPr id="25" name="Group 24">
            <a:extLst>
              <a:ext uri="{FF2B5EF4-FFF2-40B4-BE49-F238E27FC236}">
                <a16:creationId xmlns:a16="http://schemas.microsoft.com/office/drawing/2014/main" id="{30A8A752-E161-A046-B12F-C5D0F5F80454}"/>
              </a:ext>
            </a:extLst>
          </p:cNvPr>
          <p:cNvGrpSpPr/>
          <p:nvPr/>
        </p:nvGrpSpPr>
        <p:grpSpPr>
          <a:xfrm>
            <a:off x="531020" y="5599025"/>
            <a:ext cx="2430050" cy="695332"/>
            <a:chOff x="7805233" y="4389766"/>
            <a:chExt cx="9175004" cy="2625329"/>
          </a:xfrm>
        </p:grpSpPr>
        <p:pic>
          <p:nvPicPr>
            <p:cNvPr id="28" name="Picture 27">
              <a:extLst>
                <a:ext uri="{FF2B5EF4-FFF2-40B4-BE49-F238E27FC236}">
                  <a16:creationId xmlns:a16="http://schemas.microsoft.com/office/drawing/2014/main" id="{06CD9B0B-78E7-3349-93E2-E610F3AF1395}"/>
                </a:ext>
              </a:extLst>
            </p:cNvPr>
            <p:cNvPicPr>
              <a:picLocks noChangeAspect="1"/>
            </p:cNvPicPr>
            <p:nvPr/>
          </p:nvPicPr>
          <p:blipFill>
            <a:blip r:embed="rId8"/>
            <a:stretch>
              <a:fillRect/>
            </a:stretch>
          </p:blipFill>
          <p:spPr>
            <a:xfrm>
              <a:off x="13722298" y="4389766"/>
              <a:ext cx="3257939" cy="2625329"/>
            </a:xfrm>
            <a:prstGeom prst="rect">
              <a:avLst/>
            </a:prstGeom>
          </p:spPr>
        </p:pic>
        <p:grpSp>
          <p:nvGrpSpPr>
            <p:cNvPr id="30" name="Group 29">
              <a:extLst>
                <a:ext uri="{FF2B5EF4-FFF2-40B4-BE49-F238E27FC236}">
                  <a16:creationId xmlns:a16="http://schemas.microsoft.com/office/drawing/2014/main" id="{E1534F01-60A2-154F-B162-A22094D80359}"/>
                </a:ext>
              </a:extLst>
            </p:cNvPr>
            <p:cNvGrpSpPr/>
            <p:nvPr/>
          </p:nvGrpSpPr>
          <p:grpSpPr>
            <a:xfrm>
              <a:off x="7805233" y="4389766"/>
              <a:ext cx="3257938" cy="2625329"/>
              <a:chOff x="15370765" y="4232671"/>
              <a:chExt cx="3618990" cy="2916274"/>
            </a:xfrm>
          </p:grpSpPr>
          <p:pic>
            <p:nvPicPr>
              <p:cNvPr id="31" name="Picture 30">
                <a:extLst>
                  <a:ext uri="{FF2B5EF4-FFF2-40B4-BE49-F238E27FC236}">
                    <a16:creationId xmlns:a16="http://schemas.microsoft.com/office/drawing/2014/main" id="{7B33197B-69D5-544E-A873-5B2C35A03FFB}"/>
                  </a:ext>
                </a:extLst>
              </p:cNvPr>
              <p:cNvPicPr>
                <a:picLocks noChangeAspect="1"/>
              </p:cNvPicPr>
              <p:nvPr/>
            </p:nvPicPr>
            <p:blipFill>
              <a:blip r:embed="rId8"/>
              <a:stretch>
                <a:fillRect/>
              </a:stretch>
            </p:blipFill>
            <p:spPr>
              <a:xfrm>
                <a:off x="15370765" y="4232671"/>
                <a:ext cx="3618990" cy="2916274"/>
              </a:xfrm>
              <a:prstGeom prst="rect">
                <a:avLst/>
              </a:prstGeom>
            </p:spPr>
          </p:pic>
          <p:pic>
            <p:nvPicPr>
              <p:cNvPr id="32" name="Picture 31">
                <a:extLst>
                  <a:ext uri="{FF2B5EF4-FFF2-40B4-BE49-F238E27FC236}">
                    <a16:creationId xmlns:a16="http://schemas.microsoft.com/office/drawing/2014/main" id="{56D07E7F-A3B8-5648-A1BA-77EEEE25000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339146" y="4899294"/>
                <a:ext cx="1759810" cy="563138"/>
              </a:xfrm>
              <a:prstGeom prst="rect">
                <a:avLst/>
              </a:prstGeom>
            </p:spPr>
          </p:pic>
        </p:grpSp>
      </p:grpSp>
      <p:pic>
        <p:nvPicPr>
          <p:cNvPr id="33" name="Picture 32">
            <a:extLst>
              <a:ext uri="{FF2B5EF4-FFF2-40B4-BE49-F238E27FC236}">
                <a16:creationId xmlns:a16="http://schemas.microsoft.com/office/drawing/2014/main" id="{1880BE8C-AC47-1E40-A39E-D9E87867A6BA}"/>
              </a:ext>
            </a:extLst>
          </p:cNvPr>
          <p:cNvPicPr>
            <a:picLocks noChangeAspect="1"/>
          </p:cNvPicPr>
          <p:nvPr/>
        </p:nvPicPr>
        <p:blipFill>
          <a:blip r:embed="rId10"/>
          <a:stretch>
            <a:fillRect/>
          </a:stretch>
        </p:blipFill>
        <p:spPr>
          <a:xfrm>
            <a:off x="1548621" y="5702332"/>
            <a:ext cx="384407" cy="400764"/>
          </a:xfrm>
          <a:prstGeom prst="rect">
            <a:avLst/>
          </a:prstGeom>
        </p:spPr>
      </p:pic>
      <p:sp>
        <p:nvSpPr>
          <p:cNvPr id="34" name="TextBox 33">
            <a:extLst>
              <a:ext uri="{FF2B5EF4-FFF2-40B4-BE49-F238E27FC236}">
                <a16:creationId xmlns:a16="http://schemas.microsoft.com/office/drawing/2014/main" id="{9EF8BAA7-5D7D-A640-93A9-B931C6263D5B}"/>
              </a:ext>
            </a:extLst>
          </p:cNvPr>
          <p:cNvSpPr txBox="1"/>
          <p:nvPr/>
        </p:nvSpPr>
        <p:spPr>
          <a:xfrm>
            <a:off x="1807129" y="5719296"/>
            <a:ext cx="1458998" cy="230834"/>
          </a:xfrm>
          <a:prstGeom prst="rect">
            <a:avLst/>
          </a:prstGeom>
          <a:noFill/>
        </p:spPr>
        <p:txBody>
          <a:bodyPr wrap="square" rtlCol="0">
            <a:spAutoFit/>
          </a:bodyPr>
          <a:lstStyle/>
          <a:p>
            <a:pPr algn="ctr"/>
            <a:r>
              <a:rPr lang="en-US" sz="900" b="1" dirty="0">
                <a:solidFill>
                  <a:srgbClr val="024882"/>
                </a:solidFill>
                <a:latin typeface="Open Sans" panose="020B0606030504020204" pitchFamily="34" charset="0"/>
                <a:ea typeface="Open Sans" panose="020B0606030504020204" pitchFamily="34" charset="0"/>
                <a:cs typeface="Open Sans" panose="020B0606030504020204" pitchFamily="34" charset="0"/>
              </a:rPr>
              <a:t>Workday</a:t>
            </a:r>
          </a:p>
        </p:txBody>
      </p:sp>
    </p:spTree>
    <p:extLst>
      <p:ext uri="{BB962C8B-B14F-4D97-AF65-F5344CB8AC3E}">
        <p14:creationId xmlns:p14="http://schemas.microsoft.com/office/powerpoint/2010/main" val="27963168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32ACEA2-6A61-4BB2-ABD4-9E47A2F6B843}"/>
              </a:ext>
            </a:extLst>
          </p:cNvPr>
          <p:cNvSpPr>
            <a:spLocks noGrp="1"/>
          </p:cNvSpPr>
          <p:nvPr>
            <p:ph type="sldNum" sz="quarter" idx="12"/>
          </p:nvPr>
        </p:nvSpPr>
        <p:spPr/>
        <p:txBody>
          <a:bodyPr/>
          <a:lstStyle/>
          <a:p>
            <a:fld id="{1FE3E5FF-F567-C747-AB2C-9AAD31BE383D}" type="slidenum">
              <a:rPr lang="en-US" smtClean="0"/>
              <a:pPr/>
              <a:t>8</a:t>
            </a:fld>
            <a:endParaRPr lang="en-US" dirty="0"/>
          </a:p>
        </p:txBody>
      </p:sp>
      <p:sp>
        <p:nvSpPr>
          <p:cNvPr id="28" name="object 2">
            <a:extLst>
              <a:ext uri="{FF2B5EF4-FFF2-40B4-BE49-F238E27FC236}">
                <a16:creationId xmlns:a16="http://schemas.microsoft.com/office/drawing/2014/main" id="{80D0E26C-2320-8449-AFC6-B6541229454E}"/>
              </a:ext>
            </a:extLst>
          </p:cNvPr>
          <p:cNvSpPr/>
          <p:nvPr/>
        </p:nvSpPr>
        <p:spPr>
          <a:xfrm>
            <a:off x="0" y="385"/>
            <a:ext cx="3429000" cy="6857615"/>
          </a:xfrm>
          <a:custGeom>
            <a:avLst/>
            <a:gdLst/>
            <a:ahLst/>
            <a:cxnLst/>
            <a:rect l="l" t="t" r="r" b="b"/>
            <a:pathLst>
              <a:path w="8812530" h="11308715">
                <a:moveTo>
                  <a:pt x="0" y="11308556"/>
                </a:moveTo>
                <a:lnTo>
                  <a:pt x="8812087" y="11308556"/>
                </a:lnTo>
                <a:lnTo>
                  <a:pt x="8812087" y="0"/>
                </a:lnTo>
                <a:lnTo>
                  <a:pt x="0" y="0"/>
                </a:lnTo>
                <a:lnTo>
                  <a:pt x="0" y="11308556"/>
                </a:lnTo>
                <a:close/>
              </a:path>
            </a:pathLst>
          </a:custGeom>
          <a:solidFill>
            <a:srgbClr val="F3F7FA"/>
          </a:solidFill>
        </p:spPr>
        <p:txBody>
          <a:bodyPr wrap="square" lIns="0" tIns="0" rIns="0" bIns="0" rtlCol="0"/>
          <a:lstStyle/>
          <a:p>
            <a:endParaRPr sz="1092" dirty="0"/>
          </a:p>
        </p:txBody>
      </p:sp>
      <p:sp>
        <p:nvSpPr>
          <p:cNvPr id="29" name="TextBox 28">
            <a:extLst>
              <a:ext uri="{FF2B5EF4-FFF2-40B4-BE49-F238E27FC236}">
                <a16:creationId xmlns:a16="http://schemas.microsoft.com/office/drawing/2014/main" id="{4101CAA2-2A9F-374C-ACCD-798315E9E193}"/>
              </a:ext>
            </a:extLst>
          </p:cNvPr>
          <p:cNvSpPr txBox="1"/>
          <p:nvPr/>
        </p:nvSpPr>
        <p:spPr>
          <a:xfrm>
            <a:off x="576072" y="1600200"/>
            <a:ext cx="2400300" cy="820738"/>
          </a:xfrm>
          <a:prstGeom prst="rect">
            <a:avLst/>
          </a:prstGeom>
          <a:noFill/>
        </p:spPr>
        <p:txBody>
          <a:bodyPr wrap="square" lIns="0" tIns="0" rIns="0" bIns="0" rtlCol="0">
            <a:spAutoFit/>
          </a:bodyPr>
          <a:lstStyle/>
          <a:p>
            <a:pPr marL="7702" marR="3080" defTabSz="914422">
              <a:lnSpc>
                <a:spcPts val="3200"/>
              </a:lnSpc>
            </a:pPr>
            <a:r>
              <a:rPr lang="en-US" sz="2800" b="1" dirty="0">
                <a:solidFill>
                  <a:srgbClr val="024882"/>
                </a:solidFill>
                <a:latin typeface="Open Sans" panose="020B0606030504020204" pitchFamily="34" charset="0"/>
                <a:ea typeface="Open Sans" panose="020B0606030504020204" pitchFamily="34" charset="0"/>
                <a:cs typeface="Open Sans" panose="020B0606030504020204" pitchFamily="34" charset="0"/>
              </a:rPr>
              <a:t>Enrollment Solution</a:t>
            </a:r>
          </a:p>
        </p:txBody>
      </p:sp>
      <p:sp>
        <p:nvSpPr>
          <p:cNvPr id="30" name="Rectangle 29">
            <a:extLst>
              <a:ext uri="{FF2B5EF4-FFF2-40B4-BE49-F238E27FC236}">
                <a16:creationId xmlns:a16="http://schemas.microsoft.com/office/drawing/2014/main" id="{7F1BF7AD-D8E4-4248-84A1-8EEE6DC6B153}"/>
              </a:ext>
            </a:extLst>
          </p:cNvPr>
          <p:cNvSpPr/>
          <p:nvPr/>
        </p:nvSpPr>
        <p:spPr>
          <a:xfrm>
            <a:off x="576073" y="2743200"/>
            <a:ext cx="2408428" cy="769441"/>
          </a:xfrm>
          <a:prstGeom prst="rect">
            <a:avLst/>
          </a:prstGeom>
        </p:spPr>
        <p:txBody>
          <a:bodyPr wrap="square" lIns="0" tIns="0" rIns="0" bIns="0">
            <a:spAutoFit/>
          </a:bodyPr>
          <a:lstStyle/>
          <a:p>
            <a:pPr marL="0" lvl="1" fontAlgn="ctr">
              <a:lnSpc>
                <a:spcPts val="2000"/>
              </a:lnSpc>
            </a:pPr>
            <a:r>
              <a:rPr lang="en-US" sz="1600" dirty="0">
                <a:solidFill>
                  <a:srgbClr val="024882"/>
                </a:solidFill>
                <a:latin typeface="Open Sans" panose="020B0606030504020204"/>
              </a:rPr>
              <a:t>Automates the </a:t>
            </a:r>
            <a:br>
              <a:rPr lang="en-US" sz="1600" dirty="0">
                <a:solidFill>
                  <a:srgbClr val="024882"/>
                </a:solidFill>
                <a:latin typeface="Open Sans" panose="020B0606030504020204"/>
              </a:rPr>
            </a:br>
            <a:r>
              <a:rPr lang="en-US" sz="1600" dirty="0">
                <a:solidFill>
                  <a:srgbClr val="024882"/>
                </a:solidFill>
                <a:latin typeface="Open Sans" panose="020B0606030504020204"/>
              </a:rPr>
              <a:t>exchange of enrollment and eligibility data</a:t>
            </a:r>
          </a:p>
        </p:txBody>
      </p:sp>
      <p:sp>
        <p:nvSpPr>
          <p:cNvPr id="34" name="TextBox 33">
            <a:extLst>
              <a:ext uri="{FF2B5EF4-FFF2-40B4-BE49-F238E27FC236}">
                <a16:creationId xmlns:a16="http://schemas.microsoft.com/office/drawing/2014/main" id="{A205E794-63B0-364B-BD6B-167C8C46DBD0}"/>
              </a:ext>
            </a:extLst>
          </p:cNvPr>
          <p:cNvSpPr txBox="1"/>
          <p:nvPr/>
        </p:nvSpPr>
        <p:spPr>
          <a:xfrm>
            <a:off x="7796462" y="1600200"/>
            <a:ext cx="4395537" cy="276999"/>
          </a:xfrm>
          <a:prstGeom prst="rect">
            <a:avLst/>
          </a:prstGeom>
          <a:noFill/>
        </p:spPr>
        <p:txBody>
          <a:bodyPr wrap="square" lIns="0" tIns="0" rIns="0" bIns="0" rtlCol="0">
            <a:spAutoFit/>
          </a:bodyPr>
          <a:lstStyle/>
          <a:p>
            <a:pPr marL="7702" marR="3080" algn="ctr" defTabSz="914422">
              <a:spcBef>
                <a:spcPts val="439"/>
              </a:spcBef>
            </a:pPr>
            <a:r>
              <a:rPr lang="en-US" b="1" dirty="0">
                <a:solidFill>
                  <a:srgbClr val="4CB3BB"/>
                </a:solidFill>
                <a:latin typeface="Open Sans" panose="020B0606030504020204" pitchFamily="34" charset="0"/>
                <a:ea typeface="Open Sans" panose="020B0606030504020204" pitchFamily="34" charset="0"/>
                <a:cs typeface="Open Sans" panose="020B0606030504020204" pitchFamily="34" charset="0"/>
              </a:rPr>
              <a:t>WITH HR CONNECT…</a:t>
            </a:r>
          </a:p>
        </p:txBody>
      </p:sp>
      <p:sp>
        <p:nvSpPr>
          <p:cNvPr id="35" name="TextBox 34">
            <a:extLst>
              <a:ext uri="{FF2B5EF4-FFF2-40B4-BE49-F238E27FC236}">
                <a16:creationId xmlns:a16="http://schemas.microsoft.com/office/drawing/2014/main" id="{3F6954D2-7DB9-474C-80E0-DCBB649D0E6D}"/>
              </a:ext>
            </a:extLst>
          </p:cNvPr>
          <p:cNvSpPr txBox="1"/>
          <p:nvPr/>
        </p:nvSpPr>
        <p:spPr>
          <a:xfrm>
            <a:off x="3433012" y="1600200"/>
            <a:ext cx="4363452" cy="276999"/>
          </a:xfrm>
          <a:prstGeom prst="rect">
            <a:avLst/>
          </a:prstGeom>
          <a:noFill/>
        </p:spPr>
        <p:txBody>
          <a:bodyPr wrap="square" lIns="0" tIns="0" rIns="0" bIns="0" rtlCol="0">
            <a:spAutoFit/>
          </a:bodyPr>
          <a:lstStyle/>
          <a:p>
            <a:pPr marL="7702" marR="3080" algn="ctr" defTabSz="914422">
              <a:spcBef>
                <a:spcPts val="439"/>
              </a:spcBef>
            </a:pPr>
            <a:r>
              <a:rPr lang="en-US" b="1" dirty="0">
                <a:solidFill>
                  <a:srgbClr val="D67921"/>
                </a:solidFill>
                <a:latin typeface="Open Sans" panose="020B0606030504020204" pitchFamily="34" charset="0"/>
                <a:ea typeface="Open Sans" panose="020B0606030504020204" pitchFamily="34" charset="0"/>
                <a:cs typeface="Open Sans" panose="020B0606030504020204" pitchFamily="34" charset="0"/>
              </a:rPr>
              <a:t>THE OLD WAY…</a:t>
            </a:r>
          </a:p>
        </p:txBody>
      </p:sp>
      <p:cxnSp>
        <p:nvCxnSpPr>
          <p:cNvPr id="38" name="Straight Connector 37">
            <a:extLst>
              <a:ext uri="{FF2B5EF4-FFF2-40B4-BE49-F238E27FC236}">
                <a16:creationId xmlns:a16="http://schemas.microsoft.com/office/drawing/2014/main" id="{65701B6F-547F-4945-9085-28814E5ACB7C}"/>
              </a:ext>
            </a:extLst>
          </p:cNvPr>
          <p:cNvCxnSpPr>
            <a:cxnSpLocks/>
          </p:cNvCxnSpPr>
          <p:nvPr/>
        </p:nvCxnSpPr>
        <p:spPr>
          <a:xfrm>
            <a:off x="7799956" y="1371600"/>
            <a:ext cx="0" cy="4572000"/>
          </a:xfrm>
          <a:prstGeom prst="line">
            <a:avLst/>
          </a:prstGeom>
          <a:ln w="12700">
            <a:solidFill>
              <a:srgbClr val="024882"/>
            </a:soli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BE238C5F-4152-A040-89E6-75C81A0652D3}"/>
              </a:ext>
            </a:extLst>
          </p:cNvPr>
          <p:cNvSpPr txBox="1">
            <a:spLocks/>
          </p:cNvSpPr>
          <p:nvPr/>
        </p:nvSpPr>
        <p:spPr>
          <a:xfrm>
            <a:off x="8915400" y="2286000"/>
            <a:ext cx="2473653" cy="2034211"/>
          </a:xfrm>
          <a:prstGeom prst="rect">
            <a:avLst/>
          </a:prstGeom>
          <a:noFill/>
          <a:ln w="9525">
            <a:no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marL="53975" lvl="0" indent="-53975" defTabSz="1087313" eaLnBrk="1" hangingPunct="1">
              <a:lnSpc>
                <a:spcPct val="140000"/>
              </a:lnSpc>
              <a:buClr>
                <a:srgbClr val="272848"/>
              </a:buClr>
              <a:defRPr sz="800" baseline="0">
                <a:solidFill>
                  <a:schemeClr val="tx1">
                    <a:lumMod val="65000"/>
                    <a:lumOff val="35000"/>
                  </a:schemeClr>
                </a:solidFill>
                <a:latin typeface="Arial"/>
                <a:ea typeface="ＭＳ Ｐゴシック"/>
              </a:defRPr>
            </a:lvl1pPr>
            <a:lvl2pPr marL="235199" lvl="1" indent="-233272" defTabSz="1087313" eaLnBrk="1" hangingPunct="1">
              <a:buClr>
                <a:schemeClr val="tx2"/>
              </a:buClr>
              <a:buSzPct val="125000"/>
              <a:buFont typeface="Arial" pitchFamily="34" charset="0"/>
              <a:buChar char="•"/>
              <a:defRPr baseline="0">
                <a:latin typeface="+mn-lt"/>
              </a:defRPr>
            </a:lvl2pPr>
            <a:lvl3pPr marL="555224" lvl="2" indent="-318098" defTabSz="1087313" eaLnBrk="1" hangingPunct="1">
              <a:buClr>
                <a:schemeClr val="tx2"/>
              </a:buClr>
              <a:buSzPct val="120000"/>
              <a:buFont typeface="Arial" charset="0"/>
              <a:buChar char="–"/>
              <a:defRPr baseline="0">
                <a:latin typeface="+mn-lt"/>
              </a:defRPr>
            </a:lvl3pPr>
            <a:lvl4pPr marL="746082" lvl="3" indent="-188930" defTabSz="1087313" eaLnBrk="1" hangingPunct="1">
              <a:buClr>
                <a:schemeClr val="tx2"/>
              </a:buClr>
              <a:buSzPct val="100000"/>
              <a:buFont typeface="Arial" pitchFamily="34" charset="0"/>
              <a:buChar char="•"/>
              <a:defRPr baseline="0">
                <a:latin typeface="+mn-lt"/>
              </a:defRPr>
            </a:lvl4pPr>
            <a:lvl5pPr marL="910567" lvl="4" indent="-158085" defTabSz="1087313" eaLnBrk="1" hangingPunct="1">
              <a:buClr>
                <a:schemeClr val="tx2"/>
              </a:buClr>
              <a:buSzPct val="89000"/>
              <a:buFont typeface="Arial" charset="0"/>
              <a:buChar char="-"/>
              <a:defRPr baseline="0">
                <a:latin typeface="+mn-lt"/>
              </a:defRPr>
            </a:lvl5pPr>
            <a:lvl6pPr marL="910567" indent="-158085" defTabSz="1087313" fontAlgn="base">
              <a:spcBef>
                <a:spcPct val="0"/>
              </a:spcBef>
              <a:spcAft>
                <a:spcPct val="0"/>
              </a:spcAft>
              <a:buClr>
                <a:schemeClr val="tx2"/>
              </a:buClr>
              <a:buSzPct val="89000"/>
              <a:buFont typeface="Arial" charset="0"/>
              <a:buChar char="-"/>
              <a:defRPr baseline="0">
                <a:latin typeface="+mn-lt"/>
              </a:defRPr>
            </a:lvl6pPr>
            <a:lvl7pPr marL="910567" indent="-158085" defTabSz="1087313" fontAlgn="base">
              <a:spcBef>
                <a:spcPct val="0"/>
              </a:spcBef>
              <a:spcAft>
                <a:spcPct val="0"/>
              </a:spcAft>
              <a:buClr>
                <a:schemeClr val="tx2"/>
              </a:buClr>
              <a:buSzPct val="89000"/>
              <a:buFont typeface="Arial" charset="0"/>
              <a:buChar char="-"/>
              <a:defRPr baseline="0">
                <a:latin typeface="+mn-lt"/>
              </a:defRPr>
            </a:lvl7pPr>
            <a:lvl8pPr marL="910567" indent="-158085" defTabSz="1087313" fontAlgn="base">
              <a:spcBef>
                <a:spcPct val="0"/>
              </a:spcBef>
              <a:spcAft>
                <a:spcPct val="0"/>
              </a:spcAft>
              <a:buClr>
                <a:schemeClr val="tx2"/>
              </a:buClr>
              <a:buSzPct val="89000"/>
              <a:buFont typeface="Arial" charset="0"/>
              <a:buChar char="-"/>
              <a:defRPr baseline="0">
                <a:latin typeface="+mn-lt"/>
              </a:defRPr>
            </a:lvl8pPr>
            <a:lvl9pPr marL="910567" indent="-158085" defTabSz="1087313" fontAlgn="base">
              <a:spcBef>
                <a:spcPct val="0"/>
              </a:spcBef>
              <a:spcAft>
                <a:spcPct val="0"/>
              </a:spcAft>
              <a:buClr>
                <a:schemeClr val="tx2"/>
              </a:buClr>
              <a:buSzPct val="89000"/>
              <a:buFont typeface="Arial" charset="0"/>
              <a:buChar char="-"/>
              <a:defRPr baseline="0">
                <a:latin typeface="+mn-lt"/>
              </a:defRPr>
            </a:lvl9pPr>
          </a:lstStyle>
          <a:p>
            <a:pPr marL="0" indent="0">
              <a:lnSpc>
                <a:spcPts val="2000"/>
              </a:lnSpc>
            </a:pPr>
            <a:r>
              <a:rPr lang="en-US" sz="1600" dirty="0">
                <a:solidFill>
                  <a:srgbClr val="024882"/>
                </a:solidFill>
                <a:latin typeface="Open Sans" panose="020B0606030504020204"/>
              </a:rPr>
              <a:t>Changes/updates made to an employee’s absence case are automatically sent to your Workday system in real time.</a:t>
            </a:r>
          </a:p>
          <a:p>
            <a:pPr marL="0" indent="0" fontAlgn="base">
              <a:lnSpc>
                <a:spcPts val="2000"/>
              </a:lnSpc>
              <a:defRPr/>
            </a:pPr>
            <a:endParaRPr lang="en-US" sz="1600" dirty="0">
              <a:solidFill>
                <a:srgbClr val="024882"/>
              </a:solidFill>
              <a:latin typeface="Open Sans" panose="020B0606030504020204"/>
            </a:endParaRPr>
          </a:p>
          <a:p>
            <a:pPr marL="0" indent="0" fontAlgn="base">
              <a:lnSpc>
                <a:spcPts val="2000"/>
              </a:lnSpc>
              <a:defRPr/>
            </a:pPr>
            <a:r>
              <a:rPr lang="en-US" sz="1600" dirty="0">
                <a:solidFill>
                  <a:srgbClr val="024882"/>
                </a:solidFill>
                <a:latin typeface="Open Sans" panose="020B0606030504020204"/>
              </a:rPr>
              <a:t>Duplicate data entry is a thing of the past.</a:t>
            </a:r>
          </a:p>
        </p:txBody>
      </p:sp>
      <p:sp>
        <p:nvSpPr>
          <p:cNvPr id="40" name="TextBox 39">
            <a:extLst>
              <a:ext uri="{FF2B5EF4-FFF2-40B4-BE49-F238E27FC236}">
                <a16:creationId xmlns:a16="http://schemas.microsoft.com/office/drawing/2014/main" id="{216DCF4A-8421-FA4A-BF26-45FD8835EF42}"/>
              </a:ext>
            </a:extLst>
          </p:cNvPr>
          <p:cNvSpPr txBox="1">
            <a:spLocks/>
          </p:cNvSpPr>
          <p:nvPr/>
        </p:nvSpPr>
        <p:spPr>
          <a:xfrm>
            <a:off x="4572000" y="2286000"/>
            <a:ext cx="2679895" cy="1777731"/>
          </a:xfrm>
          <a:prstGeom prst="rect">
            <a:avLst/>
          </a:prstGeom>
          <a:noFill/>
          <a:ln w="9525">
            <a:no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marL="53975" lvl="0" indent="-53975" defTabSz="1087313" eaLnBrk="1" hangingPunct="1">
              <a:lnSpc>
                <a:spcPct val="140000"/>
              </a:lnSpc>
              <a:buClr>
                <a:srgbClr val="272848"/>
              </a:buClr>
              <a:defRPr sz="800" baseline="0">
                <a:solidFill>
                  <a:schemeClr val="tx1">
                    <a:lumMod val="65000"/>
                    <a:lumOff val="35000"/>
                  </a:schemeClr>
                </a:solidFill>
                <a:latin typeface="Arial"/>
                <a:ea typeface="ＭＳ Ｐゴシック"/>
              </a:defRPr>
            </a:lvl1pPr>
            <a:lvl2pPr marL="235199" lvl="1" indent="-233272" defTabSz="1087313" eaLnBrk="1" hangingPunct="1">
              <a:buClr>
                <a:schemeClr val="tx2"/>
              </a:buClr>
              <a:buSzPct val="125000"/>
              <a:buFont typeface="Arial" pitchFamily="34" charset="0"/>
              <a:buChar char="•"/>
              <a:defRPr baseline="0">
                <a:latin typeface="+mn-lt"/>
              </a:defRPr>
            </a:lvl2pPr>
            <a:lvl3pPr marL="555224" lvl="2" indent="-318098" defTabSz="1087313" eaLnBrk="1" hangingPunct="1">
              <a:buClr>
                <a:schemeClr val="tx2"/>
              </a:buClr>
              <a:buSzPct val="120000"/>
              <a:buFont typeface="Arial" charset="0"/>
              <a:buChar char="–"/>
              <a:defRPr baseline="0">
                <a:latin typeface="+mn-lt"/>
              </a:defRPr>
            </a:lvl3pPr>
            <a:lvl4pPr marL="746082" lvl="3" indent="-188930" defTabSz="1087313" eaLnBrk="1" hangingPunct="1">
              <a:buClr>
                <a:schemeClr val="tx2"/>
              </a:buClr>
              <a:buSzPct val="100000"/>
              <a:buFont typeface="Arial" pitchFamily="34" charset="0"/>
              <a:buChar char="•"/>
              <a:defRPr baseline="0">
                <a:latin typeface="+mn-lt"/>
              </a:defRPr>
            </a:lvl4pPr>
            <a:lvl5pPr marL="910567" lvl="4" indent="-158085" defTabSz="1087313" eaLnBrk="1" hangingPunct="1">
              <a:buClr>
                <a:schemeClr val="tx2"/>
              </a:buClr>
              <a:buSzPct val="89000"/>
              <a:buFont typeface="Arial" charset="0"/>
              <a:buChar char="-"/>
              <a:defRPr baseline="0">
                <a:latin typeface="+mn-lt"/>
              </a:defRPr>
            </a:lvl5pPr>
            <a:lvl6pPr marL="910567" indent="-158085" defTabSz="1087313" fontAlgn="base">
              <a:spcBef>
                <a:spcPct val="0"/>
              </a:spcBef>
              <a:spcAft>
                <a:spcPct val="0"/>
              </a:spcAft>
              <a:buClr>
                <a:schemeClr val="tx2"/>
              </a:buClr>
              <a:buSzPct val="89000"/>
              <a:buFont typeface="Arial" charset="0"/>
              <a:buChar char="-"/>
              <a:defRPr baseline="0">
                <a:latin typeface="+mn-lt"/>
              </a:defRPr>
            </a:lvl6pPr>
            <a:lvl7pPr marL="910567" indent="-158085" defTabSz="1087313" fontAlgn="base">
              <a:spcBef>
                <a:spcPct val="0"/>
              </a:spcBef>
              <a:spcAft>
                <a:spcPct val="0"/>
              </a:spcAft>
              <a:buClr>
                <a:schemeClr val="tx2"/>
              </a:buClr>
              <a:buSzPct val="89000"/>
              <a:buFont typeface="Arial" charset="0"/>
              <a:buChar char="-"/>
              <a:defRPr baseline="0">
                <a:latin typeface="+mn-lt"/>
              </a:defRPr>
            </a:lvl7pPr>
            <a:lvl8pPr marL="910567" indent="-158085" defTabSz="1087313" fontAlgn="base">
              <a:spcBef>
                <a:spcPct val="0"/>
              </a:spcBef>
              <a:spcAft>
                <a:spcPct val="0"/>
              </a:spcAft>
              <a:buClr>
                <a:schemeClr val="tx2"/>
              </a:buClr>
              <a:buSzPct val="89000"/>
              <a:buFont typeface="Arial" charset="0"/>
              <a:buChar char="-"/>
              <a:defRPr baseline="0">
                <a:latin typeface="+mn-lt"/>
              </a:defRPr>
            </a:lvl8pPr>
            <a:lvl9pPr marL="910567" indent="-158085" defTabSz="1087313" fontAlgn="base">
              <a:spcBef>
                <a:spcPct val="0"/>
              </a:spcBef>
              <a:spcAft>
                <a:spcPct val="0"/>
              </a:spcAft>
              <a:buClr>
                <a:schemeClr val="tx2"/>
              </a:buClr>
              <a:buSzPct val="89000"/>
              <a:buFont typeface="Arial" charset="0"/>
              <a:buChar char="-"/>
              <a:defRPr baseline="0">
                <a:latin typeface="+mn-lt"/>
              </a:defRPr>
            </a:lvl9pPr>
          </a:lstStyle>
          <a:p>
            <a:pPr marL="0" indent="0" defTabSz="959445" fontAlgn="base">
              <a:lnSpc>
                <a:spcPts val="2000"/>
              </a:lnSpc>
              <a:spcAft>
                <a:spcPct val="0"/>
              </a:spcAft>
              <a:defRPr/>
            </a:pPr>
            <a:r>
              <a:rPr lang="en-US" sz="1600" dirty="0">
                <a:solidFill>
                  <a:srgbClr val="024882"/>
                </a:solidFill>
                <a:latin typeface="Open Sans" panose="020B0606030504020204"/>
              </a:rPr>
              <a:t>You spend hours ensuring Unum and your Workday system are in sync.</a:t>
            </a:r>
          </a:p>
          <a:p>
            <a:pPr marL="47628" indent="-47628" defTabSz="959445" fontAlgn="base">
              <a:lnSpc>
                <a:spcPts val="2000"/>
              </a:lnSpc>
              <a:spcAft>
                <a:spcPct val="0"/>
              </a:spcAft>
              <a:defRPr/>
            </a:pPr>
            <a:endParaRPr lang="en-US" sz="1600" dirty="0">
              <a:solidFill>
                <a:srgbClr val="024882"/>
              </a:solidFill>
              <a:latin typeface="Open Sans" panose="020B0606030504020204"/>
            </a:endParaRPr>
          </a:p>
          <a:p>
            <a:pPr marL="0" indent="0" fontAlgn="base">
              <a:lnSpc>
                <a:spcPts val="2000"/>
              </a:lnSpc>
              <a:spcAft>
                <a:spcPct val="0"/>
              </a:spcAft>
              <a:defRPr/>
            </a:pPr>
            <a:r>
              <a:rPr lang="en-US" sz="1600" dirty="0">
                <a:solidFill>
                  <a:srgbClr val="024882"/>
                </a:solidFill>
                <a:latin typeface="Open Sans" panose="020B0606030504020204"/>
              </a:rPr>
              <a:t>Enrollment and eligibility data must be manually entered into multiple systems.</a:t>
            </a:r>
          </a:p>
        </p:txBody>
      </p:sp>
      <p:pic>
        <p:nvPicPr>
          <p:cNvPr id="44" name="Picture 43">
            <a:extLst>
              <a:ext uri="{FF2B5EF4-FFF2-40B4-BE49-F238E27FC236}">
                <a16:creationId xmlns:a16="http://schemas.microsoft.com/office/drawing/2014/main" id="{D925810A-D649-1443-97E7-1B81C243CCEE}"/>
              </a:ext>
            </a:extLst>
          </p:cNvPr>
          <p:cNvPicPr>
            <a:picLocks noChangeAspect="1"/>
          </p:cNvPicPr>
          <p:nvPr/>
        </p:nvPicPr>
        <p:blipFill>
          <a:blip r:embed="rId3" cstate="print">
            <a:duotone>
              <a:schemeClr val="accent1">
                <a:shade val="45000"/>
                <a:satMod val="135000"/>
              </a:schemeClr>
              <a:prstClr val="white"/>
            </a:duotone>
            <a:extLst>
              <a:ext uri="{BEBA8EAE-BF5A-486C-A8C5-ECC9F3942E4B}">
                <a14:imgProps xmlns:a14="http://schemas.microsoft.com/office/drawing/2010/main">
                  <a14:imgLayer r:embed="rId4">
                    <a14:imgEffect>
                      <a14:colorTemperature colorTemp="4700"/>
                    </a14:imgEffect>
                    <a14:imgEffect>
                      <a14:brightnessContrast bright="-84000"/>
                    </a14:imgEffect>
                  </a14:imgLayer>
                </a14:imgProps>
              </a:ext>
              <a:ext uri="{28A0092B-C50C-407E-A947-70E740481C1C}">
                <a14:useLocalDpi xmlns:a14="http://schemas.microsoft.com/office/drawing/2010/main"/>
              </a:ext>
            </a:extLst>
          </a:blip>
          <a:stretch>
            <a:fillRect/>
          </a:stretch>
        </p:blipFill>
        <p:spPr>
          <a:xfrm>
            <a:off x="8461681" y="2312081"/>
            <a:ext cx="228600" cy="228600"/>
          </a:xfrm>
          <a:prstGeom prst="rect">
            <a:avLst/>
          </a:prstGeom>
        </p:spPr>
      </p:pic>
      <p:pic>
        <p:nvPicPr>
          <p:cNvPr id="46" name="Picture 45">
            <a:extLst>
              <a:ext uri="{FF2B5EF4-FFF2-40B4-BE49-F238E27FC236}">
                <a16:creationId xmlns:a16="http://schemas.microsoft.com/office/drawing/2014/main" id="{3AAD17D8-67CB-CE48-AFF7-62D61324DBE9}"/>
              </a:ext>
            </a:extLst>
          </p:cNvPr>
          <p:cNvPicPr>
            <a:picLocks noChangeAspect="1"/>
          </p:cNvPicPr>
          <p:nvPr/>
        </p:nvPicPr>
        <p:blipFill>
          <a:blip r:embed="rId5">
            <a:duotone>
              <a:schemeClr val="accent1">
                <a:shade val="45000"/>
                <a:satMod val="135000"/>
              </a:schemeClr>
              <a:prstClr val="white"/>
            </a:duotone>
            <a:extLst>
              <a:ext uri="{BEBA8EAE-BF5A-486C-A8C5-ECC9F3942E4B}">
                <a14:imgProps xmlns:a14="http://schemas.microsoft.com/office/drawing/2010/main">
                  <a14:imgLayer r:embed="rId6">
                    <a14:imgEffect>
                      <a14:sharpenSoften amount="-25000"/>
                    </a14:imgEffect>
                    <a14:imgEffect>
                      <a14:colorTemperature colorTemp="5300"/>
                    </a14:imgEffect>
                    <a14:imgEffect>
                      <a14:brightnessContrast bright="20000" contrast="-24000"/>
                    </a14:imgEffect>
                  </a14:imgLayer>
                </a14:imgProps>
              </a:ext>
            </a:extLst>
          </a:blip>
          <a:stretch>
            <a:fillRect/>
          </a:stretch>
        </p:blipFill>
        <p:spPr>
          <a:xfrm>
            <a:off x="4114800" y="2286000"/>
            <a:ext cx="228600" cy="228600"/>
          </a:xfrm>
          <a:prstGeom prst="rect">
            <a:avLst/>
          </a:prstGeom>
        </p:spPr>
      </p:pic>
      <p:pic>
        <p:nvPicPr>
          <p:cNvPr id="47" name="Picture 46">
            <a:extLst>
              <a:ext uri="{FF2B5EF4-FFF2-40B4-BE49-F238E27FC236}">
                <a16:creationId xmlns:a16="http://schemas.microsoft.com/office/drawing/2014/main" id="{45CEC972-BDF9-5F4C-A425-C0A7F54CFC59}"/>
              </a:ext>
            </a:extLst>
          </p:cNvPr>
          <p:cNvPicPr>
            <a:picLocks noChangeAspect="1"/>
          </p:cNvPicPr>
          <p:nvPr/>
        </p:nvPicPr>
        <p:blipFill>
          <a:blip r:embed="rId5">
            <a:duotone>
              <a:schemeClr val="accent1">
                <a:shade val="45000"/>
                <a:satMod val="135000"/>
              </a:schemeClr>
              <a:prstClr val="white"/>
            </a:duotone>
            <a:extLst>
              <a:ext uri="{BEBA8EAE-BF5A-486C-A8C5-ECC9F3942E4B}">
                <a14:imgProps xmlns:a14="http://schemas.microsoft.com/office/drawing/2010/main">
                  <a14:imgLayer r:embed="rId6">
                    <a14:imgEffect>
                      <a14:sharpenSoften amount="-25000"/>
                    </a14:imgEffect>
                    <a14:imgEffect>
                      <a14:colorTemperature colorTemp="5300"/>
                    </a14:imgEffect>
                    <a14:imgEffect>
                      <a14:brightnessContrast bright="20000" contrast="-24000"/>
                    </a14:imgEffect>
                  </a14:imgLayer>
                </a14:imgProps>
              </a:ext>
            </a:extLst>
          </a:blip>
          <a:stretch>
            <a:fillRect/>
          </a:stretch>
        </p:blipFill>
        <p:spPr>
          <a:xfrm>
            <a:off x="4114800" y="3314700"/>
            <a:ext cx="228600" cy="228600"/>
          </a:xfrm>
          <a:prstGeom prst="rect">
            <a:avLst/>
          </a:prstGeom>
        </p:spPr>
      </p:pic>
      <p:pic>
        <p:nvPicPr>
          <p:cNvPr id="48" name="Picture 47">
            <a:extLst>
              <a:ext uri="{FF2B5EF4-FFF2-40B4-BE49-F238E27FC236}">
                <a16:creationId xmlns:a16="http://schemas.microsoft.com/office/drawing/2014/main" id="{30E264BF-CAEC-EE4D-84DA-88A5720E131D}"/>
              </a:ext>
            </a:extLst>
          </p:cNvPr>
          <p:cNvPicPr>
            <a:picLocks noChangeAspect="1"/>
          </p:cNvPicPr>
          <p:nvPr/>
        </p:nvPicPr>
        <p:blipFill>
          <a:blip r:embed="rId3" cstate="print">
            <a:duotone>
              <a:schemeClr val="accent1">
                <a:shade val="45000"/>
                <a:satMod val="135000"/>
              </a:schemeClr>
              <a:prstClr val="white"/>
            </a:duotone>
            <a:extLst>
              <a:ext uri="{BEBA8EAE-BF5A-486C-A8C5-ECC9F3942E4B}">
                <a14:imgProps xmlns:a14="http://schemas.microsoft.com/office/drawing/2010/main">
                  <a14:imgLayer r:embed="rId4">
                    <a14:imgEffect>
                      <a14:colorTemperature colorTemp="4700"/>
                    </a14:imgEffect>
                    <a14:imgEffect>
                      <a14:brightnessContrast bright="-84000"/>
                    </a14:imgEffect>
                  </a14:imgLayer>
                </a14:imgProps>
              </a:ext>
              <a:ext uri="{28A0092B-C50C-407E-A947-70E740481C1C}">
                <a14:useLocalDpi xmlns:a14="http://schemas.microsoft.com/office/drawing/2010/main"/>
              </a:ext>
            </a:extLst>
          </a:blip>
          <a:stretch>
            <a:fillRect/>
          </a:stretch>
        </p:blipFill>
        <p:spPr>
          <a:xfrm>
            <a:off x="8458200" y="3835131"/>
            <a:ext cx="228600" cy="228600"/>
          </a:xfrm>
          <a:prstGeom prst="rect">
            <a:avLst/>
          </a:prstGeom>
        </p:spPr>
      </p:pic>
      <p:pic>
        <p:nvPicPr>
          <p:cNvPr id="21" name="Picture 20">
            <a:extLst>
              <a:ext uri="{FF2B5EF4-FFF2-40B4-BE49-F238E27FC236}">
                <a16:creationId xmlns:a16="http://schemas.microsoft.com/office/drawing/2014/main" id="{1EA53A65-91FE-1744-8A4B-F45CB27395C2}"/>
              </a:ext>
            </a:extLst>
          </p:cNvPr>
          <p:cNvPicPr>
            <a:picLocks noChangeAspect="1"/>
          </p:cNvPicPr>
          <p:nvPr/>
        </p:nvPicPr>
        <p:blipFill>
          <a:blip r:embed="rId7"/>
          <a:stretch>
            <a:fillRect/>
          </a:stretch>
        </p:blipFill>
        <p:spPr>
          <a:xfrm>
            <a:off x="576072" y="610621"/>
            <a:ext cx="1642224" cy="421360"/>
          </a:xfrm>
          <a:prstGeom prst="rect">
            <a:avLst/>
          </a:prstGeom>
        </p:spPr>
      </p:pic>
      <p:grpSp>
        <p:nvGrpSpPr>
          <p:cNvPr id="19" name="Group 18">
            <a:extLst>
              <a:ext uri="{FF2B5EF4-FFF2-40B4-BE49-F238E27FC236}">
                <a16:creationId xmlns:a16="http://schemas.microsoft.com/office/drawing/2014/main" id="{33CE712E-F7D2-5340-84EC-03ED339BD0E2}"/>
              </a:ext>
            </a:extLst>
          </p:cNvPr>
          <p:cNvGrpSpPr/>
          <p:nvPr/>
        </p:nvGrpSpPr>
        <p:grpSpPr>
          <a:xfrm>
            <a:off x="531020" y="5599025"/>
            <a:ext cx="2430050" cy="695332"/>
            <a:chOff x="7805233" y="4389766"/>
            <a:chExt cx="9175004" cy="2625329"/>
          </a:xfrm>
        </p:grpSpPr>
        <p:pic>
          <p:nvPicPr>
            <p:cNvPr id="23" name="Picture 22">
              <a:extLst>
                <a:ext uri="{FF2B5EF4-FFF2-40B4-BE49-F238E27FC236}">
                  <a16:creationId xmlns:a16="http://schemas.microsoft.com/office/drawing/2014/main" id="{CE88CFEF-512E-074F-AFAF-04DB038E5039}"/>
                </a:ext>
              </a:extLst>
            </p:cNvPr>
            <p:cNvPicPr>
              <a:picLocks noChangeAspect="1"/>
            </p:cNvPicPr>
            <p:nvPr/>
          </p:nvPicPr>
          <p:blipFill>
            <a:blip r:embed="rId8"/>
            <a:stretch>
              <a:fillRect/>
            </a:stretch>
          </p:blipFill>
          <p:spPr>
            <a:xfrm>
              <a:off x="13722298" y="4389766"/>
              <a:ext cx="3257939" cy="2625329"/>
            </a:xfrm>
            <a:prstGeom prst="rect">
              <a:avLst/>
            </a:prstGeom>
          </p:spPr>
        </p:pic>
        <p:grpSp>
          <p:nvGrpSpPr>
            <p:cNvPr id="24" name="Group 23">
              <a:extLst>
                <a:ext uri="{FF2B5EF4-FFF2-40B4-BE49-F238E27FC236}">
                  <a16:creationId xmlns:a16="http://schemas.microsoft.com/office/drawing/2014/main" id="{63C466BC-6F37-064D-80A9-B90B6B6EFE9C}"/>
                </a:ext>
              </a:extLst>
            </p:cNvPr>
            <p:cNvGrpSpPr/>
            <p:nvPr/>
          </p:nvGrpSpPr>
          <p:grpSpPr>
            <a:xfrm>
              <a:off x="7805233" y="4389766"/>
              <a:ext cx="3257938" cy="2625329"/>
              <a:chOff x="15370765" y="4232671"/>
              <a:chExt cx="3618990" cy="2916274"/>
            </a:xfrm>
          </p:grpSpPr>
          <p:pic>
            <p:nvPicPr>
              <p:cNvPr id="25" name="Picture 24">
                <a:extLst>
                  <a:ext uri="{FF2B5EF4-FFF2-40B4-BE49-F238E27FC236}">
                    <a16:creationId xmlns:a16="http://schemas.microsoft.com/office/drawing/2014/main" id="{9228C3DF-8D25-124F-B813-708CB3548359}"/>
                  </a:ext>
                </a:extLst>
              </p:cNvPr>
              <p:cNvPicPr>
                <a:picLocks noChangeAspect="1"/>
              </p:cNvPicPr>
              <p:nvPr/>
            </p:nvPicPr>
            <p:blipFill>
              <a:blip r:embed="rId8"/>
              <a:stretch>
                <a:fillRect/>
              </a:stretch>
            </p:blipFill>
            <p:spPr>
              <a:xfrm>
                <a:off x="15370765" y="4232671"/>
                <a:ext cx="3618990" cy="2916274"/>
              </a:xfrm>
              <a:prstGeom prst="rect">
                <a:avLst/>
              </a:prstGeom>
            </p:spPr>
          </p:pic>
          <p:pic>
            <p:nvPicPr>
              <p:cNvPr id="26" name="Picture 25">
                <a:extLst>
                  <a:ext uri="{FF2B5EF4-FFF2-40B4-BE49-F238E27FC236}">
                    <a16:creationId xmlns:a16="http://schemas.microsoft.com/office/drawing/2014/main" id="{8B5A2461-F829-2544-8824-01D8E8BE0F0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339146" y="4899294"/>
                <a:ext cx="1759810" cy="563138"/>
              </a:xfrm>
              <a:prstGeom prst="rect">
                <a:avLst/>
              </a:prstGeom>
            </p:spPr>
          </p:pic>
        </p:grpSp>
      </p:grpSp>
      <p:pic>
        <p:nvPicPr>
          <p:cNvPr id="27" name="Picture 26">
            <a:extLst>
              <a:ext uri="{FF2B5EF4-FFF2-40B4-BE49-F238E27FC236}">
                <a16:creationId xmlns:a16="http://schemas.microsoft.com/office/drawing/2014/main" id="{2F4DF15E-E3BE-6F48-80BB-F335FBBBED6D}"/>
              </a:ext>
            </a:extLst>
          </p:cNvPr>
          <p:cNvPicPr>
            <a:picLocks noChangeAspect="1"/>
          </p:cNvPicPr>
          <p:nvPr/>
        </p:nvPicPr>
        <p:blipFill>
          <a:blip r:embed="rId10"/>
          <a:stretch>
            <a:fillRect/>
          </a:stretch>
        </p:blipFill>
        <p:spPr>
          <a:xfrm>
            <a:off x="1548621" y="5702332"/>
            <a:ext cx="384407" cy="400764"/>
          </a:xfrm>
          <a:prstGeom prst="rect">
            <a:avLst/>
          </a:prstGeom>
        </p:spPr>
      </p:pic>
      <p:sp>
        <p:nvSpPr>
          <p:cNvPr id="31" name="TextBox 30">
            <a:extLst>
              <a:ext uri="{FF2B5EF4-FFF2-40B4-BE49-F238E27FC236}">
                <a16:creationId xmlns:a16="http://schemas.microsoft.com/office/drawing/2014/main" id="{1C462CE6-176D-B14B-8DD5-BCF6669BCABD}"/>
              </a:ext>
            </a:extLst>
          </p:cNvPr>
          <p:cNvSpPr txBox="1"/>
          <p:nvPr/>
        </p:nvSpPr>
        <p:spPr>
          <a:xfrm>
            <a:off x="1807129" y="5719296"/>
            <a:ext cx="1458998" cy="230834"/>
          </a:xfrm>
          <a:prstGeom prst="rect">
            <a:avLst/>
          </a:prstGeom>
          <a:noFill/>
        </p:spPr>
        <p:txBody>
          <a:bodyPr wrap="square" rtlCol="0">
            <a:spAutoFit/>
          </a:bodyPr>
          <a:lstStyle/>
          <a:p>
            <a:pPr algn="ctr"/>
            <a:r>
              <a:rPr lang="en-US" sz="900" b="1" dirty="0">
                <a:solidFill>
                  <a:srgbClr val="024882"/>
                </a:solidFill>
                <a:latin typeface="Open Sans" panose="020B0606030504020204" pitchFamily="34" charset="0"/>
                <a:ea typeface="Open Sans" panose="020B0606030504020204" pitchFamily="34" charset="0"/>
                <a:cs typeface="Open Sans" panose="020B0606030504020204" pitchFamily="34" charset="0"/>
              </a:rPr>
              <a:t>Workday</a:t>
            </a:r>
          </a:p>
        </p:txBody>
      </p:sp>
    </p:spTree>
    <p:extLst>
      <p:ext uri="{BB962C8B-B14F-4D97-AF65-F5344CB8AC3E}">
        <p14:creationId xmlns:p14="http://schemas.microsoft.com/office/powerpoint/2010/main" val="39106031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32ACEA2-6A61-4BB2-ABD4-9E47A2F6B843}"/>
              </a:ext>
            </a:extLst>
          </p:cNvPr>
          <p:cNvSpPr>
            <a:spLocks noGrp="1"/>
          </p:cNvSpPr>
          <p:nvPr>
            <p:ph type="sldNum" sz="quarter" idx="12"/>
          </p:nvPr>
        </p:nvSpPr>
        <p:spPr/>
        <p:txBody>
          <a:bodyPr/>
          <a:lstStyle/>
          <a:p>
            <a:fld id="{1FE3E5FF-F567-C747-AB2C-9AAD31BE383D}" type="slidenum">
              <a:rPr lang="en-US" smtClean="0"/>
              <a:pPr/>
              <a:t>9</a:t>
            </a:fld>
            <a:endParaRPr lang="en-US" dirty="0"/>
          </a:p>
        </p:txBody>
      </p:sp>
      <p:sp>
        <p:nvSpPr>
          <p:cNvPr id="32" name="object 2">
            <a:extLst>
              <a:ext uri="{FF2B5EF4-FFF2-40B4-BE49-F238E27FC236}">
                <a16:creationId xmlns:a16="http://schemas.microsoft.com/office/drawing/2014/main" id="{FA7E4375-8656-CA44-BA9B-8590CEDBD5F4}"/>
              </a:ext>
            </a:extLst>
          </p:cNvPr>
          <p:cNvSpPr/>
          <p:nvPr/>
        </p:nvSpPr>
        <p:spPr>
          <a:xfrm>
            <a:off x="0" y="385"/>
            <a:ext cx="3429000" cy="6857615"/>
          </a:xfrm>
          <a:custGeom>
            <a:avLst/>
            <a:gdLst/>
            <a:ahLst/>
            <a:cxnLst/>
            <a:rect l="l" t="t" r="r" b="b"/>
            <a:pathLst>
              <a:path w="8812530" h="11308715">
                <a:moveTo>
                  <a:pt x="0" y="11308556"/>
                </a:moveTo>
                <a:lnTo>
                  <a:pt x="8812087" y="11308556"/>
                </a:lnTo>
                <a:lnTo>
                  <a:pt x="8812087" y="0"/>
                </a:lnTo>
                <a:lnTo>
                  <a:pt x="0" y="0"/>
                </a:lnTo>
                <a:lnTo>
                  <a:pt x="0" y="11308556"/>
                </a:lnTo>
                <a:close/>
              </a:path>
            </a:pathLst>
          </a:custGeom>
          <a:solidFill>
            <a:srgbClr val="F3F7FA"/>
          </a:solidFill>
        </p:spPr>
        <p:txBody>
          <a:bodyPr wrap="square" lIns="0" tIns="0" rIns="0" bIns="0" rtlCol="0"/>
          <a:lstStyle/>
          <a:p>
            <a:endParaRPr sz="1092" dirty="0"/>
          </a:p>
        </p:txBody>
      </p:sp>
      <p:sp>
        <p:nvSpPr>
          <p:cNvPr id="33" name="TextBox 32">
            <a:extLst>
              <a:ext uri="{FF2B5EF4-FFF2-40B4-BE49-F238E27FC236}">
                <a16:creationId xmlns:a16="http://schemas.microsoft.com/office/drawing/2014/main" id="{038B4BAD-32D2-AC40-8CDF-12F73EB5EED6}"/>
              </a:ext>
            </a:extLst>
          </p:cNvPr>
          <p:cNvSpPr txBox="1"/>
          <p:nvPr/>
        </p:nvSpPr>
        <p:spPr>
          <a:xfrm>
            <a:off x="576072" y="1600200"/>
            <a:ext cx="2522728" cy="1231106"/>
          </a:xfrm>
          <a:prstGeom prst="rect">
            <a:avLst/>
          </a:prstGeom>
          <a:noFill/>
        </p:spPr>
        <p:txBody>
          <a:bodyPr wrap="square" lIns="0" tIns="0" rIns="0" bIns="0" rtlCol="0">
            <a:spAutoFit/>
          </a:bodyPr>
          <a:lstStyle/>
          <a:p>
            <a:pPr marL="7702" marR="3080" defTabSz="914422">
              <a:lnSpc>
                <a:spcPts val="3200"/>
              </a:lnSpc>
            </a:pPr>
            <a:r>
              <a:rPr lang="en-US" sz="2800" b="1" dirty="0">
                <a:solidFill>
                  <a:srgbClr val="024882"/>
                </a:solidFill>
                <a:latin typeface="Open Sans" panose="020B0606030504020204" pitchFamily="34" charset="0"/>
                <a:ea typeface="Open Sans" panose="020B0606030504020204" pitchFamily="34" charset="0"/>
                <a:cs typeface="Open Sans" panose="020B0606030504020204" pitchFamily="34" charset="0"/>
              </a:rPr>
              <a:t>Evidence of Insurability (EOI) Solution</a:t>
            </a:r>
          </a:p>
        </p:txBody>
      </p:sp>
      <p:sp>
        <p:nvSpPr>
          <p:cNvPr id="34" name="Rectangle 33">
            <a:extLst>
              <a:ext uri="{FF2B5EF4-FFF2-40B4-BE49-F238E27FC236}">
                <a16:creationId xmlns:a16="http://schemas.microsoft.com/office/drawing/2014/main" id="{1712893B-B479-BC47-ADB1-EBBB74381B92}"/>
              </a:ext>
            </a:extLst>
          </p:cNvPr>
          <p:cNvSpPr/>
          <p:nvPr/>
        </p:nvSpPr>
        <p:spPr>
          <a:xfrm>
            <a:off x="576073" y="3136900"/>
            <a:ext cx="2281427" cy="1025922"/>
          </a:xfrm>
          <a:prstGeom prst="rect">
            <a:avLst/>
          </a:prstGeom>
        </p:spPr>
        <p:txBody>
          <a:bodyPr wrap="square" lIns="0" tIns="0" rIns="0" bIns="0">
            <a:spAutoFit/>
          </a:bodyPr>
          <a:lstStyle/>
          <a:p>
            <a:pPr marL="0" lvl="1" fontAlgn="ctr">
              <a:lnSpc>
                <a:spcPts val="2000"/>
              </a:lnSpc>
            </a:pPr>
            <a:r>
              <a:rPr lang="en-US" sz="1600" dirty="0">
                <a:solidFill>
                  <a:srgbClr val="024882"/>
                </a:solidFill>
                <a:latin typeface="Open Sans" panose="020B0606030504020204"/>
              </a:rPr>
              <a:t>Shortens the EOI process from weeks to minutes — with no need for paper forms</a:t>
            </a:r>
          </a:p>
        </p:txBody>
      </p:sp>
      <p:sp>
        <p:nvSpPr>
          <p:cNvPr id="37" name="TextBox 36">
            <a:extLst>
              <a:ext uri="{FF2B5EF4-FFF2-40B4-BE49-F238E27FC236}">
                <a16:creationId xmlns:a16="http://schemas.microsoft.com/office/drawing/2014/main" id="{23E6DDBA-7428-FE4F-8B18-2939F9874666}"/>
              </a:ext>
            </a:extLst>
          </p:cNvPr>
          <p:cNvSpPr txBox="1"/>
          <p:nvPr/>
        </p:nvSpPr>
        <p:spPr>
          <a:xfrm>
            <a:off x="7796462" y="1600200"/>
            <a:ext cx="4395537" cy="276999"/>
          </a:xfrm>
          <a:prstGeom prst="rect">
            <a:avLst/>
          </a:prstGeom>
          <a:noFill/>
        </p:spPr>
        <p:txBody>
          <a:bodyPr wrap="square" lIns="0" tIns="0" rIns="0" bIns="0" rtlCol="0">
            <a:spAutoFit/>
          </a:bodyPr>
          <a:lstStyle/>
          <a:p>
            <a:pPr marL="7702" marR="3080" algn="ctr" defTabSz="914422">
              <a:spcBef>
                <a:spcPts val="439"/>
              </a:spcBef>
            </a:pPr>
            <a:r>
              <a:rPr lang="en-US" b="1" dirty="0">
                <a:solidFill>
                  <a:srgbClr val="4CB3BB"/>
                </a:solidFill>
                <a:latin typeface="Open Sans" panose="020B0606030504020204" pitchFamily="34" charset="0"/>
                <a:ea typeface="Open Sans" panose="020B0606030504020204" pitchFamily="34" charset="0"/>
                <a:cs typeface="Open Sans" panose="020B0606030504020204" pitchFamily="34" charset="0"/>
              </a:rPr>
              <a:t>WITH HR CONNECT…</a:t>
            </a:r>
          </a:p>
        </p:txBody>
      </p:sp>
      <p:sp>
        <p:nvSpPr>
          <p:cNvPr id="38" name="TextBox 37">
            <a:extLst>
              <a:ext uri="{FF2B5EF4-FFF2-40B4-BE49-F238E27FC236}">
                <a16:creationId xmlns:a16="http://schemas.microsoft.com/office/drawing/2014/main" id="{86EAF827-910F-A64F-9C88-4D2D8CF4F6CC}"/>
              </a:ext>
            </a:extLst>
          </p:cNvPr>
          <p:cNvSpPr txBox="1"/>
          <p:nvPr/>
        </p:nvSpPr>
        <p:spPr>
          <a:xfrm>
            <a:off x="3433012" y="1600200"/>
            <a:ext cx="4363452" cy="276999"/>
          </a:xfrm>
          <a:prstGeom prst="rect">
            <a:avLst/>
          </a:prstGeom>
          <a:noFill/>
        </p:spPr>
        <p:txBody>
          <a:bodyPr wrap="square" lIns="0" tIns="0" rIns="0" bIns="0" rtlCol="0">
            <a:spAutoFit/>
          </a:bodyPr>
          <a:lstStyle/>
          <a:p>
            <a:pPr marL="7702" marR="3080" algn="ctr" defTabSz="914422">
              <a:spcBef>
                <a:spcPts val="439"/>
              </a:spcBef>
            </a:pPr>
            <a:r>
              <a:rPr lang="en-US" b="1" dirty="0">
                <a:solidFill>
                  <a:srgbClr val="D67921"/>
                </a:solidFill>
                <a:latin typeface="Open Sans" panose="020B0606030504020204" pitchFamily="34" charset="0"/>
                <a:ea typeface="Open Sans" panose="020B0606030504020204" pitchFamily="34" charset="0"/>
                <a:cs typeface="Open Sans" panose="020B0606030504020204" pitchFamily="34" charset="0"/>
              </a:rPr>
              <a:t>THE OLD WAY…</a:t>
            </a:r>
          </a:p>
        </p:txBody>
      </p:sp>
      <p:cxnSp>
        <p:nvCxnSpPr>
          <p:cNvPr id="39" name="Straight Connector 38">
            <a:extLst>
              <a:ext uri="{FF2B5EF4-FFF2-40B4-BE49-F238E27FC236}">
                <a16:creationId xmlns:a16="http://schemas.microsoft.com/office/drawing/2014/main" id="{AB96D8CA-07BB-3F42-90B1-0F25A3E1E64D}"/>
              </a:ext>
            </a:extLst>
          </p:cNvPr>
          <p:cNvCxnSpPr>
            <a:cxnSpLocks/>
          </p:cNvCxnSpPr>
          <p:nvPr/>
        </p:nvCxnSpPr>
        <p:spPr>
          <a:xfrm>
            <a:off x="7799956" y="1371600"/>
            <a:ext cx="0" cy="4572000"/>
          </a:xfrm>
          <a:prstGeom prst="line">
            <a:avLst/>
          </a:prstGeom>
          <a:ln w="12700">
            <a:solidFill>
              <a:srgbClr val="024882"/>
            </a:solidFill>
            <a:prstDash val="solid"/>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7BF8C4E1-57C3-2242-9169-6DFF042341B0}"/>
              </a:ext>
            </a:extLst>
          </p:cNvPr>
          <p:cNvSpPr txBox="1">
            <a:spLocks/>
          </p:cNvSpPr>
          <p:nvPr/>
        </p:nvSpPr>
        <p:spPr>
          <a:xfrm>
            <a:off x="8915400" y="2286000"/>
            <a:ext cx="2527664" cy="2297232"/>
          </a:xfrm>
          <a:prstGeom prst="rect">
            <a:avLst/>
          </a:prstGeom>
          <a:noFill/>
          <a:ln w="9525">
            <a:no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marL="53975" lvl="0" indent="-53975" defTabSz="1087313" eaLnBrk="1" hangingPunct="1">
              <a:lnSpc>
                <a:spcPct val="140000"/>
              </a:lnSpc>
              <a:buClr>
                <a:srgbClr val="272848"/>
              </a:buClr>
              <a:defRPr sz="800" baseline="0">
                <a:solidFill>
                  <a:schemeClr val="tx1">
                    <a:lumMod val="65000"/>
                    <a:lumOff val="35000"/>
                  </a:schemeClr>
                </a:solidFill>
                <a:latin typeface="Arial"/>
                <a:ea typeface="ＭＳ Ｐゴシック"/>
              </a:defRPr>
            </a:lvl1pPr>
            <a:lvl2pPr marL="235199" lvl="1" indent="-233272" defTabSz="1087313" eaLnBrk="1" hangingPunct="1">
              <a:buClr>
                <a:schemeClr val="tx2"/>
              </a:buClr>
              <a:buSzPct val="125000"/>
              <a:buFont typeface="Arial" pitchFamily="34" charset="0"/>
              <a:buChar char="•"/>
              <a:defRPr baseline="0">
                <a:latin typeface="+mn-lt"/>
              </a:defRPr>
            </a:lvl2pPr>
            <a:lvl3pPr marL="555224" lvl="2" indent="-318098" defTabSz="1087313" eaLnBrk="1" hangingPunct="1">
              <a:buClr>
                <a:schemeClr val="tx2"/>
              </a:buClr>
              <a:buSzPct val="120000"/>
              <a:buFont typeface="Arial" charset="0"/>
              <a:buChar char="–"/>
              <a:defRPr baseline="0">
                <a:latin typeface="+mn-lt"/>
              </a:defRPr>
            </a:lvl3pPr>
            <a:lvl4pPr marL="746082" lvl="3" indent="-188930" defTabSz="1087313" eaLnBrk="1" hangingPunct="1">
              <a:buClr>
                <a:schemeClr val="tx2"/>
              </a:buClr>
              <a:buSzPct val="100000"/>
              <a:buFont typeface="Arial" pitchFamily="34" charset="0"/>
              <a:buChar char="•"/>
              <a:defRPr baseline="0">
                <a:latin typeface="+mn-lt"/>
              </a:defRPr>
            </a:lvl4pPr>
            <a:lvl5pPr marL="910567" lvl="4" indent="-158085" defTabSz="1087313" eaLnBrk="1" hangingPunct="1">
              <a:buClr>
                <a:schemeClr val="tx2"/>
              </a:buClr>
              <a:buSzPct val="89000"/>
              <a:buFont typeface="Arial" charset="0"/>
              <a:buChar char="-"/>
              <a:defRPr baseline="0">
                <a:latin typeface="+mn-lt"/>
              </a:defRPr>
            </a:lvl5pPr>
            <a:lvl6pPr marL="910567" indent="-158085" defTabSz="1087313" fontAlgn="base">
              <a:spcBef>
                <a:spcPct val="0"/>
              </a:spcBef>
              <a:spcAft>
                <a:spcPct val="0"/>
              </a:spcAft>
              <a:buClr>
                <a:schemeClr val="tx2"/>
              </a:buClr>
              <a:buSzPct val="89000"/>
              <a:buFont typeface="Arial" charset="0"/>
              <a:buChar char="-"/>
              <a:defRPr baseline="0">
                <a:latin typeface="+mn-lt"/>
              </a:defRPr>
            </a:lvl6pPr>
            <a:lvl7pPr marL="910567" indent="-158085" defTabSz="1087313" fontAlgn="base">
              <a:spcBef>
                <a:spcPct val="0"/>
              </a:spcBef>
              <a:spcAft>
                <a:spcPct val="0"/>
              </a:spcAft>
              <a:buClr>
                <a:schemeClr val="tx2"/>
              </a:buClr>
              <a:buSzPct val="89000"/>
              <a:buFont typeface="Arial" charset="0"/>
              <a:buChar char="-"/>
              <a:defRPr baseline="0">
                <a:latin typeface="+mn-lt"/>
              </a:defRPr>
            </a:lvl7pPr>
            <a:lvl8pPr marL="910567" indent="-158085" defTabSz="1087313" fontAlgn="base">
              <a:spcBef>
                <a:spcPct val="0"/>
              </a:spcBef>
              <a:spcAft>
                <a:spcPct val="0"/>
              </a:spcAft>
              <a:buClr>
                <a:schemeClr val="tx2"/>
              </a:buClr>
              <a:buSzPct val="89000"/>
              <a:buFont typeface="Arial" charset="0"/>
              <a:buChar char="-"/>
              <a:defRPr baseline="0">
                <a:latin typeface="+mn-lt"/>
              </a:defRPr>
            </a:lvl8pPr>
            <a:lvl9pPr marL="910567" indent="-158085" defTabSz="1087313" fontAlgn="base">
              <a:spcBef>
                <a:spcPct val="0"/>
              </a:spcBef>
              <a:spcAft>
                <a:spcPct val="0"/>
              </a:spcAft>
              <a:buClr>
                <a:schemeClr val="tx2"/>
              </a:buClr>
              <a:buSzPct val="89000"/>
              <a:buFont typeface="Arial" charset="0"/>
              <a:buChar char="-"/>
              <a:defRPr baseline="0">
                <a:latin typeface="+mn-lt"/>
              </a:defRPr>
            </a:lvl9pPr>
          </a:lstStyle>
          <a:p>
            <a:pPr marL="0" indent="0">
              <a:lnSpc>
                <a:spcPts val="2000"/>
              </a:lnSpc>
            </a:pPr>
            <a:r>
              <a:rPr lang="en-US" sz="1600" dirty="0">
                <a:solidFill>
                  <a:srgbClr val="024882"/>
                </a:solidFill>
                <a:latin typeface="Open Sans" panose="020B0606030504020204"/>
              </a:rPr>
              <a:t>Majority of employees receive instant coverage decisions.</a:t>
            </a:r>
          </a:p>
          <a:p>
            <a:pPr marL="0" indent="0">
              <a:lnSpc>
                <a:spcPts val="2000"/>
              </a:lnSpc>
            </a:pPr>
            <a:endParaRPr lang="en-US" sz="1600" dirty="0">
              <a:solidFill>
                <a:srgbClr val="024882"/>
              </a:solidFill>
              <a:latin typeface="Open Sans" panose="020B0606030504020204"/>
            </a:endParaRPr>
          </a:p>
          <a:p>
            <a:pPr marL="0" indent="0" defTabSz="959445" fontAlgn="base">
              <a:lnSpc>
                <a:spcPts val="2000"/>
              </a:lnSpc>
              <a:defRPr/>
            </a:pPr>
            <a:r>
              <a:rPr lang="en-US" sz="1600" dirty="0">
                <a:solidFill>
                  <a:srgbClr val="024882"/>
                </a:solidFill>
                <a:latin typeface="Open Sans" panose="020B0606030504020204"/>
              </a:rPr>
              <a:t>Easy, digital process that is completely paperless.</a:t>
            </a:r>
          </a:p>
          <a:p>
            <a:pPr marL="0" indent="0" fontAlgn="base">
              <a:lnSpc>
                <a:spcPts val="2000"/>
              </a:lnSpc>
              <a:defRPr/>
            </a:pPr>
            <a:endParaRPr lang="en-US" sz="1600" dirty="0">
              <a:solidFill>
                <a:srgbClr val="024882"/>
              </a:solidFill>
              <a:latin typeface="Open Sans" panose="020B0606030504020204"/>
            </a:endParaRPr>
          </a:p>
          <a:p>
            <a:pPr marL="0" indent="0" fontAlgn="base">
              <a:lnSpc>
                <a:spcPts val="2000"/>
              </a:lnSpc>
              <a:defRPr/>
            </a:pPr>
            <a:r>
              <a:rPr lang="en-US" sz="1600" dirty="0">
                <a:solidFill>
                  <a:srgbClr val="024882"/>
                </a:solidFill>
                <a:latin typeface="Open Sans" panose="020B0606030504020204"/>
              </a:rPr>
              <a:t>EOI-related claims issues are dramatically reduced.</a:t>
            </a:r>
          </a:p>
        </p:txBody>
      </p:sp>
      <p:sp>
        <p:nvSpPr>
          <p:cNvPr id="41" name="TextBox 40">
            <a:extLst>
              <a:ext uri="{FF2B5EF4-FFF2-40B4-BE49-F238E27FC236}">
                <a16:creationId xmlns:a16="http://schemas.microsoft.com/office/drawing/2014/main" id="{B8D6BB49-158D-9044-B613-022CEAB4BBCF}"/>
              </a:ext>
            </a:extLst>
          </p:cNvPr>
          <p:cNvSpPr txBox="1">
            <a:spLocks/>
          </p:cNvSpPr>
          <p:nvPr/>
        </p:nvSpPr>
        <p:spPr>
          <a:xfrm>
            <a:off x="4571999" y="2286000"/>
            <a:ext cx="2630659" cy="3316614"/>
          </a:xfrm>
          <a:prstGeom prst="rect">
            <a:avLst/>
          </a:prstGeom>
          <a:noFill/>
          <a:ln w="9525">
            <a:no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marL="53975" lvl="0" indent="-53975" defTabSz="1087313" eaLnBrk="1" hangingPunct="1">
              <a:lnSpc>
                <a:spcPct val="140000"/>
              </a:lnSpc>
              <a:buClr>
                <a:srgbClr val="272848"/>
              </a:buClr>
              <a:defRPr sz="800" baseline="0">
                <a:solidFill>
                  <a:schemeClr val="tx1">
                    <a:lumMod val="65000"/>
                    <a:lumOff val="35000"/>
                  </a:schemeClr>
                </a:solidFill>
                <a:latin typeface="Arial"/>
                <a:ea typeface="ＭＳ Ｐゴシック"/>
              </a:defRPr>
            </a:lvl1pPr>
            <a:lvl2pPr marL="235199" lvl="1" indent="-233272" defTabSz="1087313" eaLnBrk="1" hangingPunct="1">
              <a:buClr>
                <a:schemeClr val="tx2"/>
              </a:buClr>
              <a:buSzPct val="125000"/>
              <a:buFont typeface="Arial" pitchFamily="34" charset="0"/>
              <a:buChar char="•"/>
              <a:defRPr baseline="0">
                <a:latin typeface="+mn-lt"/>
              </a:defRPr>
            </a:lvl2pPr>
            <a:lvl3pPr marL="555224" lvl="2" indent="-318098" defTabSz="1087313" eaLnBrk="1" hangingPunct="1">
              <a:buClr>
                <a:schemeClr val="tx2"/>
              </a:buClr>
              <a:buSzPct val="120000"/>
              <a:buFont typeface="Arial" charset="0"/>
              <a:buChar char="–"/>
              <a:defRPr baseline="0">
                <a:latin typeface="+mn-lt"/>
              </a:defRPr>
            </a:lvl3pPr>
            <a:lvl4pPr marL="746082" lvl="3" indent="-188930" defTabSz="1087313" eaLnBrk="1" hangingPunct="1">
              <a:buClr>
                <a:schemeClr val="tx2"/>
              </a:buClr>
              <a:buSzPct val="100000"/>
              <a:buFont typeface="Arial" pitchFamily="34" charset="0"/>
              <a:buChar char="•"/>
              <a:defRPr baseline="0">
                <a:latin typeface="+mn-lt"/>
              </a:defRPr>
            </a:lvl4pPr>
            <a:lvl5pPr marL="910567" lvl="4" indent="-158085" defTabSz="1087313" eaLnBrk="1" hangingPunct="1">
              <a:buClr>
                <a:schemeClr val="tx2"/>
              </a:buClr>
              <a:buSzPct val="89000"/>
              <a:buFont typeface="Arial" charset="0"/>
              <a:buChar char="-"/>
              <a:defRPr baseline="0">
                <a:latin typeface="+mn-lt"/>
              </a:defRPr>
            </a:lvl5pPr>
            <a:lvl6pPr marL="910567" indent="-158085" defTabSz="1087313" fontAlgn="base">
              <a:spcBef>
                <a:spcPct val="0"/>
              </a:spcBef>
              <a:spcAft>
                <a:spcPct val="0"/>
              </a:spcAft>
              <a:buClr>
                <a:schemeClr val="tx2"/>
              </a:buClr>
              <a:buSzPct val="89000"/>
              <a:buFont typeface="Arial" charset="0"/>
              <a:buChar char="-"/>
              <a:defRPr baseline="0">
                <a:latin typeface="+mn-lt"/>
              </a:defRPr>
            </a:lvl6pPr>
            <a:lvl7pPr marL="910567" indent="-158085" defTabSz="1087313" fontAlgn="base">
              <a:spcBef>
                <a:spcPct val="0"/>
              </a:spcBef>
              <a:spcAft>
                <a:spcPct val="0"/>
              </a:spcAft>
              <a:buClr>
                <a:schemeClr val="tx2"/>
              </a:buClr>
              <a:buSzPct val="89000"/>
              <a:buFont typeface="Arial" charset="0"/>
              <a:buChar char="-"/>
              <a:defRPr baseline="0">
                <a:latin typeface="+mn-lt"/>
              </a:defRPr>
            </a:lvl7pPr>
            <a:lvl8pPr marL="910567" indent="-158085" defTabSz="1087313" fontAlgn="base">
              <a:spcBef>
                <a:spcPct val="0"/>
              </a:spcBef>
              <a:spcAft>
                <a:spcPct val="0"/>
              </a:spcAft>
              <a:buClr>
                <a:schemeClr val="tx2"/>
              </a:buClr>
              <a:buSzPct val="89000"/>
              <a:buFont typeface="Arial" charset="0"/>
              <a:buChar char="-"/>
              <a:defRPr baseline="0">
                <a:latin typeface="+mn-lt"/>
              </a:defRPr>
            </a:lvl8pPr>
            <a:lvl9pPr marL="910567" indent="-158085" defTabSz="1087313" fontAlgn="base">
              <a:spcBef>
                <a:spcPct val="0"/>
              </a:spcBef>
              <a:spcAft>
                <a:spcPct val="0"/>
              </a:spcAft>
              <a:buClr>
                <a:schemeClr val="tx2"/>
              </a:buClr>
              <a:buSzPct val="89000"/>
              <a:buFont typeface="Arial" charset="0"/>
              <a:buChar char="-"/>
              <a:defRPr baseline="0">
                <a:latin typeface="+mn-lt"/>
              </a:defRPr>
            </a:lvl9pPr>
          </a:lstStyle>
          <a:p>
            <a:pPr marL="0" indent="-47628" defTabSz="959445" fontAlgn="base">
              <a:lnSpc>
                <a:spcPts val="2000"/>
              </a:lnSpc>
              <a:spcAft>
                <a:spcPct val="0"/>
              </a:spcAft>
              <a:defRPr/>
            </a:pPr>
            <a:r>
              <a:rPr lang="en-US" sz="1600" dirty="0">
                <a:solidFill>
                  <a:srgbClr val="024882"/>
                </a:solidFill>
                <a:latin typeface="Open Sans" panose="020B0606030504020204"/>
              </a:rPr>
              <a:t>The EOI process can</a:t>
            </a:r>
            <a:br>
              <a:rPr lang="en-US" sz="1600" dirty="0">
                <a:solidFill>
                  <a:srgbClr val="024882"/>
                </a:solidFill>
                <a:latin typeface="Open Sans" panose="020B0606030504020204"/>
              </a:rPr>
            </a:br>
            <a:r>
              <a:rPr lang="en-US" sz="1600" dirty="0">
                <a:solidFill>
                  <a:srgbClr val="024882"/>
                </a:solidFill>
                <a:latin typeface="Open Sans" panose="020B0606030504020204"/>
              </a:rPr>
              <a:t>take weeks. </a:t>
            </a:r>
          </a:p>
          <a:p>
            <a:pPr marL="0" indent="-47628" defTabSz="959445" fontAlgn="base">
              <a:lnSpc>
                <a:spcPts val="2000"/>
              </a:lnSpc>
              <a:spcAft>
                <a:spcPct val="0"/>
              </a:spcAft>
              <a:defRPr/>
            </a:pPr>
            <a:endParaRPr lang="en-US" sz="1600" dirty="0">
              <a:solidFill>
                <a:srgbClr val="024882"/>
              </a:solidFill>
              <a:latin typeface="Open Sans" panose="020B0606030504020204"/>
            </a:endParaRPr>
          </a:p>
          <a:p>
            <a:pPr marL="0" indent="0" defTabSz="959445" fontAlgn="base">
              <a:lnSpc>
                <a:spcPts val="2000"/>
              </a:lnSpc>
              <a:spcAft>
                <a:spcPct val="0"/>
              </a:spcAft>
              <a:defRPr/>
            </a:pPr>
            <a:r>
              <a:rPr lang="en-US" sz="1600" dirty="0">
                <a:solidFill>
                  <a:srgbClr val="024882"/>
                </a:solidFill>
                <a:latin typeface="Open Sans" panose="020B0606030504020204"/>
              </a:rPr>
              <a:t>“Snail mail” slows communication.</a:t>
            </a:r>
          </a:p>
          <a:p>
            <a:pPr marL="0" indent="0" defTabSz="959445" fontAlgn="base">
              <a:lnSpc>
                <a:spcPts val="2000"/>
              </a:lnSpc>
              <a:spcAft>
                <a:spcPct val="0"/>
              </a:spcAft>
              <a:defRPr/>
            </a:pPr>
            <a:endParaRPr lang="en-US" sz="1600" dirty="0">
              <a:solidFill>
                <a:srgbClr val="024882"/>
              </a:solidFill>
              <a:latin typeface="Open Sans" panose="020B0606030504020204"/>
            </a:endParaRPr>
          </a:p>
          <a:p>
            <a:pPr marL="0" indent="0" defTabSz="959445" fontAlgn="base">
              <a:lnSpc>
                <a:spcPts val="2000"/>
              </a:lnSpc>
              <a:spcAft>
                <a:spcPct val="0"/>
              </a:spcAft>
              <a:defRPr/>
            </a:pPr>
            <a:r>
              <a:rPr lang="en-US" sz="1600" dirty="0">
                <a:solidFill>
                  <a:srgbClr val="024882"/>
                </a:solidFill>
                <a:latin typeface="Open Sans" panose="020B0606030504020204"/>
              </a:rPr>
              <a:t>Employers must monitor EOI status and manually enter data into their Workday systems.</a:t>
            </a:r>
          </a:p>
          <a:p>
            <a:pPr marL="0" indent="0" defTabSz="959445" fontAlgn="base">
              <a:lnSpc>
                <a:spcPts val="2000"/>
              </a:lnSpc>
              <a:spcAft>
                <a:spcPct val="0"/>
              </a:spcAft>
              <a:defRPr/>
            </a:pPr>
            <a:endParaRPr lang="en-US" sz="1600" dirty="0">
              <a:solidFill>
                <a:srgbClr val="024882"/>
              </a:solidFill>
              <a:latin typeface="Open Sans" panose="020B0606030504020204"/>
            </a:endParaRPr>
          </a:p>
          <a:p>
            <a:pPr marL="0" indent="0" defTabSz="959445" fontAlgn="base">
              <a:lnSpc>
                <a:spcPts val="2000"/>
              </a:lnSpc>
              <a:spcAft>
                <a:spcPct val="0"/>
              </a:spcAft>
              <a:defRPr/>
            </a:pPr>
            <a:r>
              <a:rPr lang="en-US" sz="1600" dirty="0">
                <a:solidFill>
                  <a:srgbClr val="024882"/>
                </a:solidFill>
                <a:latin typeface="Open Sans" panose="020B0606030504020204"/>
              </a:rPr>
              <a:t>Employees wait weeks for coverage decisions.</a:t>
            </a:r>
          </a:p>
        </p:txBody>
      </p:sp>
      <p:pic>
        <p:nvPicPr>
          <p:cNvPr id="42" name="Picture 41">
            <a:extLst>
              <a:ext uri="{FF2B5EF4-FFF2-40B4-BE49-F238E27FC236}">
                <a16:creationId xmlns:a16="http://schemas.microsoft.com/office/drawing/2014/main" id="{E9EA3BC4-39E1-C64F-8EA6-14AB1FF92285}"/>
              </a:ext>
            </a:extLst>
          </p:cNvPr>
          <p:cNvPicPr>
            <a:picLocks noChangeAspect="1"/>
          </p:cNvPicPr>
          <p:nvPr/>
        </p:nvPicPr>
        <p:blipFill>
          <a:blip r:embed="rId3" cstate="print">
            <a:duotone>
              <a:schemeClr val="accent1">
                <a:shade val="45000"/>
                <a:satMod val="135000"/>
              </a:schemeClr>
              <a:prstClr val="white"/>
            </a:duotone>
            <a:extLst>
              <a:ext uri="{BEBA8EAE-BF5A-486C-A8C5-ECC9F3942E4B}">
                <a14:imgProps xmlns:a14="http://schemas.microsoft.com/office/drawing/2010/main">
                  <a14:imgLayer r:embed="rId4">
                    <a14:imgEffect>
                      <a14:colorTemperature colorTemp="4700"/>
                    </a14:imgEffect>
                    <a14:imgEffect>
                      <a14:brightnessContrast bright="-84000"/>
                    </a14:imgEffect>
                  </a14:imgLayer>
                </a14:imgProps>
              </a:ext>
              <a:ext uri="{28A0092B-C50C-407E-A947-70E740481C1C}">
                <a14:useLocalDpi xmlns:a14="http://schemas.microsoft.com/office/drawing/2010/main"/>
              </a:ext>
            </a:extLst>
          </a:blip>
          <a:stretch>
            <a:fillRect/>
          </a:stretch>
        </p:blipFill>
        <p:spPr>
          <a:xfrm>
            <a:off x="8458200" y="2286000"/>
            <a:ext cx="228600" cy="228600"/>
          </a:xfrm>
          <a:prstGeom prst="rect">
            <a:avLst/>
          </a:prstGeom>
        </p:spPr>
      </p:pic>
      <p:pic>
        <p:nvPicPr>
          <p:cNvPr id="43" name="Picture 42">
            <a:extLst>
              <a:ext uri="{FF2B5EF4-FFF2-40B4-BE49-F238E27FC236}">
                <a16:creationId xmlns:a16="http://schemas.microsoft.com/office/drawing/2014/main" id="{84115768-3546-564B-90E2-4803AA8807A2}"/>
              </a:ext>
            </a:extLst>
          </p:cNvPr>
          <p:cNvPicPr>
            <a:picLocks noChangeAspect="1"/>
          </p:cNvPicPr>
          <p:nvPr/>
        </p:nvPicPr>
        <p:blipFill>
          <a:blip r:embed="rId5">
            <a:duotone>
              <a:schemeClr val="accent1">
                <a:shade val="45000"/>
                <a:satMod val="135000"/>
              </a:schemeClr>
              <a:prstClr val="white"/>
            </a:duotone>
            <a:extLst>
              <a:ext uri="{BEBA8EAE-BF5A-486C-A8C5-ECC9F3942E4B}">
                <a14:imgProps xmlns:a14="http://schemas.microsoft.com/office/drawing/2010/main">
                  <a14:imgLayer r:embed="rId6">
                    <a14:imgEffect>
                      <a14:sharpenSoften amount="-25000"/>
                    </a14:imgEffect>
                    <a14:imgEffect>
                      <a14:colorTemperature colorTemp="5300"/>
                    </a14:imgEffect>
                    <a14:imgEffect>
                      <a14:brightnessContrast bright="20000" contrast="-24000"/>
                    </a14:imgEffect>
                  </a14:imgLayer>
                </a14:imgProps>
              </a:ext>
            </a:extLst>
          </a:blip>
          <a:stretch>
            <a:fillRect/>
          </a:stretch>
        </p:blipFill>
        <p:spPr>
          <a:xfrm>
            <a:off x="4114800" y="2286000"/>
            <a:ext cx="228600" cy="228600"/>
          </a:xfrm>
          <a:prstGeom prst="rect">
            <a:avLst/>
          </a:prstGeom>
        </p:spPr>
      </p:pic>
      <p:pic>
        <p:nvPicPr>
          <p:cNvPr id="44" name="Picture 43">
            <a:extLst>
              <a:ext uri="{FF2B5EF4-FFF2-40B4-BE49-F238E27FC236}">
                <a16:creationId xmlns:a16="http://schemas.microsoft.com/office/drawing/2014/main" id="{B02BD02D-306E-D449-A85B-0D423575E48A}"/>
              </a:ext>
            </a:extLst>
          </p:cNvPr>
          <p:cNvPicPr>
            <a:picLocks noChangeAspect="1"/>
          </p:cNvPicPr>
          <p:nvPr/>
        </p:nvPicPr>
        <p:blipFill>
          <a:blip r:embed="rId5">
            <a:duotone>
              <a:schemeClr val="accent1">
                <a:shade val="45000"/>
                <a:satMod val="135000"/>
              </a:schemeClr>
              <a:prstClr val="white"/>
            </a:duotone>
            <a:extLst>
              <a:ext uri="{BEBA8EAE-BF5A-486C-A8C5-ECC9F3942E4B}">
                <a14:imgProps xmlns:a14="http://schemas.microsoft.com/office/drawing/2010/main">
                  <a14:imgLayer r:embed="rId6">
                    <a14:imgEffect>
                      <a14:sharpenSoften amount="-25000"/>
                    </a14:imgEffect>
                    <a14:imgEffect>
                      <a14:colorTemperature colorTemp="5300"/>
                    </a14:imgEffect>
                    <a14:imgEffect>
                      <a14:brightnessContrast bright="20000" contrast="-24000"/>
                    </a14:imgEffect>
                  </a14:imgLayer>
                </a14:imgProps>
              </a:ext>
            </a:extLst>
          </a:blip>
          <a:stretch>
            <a:fillRect/>
          </a:stretch>
        </p:blipFill>
        <p:spPr>
          <a:xfrm>
            <a:off x="4114800" y="3093716"/>
            <a:ext cx="228600" cy="228600"/>
          </a:xfrm>
          <a:prstGeom prst="rect">
            <a:avLst/>
          </a:prstGeom>
        </p:spPr>
      </p:pic>
      <p:pic>
        <p:nvPicPr>
          <p:cNvPr id="46" name="Picture 45">
            <a:extLst>
              <a:ext uri="{FF2B5EF4-FFF2-40B4-BE49-F238E27FC236}">
                <a16:creationId xmlns:a16="http://schemas.microsoft.com/office/drawing/2014/main" id="{E8FB6066-84CD-154B-85AD-2EC5B4078A39}"/>
              </a:ext>
            </a:extLst>
          </p:cNvPr>
          <p:cNvPicPr>
            <a:picLocks noChangeAspect="1"/>
          </p:cNvPicPr>
          <p:nvPr/>
        </p:nvPicPr>
        <p:blipFill>
          <a:blip r:embed="rId5">
            <a:duotone>
              <a:schemeClr val="accent1">
                <a:shade val="45000"/>
                <a:satMod val="135000"/>
              </a:schemeClr>
              <a:prstClr val="white"/>
            </a:duotone>
            <a:extLst>
              <a:ext uri="{BEBA8EAE-BF5A-486C-A8C5-ECC9F3942E4B}">
                <a14:imgProps xmlns:a14="http://schemas.microsoft.com/office/drawing/2010/main">
                  <a14:imgLayer r:embed="rId6">
                    <a14:imgEffect>
                      <a14:sharpenSoften amount="-25000"/>
                    </a14:imgEffect>
                    <a14:imgEffect>
                      <a14:colorTemperature colorTemp="5300"/>
                    </a14:imgEffect>
                    <a14:imgEffect>
                      <a14:brightnessContrast bright="20000" contrast="-24000"/>
                    </a14:imgEffect>
                  </a14:imgLayer>
                </a14:imgProps>
              </a:ext>
            </a:extLst>
          </a:blip>
          <a:stretch>
            <a:fillRect/>
          </a:stretch>
        </p:blipFill>
        <p:spPr>
          <a:xfrm>
            <a:off x="4114800" y="3869784"/>
            <a:ext cx="228600" cy="228600"/>
          </a:xfrm>
          <a:prstGeom prst="rect">
            <a:avLst/>
          </a:prstGeom>
        </p:spPr>
      </p:pic>
      <p:pic>
        <p:nvPicPr>
          <p:cNvPr id="47" name="Picture 46">
            <a:extLst>
              <a:ext uri="{FF2B5EF4-FFF2-40B4-BE49-F238E27FC236}">
                <a16:creationId xmlns:a16="http://schemas.microsoft.com/office/drawing/2014/main" id="{21FA1B63-C847-F741-ABF5-8376515AAEB9}"/>
              </a:ext>
            </a:extLst>
          </p:cNvPr>
          <p:cNvPicPr>
            <a:picLocks noChangeAspect="1"/>
          </p:cNvPicPr>
          <p:nvPr/>
        </p:nvPicPr>
        <p:blipFill>
          <a:blip r:embed="rId5">
            <a:duotone>
              <a:schemeClr val="accent1">
                <a:shade val="45000"/>
                <a:satMod val="135000"/>
              </a:schemeClr>
              <a:prstClr val="white"/>
            </a:duotone>
            <a:extLst>
              <a:ext uri="{BEBA8EAE-BF5A-486C-A8C5-ECC9F3942E4B}">
                <a14:imgProps xmlns:a14="http://schemas.microsoft.com/office/drawing/2010/main">
                  <a14:imgLayer r:embed="rId6">
                    <a14:imgEffect>
                      <a14:sharpenSoften amount="-25000"/>
                    </a14:imgEffect>
                    <a14:imgEffect>
                      <a14:colorTemperature colorTemp="5300"/>
                    </a14:imgEffect>
                    <a14:imgEffect>
                      <a14:brightnessContrast bright="20000" contrast="-24000"/>
                    </a14:imgEffect>
                  </a14:imgLayer>
                </a14:imgProps>
              </a:ext>
            </a:extLst>
          </a:blip>
          <a:stretch>
            <a:fillRect/>
          </a:stretch>
        </p:blipFill>
        <p:spPr>
          <a:xfrm>
            <a:off x="4114800" y="5122980"/>
            <a:ext cx="228600" cy="228600"/>
          </a:xfrm>
          <a:prstGeom prst="rect">
            <a:avLst/>
          </a:prstGeom>
        </p:spPr>
      </p:pic>
      <p:pic>
        <p:nvPicPr>
          <p:cNvPr id="48" name="Picture 47">
            <a:extLst>
              <a:ext uri="{FF2B5EF4-FFF2-40B4-BE49-F238E27FC236}">
                <a16:creationId xmlns:a16="http://schemas.microsoft.com/office/drawing/2014/main" id="{4F739076-DF71-2E42-8C0C-EFA02CB79F73}"/>
              </a:ext>
            </a:extLst>
          </p:cNvPr>
          <p:cNvPicPr>
            <a:picLocks noChangeAspect="1"/>
          </p:cNvPicPr>
          <p:nvPr/>
        </p:nvPicPr>
        <p:blipFill>
          <a:blip r:embed="rId3" cstate="print">
            <a:duotone>
              <a:schemeClr val="accent1">
                <a:shade val="45000"/>
                <a:satMod val="135000"/>
              </a:schemeClr>
              <a:prstClr val="white"/>
            </a:duotone>
            <a:extLst>
              <a:ext uri="{BEBA8EAE-BF5A-486C-A8C5-ECC9F3942E4B}">
                <a14:imgProps xmlns:a14="http://schemas.microsoft.com/office/drawing/2010/main">
                  <a14:imgLayer r:embed="rId4">
                    <a14:imgEffect>
                      <a14:colorTemperature colorTemp="4700"/>
                    </a14:imgEffect>
                    <a14:imgEffect>
                      <a14:brightnessContrast bright="-84000"/>
                    </a14:imgEffect>
                  </a14:imgLayer>
                </a14:imgProps>
              </a:ext>
              <a:ext uri="{28A0092B-C50C-407E-A947-70E740481C1C}">
                <a14:useLocalDpi xmlns:a14="http://schemas.microsoft.com/office/drawing/2010/main"/>
              </a:ext>
            </a:extLst>
          </a:blip>
          <a:stretch>
            <a:fillRect/>
          </a:stretch>
        </p:blipFill>
        <p:spPr>
          <a:xfrm>
            <a:off x="8458200" y="3355146"/>
            <a:ext cx="228600" cy="228600"/>
          </a:xfrm>
          <a:prstGeom prst="rect">
            <a:avLst/>
          </a:prstGeom>
        </p:spPr>
      </p:pic>
      <p:pic>
        <p:nvPicPr>
          <p:cNvPr id="49" name="Picture 48">
            <a:extLst>
              <a:ext uri="{FF2B5EF4-FFF2-40B4-BE49-F238E27FC236}">
                <a16:creationId xmlns:a16="http://schemas.microsoft.com/office/drawing/2014/main" id="{66A39C98-FEFB-D14D-BCAB-2EF0520CDFD8}"/>
              </a:ext>
            </a:extLst>
          </p:cNvPr>
          <p:cNvPicPr>
            <a:picLocks noChangeAspect="1"/>
          </p:cNvPicPr>
          <p:nvPr/>
        </p:nvPicPr>
        <p:blipFill>
          <a:blip r:embed="rId3" cstate="print">
            <a:duotone>
              <a:schemeClr val="accent1">
                <a:shade val="45000"/>
                <a:satMod val="135000"/>
              </a:schemeClr>
              <a:prstClr val="white"/>
            </a:duotone>
            <a:extLst>
              <a:ext uri="{BEBA8EAE-BF5A-486C-A8C5-ECC9F3942E4B}">
                <a14:imgProps xmlns:a14="http://schemas.microsoft.com/office/drawing/2010/main">
                  <a14:imgLayer r:embed="rId4">
                    <a14:imgEffect>
                      <a14:colorTemperature colorTemp="4700"/>
                    </a14:imgEffect>
                    <a14:imgEffect>
                      <a14:brightnessContrast bright="-84000"/>
                    </a14:imgEffect>
                  </a14:imgLayer>
                </a14:imgProps>
              </a:ext>
              <a:ext uri="{28A0092B-C50C-407E-A947-70E740481C1C}">
                <a14:useLocalDpi xmlns:a14="http://schemas.microsoft.com/office/drawing/2010/main"/>
              </a:ext>
            </a:extLst>
          </a:blip>
          <a:stretch>
            <a:fillRect/>
          </a:stretch>
        </p:blipFill>
        <p:spPr>
          <a:xfrm>
            <a:off x="8458200" y="4107566"/>
            <a:ext cx="228600" cy="228600"/>
          </a:xfrm>
          <a:prstGeom prst="rect">
            <a:avLst/>
          </a:prstGeom>
        </p:spPr>
      </p:pic>
      <p:sp>
        <p:nvSpPr>
          <p:cNvPr id="10" name="TextBox 9">
            <a:extLst>
              <a:ext uri="{FF2B5EF4-FFF2-40B4-BE49-F238E27FC236}">
                <a16:creationId xmlns:a16="http://schemas.microsoft.com/office/drawing/2014/main" id="{038E6226-7540-584D-BDE7-9F7BD0C0EF6A}"/>
              </a:ext>
            </a:extLst>
          </p:cNvPr>
          <p:cNvSpPr txBox="1"/>
          <p:nvPr/>
        </p:nvSpPr>
        <p:spPr>
          <a:xfrm>
            <a:off x="10578354" y="286871"/>
            <a:ext cx="1395368" cy="666849"/>
          </a:xfrm>
          <a:prstGeom prst="rect">
            <a:avLst/>
          </a:prstGeom>
          <a:noFill/>
        </p:spPr>
        <p:txBody>
          <a:bodyPr wrap="square" lIns="0" tIns="0" rIns="0" bIns="0" rtlCol="0">
            <a:spAutoFit/>
          </a:bodyPr>
          <a:lstStyle/>
          <a:p>
            <a:pPr algn="r">
              <a:lnSpc>
                <a:spcPts val="2600"/>
              </a:lnSpc>
            </a:pPr>
            <a:r>
              <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COMING SOON</a:t>
            </a:r>
          </a:p>
        </p:txBody>
      </p:sp>
      <p:pic>
        <p:nvPicPr>
          <p:cNvPr id="24" name="Picture 23">
            <a:extLst>
              <a:ext uri="{FF2B5EF4-FFF2-40B4-BE49-F238E27FC236}">
                <a16:creationId xmlns:a16="http://schemas.microsoft.com/office/drawing/2014/main" id="{50D0441D-3744-2449-810A-C2C295EE03C8}"/>
              </a:ext>
            </a:extLst>
          </p:cNvPr>
          <p:cNvPicPr>
            <a:picLocks noChangeAspect="1"/>
          </p:cNvPicPr>
          <p:nvPr/>
        </p:nvPicPr>
        <p:blipFill>
          <a:blip r:embed="rId7"/>
          <a:stretch>
            <a:fillRect/>
          </a:stretch>
        </p:blipFill>
        <p:spPr>
          <a:xfrm>
            <a:off x="576072" y="610621"/>
            <a:ext cx="1642224" cy="421360"/>
          </a:xfrm>
          <a:prstGeom prst="rect">
            <a:avLst/>
          </a:prstGeom>
        </p:spPr>
      </p:pic>
      <p:grpSp>
        <p:nvGrpSpPr>
          <p:cNvPr id="25" name="Group 24">
            <a:extLst>
              <a:ext uri="{FF2B5EF4-FFF2-40B4-BE49-F238E27FC236}">
                <a16:creationId xmlns:a16="http://schemas.microsoft.com/office/drawing/2014/main" id="{BD8DC111-1951-F74C-A3AA-F63793762E8E}"/>
              </a:ext>
            </a:extLst>
          </p:cNvPr>
          <p:cNvGrpSpPr/>
          <p:nvPr/>
        </p:nvGrpSpPr>
        <p:grpSpPr>
          <a:xfrm>
            <a:off x="531020" y="5599025"/>
            <a:ext cx="2430050" cy="695332"/>
            <a:chOff x="7805233" y="4389766"/>
            <a:chExt cx="9175004" cy="2625329"/>
          </a:xfrm>
        </p:grpSpPr>
        <p:pic>
          <p:nvPicPr>
            <p:cNvPr id="26" name="Picture 25">
              <a:extLst>
                <a:ext uri="{FF2B5EF4-FFF2-40B4-BE49-F238E27FC236}">
                  <a16:creationId xmlns:a16="http://schemas.microsoft.com/office/drawing/2014/main" id="{A80CC7E3-3D5C-C346-B2DF-A0FFF925BEEC}"/>
                </a:ext>
              </a:extLst>
            </p:cNvPr>
            <p:cNvPicPr>
              <a:picLocks noChangeAspect="1"/>
            </p:cNvPicPr>
            <p:nvPr/>
          </p:nvPicPr>
          <p:blipFill>
            <a:blip r:embed="rId8"/>
            <a:stretch>
              <a:fillRect/>
            </a:stretch>
          </p:blipFill>
          <p:spPr>
            <a:xfrm>
              <a:off x="13722298" y="4389766"/>
              <a:ext cx="3257939" cy="2625329"/>
            </a:xfrm>
            <a:prstGeom prst="rect">
              <a:avLst/>
            </a:prstGeom>
          </p:spPr>
        </p:pic>
        <p:grpSp>
          <p:nvGrpSpPr>
            <p:cNvPr id="27" name="Group 26">
              <a:extLst>
                <a:ext uri="{FF2B5EF4-FFF2-40B4-BE49-F238E27FC236}">
                  <a16:creationId xmlns:a16="http://schemas.microsoft.com/office/drawing/2014/main" id="{0D69DE1D-038F-DE48-88A4-0B6C26108D41}"/>
                </a:ext>
              </a:extLst>
            </p:cNvPr>
            <p:cNvGrpSpPr/>
            <p:nvPr/>
          </p:nvGrpSpPr>
          <p:grpSpPr>
            <a:xfrm>
              <a:off x="7805233" y="4389766"/>
              <a:ext cx="3257938" cy="2625329"/>
              <a:chOff x="15370765" y="4232671"/>
              <a:chExt cx="3618990" cy="2916274"/>
            </a:xfrm>
          </p:grpSpPr>
          <p:pic>
            <p:nvPicPr>
              <p:cNvPr id="28" name="Picture 27">
                <a:extLst>
                  <a:ext uri="{FF2B5EF4-FFF2-40B4-BE49-F238E27FC236}">
                    <a16:creationId xmlns:a16="http://schemas.microsoft.com/office/drawing/2014/main" id="{F9E72611-9712-624F-AE6A-B50C8B4F1F13}"/>
                  </a:ext>
                </a:extLst>
              </p:cNvPr>
              <p:cNvPicPr>
                <a:picLocks noChangeAspect="1"/>
              </p:cNvPicPr>
              <p:nvPr/>
            </p:nvPicPr>
            <p:blipFill>
              <a:blip r:embed="rId8"/>
              <a:stretch>
                <a:fillRect/>
              </a:stretch>
            </p:blipFill>
            <p:spPr>
              <a:xfrm>
                <a:off x="15370765" y="4232671"/>
                <a:ext cx="3618990" cy="2916274"/>
              </a:xfrm>
              <a:prstGeom prst="rect">
                <a:avLst/>
              </a:prstGeom>
            </p:spPr>
          </p:pic>
          <p:pic>
            <p:nvPicPr>
              <p:cNvPr id="29" name="Picture 28">
                <a:extLst>
                  <a:ext uri="{FF2B5EF4-FFF2-40B4-BE49-F238E27FC236}">
                    <a16:creationId xmlns:a16="http://schemas.microsoft.com/office/drawing/2014/main" id="{91D9CC64-6ECE-5D41-81A5-28D372DFD6E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339146" y="4899294"/>
                <a:ext cx="1759810" cy="563138"/>
              </a:xfrm>
              <a:prstGeom prst="rect">
                <a:avLst/>
              </a:prstGeom>
            </p:spPr>
          </p:pic>
        </p:grpSp>
      </p:grpSp>
      <p:pic>
        <p:nvPicPr>
          <p:cNvPr id="30" name="Picture 29">
            <a:extLst>
              <a:ext uri="{FF2B5EF4-FFF2-40B4-BE49-F238E27FC236}">
                <a16:creationId xmlns:a16="http://schemas.microsoft.com/office/drawing/2014/main" id="{DE4EEAD0-3F8C-3C47-84C2-62DC503D5207}"/>
              </a:ext>
            </a:extLst>
          </p:cNvPr>
          <p:cNvPicPr>
            <a:picLocks noChangeAspect="1"/>
          </p:cNvPicPr>
          <p:nvPr/>
        </p:nvPicPr>
        <p:blipFill>
          <a:blip r:embed="rId10"/>
          <a:stretch>
            <a:fillRect/>
          </a:stretch>
        </p:blipFill>
        <p:spPr>
          <a:xfrm>
            <a:off x="1548621" y="5702332"/>
            <a:ext cx="384407" cy="400764"/>
          </a:xfrm>
          <a:prstGeom prst="rect">
            <a:avLst/>
          </a:prstGeom>
        </p:spPr>
      </p:pic>
      <p:sp>
        <p:nvSpPr>
          <p:cNvPr id="31" name="TextBox 30">
            <a:extLst>
              <a:ext uri="{FF2B5EF4-FFF2-40B4-BE49-F238E27FC236}">
                <a16:creationId xmlns:a16="http://schemas.microsoft.com/office/drawing/2014/main" id="{0399A5E6-3790-5A48-9591-C196E2F30CC3}"/>
              </a:ext>
            </a:extLst>
          </p:cNvPr>
          <p:cNvSpPr txBox="1"/>
          <p:nvPr/>
        </p:nvSpPr>
        <p:spPr>
          <a:xfrm>
            <a:off x="1807129" y="5719296"/>
            <a:ext cx="1458998" cy="230834"/>
          </a:xfrm>
          <a:prstGeom prst="rect">
            <a:avLst/>
          </a:prstGeom>
          <a:noFill/>
        </p:spPr>
        <p:txBody>
          <a:bodyPr wrap="square" rtlCol="0">
            <a:spAutoFit/>
          </a:bodyPr>
          <a:lstStyle/>
          <a:p>
            <a:pPr algn="ctr"/>
            <a:r>
              <a:rPr lang="en-US" sz="900" b="1" dirty="0">
                <a:solidFill>
                  <a:srgbClr val="024882"/>
                </a:solidFill>
                <a:latin typeface="Open Sans" panose="020B0606030504020204" pitchFamily="34" charset="0"/>
                <a:ea typeface="Open Sans" panose="020B0606030504020204" pitchFamily="34" charset="0"/>
                <a:cs typeface="Open Sans" panose="020B0606030504020204" pitchFamily="34" charset="0"/>
              </a:rPr>
              <a:t>Workday</a:t>
            </a:r>
          </a:p>
        </p:txBody>
      </p:sp>
    </p:spTree>
    <p:extLst>
      <p:ext uri="{BB962C8B-B14F-4D97-AF65-F5344CB8AC3E}">
        <p14:creationId xmlns:p14="http://schemas.microsoft.com/office/powerpoint/2010/main" val="286815415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Marketing Material" ma:contentTypeID="0x010100CF6AA253BAF93A47B3CD1B70650DABEF010100BA30CA3D88DC2A4A822A121850073495" ma:contentTypeVersion="41" ma:contentTypeDescription="" ma:contentTypeScope="" ma:versionID="6c0069622eea4cbe8ed6c98af3299871">
  <xsd:schema xmlns:xsd="http://www.w3.org/2001/XMLSchema" xmlns:xs="http://www.w3.org/2001/XMLSchema" xmlns:p="http://schemas.microsoft.com/office/2006/metadata/properties" xmlns:ns1="ad86cb6b-4901-4dc3-a051-26d87426f224" xmlns:ns2="http://schemas.microsoft.com/sharepoint/v3" xmlns:ns3="51f675bf-1a15-40fe-8c2c-c6a332e3be32" xmlns:ns4="83f246b0-955a-476f-8aeb-e1a4ec49599f" targetNamespace="http://schemas.microsoft.com/office/2006/metadata/properties" ma:root="true" ma:fieldsID="709069e4bec27bd639e99233082ad329" ns1:_="" ns2:_="" ns3:_="" ns4:_="">
    <xsd:import namespace="ad86cb6b-4901-4dc3-a051-26d87426f224"/>
    <xsd:import namespace="http://schemas.microsoft.com/sharepoint/v3"/>
    <xsd:import namespace="51f675bf-1a15-40fe-8c2c-c6a332e3be32"/>
    <xsd:import namespace="83f246b0-955a-476f-8aeb-e1a4ec49599f"/>
    <xsd:element name="properties">
      <xsd:complexType>
        <xsd:sequence>
          <xsd:element name="documentManagement">
            <xsd:complexType>
              <xsd:all>
                <xsd:element ref="ns1:AssetID" minOccurs="0"/>
                <xsd:element ref="ns3:DocumentOwner"/>
                <xsd:element ref="ns1:DocumentLanguage"/>
                <xsd:element ref="ns1:MarketingMaterial" minOccurs="0"/>
                <xsd:element ref="ns1:Toolkit" minOccurs="0"/>
                <xsd:element ref="ns1:Audience"/>
                <xsd:element ref="ns1:ReleaseDate" minOccurs="0"/>
                <xsd:element ref="ns2:Expires" minOccurs="0"/>
                <xsd:element ref="ns1:LifecycleStatus" minOccurs="0"/>
                <xsd:element ref="ns1:k2991238d1a844208f1309a20c0046b3" minOccurs="0"/>
                <xsd:element ref="ns1:ff256a0745ed4d36840484004a1e658f" minOccurs="0"/>
                <xsd:element ref="ns1:n94c812c35c24422aea448c78765c760" minOccurs="0"/>
                <xsd:element ref="ns1:a04123f1b8a34740adc668caecbcec68" minOccurs="0"/>
                <xsd:element ref="ns3:TaxCatchAllLabel" minOccurs="0"/>
                <xsd:element ref="ns1:fa0f54f870964613ba60d2c7c90780bf" minOccurs="0"/>
                <xsd:element ref="ns1:e43d9284d07742be86c345ba315e7ddf" minOccurs="0"/>
                <xsd:element ref="ns3:TaxCatchAll" minOccurs="0"/>
                <xsd:element ref="ns4:MediaServiceMetadata" minOccurs="0"/>
                <xsd:element ref="ns4:MediaServiceFastMetadata" minOccurs="0"/>
                <xsd:element ref="ns4:MediaServiceAutoKeyPoints" minOccurs="0"/>
                <xsd:element ref="ns4:MediaServiceKeyPoints" minOccurs="0"/>
                <xsd:element ref="ns4:MediaServiceAutoTags" minOccurs="0"/>
                <xsd:element ref="ns4:MediaServiceGenerationTime" minOccurs="0"/>
                <xsd:element ref="ns4:MediaServiceEventHashCode" minOccurs="0"/>
                <xsd:element ref="ns4:MediaServiceOCR" minOccurs="0"/>
                <xsd:element ref="ns4:MediaServiceDateTaken" minOccurs="0"/>
                <xsd:element ref="ns1:od7e1b58efbf429ba8cb4d14afb48703" minOccurs="0"/>
                <xsd:element ref="ns1:SharedWithUsers" minOccurs="0"/>
                <xsd:element ref="ns1: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d86cb6b-4901-4dc3-a051-26d87426f224" elementFormDefault="qualified">
    <xsd:import namespace="http://schemas.microsoft.com/office/2006/documentManagement/types"/>
    <xsd:import namespace="http://schemas.microsoft.com/office/infopath/2007/PartnerControls"/>
    <xsd:element name="AssetID" ma:index="0" nillable="true" ma:displayName="Asset ID" ma:indexed="true" ma:internalName="AssetID" ma:readOnly="false">
      <xsd:simpleType>
        <xsd:restriction base="dms:Text">
          <xsd:maxLength value="255"/>
        </xsd:restriction>
      </xsd:simpleType>
    </xsd:element>
    <xsd:element name="DocumentLanguage" ma:index="5" ma:displayName="Language" ma:format="Dropdown" ma:internalName="DocumentLanguage" ma:readOnly="false">
      <xsd:simpleType>
        <xsd:restriction base="dms:Choice">
          <xsd:enumeration value="English"/>
          <xsd:enumeration value="Spanish"/>
        </xsd:restriction>
      </xsd:simpleType>
    </xsd:element>
    <xsd:element name="MarketingMaterial" ma:index="6" nillable="true" ma:displayName="Marketing Material" ma:internalName="MarketingMaterial" ma:readOnly="false" ma:requiredMultiChoice="true">
      <xsd:complexType>
        <xsd:complexContent>
          <xsd:extension base="dms:MultiChoice">
            <xsd:sequence>
              <xsd:element name="Value" maxOccurs="unbounded" minOccurs="0" nillable="true">
                <xsd:simpleType>
                  <xsd:restriction base="dms:Choice">
                    <xsd:enumeration value="About Unum"/>
                    <xsd:enumeration value="Advertising"/>
                    <xsd:enumeration value="Article or Press Release"/>
                    <xsd:enumeration value="Awareness Campaign"/>
                    <xsd:enumeration value="Brochure or Booklet"/>
                    <xsd:enumeration value="Card or Stuffer"/>
                    <xsd:enumeration value="Case Study"/>
                    <xsd:enumeration value="Contract"/>
                    <xsd:enumeration value="eComm"/>
                    <xsd:enumeration value="Executive Summary"/>
                    <xsd:enumeration value="Fact Sheet"/>
                    <xsd:enumeration value="Flyer or One Pager"/>
                    <xsd:enumeration value="Highlight Sheet"/>
                    <xsd:enumeration value="Letter"/>
                    <xsd:enumeration value="Poster"/>
                    <xsd:enumeration value="Presentation"/>
                    <xsd:enumeration value="Proposal"/>
                    <xsd:enumeration value="Rate Sheet"/>
                    <xsd:enumeration value="Sample"/>
                    <xsd:enumeration value="Storyboard"/>
                    <xsd:enumeration value="White Paper"/>
                  </xsd:restriction>
                </xsd:simpleType>
              </xsd:element>
            </xsd:sequence>
          </xsd:extension>
        </xsd:complexContent>
      </xsd:complexType>
    </xsd:element>
    <xsd:element name="Toolkit" ma:index="7" nillable="true" ma:displayName="Toolkit" ma:format="Dropdown" ma:internalName="Toolkit" ma:readOnly="false">
      <xsd:simpleType>
        <xsd:restriction base="dms:Choice">
          <xsd:enumeration value="N/A"/>
          <xsd:enumeration value="Digital Partner Distribution (DPD)"/>
          <xsd:enumeration value="Hispanic"/>
          <xsd:enumeration value="Individual Disability Insurance (IDI)"/>
          <xsd:enumeration value="National Client Group (NCG)"/>
          <xsd:enumeration value="Voluntary Benefits (VB)"/>
        </xsd:restriction>
      </xsd:simpleType>
    </xsd:element>
    <xsd:element name="Audience" ma:index="8" ma:displayName="Audience" ma:format="Dropdown" ma:internalName="Audience" ma:readOnly="false">
      <xsd:simpleType>
        <xsd:restriction base="dms:Choice">
          <xsd:enumeration value="Broker Only"/>
          <xsd:enumeration value="Employee/Individual"/>
          <xsd:enumeration value="Employer/Broker"/>
          <xsd:enumeration value="Internal Use Only"/>
        </xsd:restriction>
      </xsd:simpleType>
    </xsd:element>
    <xsd:element name="ReleaseDate" ma:index="15" nillable="true" ma:displayName="Release Date" ma:format="DateOnly" ma:indexed="true" ma:internalName="ReleaseDate" ma:readOnly="false">
      <xsd:simpleType>
        <xsd:restriction base="dms:DateTime"/>
      </xsd:simpleType>
    </xsd:element>
    <xsd:element name="LifecycleStatus" ma:index="17" nillable="true" ma:displayName="Lifecycle Status" ma:default="Published" ma:format="Dropdown" ma:hidden="true" ma:indexed="true" ma:internalName="LifecycleStatus" ma:readOnly="false">
      <xsd:simpleType>
        <xsd:restriction base="dms:Choice">
          <xsd:enumeration value="Pending"/>
          <xsd:enumeration value="Published"/>
          <xsd:enumeration value="Expired"/>
        </xsd:restriction>
      </xsd:simpleType>
    </xsd:element>
    <xsd:element name="k2991238d1a844208f1309a20c0046b3" ma:index="19" nillable="true" ma:taxonomy="true" ma:internalName="k2991238d1a844208f1309a20c0046b3" ma:taxonomyFieldName="BrokerPartner" ma:displayName="Broker Partner" ma:readOnly="false" ma:default="" ma:fieldId="{42991238-d1a8-4420-8f13-09a20c0046b3}" ma:taxonomyMulti="true" ma:sspId="84f19f70-0639-4973-b12f-85ff832335c4" ma:termSetId="3d9f7ece-a831-44b4-b816-6fcda08b625d" ma:anchorId="00000000-0000-0000-0000-000000000000" ma:open="false" ma:isKeyword="false">
      <xsd:complexType>
        <xsd:sequence>
          <xsd:element ref="pc:Terms" minOccurs="0" maxOccurs="1"/>
        </xsd:sequence>
      </xsd:complexType>
    </xsd:element>
    <xsd:element name="ff256a0745ed4d36840484004a1e658f" ma:index="22" nillable="true" ma:taxonomy="true" ma:internalName="ff256a0745ed4d36840484004a1e658f" ma:taxonomyFieldName="Enrollment" ma:displayName="Enrollment" ma:readOnly="false" ma:default="" ma:fieldId="{ff256a07-45ed-4d36-8404-84004a1e658f}" ma:taxonomyMulti="true" ma:sspId="84f19f70-0639-4973-b12f-85ff832335c4" ma:termSetId="b3e44ba1-4ba4-4652-b6ce-ac885737b4d9" ma:anchorId="00000000-0000-0000-0000-000000000000" ma:open="false" ma:isKeyword="false">
      <xsd:complexType>
        <xsd:sequence>
          <xsd:element ref="pc:Terms" minOccurs="0" maxOccurs="1"/>
        </xsd:sequence>
      </xsd:complexType>
    </xsd:element>
    <xsd:element name="n94c812c35c24422aea448c78765c760" ma:index="24" nillable="true" ma:taxonomy="true" ma:internalName="n94c812c35c24422aea448c78765c760" ma:taxonomyFieldName="Industry" ma:displayName="Industry" ma:readOnly="false" ma:default="" ma:fieldId="{794c812c-35c2-4422-aea4-48c78765c760}" ma:taxonomyMulti="true" ma:sspId="84f19f70-0639-4973-b12f-85ff832335c4" ma:termSetId="e06c1892-21b2-4b8c-b2fb-956156c5ca7b" ma:anchorId="00000000-0000-0000-0000-000000000000" ma:open="false" ma:isKeyword="false">
      <xsd:complexType>
        <xsd:sequence>
          <xsd:element ref="pc:Terms" minOccurs="0" maxOccurs="1"/>
        </xsd:sequence>
      </xsd:complexType>
    </xsd:element>
    <xsd:element name="a04123f1b8a34740adc668caecbcec68" ma:index="26" nillable="true" ma:taxonomy="true" ma:internalName="a04123f1b8a34740adc668caecbcec68" ma:taxonomyFieldName="Services" ma:displayName="Service" ma:readOnly="false" ma:default="" ma:fieldId="{a04123f1-b8a3-4740-adc6-68caecbcec68}" ma:taxonomyMulti="true" ma:sspId="84f19f70-0639-4973-b12f-85ff832335c4" ma:termSetId="a11e999d-1361-481e-a04f-d786beb0f272" ma:anchorId="00000000-0000-0000-0000-000000000000" ma:open="false" ma:isKeyword="false">
      <xsd:complexType>
        <xsd:sequence>
          <xsd:element ref="pc:Terms" minOccurs="0" maxOccurs="1"/>
        </xsd:sequence>
      </xsd:complexType>
    </xsd:element>
    <xsd:element name="fa0f54f870964613ba60d2c7c90780bf" ma:index="28" nillable="true" ma:taxonomy="true" ma:internalName="fa0f54f870964613ba60d2c7c90780bf" ma:taxonomyFieldName="StateVersionsAvailable" ma:displayName="State Versions Available" ma:readOnly="false" ma:default="" ma:fieldId="{fa0f54f8-7096-4613-ba60-d2c7c90780bf}" ma:taxonomyMulti="true" ma:sspId="84f19f70-0639-4973-b12f-85ff832335c4" ma:termSetId="625870eb-f4e5-4f76-9db4-9cb8f34f7fb7" ma:anchorId="dfd0cf03-62ad-4317-8ac2-e2f3071050c9" ma:open="false" ma:isKeyword="false">
      <xsd:complexType>
        <xsd:sequence>
          <xsd:element ref="pc:Terms" minOccurs="0" maxOccurs="1"/>
        </xsd:sequence>
      </xsd:complexType>
    </xsd:element>
    <xsd:element name="e43d9284d07742be86c345ba315e7ddf" ma:index="30" nillable="true" ma:taxonomy="true" ma:internalName="e43d9284d07742be86c345ba315e7ddf" ma:taxonomyFieldName="TechnologyPartner" ma:displayName="Technology Partner" ma:readOnly="false" ma:default="" ma:fieldId="{e43d9284-d077-42be-86c3-45ba315e7ddf}" ma:taxonomyMulti="true" ma:sspId="84f19f70-0639-4973-b12f-85ff832335c4" ma:termSetId="b4e0dcc2-97c8-42b5-bd31-323596b62cb2" ma:anchorId="00000000-0000-0000-0000-000000000000" ma:open="false" ma:isKeyword="false">
      <xsd:complexType>
        <xsd:sequence>
          <xsd:element ref="pc:Terms" minOccurs="0" maxOccurs="1"/>
        </xsd:sequence>
      </xsd:complexType>
    </xsd:element>
    <xsd:element name="od7e1b58efbf429ba8cb4d14afb48703" ma:index="41" nillable="true" ma:taxonomy="true" ma:internalName="od7e1b58efbf429ba8cb4d14afb48703" ma:taxonomyFieldName="Products" ma:displayName="Product" ma:readOnly="false" ma:default="" ma:fieldId="{8d7e1b58-efbf-429b-a8cb-4d14afb48703}" ma:taxonomyMulti="true" ma:sspId="84f19f70-0639-4973-b12f-85ff832335c4" ma:termSetId="35cff0a3-7fdd-4822-9150-93fb317e7b8e" ma:anchorId="00000000-0000-0000-0000-000000000000" ma:open="false" ma:isKeyword="false">
      <xsd:complexType>
        <xsd:sequence>
          <xsd:element ref="pc:Terms" minOccurs="0" maxOccurs="1"/>
        </xsd:sequence>
      </xsd:complexType>
    </xsd:element>
    <xsd:element name="SharedWithUsers" ma:index="42"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43"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Expires" ma:index="16" nillable="true" ma:displayName="Expires" ma:format="DateOnly" ma:internalName="Expires" ma:readOnly="fals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51f675bf-1a15-40fe-8c2c-c6a332e3be32" elementFormDefault="qualified">
    <xsd:import namespace="http://schemas.microsoft.com/office/2006/documentManagement/types"/>
    <xsd:import namespace="http://schemas.microsoft.com/office/infopath/2007/PartnerControls"/>
    <xsd:element name="DocumentOwner" ma:index="4" ma:displayName="Document Owner" ma:internalName="DocumentOwner" ma:readOnly="fals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TaxCatchAllLabel" ma:index="27" nillable="true" ma:displayName="Taxonomy Catch All Column1" ma:hidden="true" ma:list="{795dac3d-28b2-44e4-9906-cb8f3a1e7324}" ma:internalName="TaxCatchAllLabel" ma:readOnly="false" ma:showField="CatchAllDataLabel" ma:web="ad86cb6b-4901-4dc3-a051-26d87426f224">
      <xsd:complexType>
        <xsd:complexContent>
          <xsd:extension base="dms:MultiChoiceLookup">
            <xsd:sequence>
              <xsd:element name="Value" type="dms:Lookup" maxOccurs="unbounded" minOccurs="0" nillable="true"/>
            </xsd:sequence>
          </xsd:extension>
        </xsd:complexContent>
      </xsd:complexType>
    </xsd:element>
    <xsd:element name="TaxCatchAll" ma:index="31" nillable="true" ma:displayName="Taxonomy Catch All Column" ma:hidden="true" ma:list="{795dac3d-28b2-44e4-9906-cb8f3a1e7324}" ma:internalName="TaxCatchAll" ma:readOnly="false" ma:showField="CatchAllData" ma:web="ad86cb6b-4901-4dc3-a051-26d87426f224">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3f246b0-955a-476f-8aeb-e1a4ec49599f" elementFormDefault="qualified">
    <xsd:import namespace="http://schemas.microsoft.com/office/2006/documentManagement/types"/>
    <xsd:import namespace="http://schemas.microsoft.com/office/infopath/2007/PartnerControls"/>
    <xsd:element name="MediaServiceMetadata" ma:index="32" nillable="true" ma:displayName="MediaServiceMetadata" ma:hidden="true" ma:internalName="MediaServiceMetadata" ma:readOnly="true">
      <xsd:simpleType>
        <xsd:restriction base="dms:Note"/>
      </xsd:simpleType>
    </xsd:element>
    <xsd:element name="MediaServiceFastMetadata" ma:index="33" nillable="true" ma:displayName="MediaServiceFastMetadata" ma:hidden="true" ma:internalName="MediaServiceFastMetadata" ma:readOnly="true">
      <xsd:simpleType>
        <xsd:restriction base="dms:Note"/>
      </xsd:simpleType>
    </xsd:element>
    <xsd:element name="MediaServiceAutoKeyPoints" ma:index="34" nillable="true" ma:displayName="MediaServiceAutoKeyPoints" ma:hidden="true" ma:internalName="MediaServiceAutoKeyPoints" ma:readOnly="true">
      <xsd:simpleType>
        <xsd:restriction base="dms:Note"/>
      </xsd:simpleType>
    </xsd:element>
    <xsd:element name="MediaServiceKeyPoints" ma:index="35" nillable="true" ma:displayName="KeyPoints" ma:hidden="true" ma:internalName="MediaServiceKeyPoints" ma:readOnly="true">
      <xsd:simpleType>
        <xsd:restriction base="dms:Note"/>
      </xsd:simpleType>
    </xsd:element>
    <xsd:element name="MediaServiceAutoTags" ma:index="36" nillable="true" ma:displayName="Tags" ma:hidden="true" ma:internalName="MediaServiceAutoTags" ma:readOnly="true">
      <xsd:simpleType>
        <xsd:restriction base="dms:Text"/>
      </xsd:simpleType>
    </xsd:element>
    <xsd:element name="MediaServiceGenerationTime" ma:index="37" nillable="true" ma:displayName="MediaServiceGenerationTime" ma:hidden="true" ma:internalName="MediaServiceGenerationTime" ma:readOnly="true">
      <xsd:simpleType>
        <xsd:restriction base="dms:Text"/>
      </xsd:simpleType>
    </xsd:element>
    <xsd:element name="MediaServiceEventHashCode" ma:index="38" nillable="true" ma:displayName="MediaServiceEventHashCode" ma:hidden="true" ma:internalName="MediaServiceEventHashCode" ma:readOnly="true">
      <xsd:simpleType>
        <xsd:restriction base="dms:Text"/>
      </xsd:simpleType>
    </xsd:element>
    <xsd:element name="MediaServiceOCR" ma:index="39" nillable="true" ma:displayName="Extracted Text" ma:hidden="true" ma:internalName="MediaServiceOCR" ma:readOnly="true">
      <xsd:simpleType>
        <xsd:restriction base="dms:Note"/>
      </xsd:simpleType>
    </xsd:element>
    <xsd:element name="MediaServiceDateTaken" ma:index="40"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2"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Expires xmlns="http://schemas.microsoft.com/sharepoint/v3">2020-10-27T00:00:00+00:00</Expires>
    <AssetID xmlns="ad86cb6b-4901-4dc3-a051-26d87426f224">49926683</AssetID>
    <ReleaseDate xmlns="ad86cb6b-4901-4dc3-a051-26d87426f224">2019-10-28T00:00:00+00:00</ReleaseDate>
    <n94c812c35c24422aea448c78765c760 xmlns="ad86cb6b-4901-4dc3-a051-26d87426f224">
      <Terms xmlns="http://schemas.microsoft.com/office/infopath/2007/PartnerControls"/>
    </n94c812c35c24422aea448c78765c760>
    <od7e1b58efbf429ba8cb4d14afb48703 xmlns="ad86cb6b-4901-4dc3-a051-26d87426f224">
      <Terms xmlns="http://schemas.microsoft.com/office/infopath/2007/PartnerControls"/>
    </od7e1b58efbf429ba8cb4d14afb48703>
    <a04123f1b8a34740adc668caecbcec68 xmlns="ad86cb6b-4901-4dc3-a051-26d87426f224">
      <Terms xmlns="http://schemas.microsoft.com/office/infopath/2007/PartnerControls">
        <TermInfo xmlns="http://schemas.microsoft.com/office/infopath/2007/PartnerControls">
          <TermName xmlns="http://schemas.microsoft.com/office/infopath/2007/PartnerControls">HR Connect</TermName>
          <TermId xmlns="http://schemas.microsoft.com/office/infopath/2007/PartnerControls">e7c55df2-79e7-414f-b232-d28d06fff776</TermId>
        </TermInfo>
      </Terms>
    </a04123f1b8a34740adc668caecbcec68>
    <Toolkit xmlns="ad86cb6b-4901-4dc3-a051-26d87426f224" xsi:nil="true"/>
    <LifecycleStatus xmlns="ad86cb6b-4901-4dc3-a051-26d87426f224">Published</LifecycleStatus>
    <Audience xmlns="ad86cb6b-4901-4dc3-a051-26d87426f224">Internal Use Only</Audience>
    <e43d9284d07742be86c345ba315e7ddf xmlns="ad86cb6b-4901-4dc3-a051-26d87426f224">
      <Terms xmlns="http://schemas.microsoft.com/office/infopath/2007/PartnerControls"/>
    </e43d9284d07742be86c345ba315e7ddf>
    <ff256a0745ed4d36840484004a1e658f xmlns="ad86cb6b-4901-4dc3-a051-26d87426f224">
      <Terms xmlns="http://schemas.microsoft.com/office/infopath/2007/PartnerControls"/>
    </ff256a0745ed4d36840484004a1e658f>
    <k2991238d1a844208f1309a20c0046b3 xmlns="ad86cb6b-4901-4dc3-a051-26d87426f224">
      <Terms xmlns="http://schemas.microsoft.com/office/infopath/2007/PartnerControls"/>
    </k2991238d1a844208f1309a20c0046b3>
    <DocumentOwner xmlns="51f675bf-1a15-40fe-8c2c-c6a332e3be32">
      <UserInfo>
        <DisplayName>Kershko, Claire</DisplayName>
        <AccountId>239</AccountId>
        <AccountType/>
      </UserInfo>
    </DocumentOwner>
    <TaxCatchAll xmlns="51f675bf-1a15-40fe-8c2c-c6a332e3be32">
      <Value>155</Value>
    </TaxCatchAll>
    <fa0f54f870964613ba60d2c7c90780bf xmlns="ad86cb6b-4901-4dc3-a051-26d87426f224">
      <Terms xmlns="http://schemas.microsoft.com/office/infopath/2007/PartnerControls"/>
    </fa0f54f870964613ba60d2c7c90780bf>
    <DocumentLanguage xmlns="ad86cb6b-4901-4dc3-a051-26d87426f224">English</DocumentLanguage>
    <MarketingMaterial xmlns="ad86cb6b-4901-4dc3-a051-26d87426f224">
      <Value>Presentation</Value>
    </MarketingMaterial>
    <SharedWithUsers xmlns="ad86cb6b-4901-4dc3-a051-26d87426f224">
      <UserInfo>
        <DisplayName>Ceuninck, Theresa</DisplayName>
        <AccountId>264</AccountId>
        <AccountType/>
      </UserInfo>
    </SharedWithUsers>
    <TaxCatchAllLabel xmlns="51f675bf-1a15-40fe-8c2c-c6a332e3be32"/>
  </documentManagement>
</p:properties>
</file>

<file path=customXml/itemProps1.xml><?xml version="1.0" encoding="utf-8"?>
<ds:datastoreItem xmlns:ds="http://schemas.openxmlformats.org/officeDocument/2006/customXml" ds:itemID="{7900BA93-DA44-48DD-88B7-BA62A380343C}">
  <ds:schemaRefs>
    <ds:schemaRef ds:uri="http://schemas.microsoft.com/sharepoint/v3/contenttype/forms"/>
  </ds:schemaRefs>
</ds:datastoreItem>
</file>

<file path=customXml/itemProps2.xml><?xml version="1.0" encoding="utf-8"?>
<ds:datastoreItem xmlns:ds="http://schemas.openxmlformats.org/officeDocument/2006/customXml" ds:itemID="{B6092D21-F8AB-471E-AAA3-89807C85699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d86cb6b-4901-4dc3-a051-26d87426f224"/>
    <ds:schemaRef ds:uri="http://schemas.microsoft.com/sharepoint/v3"/>
    <ds:schemaRef ds:uri="51f675bf-1a15-40fe-8c2c-c6a332e3be32"/>
    <ds:schemaRef ds:uri="83f246b0-955a-476f-8aeb-e1a4ec4959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2F28581-0C08-4D2E-8EDC-A30B5AABD8FC}">
  <ds:schemaRefs>
    <ds:schemaRef ds:uri="51f675bf-1a15-40fe-8c2c-c6a332e3be32"/>
    <ds:schemaRef ds:uri="ad86cb6b-4901-4dc3-a051-26d87426f224"/>
    <ds:schemaRef ds:uri="http://purl.org/dc/elements/1.1/"/>
    <ds:schemaRef ds:uri="http://schemas.microsoft.com/office/2006/metadata/properties"/>
    <ds:schemaRef ds:uri="http://schemas.openxmlformats.org/package/2006/metadata/core-properties"/>
    <ds:schemaRef ds:uri="http://schemas.microsoft.com/office/2006/documentManagement/types"/>
    <ds:schemaRef ds:uri="http://schemas.microsoft.com/office/infopath/2007/PartnerControls"/>
    <ds:schemaRef ds:uri="83f246b0-955a-476f-8aeb-e1a4ec49599f"/>
    <ds:schemaRef ds:uri="http://purl.org/dc/dcmitype/"/>
    <ds:schemaRef ds:uri="http://schemas.microsoft.com/sharepoint/v3"/>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Office Theme</Template>
  <TotalTime>42023</TotalTime>
  <Words>918</Words>
  <Application>Microsoft Office PowerPoint</Application>
  <PresentationFormat>Widescreen</PresentationFormat>
  <Paragraphs>199</Paragraphs>
  <Slides>14</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Calibri Light</vt:lpstr>
      <vt:lpstr>Open Sans</vt:lpstr>
      <vt:lpstr>Open Sans Light</vt:lpstr>
      <vt:lpstr>Open Sans Semibold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HR Connect Workday Value Prop Sales Presentation (NS-122707)</dc:title>
  <dc:creator>bgb16</dc:creator>
  <cp:lastModifiedBy>Russell, Amber</cp:lastModifiedBy>
  <cp:revision>1886</cp:revision>
  <cp:lastPrinted>2019-06-12T12:34:18Z</cp:lastPrinted>
  <dcterms:created xsi:type="dcterms:W3CDTF">2016-12-19T18:26:57Z</dcterms:created>
  <dcterms:modified xsi:type="dcterms:W3CDTF">2020-04-22T18:55:04Z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0x010100CF6AA253BAF93A47B3CD1B70650DABEF010100BA30CA3D88DC2A4A822A121850073495</vt:lpwstr>
  </property>
  <property fmtid="{D5CDD505-2E9C-101B-9397-08002B2CF9AE}" pid="3" name="StateVersionsAvailable">
    <vt:lpwstr/>
  </property>
  <property fmtid="{D5CDD505-2E9C-101B-9397-08002B2CF9AE}" pid="4" name="TechnologyPartner">
    <vt:lpwstr/>
  </property>
  <property fmtid="{D5CDD505-2E9C-101B-9397-08002B2CF9AE}" pid="5" name="BrokerPartner">
    <vt:lpwstr/>
  </property>
  <property fmtid="{D5CDD505-2E9C-101B-9397-08002B2CF9AE}" pid="6" name="Industry">
    <vt:lpwstr/>
  </property>
  <property fmtid="{D5CDD505-2E9C-101B-9397-08002B2CF9AE}" pid="7" name="Services">
    <vt:lpwstr>155;#HR Connect|e7c55df2-79e7-414f-b232-d28d06fff776</vt:lpwstr>
  </property>
  <property fmtid="{D5CDD505-2E9C-101B-9397-08002B2CF9AE}" pid="8" name="Products">
    <vt:lpwstr/>
  </property>
  <property fmtid="{D5CDD505-2E9C-101B-9397-08002B2CF9AE}" pid="9" name="Enrollment">
    <vt:lpwstr/>
  </property>
  <property fmtid="{D5CDD505-2E9C-101B-9397-08002B2CF9AE}" pid="10" name="DocumentLanguage">
    <vt:lpwstr>English</vt:lpwstr>
  </property>
  <property fmtid="{D5CDD505-2E9C-101B-9397-08002B2CF9AE}" pid="11" name="f5ee3dd5381f402e9a5b09bfab8ef4ce">
    <vt:lpwstr/>
  </property>
  <property fmtid="{D5CDD505-2E9C-101B-9397-08002B2CF9AE}" pid="12" name="CompetitorCompany">
    <vt:lpwstr/>
  </property>
</Properties>
</file>