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vml" ContentType="application/vnd.openxmlformats-officedocument.vmlDrawing"/>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9" r:id="rId4"/>
  </p:sldMasterIdLst>
  <p:notesMasterIdLst>
    <p:notesMasterId r:id="rId20"/>
  </p:notesMasterIdLst>
  <p:handoutMasterIdLst>
    <p:handoutMasterId r:id="rId21"/>
  </p:handoutMasterIdLst>
  <p:sldIdLst>
    <p:sldId id="2169" r:id="rId5"/>
    <p:sldId id="2170" r:id="rId6"/>
    <p:sldId id="2649" r:id="rId7"/>
    <p:sldId id="2802" r:id="rId8"/>
    <p:sldId id="2803" r:id="rId9"/>
    <p:sldId id="2160" r:id="rId10"/>
    <p:sldId id="2166" r:id="rId11"/>
    <p:sldId id="2161" r:id="rId12"/>
    <p:sldId id="2163" r:id="rId13"/>
    <p:sldId id="2164" r:id="rId14"/>
    <p:sldId id="2165" r:id="rId15"/>
    <p:sldId id="2177" r:id="rId16"/>
    <p:sldId id="2172" r:id="rId17"/>
    <p:sldId id="2168" r:id="rId18"/>
    <p:sldId id="2003" r:id="rId19"/>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ADP Presentation" id="{53602FB7-CED1-BD4F-9C9F-C8DC56532C45}">
          <p14:sldIdLst>
            <p14:sldId id="2169"/>
            <p14:sldId id="2170"/>
            <p14:sldId id="2649"/>
            <p14:sldId id="2802"/>
            <p14:sldId id="2803"/>
            <p14:sldId id="2160"/>
            <p14:sldId id="2166"/>
            <p14:sldId id="2161"/>
            <p14:sldId id="2163"/>
            <p14:sldId id="2164"/>
            <p14:sldId id="2165"/>
            <p14:sldId id="2177"/>
            <p14:sldId id="2172"/>
            <p14:sldId id="2168"/>
            <p14:sldId id="2003"/>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Kershko, Claire" initials="KC [2]" lastIdx="13" clrIdx="6">
    <p:extLst>
      <p:ext uri="{19B8F6BF-5375-455C-9EA6-DF929625EA0E}">
        <p15:presenceInfo xmlns:p15="http://schemas.microsoft.com/office/powerpoint/2012/main" userId="S-1-5-21-1004336348-920026266-839522115-417363" providerId="AD"/>
      </p:ext>
    </p:extLst>
  </p:cmAuthor>
  <p:cmAuthor id="1" name="Gregory, Melinda" initials="GM" lastIdx="0" clrIdx="0">
    <p:extLst>
      <p:ext uri="{19B8F6BF-5375-455C-9EA6-DF929625EA0E}">
        <p15:presenceInfo xmlns:p15="http://schemas.microsoft.com/office/powerpoint/2012/main" userId="Gregory, Melinda" providerId="None"/>
      </p:ext>
    </p:extLst>
  </p:cmAuthor>
  <p:cmAuthor id="2" name="Bell, Leslie" initials="BL" lastIdx="8" clrIdx="1">
    <p:extLst>
      <p:ext uri="{19B8F6BF-5375-455C-9EA6-DF929625EA0E}">
        <p15:presenceInfo xmlns:p15="http://schemas.microsoft.com/office/powerpoint/2012/main" userId="S-1-5-21-1004336348-920026266-839522115-229823" providerId="AD"/>
      </p:ext>
    </p:extLst>
  </p:cmAuthor>
  <p:cmAuthor id="3" name="Hassan, Neha" initials="HN" lastIdx="12" clrIdx="2">
    <p:extLst>
      <p:ext uri="{19B8F6BF-5375-455C-9EA6-DF929625EA0E}">
        <p15:presenceInfo xmlns:p15="http://schemas.microsoft.com/office/powerpoint/2012/main" userId="S-1-5-21-1004336348-920026266-839522115-365153" providerId="AD"/>
      </p:ext>
    </p:extLst>
  </p:cmAuthor>
  <p:cmAuthor id="4" name="Jeff Smith" initials="JS" lastIdx="13" clrIdx="3">
    <p:extLst>
      <p:ext uri="{19B8F6BF-5375-455C-9EA6-DF929625EA0E}">
        <p15:presenceInfo xmlns:p15="http://schemas.microsoft.com/office/powerpoint/2012/main" userId="Jeff Smith" providerId="None"/>
      </p:ext>
    </p:extLst>
  </p:cmAuthor>
  <p:cmAuthor id="5" name="Bell, Leslie" initials="BL [2]" lastIdx="7" clrIdx="4">
    <p:extLst>
      <p:ext uri="{19B8F6BF-5375-455C-9EA6-DF929625EA0E}">
        <p15:presenceInfo xmlns:p15="http://schemas.microsoft.com/office/powerpoint/2012/main" userId="Bell, Leslie" providerId="None"/>
      </p:ext>
    </p:extLst>
  </p:cmAuthor>
  <p:cmAuthor id="6" name="Kershko, Claire" initials="KC" lastIdx="17" clrIdx="5">
    <p:extLst>
      <p:ext uri="{19B8F6BF-5375-455C-9EA6-DF929625EA0E}">
        <p15:presenceInfo xmlns:p15="http://schemas.microsoft.com/office/powerpoint/2012/main" userId="Kershko, Clair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CB3BB"/>
    <a:srgbClr val="024882"/>
    <a:srgbClr val="97C55A"/>
    <a:srgbClr val="5E88A1"/>
    <a:srgbClr val="4D6373"/>
    <a:srgbClr val="D67921"/>
    <a:srgbClr val="065595"/>
    <a:srgbClr val="F8B532"/>
    <a:srgbClr val="F3F7FA"/>
    <a:srgbClr val="4D83A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462" autoAdjust="0"/>
    <p:restoredTop sz="93469" autoAdjust="0"/>
  </p:normalViewPr>
  <p:slideViewPr>
    <p:cSldViewPr snapToGrid="0" snapToObjects="1">
      <p:cViewPr varScale="1">
        <p:scale>
          <a:sx n="67" d="100"/>
          <a:sy n="67" d="100"/>
        </p:scale>
        <p:origin x="1206" y="72"/>
      </p:cViewPr>
      <p:guideLst>
        <p:guide orient="horz" pos="2160"/>
        <p:guide pos="3840"/>
      </p:guideLst>
    </p:cSldViewPr>
  </p:slideViewPr>
  <p:outlineViewPr>
    <p:cViewPr>
      <p:scale>
        <a:sx n="33" d="100"/>
        <a:sy n="33" d="100"/>
      </p:scale>
      <p:origin x="0" y="0"/>
    </p:cViewPr>
  </p:outlineViewPr>
  <p:notesTextViewPr>
    <p:cViewPr>
      <p:scale>
        <a:sx n="66" d="100"/>
        <a:sy n="66" d="100"/>
      </p:scale>
      <p:origin x="0" y="0"/>
    </p:cViewPr>
  </p:notesTextViewPr>
  <p:sorterViewPr>
    <p:cViewPr varScale="1">
      <p:scale>
        <a:sx n="1" d="1"/>
        <a:sy n="1" d="1"/>
      </p:scale>
      <p:origin x="0" y="-7710"/>
    </p:cViewPr>
  </p:sorterViewPr>
  <p:notesViewPr>
    <p:cSldViewPr snapToGrid="0" snapToObjects="1">
      <p:cViewPr varScale="1">
        <p:scale>
          <a:sx n="84" d="100"/>
          <a:sy n="84" d="100"/>
        </p:scale>
        <p:origin x="3828" y="10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commentAuthors" Target="commentAuthor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ECD7C04F-C82F-5F4F-A072-B62DBF7A3584}" type="datetimeFigureOut">
              <a:rPr lang="en-US"/>
              <a:pPr/>
              <a:t>4/22/2020</a:t>
            </a:fld>
            <a:endParaRPr lang="en-US" dirty="0"/>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C03D4E42-CC4B-C74E-8162-39C558E1CAD2}" type="slidenum">
              <a:rPr/>
              <a:pPr/>
              <a:t>‹#›</a:t>
            </a:fld>
            <a:endParaRPr lang="en-US" dirty="0"/>
          </a:p>
        </p:txBody>
      </p:sp>
    </p:spTree>
    <p:extLst>
      <p:ext uri="{BB962C8B-B14F-4D97-AF65-F5344CB8AC3E}">
        <p14:creationId xmlns:p14="http://schemas.microsoft.com/office/powerpoint/2010/main" val="205831707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394C5360-5C14-FC4D-9956-FC286D324A6C}" type="datetimeFigureOut">
              <a:rPr lang="en-US" smtClean="0"/>
              <a:pPr/>
              <a:t>4/22/2020</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474854B5-0888-FA4B-BD47-B46D952D0AA0}" type="slidenum">
              <a:rPr lang="en-US" smtClean="0"/>
              <a:pPr/>
              <a:t>‹#›</a:t>
            </a:fld>
            <a:endParaRPr lang="en-US" dirty="0"/>
          </a:p>
        </p:txBody>
      </p:sp>
    </p:spTree>
    <p:extLst>
      <p:ext uri="{BB962C8B-B14F-4D97-AF65-F5344CB8AC3E}">
        <p14:creationId xmlns:p14="http://schemas.microsoft.com/office/powerpoint/2010/main" val="792877577"/>
      </p:ext>
    </p:extLst>
  </p:cSld>
  <p:clrMap bg1="lt1" tx1="dk1" bg2="lt2" tx2="dk2" accent1="accent1" accent2="accent2" accent3="accent3" accent4="accent4" accent5="accent5" accent6="accent6" hlink="hlink" folHlink="folHlink"/>
  <p:hf hdr="0" ftr="0" dt="0"/>
  <p:notesStyle>
    <a:lvl1pPr marL="0" algn="l" defTabSz="806775" rtl="0" eaLnBrk="1" latinLnBrk="0" hangingPunct="1">
      <a:defRPr sz="1059" kern="1200">
        <a:solidFill>
          <a:schemeClr val="tx1"/>
        </a:solidFill>
        <a:latin typeface="+mn-lt"/>
        <a:ea typeface="+mn-ea"/>
        <a:cs typeface="+mn-cs"/>
      </a:defRPr>
    </a:lvl1pPr>
    <a:lvl2pPr marL="403388" algn="l" defTabSz="806775" rtl="0" eaLnBrk="1" latinLnBrk="0" hangingPunct="1">
      <a:defRPr sz="1059" kern="1200">
        <a:solidFill>
          <a:schemeClr val="tx1"/>
        </a:solidFill>
        <a:latin typeface="+mn-lt"/>
        <a:ea typeface="+mn-ea"/>
        <a:cs typeface="+mn-cs"/>
      </a:defRPr>
    </a:lvl2pPr>
    <a:lvl3pPr marL="806775" algn="l" defTabSz="806775" rtl="0" eaLnBrk="1" latinLnBrk="0" hangingPunct="1">
      <a:defRPr sz="1059" kern="1200">
        <a:solidFill>
          <a:schemeClr val="tx1"/>
        </a:solidFill>
        <a:latin typeface="+mn-lt"/>
        <a:ea typeface="+mn-ea"/>
        <a:cs typeface="+mn-cs"/>
      </a:defRPr>
    </a:lvl3pPr>
    <a:lvl4pPr marL="1210163" algn="l" defTabSz="806775" rtl="0" eaLnBrk="1" latinLnBrk="0" hangingPunct="1">
      <a:defRPr sz="1059" kern="1200">
        <a:solidFill>
          <a:schemeClr val="tx1"/>
        </a:solidFill>
        <a:latin typeface="+mn-lt"/>
        <a:ea typeface="+mn-ea"/>
        <a:cs typeface="+mn-cs"/>
      </a:defRPr>
    </a:lvl4pPr>
    <a:lvl5pPr marL="1613550" algn="l" defTabSz="806775" rtl="0" eaLnBrk="1" latinLnBrk="0" hangingPunct="1">
      <a:defRPr sz="1059" kern="1200">
        <a:solidFill>
          <a:schemeClr val="tx1"/>
        </a:solidFill>
        <a:latin typeface="+mn-lt"/>
        <a:ea typeface="+mn-ea"/>
        <a:cs typeface="+mn-cs"/>
      </a:defRPr>
    </a:lvl5pPr>
    <a:lvl6pPr marL="2016938" algn="l" defTabSz="806775" rtl="0" eaLnBrk="1" latinLnBrk="0" hangingPunct="1">
      <a:defRPr sz="1059" kern="1200">
        <a:solidFill>
          <a:schemeClr val="tx1"/>
        </a:solidFill>
        <a:latin typeface="+mn-lt"/>
        <a:ea typeface="+mn-ea"/>
        <a:cs typeface="+mn-cs"/>
      </a:defRPr>
    </a:lvl6pPr>
    <a:lvl7pPr marL="2420325" algn="l" defTabSz="806775" rtl="0" eaLnBrk="1" latinLnBrk="0" hangingPunct="1">
      <a:defRPr sz="1059" kern="1200">
        <a:solidFill>
          <a:schemeClr val="tx1"/>
        </a:solidFill>
        <a:latin typeface="+mn-lt"/>
        <a:ea typeface="+mn-ea"/>
        <a:cs typeface="+mn-cs"/>
      </a:defRPr>
    </a:lvl7pPr>
    <a:lvl8pPr marL="2823713" algn="l" defTabSz="806775" rtl="0" eaLnBrk="1" latinLnBrk="0" hangingPunct="1">
      <a:defRPr sz="1059" kern="1200">
        <a:solidFill>
          <a:schemeClr val="tx1"/>
        </a:solidFill>
        <a:latin typeface="+mn-lt"/>
        <a:ea typeface="+mn-ea"/>
        <a:cs typeface="+mn-cs"/>
      </a:defRPr>
    </a:lvl8pPr>
    <a:lvl9pPr marL="3227100" algn="l" defTabSz="806775" rtl="0" eaLnBrk="1" latinLnBrk="0" hangingPunct="1">
      <a:defRPr sz="1059"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4854B5-0888-FA4B-BD47-B46D952D0AA0}" type="slidenum">
              <a:rPr lang="en-US" smtClean="0"/>
              <a:pPr/>
              <a:t>1</a:t>
            </a:fld>
            <a:endParaRPr lang="en-US" dirty="0"/>
          </a:p>
        </p:txBody>
      </p:sp>
    </p:spTree>
    <p:extLst>
      <p:ext uri="{BB962C8B-B14F-4D97-AF65-F5344CB8AC3E}">
        <p14:creationId xmlns:p14="http://schemas.microsoft.com/office/powerpoint/2010/main" val="10181280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4854B5-0888-FA4B-BD47-B46D952D0AA0}" type="slidenum">
              <a:rPr lang="en-US" smtClean="0"/>
              <a:pPr/>
              <a:t>11</a:t>
            </a:fld>
            <a:endParaRPr lang="en-US" dirty="0"/>
          </a:p>
        </p:txBody>
      </p:sp>
    </p:spTree>
    <p:extLst>
      <p:ext uri="{BB962C8B-B14F-4D97-AF65-F5344CB8AC3E}">
        <p14:creationId xmlns:p14="http://schemas.microsoft.com/office/powerpoint/2010/main" val="12755942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4854B5-0888-FA4B-BD47-B46D952D0AA0}" type="slidenum">
              <a:rPr lang="en-US" smtClean="0"/>
              <a:pPr/>
              <a:t>13</a:t>
            </a:fld>
            <a:endParaRPr lang="en-US" dirty="0"/>
          </a:p>
        </p:txBody>
      </p:sp>
    </p:spTree>
    <p:extLst>
      <p:ext uri="{BB962C8B-B14F-4D97-AF65-F5344CB8AC3E}">
        <p14:creationId xmlns:p14="http://schemas.microsoft.com/office/powerpoint/2010/main" val="30123109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4854B5-0888-FA4B-BD47-B46D952D0AA0}" type="slidenum">
              <a:rPr lang="en-US" smtClean="0"/>
              <a:pPr/>
              <a:t>15</a:t>
            </a:fld>
            <a:endParaRPr lang="en-US" dirty="0"/>
          </a:p>
        </p:txBody>
      </p:sp>
    </p:spTree>
    <p:extLst>
      <p:ext uri="{BB962C8B-B14F-4D97-AF65-F5344CB8AC3E}">
        <p14:creationId xmlns:p14="http://schemas.microsoft.com/office/powerpoint/2010/main" val="6702465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4854B5-0888-FA4B-BD47-B46D952D0AA0}" type="slidenum">
              <a:rPr lang="en-US" smtClean="0"/>
              <a:pPr/>
              <a:t>2</a:t>
            </a:fld>
            <a:endParaRPr lang="en-US" dirty="0"/>
          </a:p>
        </p:txBody>
      </p:sp>
    </p:spTree>
    <p:extLst>
      <p:ext uri="{BB962C8B-B14F-4D97-AF65-F5344CB8AC3E}">
        <p14:creationId xmlns:p14="http://schemas.microsoft.com/office/powerpoint/2010/main" val="31738686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685783" rtl="0" eaLnBrk="1" fontAlgn="auto" latinLnBrk="0" hangingPunct="1">
              <a:lnSpc>
                <a:spcPct val="100000"/>
              </a:lnSpc>
              <a:spcBef>
                <a:spcPts val="0"/>
              </a:spcBef>
              <a:spcAft>
                <a:spcPts val="0"/>
              </a:spcAft>
              <a:buClrTx/>
              <a:buSzTx/>
              <a:buFontTx/>
              <a:buNone/>
              <a:tabLst/>
              <a:defRPr/>
            </a:pPr>
            <a:fld id="{C2389EA6-10CF-4B84-A1CD-EB157AC13D65}"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Helvetica"/>
                <a:sym typeface="TaubSans-Regular"/>
              </a:rPr>
              <a:pPr marL="0" marR="0" lvl="0" indent="0" algn="r" defTabSz="685783"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Helvetica"/>
              <a:sym typeface="TaubSans-Regular"/>
            </a:endParaRPr>
          </a:p>
        </p:txBody>
      </p:sp>
    </p:spTree>
    <p:extLst>
      <p:ext uri="{BB962C8B-B14F-4D97-AF65-F5344CB8AC3E}">
        <p14:creationId xmlns:p14="http://schemas.microsoft.com/office/powerpoint/2010/main" val="16313650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0305535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4854B5-0888-FA4B-BD47-B46D952D0AA0}" type="slidenum">
              <a:rPr lang="en-US" smtClean="0"/>
              <a:pPr/>
              <a:t>5</a:t>
            </a:fld>
            <a:endParaRPr lang="en-US" dirty="0"/>
          </a:p>
        </p:txBody>
      </p:sp>
    </p:spTree>
    <p:extLst>
      <p:ext uri="{BB962C8B-B14F-4D97-AF65-F5344CB8AC3E}">
        <p14:creationId xmlns:p14="http://schemas.microsoft.com/office/powerpoint/2010/main" val="28399403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03">
              <a:lnSpc>
                <a:spcPts val="2000"/>
              </a:lnSpc>
              <a:spcBef>
                <a:spcPts val="300"/>
              </a:spcBef>
              <a:spcAft>
                <a:spcPts val="600"/>
              </a:spcAft>
            </a:pPr>
            <a:r>
              <a:rPr lang="en-US" sz="1100" b="1" dirty="0">
                <a:solidFill>
                  <a:srgbClr val="024882"/>
                </a:solidFill>
                <a:latin typeface="Open Sans" panose="020B0606030504020204" pitchFamily="34" charset="0"/>
                <a:ea typeface="Open Sans" panose="020B0606030504020204" pitchFamily="34" charset="0"/>
                <a:cs typeface="Open Sans" panose="020B0606030504020204" pitchFamily="34" charset="0"/>
              </a:rPr>
              <a:t>Human error</a:t>
            </a:r>
            <a:endParaRPr lang="en-US" sz="1100" dirty="0">
              <a:solidFill>
                <a:srgbClr val="024882"/>
              </a:solidFill>
              <a:latin typeface="Open Sans" panose="020B0606030504020204" pitchFamily="34" charset="0"/>
              <a:ea typeface="Open Sans" panose="020B0606030504020204" pitchFamily="34" charset="0"/>
              <a:cs typeface="Open Sans" panose="020B0606030504020204" pitchFamily="34" charset="0"/>
            </a:endParaRPr>
          </a:p>
          <a:p>
            <a:pPr defTabSz="914303">
              <a:lnSpc>
                <a:spcPts val="2000"/>
              </a:lnSpc>
              <a:spcBef>
                <a:spcPts val="300"/>
              </a:spcBef>
              <a:spcAft>
                <a:spcPts val="600"/>
              </a:spcAft>
            </a:pPr>
            <a:r>
              <a:rPr lang="en-US" sz="1100" b="1" dirty="0">
                <a:solidFill>
                  <a:srgbClr val="024882"/>
                </a:solidFill>
                <a:latin typeface="Open Sans" panose="020B0606030504020204" pitchFamily="34" charset="0"/>
                <a:ea typeface="Open Sans" panose="020B0606030504020204" pitchFamily="34" charset="0"/>
                <a:cs typeface="Open Sans" panose="020B0606030504020204" pitchFamily="34" charset="0"/>
              </a:rPr>
              <a:t>Human error</a:t>
            </a:r>
            <a:endParaRPr lang="en-US" sz="1100" dirty="0">
              <a:solidFill>
                <a:srgbClr val="024882"/>
              </a:solidFill>
              <a:latin typeface="Open Sans" panose="020B0606030504020204" pitchFamily="34" charset="0"/>
              <a:ea typeface="Open Sans" panose="020B0606030504020204" pitchFamily="34" charset="0"/>
              <a:cs typeface="Open Sans" panose="020B0606030504020204" pitchFamily="34" charset="0"/>
            </a:endParaRPr>
          </a:p>
          <a:p>
            <a:pPr defTabSz="914303">
              <a:lnSpc>
                <a:spcPts val="2000"/>
              </a:lnSpc>
            </a:pPr>
            <a:r>
              <a:rPr lang="en-US" sz="1100" dirty="0">
                <a:solidFill>
                  <a:srgbClr val="024882"/>
                </a:solidFill>
                <a:latin typeface="Open Sans" panose="020B0606030504020204" pitchFamily="34" charset="0"/>
                <a:ea typeface="Open Sans" panose="020B0606030504020204" pitchFamily="34" charset="0"/>
                <a:cs typeface="Open Sans" panose="020B0606030504020204" pitchFamily="34" charset="0"/>
              </a:rPr>
              <a:t>Manually updating employee information in multiple systems is fraught with </a:t>
            </a:r>
            <a:r>
              <a:rPr lang="en-US" sz="1100" b="1" dirty="0">
                <a:solidFill>
                  <a:srgbClr val="024882"/>
                </a:solidFill>
                <a:latin typeface="Open Sans" panose="020B0606030504020204" pitchFamily="34" charset="0"/>
                <a:ea typeface="Open Sans" panose="020B0606030504020204" pitchFamily="34" charset="0"/>
                <a:cs typeface="Open Sans" panose="020B0606030504020204" pitchFamily="34" charset="0"/>
              </a:rPr>
              <a:t>human error </a:t>
            </a:r>
            <a:r>
              <a:rPr lang="en-US" sz="1100" dirty="0">
                <a:solidFill>
                  <a:srgbClr val="024882"/>
                </a:solidFill>
                <a:latin typeface="Open Sans" panose="020B0606030504020204" pitchFamily="34" charset="0"/>
                <a:ea typeface="Open Sans" panose="020B0606030504020204" pitchFamily="34" charset="0"/>
                <a:cs typeface="Open Sans" panose="020B0606030504020204" pitchFamily="34" charset="0"/>
              </a:rPr>
              <a:t>and creates a frustrating benefits experience. </a:t>
            </a:r>
            <a:endParaRPr lang="en-US" sz="1100" b="1" dirty="0">
              <a:solidFill>
                <a:srgbClr val="024882"/>
              </a:solidFill>
              <a:latin typeface="Open Sans" panose="020B0606030504020204"/>
            </a:endParaRPr>
          </a:p>
          <a:p>
            <a:endParaRPr lang="en-US" dirty="0"/>
          </a:p>
        </p:txBody>
      </p:sp>
      <p:sp>
        <p:nvSpPr>
          <p:cNvPr id="4" name="Slide Number Placeholder 3"/>
          <p:cNvSpPr>
            <a:spLocks noGrp="1"/>
          </p:cNvSpPr>
          <p:nvPr>
            <p:ph type="sldNum" sz="quarter" idx="5"/>
          </p:nvPr>
        </p:nvSpPr>
        <p:spPr/>
        <p:txBody>
          <a:bodyPr/>
          <a:lstStyle/>
          <a:p>
            <a:fld id="{474854B5-0888-FA4B-BD47-B46D952D0AA0}" type="slidenum">
              <a:rPr lang="en-US" smtClean="0"/>
              <a:pPr/>
              <a:t>6</a:t>
            </a:fld>
            <a:endParaRPr lang="en-US" dirty="0"/>
          </a:p>
        </p:txBody>
      </p:sp>
    </p:spTree>
    <p:extLst>
      <p:ext uri="{BB962C8B-B14F-4D97-AF65-F5344CB8AC3E}">
        <p14:creationId xmlns:p14="http://schemas.microsoft.com/office/powerpoint/2010/main" val="19185489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4854B5-0888-FA4B-BD47-B46D952D0AA0}" type="slidenum">
              <a:rPr lang="en-US" smtClean="0"/>
              <a:pPr/>
              <a:t>8</a:t>
            </a:fld>
            <a:endParaRPr lang="en-US" dirty="0"/>
          </a:p>
        </p:txBody>
      </p:sp>
    </p:spTree>
    <p:extLst>
      <p:ext uri="{BB962C8B-B14F-4D97-AF65-F5344CB8AC3E}">
        <p14:creationId xmlns:p14="http://schemas.microsoft.com/office/powerpoint/2010/main" val="18171104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4854B5-0888-FA4B-BD47-B46D952D0AA0}" type="slidenum">
              <a:rPr lang="en-US" smtClean="0"/>
              <a:pPr/>
              <a:t>9</a:t>
            </a:fld>
            <a:endParaRPr lang="en-US" dirty="0"/>
          </a:p>
        </p:txBody>
      </p:sp>
    </p:spTree>
    <p:extLst>
      <p:ext uri="{BB962C8B-B14F-4D97-AF65-F5344CB8AC3E}">
        <p14:creationId xmlns:p14="http://schemas.microsoft.com/office/powerpoint/2010/main" val="8561390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4854B5-0888-FA4B-BD47-B46D952D0AA0}" type="slidenum">
              <a:rPr lang="en-US" smtClean="0"/>
              <a:pPr/>
              <a:t>10</a:t>
            </a:fld>
            <a:endParaRPr lang="en-US" dirty="0"/>
          </a:p>
        </p:txBody>
      </p:sp>
    </p:spTree>
    <p:extLst>
      <p:ext uri="{BB962C8B-B14F-4D97-AF65-F5344CB8AC3E}">
        <p14:creationId xmlns:p14="http://schemas.microsoft.com/office/powerpoint/2010/main" val="886041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tags" Target="../tags/tag2.xml"/><Relationship Id="rId7" Type="http://schemas.openxmlformats.org/officeDocument/2006/relationships/image" Target="../media/image5.emf"/><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image" Target="../media/image4.emf"/><Relationship Id="rId5" Type="http://schemas.openxmlformats.org/officeDocument/2006/relationships/oleObject" Target="../embeddings/oleObject1.bin"/><Relationship Id="rId4"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EC01BE4-0282-4000-A41A-0A0916A61E14}" type="datetime1">
              <a:rPr lang="en-US" smtClean="0"/>
              <a:t>4/22/2020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FE3E5FF-F567-C747-AB2C-9AAD31BE383D}" type="slidenum">
              <a:rPr lang="en-US" smtClean="0"/>
              <a:pPr/>
              <a:t>‹#›</a:t>
            </a:fld>
            <a:endParaRPr lang="en-US" dirty="0"/>
          </a:p>
        </p:txBody>
      </p:sp>
    </p:spTree>
    <p:extLst>
      <p:ext uri="{BB962C8B-B14F-4D97-AF65-F5344CB8AC3E}">
        <p14:creationId xmlns:p14="http://schemas.microsoft.com/office/powerpoint/2010/main" val="32035109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40CEA42-03CE-4E5B-A28F-3A93EB1D954E}" type="datetime1">
              <a:rPr lang="en-US" smtClean="0"/>
              <a:t>4/22/2020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FE3E5FF-F567-C747-AB2C-9AAD31BE383D}" type="slidenum">
              <a:rPr lang="en-US" smtClean="0"/>
              <a:pPr/>
              <a:t>‹#›</a:t>
            </a:fld>
            <a:endParaRPr lang="en-US" dirty="0"/>
          </a:p>
        </p:txBody>
      </p:sp>
    </p:spTree>
    <p:extLst>
      <p:ext uri="{BB962C8B-B14F-4D97-AF65-F5344CB8AC3E}">
        <p14:creationId xmlns:p14="http://schemas.microsoft.com/office/powerpoint/2010/main" val="29285886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E4FD630-1CB2-4067-90D9-3245EFF67786}" type="datetime1">
              <a:rPr lang="en-US" smtClean="0"/>
              <a:t>4/22/2020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FE3E5FF-F567-C747-AB2C-9AAD31BE383D}" type="slidenum">
              <a:rPr lang="en-US" smtClean="0"/>
              <a:pPr/>
              <a:t>‹#›</a:t>
            </a:fld>
            <a:endParaRPr lang="en-US" dirty="0"/>
          </a:p>
        </p:txBody>
      </p:sp>
    </p:spTree>
    <p:extLst>
      <p:ext uri="{BB962C8B-B14F-4D97-AF65-F5344CB8AC3E}">
        <p14:creationId xmlns:p14="http://schemas.microsoft.com/office/powerpoint/2010/main" val="39023213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14" name="Picture 13"/>
          <p:cNvPicPr>
            <a:picLocks noChangeAspect="1"/>
          </p:cNvPicPr>
          <p:nvPr userDrawn="1"/>
        </p:nvPicPr>
        <p:blipFill rotWithShape="1">
          <a:blip r:embed="rId2" cstate="email">
            <a:extLst>
              <a:ext uri="{28A0092B-C50C-407E-A947-70E740481C1C}">
                <a14:useLocalDpi xmlns:a14="http://schemas.microsoft.com/office/drawing/2010/main"/>
              </a:ext>
            </a:extLst>
          </a:blip>
          <a:srcRect l="71990" r="11147" b="81798"/>
          <a:stretch/>
        </p:blipFill>
        <p:spPr>
          <a:xfrm>
            <a:off x="9011479" y="6385223"/>
            <a:ext cx="1832970" cy="472778"/>
          </a:xfrm>
          <a:prstGeom prst="rect">
            <a:avLst/>
          </a:prstGeom>
        </p:spPr>
      </p:pic>
      <p:sp>
        <p:nvSpPr>
          <p:cNvPr id="2" name="Title 1"/>
          <p:cNvSpPr>
            <a:spLocks noGrp="1"/>
          </p:cNvSpPr>
          <p:nvPr>
            <p:ph type="title"/>
          </p:nvPr>
        </p:nvSpPr>
        <p:spPr>
          <a:xfrm>
            <a:off x="1767841" y="1"/>
            <a:ext cx="10094376" cy="1446551"/>
          </a:xfrm>
        </p:spPr>
        <p:txBody>
          <a:bodyPr>
            <a:normAutofit/>
          </a:bodyPr>
          <a:lstStyle>
            <a:lvl1pPr>
              <a:defRPr sz="4271" b="1" spc="-146">
                <a:solidFill>
                  <a:srgbClr val="002060"/>
                </a:solidFill>
                <a:latin typeface="Arial" charset="0"/>
                <a:ea typeface="Arial" charset="0"/>
                <a:cs typeface="Arial" charset="0"/>
              </a:defRPr>
            </a:lvl1pPr>
          </a:lstStyle>
          <a:p>
            <a:r>
              <a:rPr lang="en-US" dirty="0"/>
              <a:t>Click to edit Master title style</a:t>
            </a:r>
          </a:p>
        </p:txBody>
      </p:sp>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643016" y="6360893"/>
            <a:ext cx="1219200" cy="294895"/>
          </a:xfrm>
          <a:prstGeom prst="rect">
            <a:avLst/>
          </a:prstGeom>
        </p:spPr>
      </p:pic>
      <p:sp>
        <p:nvSpPr>
          <p:cNvPr id="9" name="TextBox 8"/>
          <p:cNvSpPr txBox="1"/>
          <p:nvPr userDrawn="1"/>
        </p:nvSpPr>
        <p:spPr>
          <a:xfrm>
            <a:off x="8059563" y="6454531"/>
            <a:ext cx="2069798" cy="226857"/>
          </a:xfrm>
          <a:prstGeom prst="rect">
            <a:avLst/>
          </a:prstGeom>
          <a:noFill/>
        </p:spPr>
        <p:txBody>
          <a:bodyPr wrap="none" rtlCol="0">
            <a:spAutoFit/>
          </a:bodyPr>
          <a:lstStyle/>
          <a:p>
            <a:pPr algn="r"/>
            <a:r>
              <a:rPr lang="en-US" sz="874" b="1" dirty="0">
                <a:solidFill>
                  <a:schemeClr val="bg1">
                    <a:lumMod val="50000"/>
                  </a:schemeClr>
                </a:solidFill>
                <a:latin typeface="Arial" charset="0"/>
                <a:ea typeface="Arial" charset="0"/>
                <a:cs typeface="Arial" charset="0"/>
              </a:rPr>
              <a:t>CLIENT NAME  |  04/25/18</a:t>
            </a:r>
            <a:r>
              <a:rPr lang="en-US" sz="874" b="1" baseline="0" dirty="0">
                <a:solidFill>
                  <a:schemeClr val="bg1">
                    <a:lumMod val="50000"/>
                  </a:schemeClr>
                </a:solidFill>
                <a:latin typeface="Arial" charset="0"/>
                <a:ea typeface="Arial" charset="0"/>
                <a:cs typeface="Arial" charset="0"/>
              </a:rPr>
              <a:t>             </a:t>
            </a:r>
            <a:fld id="{0D63B0D0-9995-DB4E-AFC7-CCAAED98F712}" type="slidenum">
              <a:rPr lang="en-US" sz="874" b="1" smtClean="0">
                <a:solidFill>
                  <a:schemeClr val="bg1"/>
                </a:solidFill>
                <a:latin typeface="Arial" charset="0"/>
                <a:ea typeface="Arial" charset="0"/>
                <a:cs typeface="Arial" charset="0"/>
              </a:rPr>
              <a:pPr algn="r"/>
              <a:t>‹#›</a:t>
            </a:fld>
            <a:endParaRPr lang="en-US" sz="874" b="1" dirty="0">
              <a:solidFill>
                <a:schemeClr val="bg1"/>
              </a:solidFill>
              <a:latin typeface="Arial" charset="0"/>
              <a:ea typeface="Arial" charset="0"/>
              <a:cs typeface="Arial" charset="0"/>
            </a:endParaRPr>
          </a:p>
        </p:txBody>
      </p:sp>
    </p:spTree>
    <p:extLst>
      <p:ext uri="{BB962C8B-B14F-4D97-AF65-F5344CB8AC3E}">
        <p14:creationId xmlns:p14="http://schemas.microsoft.com/office/powerpoint/2010/main" val="6305629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Headline">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01C93EF0-5228-4A42-96D9-EBBF79A4F34D}"/>
              </a:ext>
            </a:extLst>
          </p:cNvPr>
          <p:cNvGraphicFramePr>
            <a:graphicFrameLocks noChangeAspect="1"/>
          </p:cNvGraphicFramePr>
          <p:nvPr userDrawn="1">
            <p:custDataLst>
              <p:tags r:id="rId2"/>
            </p:custDataLst>
          </p:nvPr>
        </p:nvGraphicFramePr>
        <p:xfrm>
          <a:off x="2119" y="2119"/>
          <a:ext cx="2117" cy="2117"/>
        </p:xfrm>
        <a:graphic>
          <a:graphicData uri="http://schemas.openxmlformats.org/presentationml/2006/ole">
            <mc:AlternateContent xmlns:mc="http://schemas.openxmlformats.org/markup-compatibility/2006">
              <mc:Choice xmlns:v="urn:schemas-microsoft-com:vml" Requires="v">
                <p:oleObj spid="_x0000_s14338" name="think-cell Slide" r:id="rId5" imgW="383" imgH="384" progId="TCLayout.ActiveDocument.1">
                  <p:embed/>
                </p:oleObj>
              </mc:Choice>
              <mc:Fallback>
                <p:oleObj name="think-cell Slide" r:id="rId5" imgW="383" imgH="384" progId="TCLayout.ActiveDocument.1">
                  <p:embed/>
                  <p:pic>
                    <p:nvPicPr>
                      <p:cNvPr id="4" name="Object 3" hidden="1">
                        <a:extLst>
                          <a:ext uri="{FF2B5EF4-FFF2-40B4-BE49-F238E27FC236}">
                            <a16:creationId xmlns:a16="http://schemas.microsoft.com/office/drawing/2014/main" id="{01C93EF0-5228-4A42-96D9-EBBF79A4F34D}"/>
                          </a:ext>
                        </a:extLst>
                      </p:cNvPr>
                      <p:cNvPicPr/>
                      <p:nvPr/>
                    </p:nvPicPr>
                    <p:blipFill>
                      <a:blip r:embed="rId6"/>
                      <a:stretch>
                        <a:fillRect/>
                      </a:stretch>
                    </p:blipFill>
                    <p:spPr>
                      <a:xfrm>
                        <a:off x="2119" y="2119"/>
                        <a:ext cx="2117" cy="2117"/>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5B3958BF-49FD-45F0-9941-B4208F752BCD}"/>
              </a:ext>
            </a:extLst>
          </p:cNvPr>
          <p:cNvSpPr/>
          <p:nvPr userDrawn="1">
            <p:custDataLst>
              <p:tags r:id="rId3"/>
            </p:custDataLst>
          </p:nvPr>
        </p:nvSpPr>
        <p:spPr>
          <a:xfrm>
            <a:off x="1" y="1"/>
            <a:ext cx="211667" cy="211667"/>
          </a:xfrm>
          <a:prstGeom prst="rect">
            <a:avLst/>
          </a:prstGeom>
          <a:no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609570" hangingPunct="0">
              <a:spcAft>
                <a:spcPts val="1600"/>
              </a:spcAft>
            </a:pPr>
            <a:endParaRPr lang="en-US" sz="3733" kern="0" dirty="0">
              <a:solidFill>
                <a:srgbClr val="222222"/>
              </a:solidFill>
              <a:sym typeface="Taub Sans" pitchFamily="2" charset="0"/>
            </a:endParaRPr>
          </a:p>
        </p:txBody>
      </p:sp>
      <p:sp>
        <p:nvSpPr>
          <p:cNvPr id="13" name="Footer Placeholder 12">
            <a:extLst>
              <a:ext uri="{FF2B5EF4-FFF2-40B4-BE49-F238E27FC236}">
                <a16:creationId xmlns:a16="http://schemas.microsoft.com/office/drawing/2014/main" id="{19499DCA-4E57-4AF8-AA27-877148DAABD6}"/>
              </a:ext>
            </a:extLst>
          </p:cNvPr>
          <p:cNvSpPr>
            <a:spLocks noGrp="1"/>
          </p:cNvSpPr>
          <p:nvPr>
            <p:ph type="ftr" sz="quarter" idx="13"/>
          </p:nvPr>
        </p:nvSpPr>
        <p:spPr/>
        <p:txBody>
          <a:bodyPr/>
          <a:lstStyle/>
          <a:p>
            <a:r>
              <a:rPr lang="en-US" dirty="0">
                <a:solidFill>
                  <a:srgbClr val="222222"/>
                </a:solidFill>
              </a:rPr>
              <a:t>Footer in sentence case</a:t>
            </a:r>
          </a:p>
        </p:txBody>
      </p:sp>
      <p:sp>
        <p:nvSpPr>
          <p:cNvPr id="3" name="Slide Number Placeholder 2">
            <a:extLst>
              <a:ext uri="{FF2B5EF4-FFF2-40B4-BE49-F238E27FC236}">
                <a16:creationId xmlns:a16="http://schemas.microsoft.com/office/drawing/2014/main" id="{3E448C12-4E00-4571-A250-07E5ADEF04C6}"/>
              </a:ext>
            </a:extLst>
          </p:cNvPr>
          <p:cNvSpPr>
            <a:spLocks noGrp="1"/>
          </p:cNvSpPr>
          <p:nvPr>
            <p:ph type="sldNum" sz="quarter" idx="14"/>
          </p:nvPr>
        </p:nvSpPr>
        <p:spPr>
          <a:xfrm>
            <a:off x="10310175" y="6518863"/>
            <a:ext cx="162439" cy="164148"/>
          </a:xfrm>
        </p:spPr>
        <p:txBody>
          <a:bodyPr/>
          <a:lstStyle/>
          <a:p>
            <a:fld id="{0C691DA3-4ABE-49F3-91E6-D9975CC9DD5F}" type="slidenum">
              <a:rPr lang="en-US" smtClean="0">
                <a:solidFill>
                  <a:srgbClr val="222222"/>
                </a:solidFill>
              </a:rPr>
              <a:pPr/>
              <a:t>‹#›</a:t>
            </a:fld>
            <a:endParaRPr lang="en-US" dirty="0">
              <a:solidFill>
                <a:srgbClr val="222222"/>
              </a:solidFill>
            </a:endParaRPr>
          </a:p>
        </p:txBody>
      </p:sp>
      <p:sp>
        <p:nvSpPr>
          <p:cNvPr id="7" name="Title 1">
            <a:extLst>
              <a:ext uri="{FF2B5EF4-FFF2-40B4-BE49-F238E27FC236}">
                <a16:creationId xmlns:a16="http://schemas.microsoft.com/office/drawing/2014/main" id="{DC668219-B134-42A7-8415-EE213D178C92}"/>
              </a:ext>
            </a:extLst>
          </p:cNvPr>
          <p:cNvSpPr>
            <a:spLocks noGrp="1"/>
          </p:cNvSpPr>
          <p:nvPr>
            <p:ph type="title" hasCustomPrompt="1"/>
          </p:nvPr>
        </p:nvSpPr>
        <p:spPr>
          <a:xfrm>
            <a:off x="512064" y="525799"/>
            <a:ext cx="9997440" cy="574516"/>
          </a:xfrm>
        </p:spPr>
        <p:txBody>
          <a:bodyPr/>
          <a:lstStyle>
            <a:lvl1pPr>
              <a:defRPr/>
            </a:lvl1pPr>
          </a:lstStyle>
          <a:p>
            <a:r>
              <a:rPr lang="en-US"/>
              <a:t>Headline in sentence case, 28-pt</a:t>
            </a:r>
            <a:endParaRPr lang="en-US" dirty="0"/>
          </a:p>
        </p:txBody>
      </p:sp>
      <p:cxnSp>
        <p:nvCxnSpPr>
          <p:cNvPr id="8" name="Straight Connector 7">
            <a:extLst>
              <a:ext uri="{FF2B5EF4-FFF2-40B4-BE49-F238E27FC236}">
                <a16:creationId xmlns:a16="http://schemas.microsoft.com/office/drawing/2014/main" id="{56D9E531-1C6E-4B92-9860-AB8ADA3C91C4}"/>
              </a:ext>
            </a:extLst>
          </p:cNvPr>
          <p:cNvCxnSpPr>
            <a:cxnSpLocks/>
          </p:cNvCxnSpPr>
          <p:nvPr userDrawn="1"/>
        </p:nvCxnSpPr>
        <p:spPr>
          <a:xfrm>
            <a:off x="0" y="1538840"/>
            <a:ext cx="12192000" cy="0"/>
          </a:xfrm>
          <a:prstGeom prst="line">
            <a:avLst/>
          </a:prstGeom>
          <a:ln w="6350">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600BA878-F82D-48BA-A159-CDEC8090F161}"/>
              </a:ext>
            </a:extLst>
          </p:cNvPr>
          <p:cNvPicPr>
            <a:picLocks noChangeAspect="1"/>
          </p:cNvPicPr>
          <p:nvPr userDrawn="1"/>
        </p:nvPicPr>
        <p:blipFill rotWithShape="1">
          <a:blip r:embed="rId7" cstate="screen">
            <a:extLst>
              <a:ext uri="{28A0092B-C50C-407E-A947-70E740481C1C}">
                <a14:useLocalDpi xmlns:a14="http://schemas.microsoft.com/office/drawing/2010/main"/>
              </a:ext>
            </a:extLst>
          </a:blip>
          <a:srcRect l="13622" t="38598" r="21080"/>
          <a:stretch/>
        </p:blipFill>
        <p:spPr>
          <a:xfrm>
            <a:off x="10881470" y="6"/>
            <a:ext cx="1310532" cy="1422329"/>
          </a:xfrm>
          <a:prstGeom prst="rect">
            <a:avLst/>
          </a:prstGeom>
        </p:spPr>
      </p:pic>
    </p:spTree>
    <p:extLst>
      <p:ext uri="{BB962C8B-B14F-4D97-AF65-F5344CB8AC3E}">
        <p14:creationId xmlns:p14="http://schemas.microsoft.com/office/powerpoint/2010/main" val="4046766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Headline B">
    <p:spTree>
      <p:nvGrpSpPr>
        <p:cNvPr id="1" name=""/>
        <p:cNvGrpSpPr/>
        <p:nvPr/>
      </p:nvGrpSpPr>
      <p:grpSpPr>
        <a:xfrm>
          <a:off x="0" y="0"/>
          <a:ext cx="0" cy="0"/>
          <a:chOff x="0" y="0"/>
          <a:chExt cx="0" cy="0"/>
        </a:xfrm>
      </p:grpSpPr>
      <p:sp>
        <p:nvSpPr>
          <p:cNvPr id="7" name="Rectangle 6"/>
          <p:cNvSpPr/>
          <p:nvPr userDrawn="1"/>
        </p:nvSpPr>
        <p:spPr>
          <a:xfrm>
            <a:off x="0" y="4945116"/>
            <a:ext cx="12192000" cy="1920949"/>
          </a:xfrm>
          <a:prstGeom prst="rect">
            <a:avLst/>
          </a:prstGeom>
          <a:solidFill>
            <a:srgbClr val="7967A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55" hangingPunct="0">
              <a:defRPr/>
            </a:pPr>
            <a:endParaRPr lang="en-US" sz="267" kern="0" dirty="0">
              <a:solidFill>
                <a:srgbClr val="FFFFFF"/>
              </a:solidFill>
              <a:sym typeface="TaubSans-Regular"/>
            </a:endParaRPr>
          </a:p>
        </p:txBody>
      </p:sp>
      <p:sp>
        <p:nvSpPr>
          <p:cNvPr id="2" name="Title 1">
            <a:extLst>
              <a:ext uri="{FF2B5EF4-FFF2-40B4-BE49-F238E27FC236}">
                <a16:creationId xmlns:a16="http://schemas.microsoft.com/office/drawing/2014/main" id="{2CA7099E-C6B2-4E92-A34A-59B432832EFA}"/>
              </a:ext>
            </a:extLst>
          </p:cNvPr>
          <p:cNvSpPr>
            <a:spLocks noGrp="1"/>
          </p:cNvSpPr>
          <p:nvPr>
            <p:ph type="title" hasCustomPrompt="1"/>
          </p:nvPr>
        </p:nvSpPr>
        <p:spPr>
          <a:xfrm>
            <a:off x="512064" y="682753"/>
            <a:ext cx="9997440" cy="574453"/>
          </a:xfrm>
        </p:spPr>
        <p:txBody>
          <a:bodyPr/>
          <a:lstStyle>
            <a:lvl1pPr>
              <a:defRPr/>
            </a:lvl1pPr>
          </a:lstStyle>
          <a:p>
            <a:r>
              <a:rPr lang="en-US"/>
              <a:t>Headline in sentence case, 24-pt</a:t>
            </a:r>
          </a:p>
        </p:txBody>
      </p:sp>
      <p:cxnSp>
        <p:nvCxnSpPr>
          <p:cNvPr id="9" name="Straight Connector 8">
            <a:extLst>
              <a:ext uri="{FF2B5EF4-FFF2-40B4-BE49-F238E27FC236}">
                <a16:creationId xmlns:a16="http://schemas.microsoft.com/office/drawing/2014/main" id="{A8A07A96-3580-4421-988A-666AF0C016CC}"/>
              </a:ext>
            </a:extLst>
          </p:cNvPr>
          <p:cNvCxnSpPr>
            <a:cxnSpLocks/>
          </p:cNvCxnSpPr>
          <p:nvPr userDrawn="1"/>
        </p:nvCxnSpPr>
        <p:spPr>
          <a:xfrm>
            <a:off x="0" y="1636295"/>
            <a:ext cx="12192000" cy="0"/>
          </a:xfrm>
          <a:prstGeom prst="line">
            <a:avLst/>
          </a:prstGeom>
          <a:ln w="6350">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sp>
        <p:nvSpPr>
          <p:cNvPr id="13" name="Footer Placeholder 12">
            <a:extLst>
              <a:ext uri="{FF2B5EF4-FFF2-40B4-BE49-F238E27FC236}">
                <a16:creationId xmlns:a16="http://schemas.microsoft.com/office/drawing/2014/main" id="{19499DCA-4E57-4AF8-AA27-877148DAABD6}"/>
              </a:ext>
            </a:extLst>
          </p:cNvPr>
          <p:cNvSpPr>
            <a:spLocks noGrp="1"/>
          </p:cNvSpPr>
          <p:nvPr>
            <p:ph type="ftr" sz="quarter" idx="13"/>
          </p:nvPr>
        </p:nvSpPr>
        <p:spPr/>
        <p:txBody>
          <a:bodyPr/>
          <a:lstStyle>
            <a:lvl1pPr>
              <a:defRPr>
                <a:solidFill>
                  <a:schemeClr val="bg1"/>
                </a:solidFill>
              </a:defRPr>
            </a:lvl1pPr>
          </a:lstStyle>
          <a:p>
            <a:r>
              <a:rPr lang="en-US">
                <a:solidFill>
                  <a:srgbClr val="FFFFFF"/>
                </a:solidFill>
              </a:rPr>
              <a:t>Footer in sentence case</a:t>
            </a:r>
            <a:endParaRPr lang="en-US" dirty="0">
              <a:solidFill>
                <a:srgbClr val="FFFFFF"/>
              </a:solidFill>
            </a:endParaRPr>
          </a:p>
        </p:txBody>
      </p:sp>
      <p:sp>
        <p:nvSpPr>
          <p:cNvPr id="3" name="Slide Number Placeholder 2">
            <a:extLst>
              <a:ext uri="{FF2B5EF4-FFF2-40B4-BE49-F238E27FC236}">
                <a16:creationId xmlns:a16="http://schemas.microsoft.com/office/drawing/2014/main" id="{3E448C12-4E00-4571-A250-07E5ADEF04C6}"/>
              </a:ext>
            </a:extLst>
          </p:cNvPr>
          <p:cNvSpPr>
            <a:spLocks noGrp="1"/>
          </p:cNvSpPr>
          <p:nvPr>
            <p:ph type="sldNum" sz="quarter" idx="14"/>
          </p:nvPr>
        </p:nvSpPr>
        <p:spPr>
          <a:xfrm>
            <a:off x="10310178" y="6518859"/>
            <a:ext cx="162439" cy="164148"/>
          </a:xfrm>
        </p:spPr>
        <p:txBody>
          <a:bodyPr/>
          <a:lstStyle>
            <a:lvl1pPr>
              <a:defRPr>
                <a:solidFill>
                  <a:schemeClr val="bg1"/>
                </a:solidFill>
              </a:defRPr>
            </a:lvl1pPr>
          </a:lstStyle>
          <a:p>
            <a:fld id="{0C691DA3-4ABE-49F3-91E6-D9975CC9DD5F}" type="slidenum">
              <a:rPr lang="en-US" smtClean="0">
                <a:solidFill>
                  <a:srgbClr val="FFFFFF"/>
                </a:solidFill>
              </a:rPr>
              <a:pPr/>
              <a:t>‹#›</a:t>
            </a:fld>
            <a:endParaRPr lang="en-US" dirty="0">
              <a:solidFill>
                <a:srgbClr val="FFFFFF"/>
              </a:solidFill>
            </a:endParaRPr>
          </a:p>
        </p:txBody>
      </p:sp>
      <p:sp>
        <p:nvSpPr>
          <p:cNvPr id="8" name="ADP MAS Executive Overview…">
            <a:extLst>
              <a:ext uri="{FF2B5EF4-FFF2-40B4-BE49-F238E27FC236}">
                <a16:creationId xmlns:a16="http://schemas.microsoft.com/office/drawing/2014/main" id="{9404136C-9552-4669-A4DC-120E7F78D919}"/>
              </a:ext>
            </a:extLst>
          </p:cNvPr>
          <p:cNvSpPr txBox="1"/>
          <p:nvPr userDrawn="1"/>
        </p:nvSpPr>
        <p:spPr>
          <a:xfrm>
            <a:off x="512067" y="6542481"/>
            <a:ext cx="2388474" cy="12311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nchor="ctr">
            <a:spAutoFit/>
          </a:bodyPr>
          <a:lstStyle>
            <a:lvl1pPr>
              <a:defRPr>
                <a:solidFill>
                  <a:srgbClr val="FFFFFF"/>
                </a:solidFill>
              </a:defRPr>
            </a:lvl1pPr>
          </a:lstStyle>
          <a:p>
            <a:pPr defTabSz="609555" hangingPunct="0"/>
            <a:r>
              <a:rPr sz="800" kern="0" dirty="0">
                <a:latin typeface="TaubSans-Regular"/>
                <a:sym typeface="TaubSans-Regular"/>
              </a:rPr>
              <a:t>Copyright © 201</a:t>
            </a:r>
            <a:r>
              <a:rPr lang="en-US" sz="800" kern="0" dirty="0">
                <a:latin typeface="TaubSans-Regular"/>
                <a:sym typeface="TaubSans-Regular"/>
              </a:rPr>
              <a:t>9</a:t>
            </a:r>
            <a:r>
              <a:rPr sz="800" kern="0" dirty="0">
                <a:latin typeface="TaubSans-Regular"/>
                <a:sym typeface="TaubSans-Regular"/>
              </a:rPr>
              <a:t> ADP, LLC. Proprietary and Confidential.</a:t>
            </a:r>
          </a:p>
        </p:txBody>
      </p:sp>
      <p:pic>
        <p:nvPicPr>
          <p:cNvPr id="10" name="Picture 9">
            <a:extLst>
              <a:ext uri="{FF2B5EF4-FFF2-40B4-BE49-F238E27FC236}">
                <a16:creationId xmlns:a16="http://schemas.microsoft.com/office/drawing/2014/main" id="{C556BEB3-31AF-40B9-8914-27526E2FE8F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3622" t="38598" r="21080"/>
          <a:stretch/>
        </p:blipFill>
        <p:spPr>
          <a:xfrm>
            <a:off x="10881471" y="9"/>
            <a:ext cx="1310532" cy="1422329"/>
          </a:xfrm>
          <a:prstGeom prst="rect">
            <a:avLst/>
          </a:prstGeom>
        </p:spPr>
      </p:pic>
    </p:spTree>
    <p:extLst>
      <p:ext uri="{BB962C8B-B14F-4D97-AF65-F5344CB8AC3E}">
        <p14:creationId xmlns:p14="http://schemas.microsoft.com/office/powerpoint/2010/main" val="1937880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EE81818-52EC-4ECB-AFBC-83C71DFDAC68}" type="datetime1">
              <a:rPr lang="en-US" smtClean="0"/>
              <a:t>4/22/2020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FE3E5FF-F567-C747-AB2C-9AAD31BE383D}" type="slidenum">
              <a:rPr lang="en-US" smtClean="0"/>
              <a:pPr/>
              <a:t>‹#›</a:t>
            </a:fld>
            <a:endParaRPr lang="en-US" dirty="0"/>
          </a:p>
        </p:txBody>
      </p:sp>
    </p:spTree>
    <p:extLst>
      <p:ext uri="{BB962C8B-B14F-4D97-AF65-F5344CB8AC3E}">
        <p14:creationId xmlns:p14="http://schemas.microsoft.com/office/powerpoint/2010/main" val="15385799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54E8E18-CAB8-406B-A912-1E5709039499}" type="datetime1">
              <a:rPr lang="en-US" smtClean="0"/>
              <a:t>4/22/2020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FE3E5FF-F567-C747-AB2C-9AAD31BE383D}" type="slidenum">
              <a:rPr lang="en-US" smtClean="0"/>
              <a:pPr/>
              <a:t>‹#›</a:t>
            </a:fld>
            <a:endParaRPr lang="en-US" dirty="0"/>
          </a:p>
        </p:txBody>
      </p:sp>
    </p:spTree>
    <p:extLst>
      <p:ext uri="{BB962C8B-B14F-4D97-AF65-F5344CB8AC3E}">
        <p14:creationId xmlns:p14="http://schemas.microsoft.com/office/powerpoint/2010/main" val="27735203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CF18C07-1E17-479C-B8F6-DA57ABB77E8C}" type="datetime1">
              <a:rPr lang="en-US" smtClean="0"/>
              <a:t>4/22/2020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FE3E5FF-F567-C747-AB2C-9AAD31BE383D}" type="slidenum">
              <a:rPr lang="en-US" smtClean="0"/>
              <a:pPr/>
              <a:t>‹#›</a:t>
            </a:fld>
            <a:endParaRPr lang="en-US" dirty="0"/>
          </a:p>
        </p:txBody>
      </p:sp>
    </p:spTree>
    <p:extLst>
      <p:ext uri="{BB962C8B-B14F-4D97-AF65-F5344CB8AC3E}">
        <p14:creationId xmlns:p14="http://schemas.microsoft.com/office/powerpoint/2010/main" val="9360349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62EACEC-1EEE-4FF4-A02A-56C63E018BCA}" type="datetime1">
              <a:rPr lang="en-US" smtClean="0"/>
              <a:t>4/22/2020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FE3E5FF-F567-C747-AB2C-9AAD31BE383D}" type="slidenum">
              <a:rPr lang="en-US" smtClean="0"/>
              <a:pPr/>
              <a:t>‹#›</a:t>
            </a:fld>
            <a:endParaRPr lang="en-US" dirty="0"/>
          </a:p>
        </p:txBody>
      </p:sp>
    </p:spTree>
    <p:extLst>
      <p:ext uri="{BB962C8B-B14F-4D97-AF65-F5344CB8AC3E}">
        <p14:creationId xmlns:p14="http://schemas.microsoft.com/office/powerpoint/2010/main" val="21237402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EC01CA1-2A6E-4AF1-B49C-C943C716C969}" type="datetime1">
              <a:rPr lang="en-US" smtClean="0"/>
              <a:t>4/22/2020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FE3E5FF-F567-C747-AB2C-9AAD31BE383D}" type="slidenum">
              <a:rPr lang="en-US" smtClean="0"/>
              <a:pPr/>
              <a:t>‹#›</a:t>
            </a:fld>
            <a:endParaRPr lang="en-US" dirty="0"/>
          </a:p>
        </p:txBody>
      </p:sp>
    </p:spTree>
    <p:extLst>
      <p:ext uri="{BB962C8B-B14F-4D97-AF65-F5344CB8AC3E}">
        <p14:creationId xmlns:p14="http://schemas.microsoft.com/office/powerpoint/2010/main" val="13726848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31060B2F-DF35-6046-A746-5130A4C5929A}"/>
              </a:ext>
            </a:extLst>
          </p:cNvPr>
          <p:cNvSpPr>
            <a:spLocks noGrp="1"/>
          </p:cNvSpPr>
          <p:nvPr>
            <p:ph type="sldNum" sz="quarter" idx="12"/>
          </p:nvPr>
        </p:nvSpPr>
        <p:spPr>
          <a:xfrm>
            <a:off x="10806798" y="6518495"/>
            <a:ext cx="482873" cy="339505"/>
          </a:xfrm>
          <a:prstGeom prst="rect">
            <a:avLst/>
          </a:prstGeom>
        </p:spPr>
        <p:txBody>
          <a:bodyPr lIns="0" tIns="0" rIns="0" bIns="0" anchor="t" anchorCtr="0"/>
          <a:lstStyle>
            <a:lvl1pPr>
              <a:defRPr sz="11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1pPr>
          </a:lstStyle>
          <a:p>
            <a:fld id="{434F970D-FEAA-7440-B6E2-61B22D2C621B}" type="slidenum">
              <a:rPr lang="en-US" smtClean="0"/>
              <a:pPr/>
              <a:t>‹#›</a:t>
            </a:fld>
            <a:endParaRPr lang="en-US" dirty="0"/>
          </a:p>
        </p:txBody>
      </p:sp>
      <p:pic>
        <p:nvPicPr>
          <p:cNvPr id="6" name="Picture 5">
            <a:extLst>
              <a:ext uri="{FF2B5EF4-FFF2-40B4-BE49-F238E27FC236}">
                <a16:creationId xmlns:a16="http://schemas.microsoft.com/office/drawing/2014/main" id="{53BB744B-269D-CA42-A6BB-40420AD22C44}"/>
              </a:ext>
            </a:extLst>
          </p:cNvPr>
          <p:cNvPicPr>
            <a:picLocks noChangeAspect="1"/>
          </p:cNvPicPr>
          <p:nvPr userDrawn="1"/>
        </p:nvPicPr>
        <p:blipFill>
          <a:blip r:embed="rId2"/>
          <a:stretch>
            <a:fillRect/>
          </a:stretch>
        </p:blipFill>
        <p:spPr>
          <a:xfrm>
            <a:off x="11353799" y="6449832"/>
            <a:ext cx="642266" cy="235934"/>
          </a:xfrm>
          <a:prstGeom prst="rect">
            <a:avLst/>
          </a:prstGeom>
        </p:spPr>
      </p:pic>
    </p:spTree>
    <p:extLst>
      <p:ext uri="{BB962C8B-B14F-4D97-AF65-F5344CB8AC3E}">
        <p14:creationId xmlns:p14="http://schemas.microsoft.com/office/powerpoint/2010/main" val="34867868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428B749-08BF-4F59-BFE9-C763718D3013}" type="datetime1">
              <a:rPr lang="en-US" smtClean="0"/>
              <a:t>4/22/2020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FE3E5FF-F567-C747-AB2C-9AAD31BE383D}" type="slidenum">
              <a:rPr lang="en-US" smtClean="0"/>
              <a:pPr/>
              <a:t>‹#›</a:t>
            </a:fld>
            <a:endParaRPr lang="en-US" dirty="0"/>
          </a:p>
        </p:txBody>
      </p:sp>
    </p:spTree>
    <p:extLst>
      <p:ext uri="{BB962C8B-B14F-4D97-AF65-F5344CB8AC3E}">
        <p14:creationId xmlns:p14="http://schemas.microsoft.com/office/powerpoint/2010/main" val="683154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D695CD4-072F-4A8D-8F74-B8ECF3D9941C}" type="datetime1">
              <a:rPr lang="en-US" smtClean="0"/>
              <a:t>4/22/2020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FE3E5FF-F567-C747-AB2C-9AAD31BE383D}" type="slidenum">
              <a:rPr lang="en-US" smtClean="0"/>
              <a:pPr/>
              <a:t>‹#›</a:t>
            </a:fld>
            <a:endParaRPr lang="en-US" dirty="0"/>
          </a:p>
        </p:txBody>
      </p:sp>
    </p:spTree>
    <p:extLst>
      <p:ext uri="{BB962C8B-B14F-4D97-AF65-F5344CB8AC3E}">
        <p14:creationId xmlns:p14="http://schemas.microsoft.com/office/powerpoint/2010/main" val="18240494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87C184-469F-45EF-83B3-E199F8FC3DC9}" type="datetime1">
              <a:rPr lang="en-US" smtClean="0"/>
              <a:t>4/22/2020</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E3E5FF-F567-C747-AB2C-9AAD31BE383D}" type="slidenum">
              <a:rPr lang="en-US" smtClean="0"/>
              <a:pPr/>
              <a:t>‹#›</a:t>
            </a:fld>
            <a:endParaRPr lang="en-US" dirty="0"/>
          </a:p>
        </p:txBody>
      </p:sp>
    </p:spTree>
    <p:extLst>
      <p:ext uri="{BB962C8B-B14F-4D97-AF65-F5344CB8AC3E}">
        <p14:creationId xmlns:p14="http://schemas.microsoft.com/office/powerpoint/2010/main" val="1891768219"/>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672" r:id="rId12"/>
    <p:sldLayoutId id="2147483711" r:id="rId13"/>
    <p:sldLayoutId id="2147483712" r:id="rId14"/>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8" Type="http://schemas.openxmlformats.org/officeDocument/2006/relationships/image" Target="../media/image34.emf"/><Relationship Id="rId3" Type="http://schemas.openxmlformats.org/officeDocument/2006/relationships/image" Target="../media/image38.png"/><Relationship Id="rId7"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microsoft.com/office/2007/relationships/hdphoto" Target="../media/hdphoto3.wdp"/><Relationship Id="rId11" Type="http://schemas.openxmlformats.org/officeDocument/2006/relationships/image" Target="../media/image37.png"/><Relationship Id="rId5" Type="http://schemas.openxmlformats.org/officeDocument/2006/relationships/image" Target="../media/image39.png"/><Relationship Id="rId10" Type="http://schemas.openxmlformats.org/officeDocument/2006/relationships/image" Target="../media/image36.emf"/><Relationship Id="rId4" Type="http://schemas.microsoft.com/office/2007/relationships/hdphoto" Target="../media/hdphoto2.wdp"/><Relationship Id="rId9" Type="http://schemas.openxmlformats.org/officeDocument/2006/relationships/image" Target="../media/image35.emf"/></Relationships>
</file>

<file path=ppt/slides/_rels/slide11.xml.rels><?xml version="1.0" encoding="UTF-8" standalone="yes"?>
<Relationships xmlns="http://schemas.openxmlformats.org/package/2006/relationships"><Relationship Id="rId8" Type="http://schemas.openxmlformats.org/officeDocument/2006/relationships/image" Target="../media/image34.emf"/><Relationship Id="rId3" Type="http://schemas.openxmlformats.org/officeDocument/2006/relationships/image" Target="../media/image38.png"/><Relationship Id="rId7"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microsoft.com/office/2007/relationships/hdphoto" Target="../media/hdphoto3.wdp"/><Relationship Id="rId11" Type="http://schemas.openxmlformats.org/officeDocument/2006/relationships/image" Target="../media/image37.png"/><Relationship Id="rId5" Type="http://schemas.openxmlformats.org/officeDocument/2006/relationships/image" Target="../media/image39.png"/><Relationship Id="rId10" Type="http://schemas.openxmlformats.org/officeDocument/2006/relationships/image" Target="../media/image36.emf"/><Relationship Id="rId4" Type="http://schemas.microsoft.com/office/2007/relationships/hdphoto" Target="../media/hdphoto2.wdp"/><Relationship Id="rId9" Type="http://schemas.openxmlformats.org/officeDocument/2006/relationships/image" Target="../media/image35.emf"/></Relationships>
</file>

<file path=ppt/slides/_rels/slide1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40.jpeg"/><Relationship Id="rId1" Type="http://schemas.openxmlformats.org/officeDocument/2006/relationships/slideLayout" Target="../slideLayouts/slideLayout7.xml"/><Relationship Id="rId6" Type="http://schemas.microsoft.com/office/2007/relationships/hdphoto" Target="../media/hdphoto3.wdp"/><Relationship Id="rId5" Type="http://schemas.openxmlformats.org/officeDocument/2006/relationships/image" Target="../media/image39.png"/><Relationship Id="rId4" Type="http://schemas.microsoft.com/office/2007/relationships/hdphoto" Target="../media/hdphoto2.wdp"/></Relationships>
</file>

<file path=ppt/slides/_rels/slide1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9.pn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slides/_rels/slide4.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3.jpe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hyperlink" Target="https://www.adp.com/about-adp/awards-and-recognitions/article.aspx?id=5F4CEAF3-7E14-438A-86F8-DE796F9DC1F9" TargetMode="External"/><Relationship Id="rId2" Type="http://schemas.openxmlformats.org/officeDocument/2006/relationships/notesSlide" Target="../notesSlides/notesSlide4.xml"/><Relationship Id="rId1" Type="http://schemas.openxmlformats.org/officeDocument/2006/relationships/slideLayout" Target="../slideLayouts/slideLayout14.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 Id="rId14" Type="http://schemas.openxmlformats.org/officeDocument/2006/relationships/image" Target="../media/image24.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8.emf"/><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27.emf"/><Relationship Id="rId5" Type="http://schemas.openxmlformats.org/officeDocument/2006/relationships/image" Target="../media/image26.emf"/><Relationship Id="rId4" Type="http://schemas.openxmlformats.org/officeDocument/2006/relationships/image" Target="../media/image25.emf"/></Relationships>
</file>

<file path=ppt/slides/_rels/slide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8" Type="http://schemas.openxmlformats.org/officeDocument/2006/relationships/image" Target="../media/image35.emf"/><Relationship Id="rId3" Type="http://schemas.openxmlformats.org/officeDocument/2006/relationships/image" Target="../media/image31.emf"/><Relationship Id="rId7" Type="http://schemas.openxmlformats.org/officeDocument/2006/relationships/image" Target="../media/image34.emf"/><Relationship Id="rId2" Type="http://schemas.openxmlformats.org/officeDocument/2006/relationships/image" Target="../media/image30.emf"/><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33.emf"/><Relationship Id="rId10" Type="http://schemas.openxmlformats.org/officeDocument/2006/relationships/image" Target="../media/image37.png"/><Relationship Id="rId4" Type="http://schemas.openxmlformats.org/officeDocument/2006/relationships/image" Target="../media/image32.emf"/><Relationship Id="rId9" Type="http://schemas.openxmlformats.org/officeDocument/2006/relationships/image" Target="../media/image36.emf"/></Relationships>
</file>

<file path=ppt/slides/_rels/slide8.xml.rels><?xml version="1.0" encoding="UTF-8" standalone="yes"?>
<Relationships xmlns="http://schemas.openxmlformats.org/package/2006/relationships"><Relationship Id="rId8" Type="http://schemas.openxmlformats.org/officeDocument/2006/relationships/image" Target="../media/image34.emf"/><Relationship Id="rId3" Type="http://schemas.openxmlformats.org/officeDocument/2006/relationships/image" Target="../media/image38.png"/><Relationship Id="rId7"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microsoft.com/office/2007/relationships/hdphoto" Target="../media/hdphoto3.wdp"/><Relationship Id="rId11" Type="http://schemas.openxmlformats.org/officeDocument/2006/relationships/image" Target="../media/image37.png"/><Relationship Id="rId5" Type="http://schemas.openxmlformats.org/officeDocument/2006/relationships/image" Target="../media/image39.png"/><Relationship Id="rId10" Type="http://schemas.openxmlformats.org/officeDocument/2006/relationships/image" Target="../media/image36.emf"/><Relationship Id="rId4" Type="http://schemas.microsoft.com/office/2007/relationships/hdphoto" Target="../media/hdphoto2.wdp"/><Relationship Id="rId9" Type="http://schemas.openxmlformats.org/officeDocument/2006/relationships/image" Target="../media/image35.emf"/></Relationships>
</file>

<file path=ppt/slides/_rels/slide9.xml.rels><?xml version="1.0" encoding="UTF-8" standalone="yes"?>
<Relationships xmlns="http://schemas.openxmlformats.org/package/2006/relationships"><Relationship Id="rId8" Type="http://schemas.openxmlformats.org/officeDocument/2006/relationships/image" Target="../media/image34.emf"/><Relationship Id="rId3" Type="http://schemas.openxmlformats.org/officeDocument/2006/relationships/image" Target="../media/image38.png"/><Relationship Id="rId7"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microsoft.com/office/2007/relationships/hdphoto" Target="../media/hdphoto3.wdp"/><Relationship Id="rId11" Type="http://schemas.openxmlformats.org/officeDocument/2006/relationships/image" Target="../media/image37.png"/><Relationship Id="rId5" Type="http://schemas.openxmlformats.org/officeDocument/2006/relationships/image" Target="../media/image39.png"/><Relationship Id="rId10" Type="http://schemas.openxmlformats.org/officeDocument/2006/relationships/image" Target="../media/image36.emf"/><Relationship Id="rId4" Type="http://schemas.microsoft.com/office/2007/relationships/hdphoto" Target="../media/hdphoto2.wdp"/><Relationship Id="rId9" Type="http://schemas.openxmlformats.org/officeDocument/2006/relationships/image" Target="../media/image35.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DDF83F35-37D7-4CF3-B3D0-0619AB810D1F}"/>
              </a:ext>
            </a:extLst>
          </p:cNvPr>
          <p:cNvSpPr txBox="1"/>
          <p:nvPr/>
        </p:nvSpPr>
        <p:spPr>
          <a:xfrm>
            <a:off x="5968538" y="3657600"/>
            <a:ext cx="6223462" cy="1739707"/>
          </a:xfrm>
          <a:prstGeom prst="rect">
            <a:avLst/>
          </a:prstGeom>
          <a:noFill/>
        </p:spPr>
        <p:txBody>
          <a:bodyPr wrap="square" lIns="0" tIns="0" rIns="0" bIns="0" rtlCol="0">
            <a:spAutoFit/>
          </a:bodyPr>
          <a:lstStyle/>
          <a:p>
            <a:pPr marL="7702" marR="3080" algn="ctr" defTabSz="914422">
              <a:spcBef>
                <a:spcPts val="1200"/>
              </a:spcBef>
            </a:pPr>
            <a:r>
              <a:rPr lang="en-US" sz="2471" dirty="0">
                <a:solidFill>
                  <a:srgbClr val="5E88A1"/>
                </a:solidFill>
                <a:latin typeface="Open Sans" panose="020B0606030504020204" pitchFamily="34" charset="0"/>
                <a:ea typeface="Open Sans" panose="020B0606030504020204" pitchFamily="34" charset="0"/>
                <a:cs typeface="Open Sans" panose="020B0606030504020204" pitchFamily="34" charset="0"/>
              </a:rPr>
              <a:t> Integrated with</a:t>
            </a:r>
          </a:p>
          <a:p>
            <a:pPr marL="7702" marR="3080" algn="ctr" defTabSz="914422">
              <a:lnSpc>
                <a:spcPts val="3000"/>
              </a:lnSpc>
            </a:pPr>
            <a:r>
              <a:rPr lang="en-US" sz="2471" b="1" dirty="0">
                <a:solidFill>
                  <a:srgbClr val="5E88A1"/>
                </a:solidFill>
                <a:latin typeface="Open Sans" panose="020B0606030504020204" pitchFamily="34" charset="0"/>
                <a:ea typeface="Open Sans" panose="020B0606030504020204" pitchFamily="34" charset="0"/>
                <a:cs typeface="Open Sans" panose="020B0606030504020204" pitchFamily="34" charset="0"/>
              </a:rPr>
              <a:t>ADP Workforce Now</a:t>
            </a:r>
          </a:p>
          <a:p>
            <a:pPr marL="7702" marR="3080" algn="ctr" defTabSz="914422">
              <a:spcBef>
                <a:spcPts val="439"/>
              </a:spcBef>
            </a:pPr>
            <a:r>
              <a:rPr lang="en-US" sz="2471" dirty="0">
                <a:solidFill>
                  <a:srgbClr val="024882"/>
                </a:solidFill>
                <a:latin typeface="Open Sans" panose="020B0606030504020204" pitchFamily="34" charset="0"/>
                <a:ea typeface="Open Sans" panose="020B0606030504020204" pitchFamily="34" charset="0"/>
                <a:cs typeface="Open Sans" panose="020B0606030504020204" pitchFamily="34" charset="0"/>
              </a:rPr>
              <a:t> </a:t>
            </a:r>
            <a:br>
              <a:rPr lang="en-US" sz="2471" dirty="0">
                <a:solidFill>
                  <a:srgbClr val="024882"/>
                </a:solidFill>
                <a:latin typeface="Open Sans" panose="020B0606030504020204" pitchFamily="34" charset="0"/>
                <a:ea typeface="Open Sans" panose="020B0606030504020204" pitchFamily="34" charset="0"/>
                <a:cs typeface="Open Sans" panose="020B0606030504020204" pitchFamily="34" charset="0"/>
              </a:rPr>
            </a:br>
            <a:r>
              <a:rPr lang="en-US" sz="1765" dirty="0">
                <a:solidFill>
                  <a:srgbClr val="024882"/>
                </a:solidFill>
                <a:latin typeface="Open Sans" panose="020B0606030504020204" pitchFamily="34" charset="0"/>
                <a:ea typeface="Open Sans" panose="020B0606030504020204" pitchFamily="34" charset="0"/>
                <a:cs typeface="Open Sans" panose="020B0606030504020204" pitchFamily="34" charset="0"/>
              </a:rPr>
              <a:t>A faster, simpler and more accurate way to administer employee benefits</a:t>
            </a:r>
          </a:p>
        </p:txBody>
      </p:sp>
      <p:pic>
        <p:nvPicPr>
          <p:cNvPr id="3" name="Picture 2">
            <a:extLst>
              <a:ext uri="{FF2B5EF4-FFF2-40B4-BE49-F238E27FC236}">
                <a16:creationId xmlns:a16="http://schemas.microsoft.com/office/drawing/2014/main" id="{CA1E0BCB-9F09-9E4F-9F21-69E6871291D8}"/>
              </a:ext>
            </a:extLst>
          </p:cNvPr>
          <p:cNvPicPr>
            <a:picLocks noChangeAspect="1"/>
          </p:cNvPicPr>
          <p:nvPr/>
        </p:nvPicPr>
        <p:blipFill rotWithShape="1">
          <a:blip r:embed="rId3"/>
          <a:srcRect r="44884" b="4633"/>
          <a:stretch/>
        </p:blipFill>
        <p:spPr>
          <a:xfrm>
            <a:off x="0" y="1"/>
            <a:ext cx="5943600" cy="6849069"/>
          </a:xfrm>
          <a:prstGeom prst="rect">
            <a:avLst/>
          </a:prstGeom>
        </p:spPr>
      </p:pic>
      <p:pic>
        <p:nvPicPr>
          <p:cNvPr id="8" name="Picture 7">
            <a:extLst>
              <a:ext uri="{FF2B5EF4-FFF2-40B4-BE49-F238E27FC236}">
                <a16:creationId xmlns:a16="http://schemas.microsoft.com/office/drawing/2014/main" id="{78EBA079-1B4F-B947-8953-B8ED17FBA09C}"/>
              </a:ext>
            </a:extLst>
          </p:cNvPr>
          <p:cNvPicPr>
            <a:picLocks noChangeAspect="1"/>
          </p:cNvPicPr>
          <p:nvPr/>
        </p:nvPicPr>
        <p:blipFill>
          <a:blip r:embed="rId4"/>
          <a:stretch>
            <a:fillRect/>
          </a:stretch>
        </p:blipFill>
        <p:spPr>
          <a:xfrm>
            <a:off x="7888283" y="1493520"/>
            <a:ext cx="2514600" cy="1676400"/>
          </a:xfrm>
          <a:prstGeom prst="rect">
            <a:avLst/>
          </a:prstGeom>
        </p:spPr>
      </p:pic>
    </p:spTree>
    <p:extLst>
      <p:ext uri="{BB962C8B-B14F-4D97-AF65-F5344CB8AC3E}">
        <p14:creationId xmlns:p14="http://schemas.microsoft.com/office/powerpoint/2010/main" val="40545828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32ACEA2-6A61-4BB2-ABD4-9E47A2F6B843}"/>
              </a:ext>
            </a:extLst>
          </p:cNvPr>
          <p:cNvSpPr>
            <a:spLocks noGrp="1"/>
          </p:cNvSpPr>
          <p:nvPr>
            <p:ph type="sldNum" sz="quarter" idx="12"/>
          </p:nvPr>
        </p:nvSpPr>
        <p:spPr/>
        <p:txBody>
          <a:bodyPr/>
          <a:lstStyle/>
          <a:p>
            <a:fld id="{1FE3E5FF-F567-C747-AB2C-9AAD31BE383D}" type="slidenum">
              <a:rPr lang="en-US" smtClean="0"/>
              <a:pPr/>
              <a:t>10</a:t>
            </a:fld>
            <a:endParaRPr lang="en-US" dirty="0"/>
          </a:p>
        </p:txBody>
      </p:sp>
      <p:sp>
        <p:nvSpPr>
          <p:cNvPr id="32" name="object 2">
            <a:extLst>
              <a:ext uri="{FF2B5EF4-FFF2-40B4-BE49-F238E27FC236}">
                <a16:creationId xmlns:a16="http://schemas.microsoft.com/office/drawing/2014/main" id="{FA7E4375-8656-CA44-BA9B-8590CEDBD5F4}"/>
              </a:ext>
            </a:extLst>
          </p:cNvPr>
          <p:cNvSpPr/>
          <p:nvPr/>
        </p:nvSpPr>
        <p:spPr>
          <a:xfrm>
            <a:off x="0" y="385"/>
            <a:ext cx="3429000" cy="6857615"/>
          </a:xfrm>
          <a:custGeom>
            <a:avLst/>
            <a:gdLst/>
            <a:ahLst/>
            <a:cxnLst/>
            <a:rect l="l" t="t" r="r" b="b"/>
            <a:pathLst>
              <a:path w="8812530" h="11308715">
                <a:moveTo>
                  <a:pt x="0" y="11308556"/>
                </a:moveTo>
                <a:lnTo>
                  <a:pt x="8812087" y="11308556"/>
                </a:lnTo>
                <a:lnTo>
                  <a:pt x="8812087" y="0"/>
                </a:lnTo>
                <a:lnTo>
                  <a:pt x="0" y="0"/>
                </a:lnTo>
                <a:lnTo>
                  <a:pt x="0" y="11308556"/>
                </a:lnTo>
                <a:close/>
              </a:path>
            </a:pathLst>
          </a:custGeom>
          <a:solidFill>
            <a:srgbClr val="F3F7FA"/>
          </a:solidFill>
        </p:spPr>
        <p:txBody>
          <a:bodyPr wrap="square" lIns="0" tIns="0" rIns="0" bIns="0" rtlCol="0"/>
          <a:lstStyle/>
          <a:p>
            <a:endParaRPr sz="1092" dirty="0"/>
          </a:p>
        </p:txBody>
      </p:sp>
      <p:sp>
        <p:nvSpPr>
          <p:cNvPr id="33" name="TextBox 32">
            <a:extLst>
              <a:ext uri="{FF2B5EF4-FFF2-40B4-BE49-F238E27FC236}">
                <a16:creationId xmlns:a16="http://schemas.microsoft.com/office/drawing/2014/main" id="{038B4BAD-32D2-AC40-8CDF-12F73EB5EED6}"/>
              </a:ext>
            </a:extLst>
          </p:cNvPr>
          <p:cNvSpPr txBox="1"/>
          <p:nvPr/>
        </p:nvSpPr>
        <p:spPr>
          <a:xfrm>
            <a:off x="576072" y="1600200"/>
            <a:ext cx="2522728" cy="1231106"/>
          </a:xfrm>
          <a:prstGeom prst="rect">
            <a:avLst/>
          </a:prstGeom>
          <a:noFill/>
        </p:spPr>
        <p:txBody>
          <a:bodyPr wrap="square" lIns="0" tIns="0" rIns="0" bIns="0" rtlCol="0">
            <a:spAutoFit/>
          </a:bodyPr>
          <a:lstStyle/>
          <a:p>
            <a:pPr marL="7702" marR="3080" defTabSz="914422">
              <a:lnSpc>
                <a:spcPts val="3200"/>
              </a:lnSpc>
            </a:pPr>
            <a:r>
              <a:rPr lang="en-US" sz="2800" b="1" dirty="0">
                <a:solidFill>
                  <a:srgbClr val="024882"/>
                </a:solidFill>
                <a:latin typeface="Open Sans" panose="020B0606030504020204" pitchFamily="34" charset="0"/>
                <a:ea typeface="Open Sans" panose="020B0606030504020204" pitchFamily="34" charset="0"/>
                <a:cs typeface="Open Sans" panose="020B0606030504020204" pitchFamily="34" charset="0"/>
              </a:rPr>
              <a:t>Evidence of Insurability (EOI) Solution</a:t>
            </a:r>
          </a:p>
        </p:txBody>
      </p:sp>
      <p:sp>
        <p:nvSpPr>
          <p:cNvPr id="34" name="Rectangle 33">
            <a:extLst>
              <a:ext uri="{FF2B5EF4-FFF2-40B4-BE49-F238E27FC236}">
                <a16:creationId xmlns:a16="http://schemas.microsoft.com/office/drawing/2014/main" id="{1712893B-B479-BC47-ADB1-EBBB74381B92}"/>
              </a:ext>
            </a:extLst>
          </p:cNvPr>
          <p:cNvSpPr/>
          <p:nvPr/>
        </p:nvSpPr>
        <p:spPr>
          <a:xfrm>
            <a:off x="576073" y="3136900"/>
            <a:ext cx="2281427" cy="1025922"/>
          </a:xfrm>
          <a:prstGeom prst="rect">
            <a:avLst/>
          </a:prstGeom>
        </p:spPr>
        <p:txBody>
          <a:bodyPr wrap="square" lIns="0" tIns="0" rIns="0" bIns="0">
            <a:spAutoFit/>
          </a:bodyPr>
          <a:lstStyle/>
          <a:p>
            <a:pPr marL="0" lvl="1" fontAlgn="ctr">
              <a:lnSpc>
                <a:spcPts val="2000"/>
              </a:lnSpc>
            </a:pPr>
            <a:r>
              <a:rPr lang="en-US" sz="1600" dirty="0">
                <a:solidFill>
                  <a:srgbClr val="024882"/>
                </a:solidFill>
                <a:latin typeface="Open Sans" panose="020B0606030504020204"/>
              </a:rPr>
              <a:t>Shortens the EOI process from weeks to minutes — with no need for paper forms</a:t>
            </a:r>
          </a:p>
        </p:txBody>
      </p:sp>
      <p:grpSp>
        <p:nvGrpSpPr>
          <p:cNvPr id="3" name="Group 2">
            <a:extLst>
              <a:ext uri="{FF2B5EF4-FFF2-40B4-BE49-F238E27FC236}">
                <a16:creationId xmlns:a16="http://schemas.microsoft.com/office/drawing/2014/main" id="{9CACB070-E8EE-42F2-AFFB-932F950E1F89}"/>
              </a:ext>
            </a:extLst>
          </p:cNvPr>
          <p:cNvGrpSpPr/>
          <p:nvPr/>
        </p:nvGrpSpPr>
        <p:grpSpPr>
          <a:xfrm>
            <a:off x="3433012" y="1371600"/>
            <a:ext cx="8758987" cy="4572000"/>
            <a:chOff x="3433012" y="1371600"/>
            <a:chExt cx="8758987" cy="4572000"/>
          </a:xfrm>
        </p:grpSpPr>
        <p:sp>
          <p:nvSpPr>
            <p:cNvPr id="37" name="TextBox 36">
              <a:extLst>
                <a:ext uri="{FF2B5EF4-FFF2-40B4-BE49-F238E27FC236}">
                  <a16:creationId xmlns:a16="http://schemas.microsoft.com/office/drawing/2014/main" id="{23E6DDBA-7428-FE4F-8B18-2939F9874666}"/>
                </a:ext>
              </a:extLst>
            </p:cNvPr>
            <p:cNvSpPr txBox="1"/>
            <p:nvPr/>
          </p:nvSpPr>
          <p:spPr>
            <a:xfrm>
              <a:off x="7796462" y="1600200"/>
              <a:ext cx="4395537" cy="276999"/>
            </a:xfrm>
            <a:prstGeom prst="rect">
              <a:avLst/>
            </a:prstGeom>
            <a:noFill/>
          </p:spPr>
          <p:txBody>
            <a:bodyPr wrap="square" lIns="0" tIns="0" rIns="0" bIns="0" rtlCol="0">
              <a:spAutoFit/>
            </a:bodyPr>
            <a:lstStyle/>
            <a:p>
              <a:pPr marL="7702" marR="3080" algn="ctr" defTabSz="914422">
                <a:spcBef>
                  <a:spcPts val="439"/>
                </a:spcBef>
              </a:pPr>
              <a:r>
                <a:rPr lang="en-US" b="1" dirty="0">
                  <a:solidFill>
                    <a:srgbClr val="4CB3BB"/>
                  </a:solidFill>
                  <a:latin typeface="Open Sans" panose="020B0606030504020204" pitchFamily="34" charset="0"/>
                  <a:ea typeface="Open Sans" panose="020B0606030504020204" pitchFamily="34" charset="0"/>
                  <a:cs typeface="Open Sans" panose="020B0606030504020204" pitchFamily="34" charset="0"/>
                </a:rPr>
                <a:t>WITH HR CONNECT…</a:t>
              </a:r>
            </a:p>
          </p:txBody>
        </p:sp>
        <p:sp>
          <p:nvSpPr>
            <p:cNvPr id="38" name="TextBox 37">
              <a:extLst>
                <a:ext uri="{FF2B5EF4-FFF2-40B4-BE49-F238E27FC236}">
                  <a16:creationId xmlns:a16="http://schemas.microsoft.com/office/drawing/2014/main" id="{86EAF827-910F-A64F-9C88-4D2D8CF4F6CC}"/>
                </a:ext>
              </a:extLst>
            </p:cNvPr>
            <p:cNvSpPr txBox="1"/>
            <p:nvPr/>
          </p:nvSpPr>
          <p:spPr>
            <a:xfrm>
              <a:off x="3433012" y="1600200"/>
              <a:ext cx="4363452" cy="276999"/>
            </a:xfrm>
            <a:prstGeom prst="rect">
              <a:avLst/>
            </a:prstGeom>
            <a:noFill/>
          </p:spPr>
          <p:txBody>
            <a:bodyPr wrap="square" lIns="0" tIns="0" rIns="0" bIns="0" rtlCol="0">
              <a:spAutoFit/>
            </a:bodyPr>
            <a:lstStyle/>
            <a:p>
              <a:pPr marL="7702" marR="3080" algn="ctr" defTabSz="914422">
                <a:spcBef>
                  <a:spcPts val="439"/>
                </a:spcBef>
              </a:pPr>
              <a:r>
                <a:rPr lang="en-US" b="1" dirty="0">
                  <a:solidFill>
                    <a:srgbClr val="D67921"/>
                  </a:solidFill>
                  <a:latin typeface="Open Sans" panose="020B0606030504020204" pitchFamily="34" charset="0"/>
                  <a:ea typeface="Open Sans" panose="020B0606030504020204" pitchFamily="34" charset="0"/>
                  <a:cs typeface="Open Sans" panose="020B0606030504020204" pitchFamily="34" charset="0"/>
                </a:rPr>
                <a:t>THE OLD WAY…</a:t>
              </a:r>
            </a:p>
          </p:txBody>
        </p:sp>
        <p:cxnSp>
          <p:nvCxnSpPr>
            <p:cNvPr id="39" name="Straight Connector 38">
              <a:extLst>
                <a:ext uri="{FF2B5EF4-FFF2-40B4-BE49-F238E27FC236}">
                  <a16:creationId xmlns:a16="http://schemas.microsoft.com/office/drawing/2014/main" id="{AB96D8CA-07BB-3F42-90B1-0F25A3E1E64D}"/>
                </a:ext>
              </a:extLst>
            </p:cNvPr>
            <p:cNvCxnSpPr>
              <a:cxnSpLocks/>
            </p:cNvCxnSpPr>
            <p:nvPr/>
          </p:nvCxnSpPr>
          <p:spPr>
            <a:xfrm>
              <a:off x="7799956" y="1371600"/>
              <a:ext cx="0" cy="4572000"/>
            </a:xfrm>
            <a:prstGeom prst="line">
              <a:avLst/>
            </a:prstGeom>
            <a:ln w="12700">
              <a:solidFill>
                <a:srgbClr val="5E88A1"/>
              </a:solidFill>
              <a:prstDash val="solid"/>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7BF8C4E1-57C3-2242-9169-6DFF042341B0}"/>
                </a:ext>
              </a:extLst>
            </p:cNvPr>
            <p:cNvSpPr txBox="1">
              <a:spLocks/>
            </p:cNvSpPr>
            <p:nvPr/>
          </p:nvSpPr>
          <p:spPr>
            <a:xfrm>
              <a:off x="8915400" y="2286000"/>
              <a:ext cx="2731192" cy="2034211"/>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defPPr>
                <a:defRPr lang="en-US"/>
              </a:defPPr>
              <a:lvl1pPr marL="53975" lvl="0" indent="-53975" defTabSz="1087313" eaLnBrk="1" hangingPunct="1">
                <a:lnSpc>
                  <a:spcPct val="140000"/>
                </a:lnSpc>
                <a:buClr>
                  <a:srgbClr val="272848"/>
                </a:buClr>
                <a:defRPr sz="800" baseline="0">
                  <a:solidFill>
                    <a:schemeClr val="tx1">
                      <a:lumMod val="65000"/>
                      <a:lumOff val="35000"/>
                    </a:schemeClr>
                  </a:solidFill>
                  <a:latin typeface="Arial"/>
                  <a:ea typeface="ＭＳ Ｐゴシック"/>
                </a:defRPr>
              </a:lvl1pPr>
              <a:lvl2pPr marL="235199" lvl="1" indent="-233272" defTabSz="1087313" eaLnBrk="1" hangingPunct="1">
                <a:buClr>
                  <a:schemeClr val="tx2"/>
                </a:buClr>
                <a:buSzPct val="125000"/>
                <a:buFont typeface="Arial" pitchFamily="34" charset="0"/>
                <a:buChar char="•"/>
                <a:defRPr baseline="0">
                  <a:latin typeface="+mn-lt"/>
                </a:defRPr>
              </a:lvl2pPr>
              <a:lvl3pPr marL="555224" lvl="2" indent="-318098" defTabSz="1087313" eaLnBrk="1" hangingPunct="1">
                <a:buClr>
                  <a:schemeClr val="tx2"/>
                </a:buClr>
                <a:buSzPct val="120000"/>
                <a:buFont typeface="Arial" charset="0"/>
                <a:buChar char="–"/>
                <a:defRPr baseline="0">
                  <a:latin typeface="+mn-lt"/>
                </a:defRPr>
              </a:lvl3pPr>
              <a:lvl4pPr marL="746082" lvl="3" indent="-188930" defTabSz="1087313" eaLnBrk="1" hangingPunct="1">
                <a:buClr>
                  <a:schemeClr val="tx2"/>
                </a:buClr>
                <a:buSzPct val="100000"/>
                <a:buFont typeface="Arial" pitchFamily="34" charset="0"/>
                <a:buChar char="•"/>
                <a:defRPr baseline="0">
                  <a:latin typeface="+mn-lt"/>
                </a:defRPr>
              </a:lvl4pPr>
              <a:lvl5pPr marL="910567" lvl="4" indent="-158085" defTabSz="1087313" eaLnBrk="1" hangingPunct="1">
                <a:buClr>
                  <a:schemeClr val="tx2"/>
                </a:buClr>
                <a:buSzPct val="89000"/>
                <a:buFont typeface="Arial" charset="0"/>
                <a:buChar char="-"/>
                <a:defRPr baseline="0">
                  <a:latin typeface="+mn-lt"/>
                </a:defRPr>
              </a:lvl5pPr>
              <a:lvl6pPr marL="910567" indent="-158085" defTabSz="1087313" fontAlgn="base">
                <a:spcBef>
                  <a:spcPct val="0"/>
                </a:spcBef>
                <a:spcAft>
                  <a:spcPct val="0"/>
                </a:spcAft>
                <a:buClr>
                  <a:schemeClr val="tx2"/>
                </a:buClr>
                <a:buSzPct val="89000"/>
                <a:buFont typeface="Arial" charset="0"/>
                <a:buChar char="-"/>
                <a:defRPr baseline="0">
                  <a:latin typeface="+mn-lt"/>
                </a:defRPr>
              </a:lvl6pPr>
              <a:lvl7pPr marL="910567" indent="-158085" defTabSz="1087313" fontAlgn="base">
                <a:spcBef>
                  <a:spcPct val="0"/>
                </a:spcBef>
                <a:spcAft>
                  <a:spcPct val="0"/>
                </a:spcAft>
                <a:buClr>
                  <a:schemeClr val="tx2"/>
                </a:buClr>
                <a:buSzPct val="89000"/>
                <a:buFont typeface="Arial" charset="0"/>
                <a:buChar char="-"/>
                <a:defRPr baseline="0">
                  <a:latin typeface="+mn-lt"/>
                </a:defRPr>
              </a:lvl7pPr>
              <a:lvl8pPr marL="910567" indent="-158085" defTabSz="1087313" fontAlgn="base">
                <a:spcBef>
                  <a:spcPct val="0"/>
                </a:spcBef>
                <a:spcAft>
                  <a:spcPct val="0"/>
                </a:spcAft>
                <a:buClr>
                  <a:schemeClr val="tx2"/>
                </a:buClr>
                <a:buSzPct val="89000"/>
                <a:buFont typeface="Arial" charset="0"/>
                <a:buChar char="-"/>
                <a:defRPr baseline="0">
                  <a:latin typeface="+mn-lt"/>
                </a:defRPr>
              </a:lvl8pPr>
              <a:lvl9pPr marL="910567" indent="-158085" defTabSz="1087313" fontAlgn="base">
                <a:spcBef>
                  <a:spcPct val="0"/>
                </a:spcBef>
                <a:spcAft>
                  <a:spcPct val="0"/>
                </a:spcAft>
                <a:buClr>
                  <a:schemeClr val="tx2"/>
                </a:buClr>
                <a:buSzPct val="89000"/>
                <a:buFont typeface="Arial" charset="0"/>
                <a:buChar char="-"/>
                <a:defRPr baseline="0">
                  <a:latin typeface="+mn-lt"/>
                </a:defRPr>
              </a:lvl9pPr>
            </a:lstStyle>
            <a:p>
              <a:pPr marL="0" indent="0">
                <a:lnSpc>
                  <a:spcPts val="2000"/>
                </a:lnSpc>
              </a:pPr>
              <a:r>
                <a:rPr lang="en-US" sz="1600" dirty="0">
                  <a:solidFill>
                    <a:srgbClr val="024882"/>
                  </a:solidFill>
                  <a:latin typeface="Open Sans" panose="020B0606030504020204"/>
                </a:rPr>
                <a:t>Majority of employees receive </a:t>
              </a:r>
              <a:r>
                <a:rPr lang="en-US" sz="1600" b="1" dirty="0">
                  <a:solidFill>
                    <a:srgbClr val="024882"/>
                  </a:solidFill>
                  <a:latin typeface="Open Sans" panose="020B0606030504020204"/>
                </a:rPr>
                <a:t>instant coverage decisions.</a:t>
              </a:r>
            </a:p>
            <a:p>
              <a:pPr marL="0" indent="0">
                <a:lnSpc>
                  <a:spcPts val="2000"/>
                </a:lnSpc>
              </a:pPr>
              <a:endParaRPr lang="en-US" sz="1600" b="1" dirty="0">
                <a:solidFill>
                  <a:srgbClr val="024882"/>
                </a:solidFill>
                <a:latin typeface="Open Sans" panose="020B0606030504020204"/>
              </a:endParaRPr>
            </a:p>
            <a:p>
              <a:pPr marL="0" indent="0" defTabSz="959445" fontAlgn="base">
                <a:lnSpc>
                  <a:spcPts val="2000"/>
                </a:lnSpc>
                <a:defRPr/>
              </a:pPr>
              <a:r>
                <a:rPr lang="en-US" sz="1600" dirty="0">
                  <a:solidFill>
                    <a:srgbClr val="024882"/>
                  </a:solidFill>
                  <a:latin typeface="Open Sans" panose="020B0606030504020204"/>
                </a:rPr>
                <a:t>Easy, digital process is</a:t>
              </a:r>
              <a:r>
                <a:rPr lang="en-US" sz="1600" b="1" dirty="0">
                  <a:solidFill>
                    <a:srgbClr val="024882"/>
                  </a:solidFill>
                  <a:latin typeface="Open Sans" panose="020B0606030504020204"/>
                </a:rPr>
                <a:t> completely paperless.</a:t>
              </a:r>
            </a:p>
            <a:p>
              <a:pPr marL="0" indent="0" fontAlgn="base">
                <a:lnSpc>
                  <a:spcPts val="2000"/>
                </a:lnSpc>
                <a:defRPr/>
              </a:pPr>
              <a:endParaRPr lang="en-US" sz="1600" b="1" dirty="0">
                <a:solidFill>
                  <a:srgbClr val="024882"/>
                </a:solidFill>
                <a:latin typeface="Open Sans" panose="020B0606030504020204"/>
              </a:endParaRPr>
            </a:p>
            <a:p>
              <a:pPr marL="0" indent="0" fontAlgn="base">
                <a:lnSpc>
                  <a:spcPts val="2000"/>
                </a:lnSpc>
                <a:defRPr/>
              </a:pPr>
              <a:r>
                <a:rPr lang="en-US" sz="1600" dirty="0">
                  <a:solidFill>
                    <a:srgbClr val="024882"/>
                  </a:solidFill>
                  <a:latin typeface="Open Sans" panose="020B0606030504020204"/>
                </a:rPr>
                <a:t>EOI-related </a:t>
              </a:r>
              <a:r>
                <a:rPr lang="en-US" sz="1600" b="1" dirty="0">
                  <a:solidFill>
                    <a:srgbClr val="024882"/>
                  </a:solidFill>
                  <a:latin typeface="Open Sans" panose="020B0606030504020204"/>
                </a:rPr>
                <a:t>claims issues are dramatically reduced.</a:t>
              </a:r>
            </a:p>
          </p:txBody>
        </p:sp>
        <p:sp>
          <p:nvSpPr>
            <p:cNvPr id="41" name="TextBox 40">
              <a:extLst>
                <a:ext uri="{FF2B5EF4-FFF2-40B4-BE49-F238E27FC236}">
                  <a16:creationId xmlns:a16="http://schemas.microsoft.com/office/drawing/2014/main" id="{B8D6BB49-158D-9044-B613-022CEAB4BBCF}"/>
                </a:ext>
              </a:extLst>
            </p:cNvPr>
            <p:cNvSpPr txBox="1">
              <a:spLocks/>
            </p:cNvSpPr>
            <p:nvPr/>
          </p:nvSpPr>
          <p:spPr>
            <a:xfrm>
              <a:off x="4571999" y="2286000"/>
              <a:ext cx="2630659" cy="3323089"/>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defPPr>
                <a:defRPr lang="en-US"/>
              </a:defPPr>
              <a:lvl1pPr marL="53975" lvl="0" indent="-53975" defTabSz="1087313" eaLnBrk="1" hangingPunct="1">
                <a:lnSpc>
                  <a:spcPct val="140000"/>
                </a:lnSpc>
                <a:buClr>
                  <a:srgbClr val="272848"/>
                </a:buClr>
                <a:defRPr sz="800" baseline="0">
                  <a:solidFill>
                    <a:schemeClr val="tx1">
                      <a:lumMod val="65000"/>
                      <a:lumOff val="35000"/>
                    </a:schemeClr>
                  </a:solidFill>
                  <a:latin typeface="Arial"/>
                  <a:ea typeface="ＭＳ Ｐゴシック"/>
                </a:defRPr>
              </a:lvl1pPr>
              <a:lvl2pPr marL="235199" lvl="1" indent="-233272" defTabSz="1087313" eaLnBrk="1" hangingPunct="1">
                <a:buClr>
                  <a:schemeClr val="tx2"/>
                </a:buClr>
                <a:buSzPct val="125000"/>
                <a:buFont typeface="Arial" pitchFamily="34" charset="0"/>
                <a:buChar char="•"/>
                <a:defRPr baseline="0">
                  <a:latin typeface="+mn-lt"/>
                </a:defRPr>
              </a:lvl2pPr>
              <a:lvl3pPr marL="555224" lvl="2" indent="-318098" defTabSz="1087313" eaLnBrk="1" hangingPunct="1">
                <a:buClr>
                  <a:schemeClr val="tx2"/>
                </a:buClr>
                <a:buSzPct val="120000"/>
                <a:buFont typeface="Arial" charset="0"/>
                <a:buChar char="–"/>
                <a:defRPr baseline="0">
                  <a:latin typeface="+mn-lt"/>
                </a:defRPr>
              </a:lvl3pPr>
              <a:lvl4pPr marL="746082" lvl="3" indent="-188930" defTabSz="1087313" eaLnBrk="1" hangingPunct="1">
                <a:buClr>
                  <a:schemeClr val="tx2"/>
                </a:buClr>
                <a:buSzPct val="100000"/>
                <a:buFont typeface="Arial" pitchFamily="34" charset="0"/>
                <a:buChar char="•"/>
                <a:defRPr baseline="0">
                  <a:latin typeface="+mn-lt"/>
                </a:defRPr>
              </a:lvl4pPr>
              <a:lvl5pPr marL="910567" lvl="4" indent="-158085" defTabSz="1087313" eaLnBrk="1" hangingPunct="1">
                <a:buClr>
                  <a:schemeClr val="tx2"/>
                </a:buClr>
                <a:buSzPct val="89000"/>
                <a:buFont typeface="Arial" charset="0"/>
                <a:buChar char="-"/>
                <a:defRPr baseline="0">
                  <a:latin typeface="+mn-lt"/>
                </a:defRPr>
              </a:lvl5pPr>
              <a:lvl6pPr marL="910567" indent="-158085" defTabSz="1087313" fontAlgn="base">
                <a:spcBef>
                  <a:spcPct val="0"/>
                </a:spcBef>
                <a:spcAft>
                  <a:spcPct val="0"/>
                </a:spcAft>
                <a:buClr>
                  <a:schemeClr val="tx2"/>
                </a:buClr>
                <a:buSzPct val="89000"/>
                <a:buFont typeface="Arial" charset="0"/>
                <a:buChar char="-"/>
                <a:defRPr baseline="0">
                  <a:latin typeface="+mn-lt"/>
                </a:defRPr>
              </a:lvl6pPr>
              <a:lvl7pPr marL="910567" indent="-158085" defTabSz="1087313" fontAlgn="base">
                <a:spcBef>
                  <a:spcPct val="0"/>
                </a:spcBef>
                <a:spcAft>
                  <a:spcPct val="0"/>
                </a:spcAft>
                <a:buClr>
                  <a:schemeClr val="tx2"/>
                </a:buClr>
                <a:buSzPct val="89000"/>
                <a:buFont typeface="Arial" charset="0"/>
                <a:buChar char="-"/>
                <a:defRPr baseline="0">
                  <a:latin typeface="+mn-lt"/>
                </a:defRPr>
              </a:lvl7pPr>
              <a:lvl8pPr marL="910567" indent="-158085" defTabSz="1087313" fontAlgn="base">
                <a:spcBef>
                  <a:spcPct val="0"/>
                </a:spcBef>
                <a:spcAft>
                  <a:spcPct val="0"/>
                </a:spcAft>
                <a:buClr>
                  <a:schemeClr val="tx2"/>
                </a:buClr>
                <a:buSzPct val="89000"/>
                <a:buFont typeface="Arial" charset="0"/>
                <a:buChar char="-"/>
                <a:defRPr baseline="0">
                  <a:latin typeface="+mn-lt"/>
                </a:defRPr>
              </a:lvl8pPr>
              <a:lvl9pPr marL="910567" indent="-158085" defTabSz="1087313" fontAlgn="base">
                <a:spcBef>
                  <a:spcPct val="0"/>
                </a:spcBef>
                <a:spcAft>
                  <a:spcPct val="0"/>
                </a:spcAft>
                <a:buClr>
                  <a:schemeClr val="tx2"/>
                </a:buClr>
                <a:buSzPct val="89000"/>
                <a:buFont typeface="Arial" charset="0"/>
                <a:buChar char="-"/>
                <a:defRPr baseline="0">
                  <a:latin typeface="+mn-lt"/>
                </a:defRPr>
              </a:lvl9pPr>
            </a:lstStyle>
            <a:p>
              <a:pPr marL="0" indent="-47628" defTabSz="959445" fontAlgn="base">
                <a:lnSpc>
                  <a:spcPts val="2000"/>
                </a:lnSpc>
                <a:spcAft>
                  <a:spcPct val="0"/>
                </a:spcAft>
                <a:defRPr/>
              </a:pPr>
              <a:r>
                <a:rPr lang="en-US" sz="1600" dirty="0">
                  <a:solidFill>
                    <a:srgbClr val="024882"/>
                  </a:solidFill>
                  <a:latin typeface="Open Sans" panose="020B0606030504020204"/>
                </a:rPr>
                <a:t>The EOI process </a:t>
              </a:r>
              <a:r>
                <a:rPr lang="en-US" sz="1600" b="1" dirty="0">
                  <a:solidFill>
                    <a:srgbClr val="024882"/>
                  </a:solidFill>
                  <a:latin typeface="Open Sans" panose="020B0606030504020204"/>
                </a:rPr>
                <a:t>can</a:t>
              </a:r>
              <a:br>
                <a:rPr lang="en-US" sz="1600" b="1" dirty="0">
                  <a:solidFill>
                    <a:srgbClr val="024882"/>
                  </a:solidFill>
                  <a:latin typeface="Open Sans" panose="020B0606030504020204"/>
                </a:rPr>
              </a:br>
              <a:r>
                <a:rPr lang="en-US" sz="1600" b="1" dirty="0">
                  <a:solidFill>
                    <a:srgbClr val="024882"/>
                  </a:solidFill>
                  <a:latin typeface="Open Sans" panose="020B0606030504020204"/>
                </a:rPr>
                <a:t>take weeks</a:t>
              </a:r>
              <a:r>
                <a:rPr lang="en-US" sz="1600" dirty="0">
                  <a:solidFill>
                    <a:srgbClr val="024882"/>
                  </a:solidFill>
                  <a:latin typeface="Open Sans" panose="020B0606030504020204"/>
                </a:rPr>
                <a:t>. </a:t>
              </a:r>
            </a:p>
            <a:p>
              <a:pPr marL="0" indent="-47628" defTabSz="959445" fontAlgn="base">
                <a:lnSpc>
                  <a:spcPts val="2000"/>
                </a:lnSpc>
                <a:spcAft>
                  <a:spcPct val="0"/>
                </a:spcAft>
                <a:defRPr/>
              </a:pPr>
              <a:endParaRPr lang="en-US" sz="1600" dirty="0">
                <a:solidFill>
                  <a:srgbClr val="024882"/>
                </a:solidFill>
                <a:latin typeface="Open Sans" panose="020B0606030504020204"/>
              </a:endParaRPr>
            </a:p>
            <a:p>
              <a:pPr marL="0" indent="0" defTabSz="959445" fontAlgn="base">
                <a:lnSpc>
                  <a:spcPts val="2000"/>
                </a:lnSpc>
                <a:spcAft>
                  <a:spcPct val="0"/>
                </a:spcAft>
                <a:defRPr/>
              </a:pPr>
              <a:r>
                <a:rPr lang="en-US" sz="1600" dirty="0">
                  <a:solidFill>
                    <a:srgbClr val="024882"/>
                  </a:solidFill>
                  <a:latin typeface="Open Sans" panose="020B0606030504020204"/>
                </a:rPr>
                <a:t>“Snail mail” </a:t>
              </a:r>
              <a:r>
                <a:rPr lang="en-US" sz="1600" b="1" dirty="0">
                  <a:solidFill>
                    <a:srgbClr val="024882"/>
                  </a:solidFill>
                  <a:latin typeface="Open Sans" panose="020B0606030504020204"/>
                </a:rPr>
                <a:t>slows communication</a:t>
              </a:r>
              <a:r>
                <a:rPr lang="en-US" sz="1600" dirty="0">
                  <a:solidFill>
                    <a:srgbClr val="024882"/>
                  </a:solidFill>
                  <a:latin typeface="Open Sans" panose="020B0606030504020204"/>
                </a:rPr>
                <a:t>.</a:t>
              </a:r>
            </a:p>
            <a:p>
              <a:pPr marL="0" indent="0" defTabSz="959445" fontAlgn="base">
                <a:lnSpc>
                  <a:spcPts val="2000"/>
                </a:lnSpc>
                <a:spcAft>
                  <a:spcPct val="0"/>
                </a:spcAft>
                <a:defRPr/>
              </a:pPr>
              <a:endParaRPr lang="en-US" sz="1600" dirty="0">
                <a:solidFill>
                  <a:srgbClr val="024882"/>
                </a:solidFill>
                <a:latin typeface="Open Sans" panose="020B0606030504020204"/>
              </a:endParaRPr>
            </a:p>
            <a:p>
              <a:pPr marL="0" indent="0" defTabSz="959445" fontAlgn="base">
                <a:lnSpc>
                  <a:spcPts val="2000"/>
                </a:lnSpc>
                <a:spcAft>
                  <a:spcPct val="0"/>
                </a:spcAft>
                <a:defRPr/>
              </a:pPr>
              <a:r>
                <a:rPr lang="en-US" sz="1600" dirty="0">
                  <a:solidFill>
                    <a:srgbClr val="024882"/>
                  </a:solidFill>
                  <a:latin typeface="Open Sans" panose="020B0606030504020204"/>
                </a:rPr>
                <a:t>Employers must monitor EOI status and </a:t>
              </a:r>
              <a:r>
                <a:rPr lang="en-US" sz="1600" b="1" dirty="0">
                  <a:solidFill>
                    <a:srgbClr val="024882"/>
                  </a:solidFill>
                  <a:latin typeface="Open Sans" panose="020B0606030504020204"/>
                </a:rPr>
                <a:t>manually enter data </a:t>
              </a:r>
              <a:r>
                <a:rPr lang="en-US" sz="1600" dirty="0">
                  <a:solidFill>
                    <a:srgbClr val="024882"/>
                  </a:solidFill>
                  <a:latin typeface="Open Sans" panose="020B0606030504020204"/>
                </a:rPr>
                <a:t>into ADP Workforce Now.</a:t>
              </a:r>
            </a:p>
            <a:p>
              <a:pPr marL="0" indent="0" defTabSz="959445" fontAlgn="base">
                <a:lnSpc>
                  <a:spcPts val="2000"/>
                </a:lnSpc>
                <a:spcAft>
                  <a:spcPct val="0"/>
                </a:spcAft>
                <a:defRPr/>
              </a:pPr>
              <a:endParaRPr lang="en-US" sz="1600" dirty="0">
                <a:solidFill>
                  <a:srgbClr val="024882"/>
                </a:solidFill>
                <a:latin typeface="Open Sans" panose="020B0606030504020204"/>
              </a:endParaRPr>
            </a:p>
            <a:p>
              <a:pPr marL="0" indent="0" defTabSz="959445" fontAlgn="base">
                <a:lnSpc>
                  <a:spcPts val="2000"/>
                </a:lnSpc>
                <a:spcAft>
                  <a:spcPct val="0"/>
                </a:spcAft>
                <a:defRPr/>
              </a:pPr>
              <a:r>
                <a:rPr lang="en-US" sz="1600" dirty="0">
                  <a:solidFill>
                    <a:srgbClr val="024882"/>
                  </a:solidFill>
                  <a:latin typeface="Open Sans" panose="020B0606030504020204"/>
                </a:rPr>
                <a:t>Employees </a:t>
              </a:r>
              <a:r>
                <a:rPr lang="en-US" sz="1600" b="1" dirty="0">
                  <a:solidFill>
                    <a:srgbClr val="024882"/>
                  </a:solidFill>
                  <a:latin typeface="Open Sans" panose="020B0606030504020204"/>
                </a:rPr>
                <a:t>wait weeks </a:t>
              </a:r>
              <a:r>
                <a:rPr lang="en-US" sz="1600" dirty="0">
                  <a:solidFill>
                    <a:srgbClr val="024882"/>
                  </a:solidFill>
                  <a:latin typeface="Open Sans" panose="020B0606030504020204"/>
                </a:rPr>
                <a:t>for coverage decisions.</a:t>
              </a:r>
            </a:p>
          </p:txBody>
        </p:sp>
        <p:pic>
          <p:nvPicPr>
            <p:cNvPr id="42" name="Picture 41">
              <a:extLst>
                <a:ext uri="{FF2B5EF4-FFF2-40B4-BE49-F238E27FC236}">
                  <a16:creationId xmlns:a16="http://schemas.microsoft.com/office/drawing/2014/main" id="{E9EA3BC4-39E1-C64F-8EA6-14AB1FF92285}"/>
                </a:ext>
              </a:extLst>
            </p:cNvPr>
            <p:cNvPicPr>
              <a:picLocks noChangeAspect="1"/>
            </p:cNvPicPr>
            <p:nvPr/>
          </p:nvPicPr>
          <p:blipFill>
            <a:blip r:embed="rId3" cstate="print">
              <a:duotone>
                <a:schemeClr val="accent1">
                  <a:shade val="45000"/>
                  <a:satMod val="135000"/>
                </a:schemeClr>
                <a:prstClr val="white"/>
              </a:duotone>
              <a:extLst>
                <a:ext uri="{BEBA8EAE-BF5A-486C-A8C5-ECC9F3942E4B}">
                  <a14:imgProps xmlns:a14="http://schemas.microsoft.com/office/drawing/2010/main">
                    <a14:imgLayer r:embed="rId4">
                      <a14:imgEffect>
                        <a14:colorTemperature colorTemp="4700"/>
                      </a14:imgEffect>
                      <a14:imgEffect>
                        <a14:brightnessContrast bright="-84000"/>
                      </a14:imgEffect>
                    </a14:imgLayer>
                  </a14:imgProps>
                </a:ext>
                <a:ext uri="{28A0092B-C50C-407E-A947-70E740481C1C}">
                  <a14:useLocalDpi xmlns:a14="http://schemas.microsoft.com/office/drawing/2010/main"/>
                </a:ext>
              </a:extLst>
            </a:blip>
            <a:stretch>
              <a:fillRect/>
            </a:stretch>
          </p:blipFill>
          <p:spPr>
            <a:xfrm>
              <a:off x="8458200" y="2286000"/>
              <a:ext cx="228600" cy="228600"/>
            </a:xfrm>
            <a:prstGeom prst="rect">
              <a:avLst/>
            </a:prstGeom>
          </p:spPr>
        </p:pic>
        <p:pic>
          <p:nvPicPr>
            <p:cNvPr id="43" name="Picture 42">
              <a:extLst>
                <a:ext uri="{FF2B5EF4-FFF2-40B4-BE49-F238E27FC236}">
                  <a16:creationId xmlns:a16="http://schemas.microsoft.com/office/drawing/2014/main" id="{84115768-3546-564B-90E2-4803AA8807A2}"/>
                </a:ext>
              </a:extLst>
            </p:cNvPr>
            <p:cNvPicPr>
              <a:picLocks noChangeAspect="1"/>
            </p:cNvPicPr>
            <p:nvPr/>
          </p:nvPicPr>
          <p:blipFill>
            <a:blip r:embed="rId5">
              <a:duotone>
                <a:schemeClr val="accent1">
                  <a:shade val="45000"/>
                  <a:satMod val="135000"/>
                </a:schemeClr>
                <a:prstClr val="white"/>
              </a:duotone>
              <a:extLst>
                <a:ext uri="{BEBA8EAE-BF5A-486C-A8C5-ECC9F3942E4B}">
                  <a14:imgProps xmlns:a14="http://schemas.microsoft.com/office/drawing/2010/main">
                    <a14:imgLayer r:embed="rId6">
                      <a14:imgEffect>
                        <a14:sharpenSoften amount="-25000"/>
                      </a14:imgEffect>
                      <a14:imgEffect>
                        <a14:colorTemperature colorTemp="5300"/>
                      </a14:imgEffect>
                      <a14:imgEffect>
                        <a14:brightnessContrast bright="20000" contrast="-24000"/>
                      </a14:imgEffect>
                    </a14:imgLayer>
                  </a14:imgProps>
                </a:ext>
              </a:extLst>
            </a:blip>
            <a:stretch>
              <a:fillRect/>
            </a:stretch>
          </p:blipFill>
          <p:spPr>
            <a:xfrm>
              <a:off x="4114800" y="2286000"/>
              <a:ext cx="228600" cy="228600"/>
            </a:xfrm>
            <a:prstGeom prst="rect">
              <a:avLst/>
            </a:prstGeom>
          </p:spPr>
        </p:pic>
        <p:pic>
          <p:nvPicPr>
            <p:cNvPr id="44" name="Picture 43">
              <a:extLst>
                <a:ext uri="{FF2B5EF4-FFF2-40B4-BE49-F238E27FC236}">
                  <a16:creationId xmlns:a16="http://schemas.microsoft.com/office/drawing/2014/main" id="{B02BD02D-306E-D449-A85B-0D423575E48A}"/>
                </a:ext>
              </a:extLst>
            </p:cNvPr>
            <p:cNvPicPr>
              <a:picLocks noChangeAspect="1"/>
            </p:cNvPicPr>
            <p:nvPr/>
          </p:nvPicPr>
          <p:blipFill>
            <a:blip r:embed="rId5">
              <a:duotone>
                <a:schemeClr val="accent1">
                  <a:shade val="45000"/>
                  <a:satMod val="135000"/>
                </a:schemeClr>
                <a:prstClr val="white"/>
              </a:duotone>
              <a:extLst>
                <a:ext uri="{BEBA8EAE-BF5A-486C-A8C5-ECC9F3942E4B}">
                  <a14:imgProps xmlns:a14="http://schemas.microsoft.com/office/drawing/2010/main">
                    <a14:imgLayer r:embed="rId6">
                      <a14:imgEffect>
                        <a14:sharpenSoften amount="-25000"/>
                      </a14:imgEffect>
                      <a14:imgEffect>
                        <a14:colorTemperature colorTemp="5300"/>
                      </a14:imgEffect>
                      <a14:imgEffect>
                        <a14:brightnessContrast bright="20000" contrast="-24000"/>
                      </a14:imgEffect>
                    </a14:imgLayer>
                  </a14:imgProps>
                </a:ext>
              </a:extLst>
            </a:blip>
            <a:stretch>
              <a:fillRect/>
            </a:stretch>
          </p:blipFill>
          <p:spPr>
            <a:xfrm>
              <a:off x="4114800" y="3093716"/>
              <a:ext cx="228600" cy="228600"/>
            </a:xfrm>
            <a:prstGeom prst="rect">
              <a:avLst/>
            </a:prstGeom>
          </p:spPr>
        </p:pic>
        <p:pic>
          <p:nvPicPr>
            <p:cNvPr id="46" name="Picture 45">
              <a:extLst>
                <a:ext uri="{FF2B5EF4-FFF2-40B4-BE49-F238E27FC236}">
                  <a16:creationId xmlns:a16="http://schemas.microsoft.com/office/drawing/2014/main" id="{E8FB6066-84CD-154B-85AD-2EC5B4078A39}"/>
                </a:ext>
              </a:extLst>
            </p:cNvPr>
            <p:cNvPicPr>
              <a:picLocks noChangeAspect="1"/>
            </p:cNvPicPr>
            <p:nvPr/>
          </p:nvPicPr>
          <p:blipFill>
            <a:blip r:embed="rId5">
              <a:duotone>
                <a:schemeClr val="accent1">
                  <a:shade val="45000"/>
                  <a:satMod val="135000"/>
                </a:schemeClr>
                <a:prstClr val="white"/>
              </a:duotone>
              <a:extLst>
                <a:ext uri="{BEBA8EAE-BF5A-486C-A8C5-ECC9F3942E4B}">
                  <a14:imgProps xmlns:a14="http://schemas.microsoft.com/office/drawing/2010/main">
                    <a14:imgLayer r:embed="rId6">
                      <a14:imgEffect>
                        <a14:sharpenSoften amount="-25000"/>
                      </a14:imgEffect>
                      <a14:imgEffect>
                        <a14:colorTemperature colorTemp="5300"/>
                      </a14:imgEffect>
                      <a14:imgEffect>
                        <a14:brightnessContrast bright="20000" contrast="-24000"/>
                      </a14:imgEffect>
                    </a14:imgLayer>
                  </a14:imgProps>
                </a:ext>
              </a:extLst>
            </a:blip>
            <a:stretch>
              <a:fillRect/>
            </a:stretch>
          </p:blipFill>
          <p:spPr>
            <a:xfrm>
              <a:off x="4114800" y="3869784"/>
              <a:ext cx="228600" cy="228600"/>
            </a:xfrm>
            <a:prstGeom prst="rect">
              <a:avLst/>
            </a:prstGeom>
          </p:spPr>
        </p:pic>
        <p:pic>
          <p:nvPicPr>
            <p:cNvPr id="47" name="Picture 46">
              <a:extLst>
                <a:ext uri="{FF2B5EF4-FFF2-40B4-BE49-F238E27FC236}">
                  <a16:creationId xmlns:a16="http://schemas.microsoft.com/office/drawing/2014/main" id="{21FA1B63-C847-F741-ABF5-8376515AAEB9}"/>
                </a:ext>
              </a:extLst>
            </p:cNvPr>
            <p:cNvPicPr>
              <a:picLocks noChangeAspect="1"/>
            </p:cNvPicPr>
            <p:nvPr/>
          </p:nvPicPr>
          <p:blipFill>
            <a:blip r:embed="rId5">
              <a:duotone>
                <a:schemeClr val="accent1">
                  <a:shade val="45000"/>
                  <a:satMod val="135000"/>
                </a:schemeClr>
                <a:prstClr val="white"/>
              </a:duotone>
              <a:extLst>
                <a:ext uri="{BEBA8EAE-BF5A-486C-A8C5-ECC9F3942E4B}">
                  <a14:imgProps xmlns:a14="http://schemas.microsoft.com/office/drawing/2010/main">
                    <a14:imgLayer r:embed="rId6">
                      <a14:imgEffect>
                        <a14:sharpenSoften amount="-25000"/>
                      </a14:imgEffect>
                      <a14:imgEffect>
                        <a14:colorTemperature colorTemp="5300"/>
                      </a14:imgEffect>
                      <a14:imgEffect>
                        <a14:brightnessContrast bright="20000" contrast="-24000"/>
                      </a14:imgEffect>
                    </a14:imgLayer>
                  </a14:imgProps>
                </a:ext>
              </a:extLst>
            </a:blip>
            <a:stretch>
              <a:fillRect/>
            </a:stretch>
          </p:blipFill>
          <p:spPr>
            <a:xfrm>
              <a:off x="4114800" y="5122980"/>
              <a:ext cx="228600" cy="228600"/>
            </a:xfrm>
            <a:prstGeom prst="rect">
              <a:avLst/>
            </a:prstGeom>
          </p:spPr>
        </p:pic>
        <p:pic>
          <p:nvPicPr>
            <p:cNvPr id="48" name="Picture 47">
              <a:extLst>
                <a:ext uri="{FF2B5EF4-FFF2-40B4-BE49-F238E27FC236}">
                  <a16:creationId xmlns:a16="http://schemas.microsoft.com/office/drawing/2014/main" id="{4F739076-DF71-2E42-8C0C-EFA02CB79F73}"/>
                </a:ext>
              </a:extLst>
            </p:cNvPr>
            <p:cNvPicPr>
              <a:picLocks noChangeAspect="1"/>
            </p:cNvPicPr>
            <p:nvPr/>
          </p:nvPicPr>
          <p:blipFill>
            <a:blip r:embed="rId3" cstate="print">
              <a:duotone>
                <a:schemeClr val="accent1">
                  <a:shade val="45000"/>
                  <a:satMod val="135000"/>
                </a:schemeClr>
                <a:prstClr val="white"/>
              </a:duotone>
              <a:extLst>
                <a:ext uri="{BEBA8EAE-BF5A-486C-A8C5-ECC9F3942E4B}">
                  <a14:imgProps xmlns:a14="http://schemas.microsoft.com/office/drawing/2010/main">
                    <a14:imgLayer r:embed="rId4">
                      <a14:imgEffect>
                        <a14:colorTemperature colorTemp="4700"/>
                      </a14:imgEffect>
                      <a14:imgEffect>
                        <a14:brightnessContrast bright="-84000"/>
                      </a14:imgEffect>
                    </a14:imgLayer>
                  </a14:imgProps>
                </a:ext>
                <a:ext uri="{28A0092B-C50C-407E-A947-70E740481C1C}">
                  <a14:useLocalDpi xmlns:a14="http://schemas.microsoft.com/office/drawing/2010/main"/>
                </a:ext>
              </a:extLst>
            </a:blip>
            <a:stretch>
              <a:fillRect/>
            </a:stretch>
          </p:blipFill>
          <p:spPr>
            <a:xfrm>
              <a:off x="8458200" y="3080824"/>
              <a:ext cx="228600" cy="228600"/>
            </a:xfrm>
            <a:prstGeom prst="rect">
              <a:avLst/>
            </a:prstGeom>
          </p:spPr>
        </p:pic>
        <p:pic>
          <p:nvPicPr>
            <p:cNvPr id="49" name="Picture 48">
              <a:extLst>
                <a:ext uri="{FF2B5EF4-FFF2-40B4-BE49-F238E27FC236}">
                  <a16:creationId xmlns:a16="http://schemas.microsoft.com/office/drawing/2014/main" id="{66A39C98-FEFB-D14D-BCAB-2EF0520CDFD8}"/>
                </a:ext>
              </a:extLst>
            </p:cNvPr>
            <p:cNvPicPr>
              <a:picLocks noChangeAspect="1"/>
            </p:cNvPicPr>
            <p:nvPr/>
          </p:nvPicPr>
          <p:blipFill>
            <a:blip r:embed="rId3" cstate="print">
              <a:duotone>
                <a:schemeClr val="accent1">
                  <a:shade val="45000"/>
                  <a:satMod val="135000"/>
                </a:schemeClr>
                <a:prstClr val="white"/>
              </a:duotone>
              <a:extLst>
                <a:ext uri="{BEBA8EAE-BF5A-486C-A8C5-ECC9F3942E4B}">
                  <a14:imgProps xmlns:a14="http://schemas.microsoft.com/office/drawing/2010/main">
                    <a14:imgLayer r:embed="rId4">
                      <a14:imgEffect>
                        <a14:colorTemperature colorTemp="4700"/>
                      </a14:imgEffect>
                      <a14:imgEffect>
                        <a14:brightnessContrast bright="-84000"/>
                      </a14:imgEffect>
                    </a14:imgLayer>
                  </a14:imgProps>
                </a:ext>
                <a:ext uri="{28A0092B-C50C-407E-A947-70E740481C1C}">
                  <a14:useLocalDpi xmlns:a14="http://schemas.microsoft.com/office/drawing/2010/main"/>
                </a:ext>
              </a:extLst>
            </a:blip>
            <a:stretch>
              <a:fillRect/>
            </a:stretch>
          </p:blipFill>
          <p:spPr>
            <a:xfrm>
              <a:off x="8458200" y="3833244"/>
              <a:ext cx="228600" cy="228600"/>
            </a:xfrm>
            <a:prstGeom prst="rect">
              <a:avLst/>
            </a:prstGeom>
          </p:spPr>
        </p:pic>
      </p:grpSp>
      <p:sp>
        <p:nvSpPr>
          <p:cNvPr id="9" name="Right Triangle 8">
            <a:extLst>
              <a:ext uri="{FF2B5EF4-FFF2-40B4-BE49-F238E27FC236}">
                <a16:creationId xmlns:a16="http://schemas.microsoft.com/office/drawing/2014/main" id="{E720C947-5CCE-0246-8A47-F28B48BA1935}"/>
              </a:ext>
            </a:extLst>
          </p:cNvPr>
          <p:cNvSpPr/>
          <p:nvPr/>
        </p:nvSpPr>
        <p:spPr>
          <a:xfrm rot="10800000">
            <a:off x="9144000" y="0"/>
            <a:ext cx="3044952" cy="1810871"/>
          </a:xfrm>
          <a:prstGeom prst="rtTriangle">
            <a:avLst/>
          </a:prstGeom>
          <a:solidFill>
            <a:srgbClr val="F8B53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dirty="0"/>
          </a:p>
        </p:txBody>
      </p:sp>
      <p:sp>
        <p:nvSpPr>
          <p:cNvPr id="10" name="TextBox 9">
            <a:extLst>
              <a:ext uri="{FF2B5EF4-FFF2-40B4-BE49-F238E27FC236}">
                <a16:creationId xmlns:a16="http://schemas.microsoft.com/office/drawing/2014/main" id="{038E6226-7540-584D-BDE7-9F7BD0C0EF6A}"/>
              </a:ext>
            </a:extLst>
          </p:cNvPr>
          <p:cNvSpPr txBox="1"/>
          <p:nvPr/>
        </p:nvSpPr>
        <p:spPr>
          <a:xfrm>
            <a:off x="10578354" y="286871"/>
            <a:ext cx="1395368" cy="666849"/>
          </a:xfrm>
          <a:prstGeom prst="rect">
            <a:avLst/>
          </a:prstGeom>
          <a:noFill/>
        </p:spPr>
        <p:txBody>
          <a:bodyPr wrap="square" lIns="0" tIns="0" rIns="0" bIns="0" rtlCol="0">
            <a:spAutoFit/>
          </a:bodyPr>
          <a:lstStyle/>
          <a:p>
            <a:pPr algn="r">
              <a:lnSpc>
                <a:spcPts val="2600"/>
              </a:lnSpc>
            </a:pPr>
            <a:r>
              <a:rPr lang="en-US" sz="2400" b="1" dirty="0">
                <a:solidFill>
                  <a:schemeClr val="bg1"/>
                </a:solidFill>
                <a:latin typeface="Open Sans" panose="020B0606030504020204" pitchFamily="34" charset="0"/>
                <a:ea typeface="Open Sans" panose="020B0606030504020204" pitchFamily="34" charset="0"/>
                <a:cs typeface="Open Sans" panose="020B0606030504020204" pitchFamily="34" charset="0"/>
              </a:rPr>
              <a:t>COMING SOON</a:t>
            </a:r>
          </a:p>
        </p:txBody>
      </p:sp>
      <p:pic>
        <p:nvPicPr>
          <p:cNvPr id="52" name="Picture 51">
            <a:extLst>
              <a:ext uri="{FF2B5EF4-FFF2-40B4-BE49-F238E27FC236}">
                <a16:creationId xmlns:a16="http://schemas.microsoft.com/office/drawing/2014/main" id="{69761536-D2D0-6740-987B-2B2D7EDDCB73}"/>
              </a:ext>
            </a:extLst>
          </p:cNvPr>
          <p:cNvPicPr>
            <a:picLocks noChangeAspect="1"/>
          </p:cNvPicPr>
          <p:nvPr/>
        </p:nvPicPr>
        <p:blipFill>
          <a:blip r:embed="rId7"/>
          <a:stretch>
            <a:fillRect/>
          </a:stretch>
        </p:blipFill>
        <p:spPr>
          <a:xfrm>
            <a:off x="685800" y="579725"/>
            <a:ext cx="1685440" cy="421360"/>
          </a:xfrm>
          <a:prstGeom prst="rect">
            <a:avLst/>
          </a:prstGeom>
        </p:spPr>
      </p:pic>
      <p:grpSp>
        <p:nvGrpSpPr>
          <p:cNvPr id="22" name="Group 21">
            <a:extLst>
              <a:ext uri="{FF2B5EF4-FFF2-40B4-BE49-F238E27FC236}">
                <a16:creationId xmlns:a16="http://schemas.microsoft.com/office/drawing/2014/main" id="{E08AD3A7-C869-8F4A-A625-05CED9C66109}"/>
              </a:ext>
            </a:extLst>
          </p:cNvPr>
          <p:cNvGrpSpPr/>
          <p:nvPr/>
        </p:nvGrpSpPr>
        <p:grpSpPr>
          <a:xfrm>
            <a:off x="531020" y="5599025"/>
            <a:ext cx="2430050" cy="695332"/>
            <a:chOff x="7805233" y="4389766"/>
            <a:chExt cx="9175004" cy="2625329"/>
          </a:xfrm>
        </p:grpSpPr>
        <p:pic>
          <p:nvPicPr>
            <p:cNvPr id="24" name="Picture 23">
              <a:extLst>
                <a:ext uri="{FF2B5EF4-FFF2-40B4-BE49-F238E27FC236}">
                  <a16:creationId xmlns:a16="http://schemas.microsoft.com/office/drawing/2014/main" id="{C320E9AF-2088-D94C-B479-F85F8D1DC668}"/>
                </a:ext>
              </a:extLst>
            </p:cNvPr>
            <p:cNvPicPr>
              <a:picLocks noChangeAspect="1"/>
            </p:cNvPicPr>
            <p:nvPr/>
          </p:nvPicPr>
          <p:blipFill>
            <a:blip r:embed="rId8"/>
            <a:stretch>
              <a:fillRect/>
            </a:stretch>
          </p:blipFill>
          <p:spPr>
            <a:xfrm>
              <a:off x="13722298" y="4389766"/>
              <a:ext cx="3257939" cy="2625329"/>
            </a:xfrm>
            <a:prstGeom prst="rect">
              <a:avLst/>
            </a:prstGeom>
          </p:spPr>
        </p:pic>
        <p:grpSp>
          <p:nvGrpSpPr>
            <p:cNvPr id="25" name="Group 24">
              <a:extLst>
                <a:ext uri="{FF2B5EF4-FFF2-40B4-BE49-F238E27FC236}">
                  <a16:creationId xmlns:a16="http://schemas.microsoft.com/office/drawing/2014/main" id="{669596E8-48E1-E044-849E-640905CF4391}"/>
                </a:ext>
              </a:extLst>
            </p:cNvPr>
            <p:cNvGrpSpPr/>
            <p:nvPr/>
          </p:nvGrpSpPr>
          <p:grpSpPr>
            <a:xfrm>
              <a:off x="7805233" y="4389766"/>
              <a:ext cx="3257938" cy="2625329"/>
              <a:chOff x="15370765" y="4232671"/>
              <a:chExt cx="3618990" cy="2916274"/>
            </a:xfrm>
          </p:grpSpPr>
          <p:pic>
            <p:nvPicPr>
              <p:cNvPr id="26" name="Picture 25">
                <a:extLst>
                  <a:ext uri="{FF2B5EF4-FFF2-40B4-BE49-F238E27FC236}">
                    <a16:creationId xmlns:a16="http://schemas.microsoft.com/office/drawing/2014/main" id="{1121C7E4-130F-1646-B10C-7B9A3D58B5C5}"/>
                  </a:ext>
                </a:extLst>
              </p:cNvPr>
              <p:cNvPicPr>
                <a:picLocks noChangeAspect="1"/>
              </p:cNvPicPr>
              <p:nvPr/>
            </p:nvPicPr>
            <p:blipFill>
              <a:blip r:embed="rId8"/>
              <a:stretch>
                <a:fillRect/>
              </a:stretch>
            </p:blipFill>
            <p:spPr>
              <a:xfrm>
                <a:off x="15370765" y="4232671"/>
                <a:ext cx="3618990" cy="2916274"/>
              </a:xfrm>
              <a:prstGeom prst="rect">
                <a:avLst/>
              </a:prstGeom>
            </p:spPr>
          </p:pic>
          <p:pic>
            <p:nvPicPr>
              <p:cNvPr id="27" name="Picture 26">
                <a:extLst>
                  <a:ext uri="{FF2B5EF4-FFF2-40B4-BE49-F238E27FC236}">
                    <a16:creationId xmlns:a16="http://schemas.microsoft.com/office/drawing/2014/main" id="{BB7E55D9-2067-8642-AB02-6F47C2827F7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6339146" y="4899294"/>
                <a:ext cx="1759810" cy="563138"/>
              </a:xfrm>
              <a:prstGeom prst="rect">
                <a:avLst/>
              </a:prstGeom>
            </p:spPr>
          </p:pic>
        </p:grpSp>
      </p:grpSp>
      <p:pic>
        <p:nvPicPr>
          <p:cNvPr id="28" name="Picture 27">
            <a:extLst>
              <a:ext uri="{FF2B5EF4-FFF2-40B4-BE49-F238E27FC236}">
                <a16:creationId xmlns:a16="http://schemas.microsoft.com/office/drawing/2014/main" id="{B34BF3A3-E6B5-A74F-BBC7-CF26246C6A79}"/>
              </a:ext>
            </a:extLst>
          </p:cNvPr>
          <p:cNvPicPr>
            <a:picLocks noChangeAspect="1"/>
          </p:cNvPicPr>
          <p:nvPr/>
        </p:nvPicPr>
        <p:blipFill>
          <a:blip r:embed="rId10"/>
          <a:stretch>
            <a:fillRect/>
          </a:stretch>
        </p:blipFill>
        <p:spPr>
          <a:xfrm>
            <a:off x="1548621" y="5702332"/>
            <a:ext cx="384407" cy="400764"/>
          </a:xfrm>
          <a:prstGeom prst="rect">
            <a:avLst/>
          </a:prstGeom>
        </p:spPr>
      </p:pic>
      <p:pic>
        <p:nvPicPr>
          <p:cNvPr id="29" name="Picture 4" descr="Image result for ADP logo">
            <a:extLst>
              <a:ext uri="{FF2B5EF4-FFF2-40B4-BE49-F238E27FC236}">
                <a16:creationId xmlns:a16="http://schemas.microsoft.com/office/drawing/2014/main" id="{76C0B188-C2C9-8C42-858F-A455A3C6C7EA}"/>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288130" y="5721215"/>
            <a:ext cx="437489" cy="2092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90162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32ACEA2-6A61-4BB2-ABD4-9E47A2F6B843}"/>
              </a:ext>
            </a:extLst>
          </p:cNvPr>
          <p:cNvSpPr>
            <a:spLocks noGrp="1"/>
          </p:cNvSpPr>
          <p:nvPr>
            <p:ph type="sldNum" sz="quarter" idx="12"/>
          </p:nvPr>
        </p:nvSpPr>
        <p:spPr/>
        <p:txBody>
          <a:bodyPr/>
          <a:lstStyle/>
          <a:p>
            <a:fld id="{1FE3E5FF-F567-C747-AB2C-9AAD31BE383D}" type="slidenum">
              <a:rPr lang="en-US" smtClean="0"/>
              <a:pPr/>
              <a:t>11</a:t>
            </a:fld>
            <a:endParaRPr lang="en-US" dirty="0"/>
          </a:p>
        </p:txBody>
      </p:sp>
      <p:sp>
        <p:nvSpPr>
          <p:cNvPr id="31" name="object 2">
            <a:extLst>
              <a:ext uri="{FF2B5EF4-FFF2-40B4-BE49-F238E27FC236}">
                <a16:creationId xmlns:a16="http://schemas.microsoft.com/office/drawing/2014/main" id="{CB12D77E-17F3-7A48-B98B-8B3E9F125552}"/>
              </a:ext>
            </a:extLst>
          </p:cNvPr>
          <p:cNvSpPr/>
          <p:nvPr/>
        </p:nvSpPr>
        <p:spPr>
          <a:xfrm>
            <a:off x="0" y="385"/>
            <a:ext cx="3429000" cy="6857615"/>
          </a:xfrm>
          <a:custGeom>
            <a:avLst/>
            <a:gdLst/>
            <a:ahLst/>
            <a:cxnLst/>
            <a:rect l="l" t="t" r="r" b="b"/>
            <a:pathLst>
              <a:path w="8812530" h="11308715">
                <a:moveTo>
                  <a:pt x="0" y="11308556"/>
                </a:moveTo>
                <a:lnTo>
                  <a:pt x="8812087" y="11308556"/>
                </a:lnTo>
                <a:lnTo>
                  <a:pt x="8812087" y="0"/>
                </a:lnTo>
                <a:lnTo>
                  <a:pt x="0" y="0"/>
                </a:lnTo>
                <a:lnTo>
                  <a:pt x="0" y="11308556"/>
                </a:lnTo>
                <a:close/>
              </a:path>
            </a:pathLst>
          </a:custGeom>
          <a:solidFill>
            <a:srgbClr val="F3F7FA"/>
          </a:solidFill>
        </p:spPr>
        <p:txBody>
          <a:bodyPr wrap="square" lIns="0" tIns="0" rIns="0" bIns="0" rtlCol="0"/>
          <a:lstStyle/>
          <a:p>
            <a:endParaRPr sz="1092" dirty="0"/>
          </a:p>
        </p:txBody>
      </p:sp>
      <p:sp>
        <p:nvSpPr>
          <p:cNvPr id="32" name="TextBox 31">
            <a:extLst>
              <a:ext uri="{FF2B5EF4-FFF2-40B4-BE49-F238E27FC236}">
                <a16:creationId xmlns:a16="http://schemas.microsoft.com/office/drawing/2014/main" id="{F63DA6FF-2F00-9542-86D8-923E0464E184}"/>
              </a:ext>
            </a:extLst>
          </p:cNvPr>
          <p:cNvSpPr txBox="1"/>
          <p:nvPr/>
        </p:nvSpPr>
        <p:spPr>
          <a:xfrm>
            <a:off x="576072" y="1600200"/>
            <a:ext cx="2400300" cy="820738"/>
          </a:xfrm>
          <a:prstGeom prst="rect">
            <a:avLst/>
          </a:prstGeom>
          <a:noFill/>
        </p:spPr>
        <p:txBody>
          <a:bodyPr wrap="square" lIns="0" tIns="0" rIns="0" bIns="0" rtlCol="0">
            <a:spAutoFit/>
          </a:bodyPr>
          <a:lstStyle/>
          <a:p>
            <a:pPr marL="7702" marR="3080" defTabSz="914422">
              <a:lnSpc>
                <a:spcPts val="3200"/>
              </a:lnSpc>
            </a:pPr>
            <a:r>
              <a:rPr lang="en-US" sz="2800" b="1" dirty="0">
                <a:solidFill>
                  <a:srgbClr val="024882"/>
                </a:solidFill>
                <a:latin typeface="Open Sans" panose="020B0606030504020204" pitchFamily="34" charset="0"/>
                <a:ea typeface="Open Sans" panose="020B0606030504020204" pitchFamily="34" charset="0"/>
                <a:cs typeface="Open Sans" panose="020B0606030504020204" pitchFamily="34" charset="0"/>
              </a:rPr>
              <a:t>Billing Solution</a:t>
            </a:r>
          </a:p>
        </p:txBody>
      </p:sp>
      <p:sp>
        <p:nvSpPr>
          <p:cNvPr id="33" name="Rectangle 32">
            <a:extLst>
              <a:ext uri="{FF2B5EF4-FFF2-40B4-BE49-F238E27FC236}">
                <a16:creationId xmlns:a16="http://schemas.microsoft.com/office/drawing/2014/main" id="{2C72BC6C-C649-9A4D-85E2-8C1DFB12DB2D}"/>
              </a:ext>
            </a:extLst>
          </p:cNvPr>
          <p:cNvSpPr/>
          <p:nvPr/>
        </p:nvSpPr>
        <p:spPr>
          <a:xfrm>
            <a:off x="576073" y="2743200"/>
            <a:ext cx="2281427" cy="1025922"/>
          </a:xfrm>
          <a:prstGeom prst="rect">
            <a:avLst/>
          </a:prstGeom>
        </p:spPr>
        <p:txBody>
          <a:bodyPr wrap="square" lIns="0" tIns="0" rIns="0" bIns="0">
            <a:spAutoFit/>
          </a:bodyPr>
          <a:lstStyle/>
          <a:p>
            <a:pPr marL="0" lvl="1" fontAlgn="ctr">
              <a:lnSpc>
                <a:spcPts val="2000"/>
              </a:lnSpc>
            </a:pPr>
            <a:r>
              <a:rPr lang="en-US" sz="1600" dirty="0">
                <a:solidFill>
                  <a:srgbClr val="024882"/>
                </a:solidFill>
                <a:latin typeface="Open Sans" panose="020B0606030504020204" pitchFamily="34" charset="0"/>
                <a:ea typeface="Open Sans" panose="020B0606030504020204" pitchFamily="34" charset="0"/>
                <a:cs typeface="Open Sans" panose="020B0606030504020204" pitchFamily="34" charset="0"/>
              </a:rPr>
              <a:t>Calculates, summarizes and displays your Unum premium in an easy-to-use interface</a:t>
            </a:r>
            <a:endParaRPr lang="en-US" sz="1600" dirty="0">
              <a:solidFill>
                <a:srgbClr val="024882"/>
              </a:solidFill>
              <a:latin typeface="Open Sans" panose="020B0606030504020204"/>
            </a:endParaRPr>
          </a:p>
        </p:txBody>
      </p:sp>
      <p:sp>
        <p:nvSpPr>
          <p:cNvPr id="36" name="TextBox 35">
            <a:extLst>
              <a:ext uri="{FF2B5EF4-FFF2-40B4-BE49-F238E27FC236}">
                <a16:creationId xmlns:a16="http://schemas.microsoft.com/office/drawing/2014/main" id="{AF13CAF7-1F1E-A74C-8BC6-C2A4024A71A9}"/>
              </a:ext>
            </a:extLst>
          </p:cNvPr>
          <p:cNvSpPr txBox="1"/>
          <p:nvPr/>
        </p:nvSpPr>
        <p:spPr>
          <a:xfrm>
            <a:off x="7796462" y="1600200"/>
            <a:ext cx="4395537" cy="276999"/>
          </a:xfrm>
          <a:prstGeom prst="rect">
            <a:avLst/>
          </a:prstGeom>
          <a:noFill/>
        </p:spPr>
        <p:txBody>
          <a:bodyPr wrap="square" lIns="0" tIns="0" rIns="0" bIns="0" rtlCol="0">
            <a:spAutoFit/>
          </a:bodyPr>
          <a:lstStyle/>
          <a:p>
            <a:pPr marL="7702" marR="3080" algn="ctr" defTabSz="914422">
              <a:spcBef>
                <a:spcPts val="439"/>
              </a:spcBef>
            </a:pPr>
            <a:r>
              <a:rPr lang="en-US" b="1" dirty="0">
                <a:solidFill>
                  <a:srgbClr val="4CB3BB"/>
                </a:solidFill>
                <a:latin typeface="Open Sans" panose="020B0606030504020204" pitchFamily="34" charset="0"/>
                <a:ea typeface="Open Sans" panose="020B0606030504020204" pitchFamily="34" charset="0"/>
                <a:cs typeface="Open Sans" panose="020B0606030504020204" pitchFamily="34" charset="0"/>
              </a:rPr>
              <a:t>WITH HR CONNECT…</a:t>
            </a:r>
          </a:p>
        </p:txBody>
      </p:sp>
      <p:sp>
        <p:nvSpPr>
          <p:cNvPr id="37" name="TextBox 36">
            <a:extLst>
              <a:ext uri="{FF2B5EF4-FFF2-40B4-BE49-F238E27FC236}">
                <a16:creationId xmlns:a16="http://schemas.microsoft.com/office/drawing/2014/main" id="{96397D39-7485-E048-A3E4-67CFA7DAB747}"/>
              </a:ext>
            </a:extLst>
          </p:cNvPr>
          <p:cNvSpPr txBox="1"/>
          <p:nvPr/>
        </p:nvSpPr>
        <p:spPr>
          <a:xfrm>
            <a:off x="3433012" y="1600200"/>
            <a:ext cx="4363452" cy="276999"/>
          </a:xfrm>
          <a:prstGeom prst="rect">
            <a:avLst/>
          </a:prstGeom>
          <a:noFill/>
        </p:spPr>
        <p:txBody>
          <a:bodyPr wrap="square" lIns="0" tIns="0" rIns="0" bIns="0" rtlCol="0">
            <a:spAutoFit/>
          </a:bodyPr>
          <a:lstStyle/>
          <a:p>
            <a:pPr marL="7702" marR="3080" algn="ctr" defTabSz="914422">
              <a:spcBef>
                <a:spcPts val="439"/>
              </a:spcBef>
            </a:pPr>
            <a:r>
              <a:rPr lang="en-US" b="1" dirty="0">
                <a:solidFill>
                  <a:srgbClr val="D67921"/>
                </a:solidFill>
                <a:latin typeface="Open Sans" panose="020B0606030504020204" pitchFamily="34" charset="0"/>
                <a:ea typeface="Open Sans" panose="020B0606030504020204" pitchFamily="34" charset="0"/>
                <a:cs typeface="Open Sans" panose="020B0606030504020204" pitchFamily="34" charset="0"/>
              </a:rPr>
              <a:t>THE OLD WAY…</a:t>
            </a:r>
          </a:p>
        </p:txBody>
      </p:sp>
      <p:cxnSp>
        <p:nvCxnSpPr>
          <p:cNvPr id="38" name="Straight Connector 37">
            <a:extLst>
              <a:ext uri="{FF2B5EF4-FFF2-40B4-BE49-F238E27FC236}">
                <a16:creationId xmlns:a16="http://schemas.microsoft.com/office/drawing/2014/main" id="{523B8B43-9893-844D-9C76-90D88F287E26}"/>
              </a:ext>
            </a:extLst>
          </p:cNvPr>
          <p:cNvCxnSpPr>
            <a:cxnSpLocks/>
          </p:cNvCxnSpPr>
          <p:nvPr/>
        </p:nvCxnSpPr>
        <p:spPr>
          <a:xfrm>
            <a:off x="7799956" y="1371600"/>
            <a:ext cx="0" cy="4572000"/>
          </a:xfrm>
          <a:prstGeom prst="line">
            <a:avLst/>
          </a:prstGeom>
          <a:ln w="12700">
            <a:solidFill>
              <a:srgbClr val="5E88A1"/>
            </a:solidFill>
            <a:prstDash val="solid"/>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A47BDD86-1984-4D4E-B6D9-35113E69216F}"/>
              </a:ext>
            </a:extLst>
          </p:cNvPr>
          <p:cNvSpPr txBox="1">
            <a:spLocks/>
          </p:cNvSpPr>
          <p:nvPr/>
        </p:nvSpPr>
        <p:spPr>
          <a:xfrm>
            <a:off x="8778239" y="2286000"/>
            <a:ext cx="3024555" cy="3316614"/>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defPPr>
              <a:defRPr lang="en-US"/>
            </a:defPPr>
            <a:lvl1pPr marL="53975" lvl="0" indent="-53975" defTabSz="1087313" eaLnBrk="1" hangingPunct="1">
              <a:lnSpc>
                <a:spcPct val="140000"/>
              </a:lnSpc>
              <a:buClr>
                <a:srgbClr val="272848"/>
              </a:buClr>
              <a:defRPr sz="800" baseline="0">
                <a:solidFill>
                  <a:schemeClr val="tx1">
                    <a:lumMod val="65000"/>
                    <a:lumOff val="35000"/>
                  </a:schemeClr>
                </a:solidFill>
                <a:latin typeface="Arial"/>
                <a:ea typeface="ＭＳ Ｐゴシック"/>
              </a:defRPr>
            </a:lvl1pPr>
            <a:lvl2pPr marL="235199" lvl="1" indent="-233272" defTabSz="1087313" eaLnBrk="1" hangingPunct="1">
              <a:buClr>
                <a:schemeClr val="tx2"/>
              </a:buClr>
              <a:buSzPct val="125000"/>
              <a:buFont typeface="Arial" pitchFamily="34" charset="0"/>
              <a:buChar char="•"/>
              <a:defRPr baseline="0">
                <a:latin typeface="+mn-lt"/>
              </a:defRPr>
            </a:lvl2pPr>
            <a:lvl3pPr marL="555224" lvl="2" indent="-318098" defTabSz="1087313" eaLnBrk="1" hangingPunct="1">
              <a:buClr>
                <a:schemeClr val="tx2"/>
              </a:buClr>
              <a:buSzPct val="120000"/>
              <a:buFont typeface="Arial" charset="0"/>
              <a:buChar char="–"/>
              <a:defRPr baseline="0">
                <a:latin typeface="+mn-lt"/>
              </a:defRPr>
            </a:lvl3pPr>
            <a:lvl4pPr marL="746082" lvl="3" indent="-188930" defTabSz="1087313" eaLnBrk="1" hangingPunct="1">
              <a:buClr>
                <a:schemeClr val="tx2"/>
              </a:buClr>
              <a:buSzPct val="100000"/>
              <a:buFont typeface="Arial" pitchFamily="34" charset="0"/>
              <a:buChar char="•"/>
              <a:defRPr baseline="0">
                <a:latin typeface="+mn-lt"/>
              </a:defRPr>
            </a:lvl4pPr>
            <a:lvl5pPr marL="910567" lvl="4" indent="-158085" defTabSz="1087313" eaLnBrk="1" hangingPunct="1">
              <a:buClr>
                <a:schemeClr val="tx2"/>
              </a:buClr>
              <a:buSzPct val="89000"/>
              <a:buFont typeface="Arial" charset="0"/>
              <a:buChar char="-"/>
              <a:defRPr baseline="0">
                <a:latin typeface="+mn-lt"/>
              </a:defRPr>
            </a:lvl5pPr>
            <a:lvl6pPr marL="910567" indent="-158085" defTabSz="1087313" fontAlgn="base">
              <a:spcBef>
                <a:spcPct val="0"/>
              </a:spcBef>
              <a:spcAft>
                <a:spcPct val="0"/>
              </a:spcAft>
              <a:buClr>
                <a:schemeClr val="tx2"/>
              </a:buClr>
              <a:buSzPct val="89000"/>
              <a:buFont typeface="Arial" charset="0"/>
              <a:buChar char="-"/>
              <a:defRPr baseline="0">
                <a:latin typeface="+mn-lt"/>
              </a:defRPr>
            </a:lvl6pPr>
            <a:lvl7pPr marL="910567" indent="-158085" defTabSz="1087313" fontAlgn="base">
              <a:spcBef>
                <a:spcPct val="0"/>
              </a:spcBef>
              <a:spcAft>
                <a:spcPct val="0"/>
              </a:spcAft>
              <a:buClr>
                <a:schemeClr val="tx2"/>
              </a:buClr>
              <a:buSzPct val="89000"/>
              <a:buFont typeface="Arial" charset="0"/>
              <a:buChar char="-"/>
              <a:defRPr baseline="0">
                <a:latin typeface="+mn-lt"/>
              </a:defRPr>
            </a:lvl7pPr>
            <a:lvl8pPr marL="910567" indent="-158085" defTabSz="1087313" fontAlgn="base">
              <a:spcBef>
                <a:spcPct val="0"/>
              </a:spcBef>
              <a:spcAft>
                <a:spcPct val="0"/>
              </a:spcAft>
              <a:buClr>
                <a:schemeClr val="tx2"/>
              </a:buClr>
              <a:buSzPct val="89000"/>
              <a:buFont typeface="Arial" charset="0"/>
              <a:buChar char="-"/>
              <a:defRPr baseline="0">
                <a:latin typeface="+mn-lt"/>
              </a:defRPr>
            </a:lvl8pPr>
            <a:lvl9pPr marL="910567" indent="-158085" defTabSz="1087313" fontAlgn="base">
              <a:spcBef>
                <a:spcPct val="0"/>
              </a:spcBef>
              <a:spcAft>
                <a:spcPct val="0"/>
              </a:spcAft>
              <a:buClr>
                <a:schemeClr val="tx2"/>
              </a:buClr>
              <a:buSzPct val="89000"/>
              <a:buFont typeface="Arial" charset="0"/>
              <a:buChar char="-"/>
              <a:defRPr baseline="0">
                <a:latin typeface="+mn-lt"/>
              </a:defRPr>
            </a:lvl9pPr>
          </a:lstStyle>
          <a:p>
            <a:pPr marL="0" indent="0">
              <a:lnSpc>
                <a:spcPts val="2000"/>
              </a:lnSpc>
            </a:pPr>
            <a:r>
              <a:rPr lang="en-US" sz="1600" b="1" dirty="0">
                <a:solidFill>
                  <a:srgbClr val="024882"/>
                </a:solidFill>
                <a:latin typeface="Open Sans" panose="020B0606030504020204"/>
              </a:rPr>
              <a:t>Changes/updates </a:t>
            </a:r>
            <a:r>
              <a:rPr lang="en-US" sz="1600" dirty="0">
                <a:solidFill>
                  <a:srgbClr val="024882"/>
                </a:solidFill>
                <a:latin typeface="Open Sans" panose="020B0606030504020204"/>
              </a:rPr>
              <a:t>made in ADP Workforce Now </a:t>
            </a:r>
            <a:r>
              <a:rPr lang="en-US" sz="1600" b="1" dirty="0">
                <a:solidFill>
                  <a:srgbClr val="024882"/>
                </a:solidFill>
                <a:latin typeface="Open Sans" panose="020B0606030504020204"/>
              </a:rPr>
              <a:t>are</a:t>
            </a:r>
            <a:r>
              <a:rPr lang="en-US" sz="1600" dirty="0">
                <a:solidFill>
                  <a:srgbClr val="024882"/>
                </a:solidFill>
                <a:latin typeface="Open Sans" panose="020B0606030504020204"/>
              </a:rPr>
              <a:t> </a:t>
            </a:r>
            <a:r>
              <a:rPr lang="en-US" sz="1600" b="1" dirty="0">
                <a:solidFill>
                  <a:srgbClr val="024882"/>
                </a:solidFill>
                <a:latin typeface="Open Sans" panose="020B0606030504020204"/>
              </a:rPr>
              <a:t>automatically sent to Unum in real time.</a:t>
            </a:r>
            <a:endParaRPr lang="en-US" sz="1600" dirty="0">
              <a:solidFill>
                <a:srgbClr val="024882"/>
              </a:solidFill>
              <a:latin typeface="Open Sans" panose="020B0606030504020204"/>
            </a:endParaRPr>
          </a:p>
          <a:p>
            <a:pPr marL="0" indent="0">
              <a:lnSpc>
                <a:spcPts val="2000"/>
              </a:lnSpc>
            </a:pPr>
            <a:endParaRPr lang="en-US" sz="1600" b="1" dirty="0">
              <a:solidFill>
                <a:srgbClr val="024882"/>
              </a:solidFill>
              <a:latin typeface="Open Sans" panose="020B0606030504020204"/>
            </a:endParaRPr>
          </a:p>
          <a:p>
            <a:pPr marL="0" indent="0" defTabSz="959445" fontAlgn="base">
              <a:lnSpc>
                <a:spcPts val="2000"/>
              </a:lnSpc>
              <a:defRPr/>
            </a:pPr>
            <a:r>
              <a:rPr lang="en-US" sz="1600" b="1" dirty="0">
                <a:solidFill>
                  <a:srgbClr val="024882"/>
                </a:solidFill>
                <a:latin typeface="Open Sans" panose="020B0606030504020204"/>
              </a:rPr>
              <a:t>Your bill is accurate, </a:t>
            </a:r>
            <a:r>
              <a:rPr lang="en-US" sz="1600" dirty="0">
                <a:solidFill>
                  <a:srgbClr val="024882"/>
                </a:solidFill>
                <a:latin typeface="Open Sans" panose="020B0606030504020204"/>
              </a:rPr>
              <a:t>month after month.</a:t>
            </a:r>
          </a:p>
          <a:p>
            <a:pPr marL="0" indent="0" fontAlgn="base">
              <a:lnSpc>
                <a:spcPts val="2000"/>
              </a:lnSpc>
              <a:defRPr/>
            </a:pPr>
            <a:endParaRPr lang="en-US" sz="1600" dirty="0">
              <a:solidFill>
                <a:srgbClr val="024882"/>
              </a:solidFill>
              <a:latin typeface="Open Sans" panose="020B0606030504020204"/>
            </a:endParaRPr>
          </a:p>
          <a:p>
            <a:pPr marL="0" indent="0" fontAlgn="base">
              <a:lnSpc>
                <a:spcPts val="2000"/>
              </a:lnSpc>
              <a:defRPr/>
            </a:pPr>
            <a:r>
              <a:rPr lang="en-US" sz="1600" dirty="0">
                <a:solidFill>
                  <a:srgbClr val="024882"/>
                </a:solidFill>
                <a:latin typeface="Open Sans" panose="020B0606030504020204"/>
              </a:rPr>
              <a:t>You can drill down </a:t>
            </a:r>
            <a:r>
              <a:rPr lang="en-US" sz="1600" b="1" dirty="0">
                <a:solidFill>
                  <a:srgbClr val="024882"/>
                </a:solidFill>
                <a:latin typeface="Open Sans" panose="020B0606030504020204"/>
              </a:rPr>
              <a:t>to policy, product and employee detail.</a:t>
            </a:r>
          </a:p>
          <a:p>
            <a:pPr marL="0" indent="0" fontAlgn="base">
              <a:lnSpc>
                <a:spcPts val="2000"/>
              </a:lnSpc>
              <a:defRPr/>
            </a:pPr>
            <a:endParaRPr lang="en-US" sz="1600" b="1" dirty="0">
              <a:solidFill>
                <a:srgbClr val="024882"/>
              </a:solidFill>
              <a:latin typeface="Open Sans" panose="020B0606030504020204"/>
            </a:endParaRPr>
          </a:p>
          <a:p>
            <a:pPr marL="0" indent="0" fontAlgn="base">
              <a:lnSpc>
                <a:spcPts val="2000"/>
              </a:lnSpc>
              <a:defRPr/>
            </a:pPr>
            <a:r>
              <a:rPr lang="en-US" sz="1600" b="1" dirty="0">
                <a:solidFill>
                  <a:srgbClr val="024882"/>
                </a:solidFill>
                <a:latin typeface="Open Sans" panose="020B0606030504020204"/>
              </a:rPr>
              <a:t>A click-to-pay </a:t>
            </a:r>
            <a:r>
              <a:rPr lang="en-US" sz="1600" dirty="0">
                <a:solidFill>
                  <a:srgbClr val="024882"/>
                </a:solidFill>
                <a:latin typeface="Open Sans" panose="020B0606030504020204"/>
              </a:rPr>
              <a:t>option is available.</a:t>
            </a:r>
          </a:p>
        </p:txBody>
      </p:sp>
      <p:sp>
        <p:nvSpPr>
          <p:cNvPr id="40" name="TextBox 39">
            <a:extLst>
              <a:ext uri="{FF2B5EF4-FFF2-40B4-BE49-F238E27FC236}">
                <a16:creationId xmlns:a16="http://schemas.microsoft.com/office/drawing/2014/main" id="{E959AB4B-A2BE-9F4A-921A-7CB722B43CE6}"/>
              </a:ext>
            </a:extLst>
          </p:cNvPr>
          <p:cNvSpPr txBox="1">
            <a:spLocks/>
          </p:cNvSpPr>
          <p:nvPr/>
        </p:nvSpPr>
        <p:spPr>
          <a:xfrm>
            <a:off x="4571999" y="2286000"/>
            <a:ext cx="2869810" cy="2810128"/>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defPPr>
              <a:defRPr lang="en-US"/>
            </a:defPPr>
            <a:lvl1pPr marL="53975" lvl="0" indent="-53975" defTabSz="1087313" eaLnBrk="1" hangingPunct="1">
              <a:lnSpc>
                <a:spcPct val="140000"/>
              </a:lnSpc>
              <a:buClr>
                <a:srgbClr val="272848"/>
              </a:buClr>
              <a:defRPr sz="800" baseline="0">
                <a:solidFill>
                  <a:schemeClr val="tx1">
                    <a:lumMod val="65000"/>
                    <a:lumOff val="35000"/>
                  </a:schemeClr>
                </a:solidFill>
                <a:latin typeface="Arial"/>
                <a:ea typeface="ＭＳ Ｐゴシック"/>
              </a:defRPr>
            </a:lvl1pPr>
            <a:lvl2pPr marL="235199" lvl="1" indent="-233272" defTabSz="1087313" eaLnBrk="1" hangingPunct="1">
              <a:buClr>
                <a:schemeClr val="tx2"/>
              </a:buClr>
              <a:buSzPct val="125000"/>
              <a:buFont typeface="Arial" pitchFamily="34" charset="0"/>
              <a:buChar char="•"/>
              <a:defRPr baseline="0">
                <a:latin typeface="+mn-lt"/>
              </a:defRPr>
            </a:lvl2pPr>
            <a:lvl3pPr marL="555224" lvl="2" indent="-318098" defTabSz="1087313" eaLnBrk="1" hangingPunct="1">
              <a:buClr>
                <a:schemeClr val="tx2"/>
              </a:buClr>
              <a:buSzPct val="120000"/>
              <a:buFont typeface="Arial" charset="0"/>
              <a:buChar char="–"/>
              <a:defRPr baseline="0">
                <a:latin typeface="+mn-lt"/>
              </a:defRPr>
            </a:lvl3pPr>
            <a:lvl4pPr marL="746082" lvl="3" indent="-188930" defTabSz="1087313" eaLnBrk="1" hangingPunct="1">
              <a:buClr>
                <a:schemeClr val="tx2"/>
              </a:buClr>
              <a:buSzPct val="100000"/>
              <a:buFont typeface="Arial" pitchFamily="34" charset="0"/>
              <a:buChar char="•"/>
              <a:defRPr baseline="0">
                <a:latin typeface="+mn-lt"/>
              </a:defRPr>
            </a:lvl4pPr>
            <a:lvl5pPr marL="910567" lvl="4" indent="-158085" defTabSz="1087313" eaLnBrk="1" hangingPunct="1">
              <a:buClr>
                <a:schemeClr val="tx2"/>
              </a:buClr>
              <a:buSzPct val="89000"/>
              <a:buFont typeface="Arial" charset="0"/>
              <a:buChar char="-"/>
              <a:defRPr baseline="0">
                <a:latin typeface="+mn-lt"/>
              </a:defRPr>
            </a:lvl5pPr>
            <a:lvl6pPr marL="910567" indent="-158085" defTabSz="1087313" fontAlgn="base">
              <a:spcBef>
                <a:spcPct val="0"/>
              </a:spcBef>
              <a:spcAft>
                <a:spcPct val="0"/>
              </a:spcAft>
              <a:buClr>
                <a:schemeClr val="tx2"/>
              </a:buClr>
              <a:buSzPct val="89000"/>
              <a:buFont typeface="Arial" charset="0"/>
              <a:buChar char="-"/>
              <a:defRPr baseline="0">
                <a:latin typeface="+mn-lt"/>
              </a:defRPr>
            </a:lvl6pPr>
            <a:lvl7pPr marL="910567" indent="-158085" defTabSz="1087313" fontAlgn="base">
              <a:spcBef>
                <a:spcPct val="0"/>
              </a:spcBef>
              <a:spcAft>
                <a:spcPct val="0"/>
              </a:spcAft>
              <a:buClr>
                <a:schemeClr val="tx2"/>
              </a:buClr>
              <a:buSzPct val="89000"/>
              <a:buFont typeface="Arial" charset="0"/>
              <a:buChar char="-"/>
              <a:defRPr baseline="0">
                <a:latin typeface="+mn-lt"/>
              </a:defRPr>
            </a:lvl7pPr>
            <a:lvl8pPr marL="910567" indent="-158085" defTabSz="1087313" fontAlgn="base">
              <a:spcBef>
                <a:spcPct val="0"/>
              </a:spcBef>
              <a:spcAft>
                <a:spcPct val="0"/>
              </a:spcAft>
              <a:buClr>
                <a:schemeClr val="tx2"/>
              </a:buClr>
              <a:buSzPct val="89000"/>
              <a:buFont typeface="Arial" charset="0"/>
              <a:buChar char="-"/>
              <a:defRPr baseline="0">
                <a:latin typeface="+mn-lt"/>
              </a:defRPr>
            </a:lvl8pPr>
            <a:lvl9pPr marL="910567" indent="-158085" defTabSz="1087313" fontAlgn="base">
              <a:spcBef>
                <a:spcPct val="0"/>
              </a:spcBef>
              <a:spcAft>
                <a:spcPct val="0"/>
              </a:spcAft>
              <a:buClr>
                <a:schemeClr val="tx2"/>
              </a:buClr>
              <a:buSzPct val="89000"/>
              <a:buFont typeface="Arial" charset="0"/>
              <a:buChar char="-"/>
              <a:defRPr baseline="0">
                <a:latin typeface="+mn-lt"/>
              </a:defRPr>
            </a:lvl9pPr>
          </a:lstStyle>
          <a:p>
            <a:pPr marL="0" indent="0" fontAlgn="base">
              <a:lnSpc>
                <a:spcPts val="2000"/>
              </a:lnSpc>
              <a:spcAft>
                <a:spcPct val="0"/>
              </a:spcAft>
              <a:defRPr/>
            </a:pPr>
            <a:r>
              <a:rPr lang="en-US" sz="1600" dirty="0">
                <a:solidFill>
                  <a:srgbClr val="024882"/>
                </a:solidFill>
                <a:latin typeface="Open Sans" panose="020B0606030504020204"/>
              </a:rPr>
              <a:t>You </a:t>
            </a:r>
            <a:r>
              <a:rPr lang="en-US" sz="1600" b="1" dirty="0">
                <a:solidFill>
                  <a:srgbClr val="024882"/>
                </a:solidFill>
                <a:latin typeface="Open Sans" panose="020B0606030504020204"/>
              </a:rPr>
              <a:t>spend hours emailing, calling and filing changes</a:t>
            </a:r>
            <a:r>
              <a:rPr lang="en-US" sz="1600" dirty="0">
                <a:solidFill>
                  <a:srgbClr val="024882"/>
                </a:solidFill>
                <a:latin typeface="Open Sans" panose="020B0606030504020204"/>
              </a:rPr>
              <a:t> with Unum whenever you make updates to your system.</a:t>
            </a:r>
          </a:p>
          <a:p>
            <a:pPr marL="47628" indent="-47628" defTabSz="959445" fontAlgn="base">
              <a:lnSpc>
                <a:spcPts val="2000"/>
              </a:lnSpc>
              <a:spcAft>
                <a:spcPct val="0"/>
              </a:spcAft>
              <a:defRPr/>
            </a:pPr>
            <a:endParaRPr lang="en-US" sz="1600" dirty="0">
              <a:solidFill>
                <a:srgbClr val="024882"/>
              </a:solidFill>
              <a:latin typeface="Open Sans" panose="020B0606030504020204"/>
            </a:endParaRPr>
          </a:p>
          <a:p>
            <a:pPr marL="0" indent="0" defTabSz="959445" fontAlgn="base">
              <a:lnSpc>
                <a:spcPts val="2000"/>
              </a:lnSpc>
              <a:spcAft>
                <a:spcPct val="0"/>
              </a:spcAft>
              <a:defRPr/>
            </a:pPr>
            <a:r>
              <a:rPr lang="en-US" sz="1600" dirty="0">
                <a:solidFill>
                  <a:srgbClr val="024882"/>
                </a:solidFill>
                <a:latin typeface="Open Sans" panose="020B0606030504020204"/>
              </a:rPr>
              <a:t>Inaccurate bills cause </a:t>
            </a:r>
            <a:r>
              <a:rPr lang="en-US" sz="1600" b="1" dirty="0">
                <a:solidFill>
                  <a:srgbClr val="024882"/>
                </a:solidFill>
                <a:latin typeface="Open Sans" panose="020B0606030504020204"/>
              </a:rPr>
              <a:t>frustration</a:t>
            </a:r>
            <a:r>
              <a:rPr lang="en-US" sz="1600" dirty="0">
                <a:solidFill>
                  <a:srgbClr val="024882"/>
                </a:solidFill>
                <a:latin typeface="Open Sans" panose="020B0606030504020204"/>
              </a:rPr>
              <a:t>, and reconciliation </a:t>
            </a:r>
            <a:r>
              <a:rPr lang="en-US" sz="1600" b="1" dirty="0">
                <a:solidFill>
                  <a:srgbClr val="024882"/>
                </a:solidFill>
                <a:latin typeface="Open Sans" panose="020B0606030504020204"/>
              </a:rPr>
              <a:t>takes time</a:t>
            </a:r>
            <a:r>
              <a:rPr lang="en-US" sz="1600" dirty="0">
                <a:solidFill>
                  <a:srgbClr val="024882"/>
                </a:solidFill>
                <a:latin typeface="Open Sans" panose="020B0606030504020204"/>
              </a:rPr>
              <a:t>. </a:t>
            </a:r>
          </a:p>
          <a:p>
            <a:pPr marL="0" indent="0" defTabSz="959445" fontAlgn="base">
              <a:lnSpc>
                <a:spcPts val="2000"/>
              </a:lnSpc>
              <a:spcAft>
                <a:spcPct val="0"/>
              </a:spcAft>
              <a:defRPr/>
            </a:pPr>
            <a:endParaRPr lang="en-US" sz="1600" dirty="0">
              <a:solidFill>
                <a:srgbClr val="024882"/>
              </a:solidFill>
              <a:latin typeface="Open Sans" panose="020B0606030504020204"/>
            </a:endParaRPr>
          </a:p>
          <a:p>
            <a:pPr marL="0" indent="0" defTabSz="959445" fontAlgn="base">
              <a:lnSpc>
                <a:spcPts val="2000"/>
              </a:lnSpc>
              <a:spcAft>
                <a:spcPct val="0"/>
              </a:spcAft>
              <a:defRPr/>
            </a:pPr>
            <a:r>
              <a:rPr lang="en-US" sz="1600" dirty="0">
                <a:solidFill>
                  <a:srgbClr val="024882"/>
                </a:solidFill>
                <a:latin typeface="Open Sans" panose="020B0606030504020204"/>
              </a:rPr>
              <a:t>Bills are </a:t>
            </a:r>
            <a:r>
              <a:rPr lang="en-US" sz="1600" b="1" dirty="0">
                <a:solidFill>
                  <a:srgbClr val="024882"/>
                </a:solidFill>
                <a:latin typeface="Open Sans" panose="020B0606030504020204"/>
              </a:rPr>
              <a:t>confusing</a:t>
            </a:r>
            <a:r>
              <a:rPr lang="en-US" sz="1600" dirty="0">
                <a:solidFill>
                  <a:srgbClr val="024882"/>
                </a:solidFill>
                <a:latin typeface="Open Sans" panose="020B0606030504020204"/>
              </a:rPr>
              <a:t>, and often </a:t>
            </a:r>
            <a:r>
              <a:rPr lang="en-US" sz="1600" b="1" dirty="0">
                <a:solidFill>
                  <a:srgbClr val="024882"/>
                </a:solidFill>
                <a:latin typeface="Open Sans" panose="020B0606030504020204"/>
              </a:rPr>
              <a:t>slow to arrive </a:t>
            </a:r>
            <a:r>
              <a:rPr lang="en-US" sz="1600" dirty="0">
                <a:solidFill>
                  <a:srgbClr val="024882"/>
                </a:solidFill>
                <a:latin typeface="Open Sans" panose="020B0606030504020204"/>
              </a:rPr>
              <a:t>via “snail mail.”</a:t>
            </a:r>
          </a:p>
        </p:txBody>
      </p:sp>
      <p:pic>
        <p:nvPicPr>
          <p:cNvPr id="41" name="Picture 40">
            <a:extLst>
              <a:ext uri="{FF2B5EF4-FFF2-40B4-BE49-F238E27FC236}">
                <a16:creationId xmlns:a16="http://schemas.microsoft.com/office/drawing/2014/main" id="{49A3D9DF-C20C-2840-859D-A470F229158C}"/>
              </a:ext>
            </a:extLst>
          </p:cNvPr>
          <p:cNvPicPr>
            <a:picLocks noChangeAspect="1"/>
          </p:cNvPicPr>
          <p:nvPr/>
        </p:nvPicPr>
        <p:blipFill>
          <a:blip r:embed="rId3" cstate="print">
            <a:duotone>
              <a:schemeClr val="accent1">
                <a:shade val="45000"/>
                <a:satMod val="135000"/>
              </a:schemeClr>
              <a:prstClr val="white"/>
            </a:duotone>
            <a:extLst>
              <a:ext uri="{BEBA8EAE-BF5A-486C-A8C5-ECC9F3942E4B}">
                <a14:imgProps xmlns:a14="http://schemas.microsoft.com/office/drawing/2010/main">
                  <a14:imgLayer r:embed="rId4">
                    <a14:imgEffect>
                      <a14:colorTemperature colorTemp="4700"/>
                    </a14:imgEffect>
                    <a14:imgEffect>
                      <a14:brightnessContrast bright="-84000"/>
                    </a14:imgEffect>
                  </a14:imgLayer>
                </a14:imgProps>
              </a:ext>
              <a:ext uri="{28A0092B-C50C-407E-A947-70E740481C1C}">
                <a14:useLocalDpi xmlns:a14="http://schemas.microsoft.com/office/drawing/2010/main"/>
              </a:ext>
            </a:extLst>
          </a:blip>
          <a:stretch>
            <a:fillRect/>
          </a:stretch>
        </p:blipFill>
        <p:spPr>
          <a:xfrm>
            <a:off x="8321040" y="2526630"/>
            <a:ext cx="228600" cy="228600"/>
          </a:xfrm>
          <a:prstGeom prst="rect">
            <a:avLst/>
          </a:prstGeom>
        </p:spPr>
      </p:pic>
      <p:pic>
        <p:nvPicPr>
          <p:cNvPr id="42" name="Picture 41">
            <a:extLst>
              <a:ext uri="{FF2B5EF4-FFF2-40B4-BE49-F238E27FC236}">
                <a16:creationId xmlns:a16="http://schemas.microsoft.com/office/drawing/2014/main" id="{6FB3077D-3CAB-E54D-9AD1-98CB46B3BBD7}"/>
              </a:ext>
            </a:extLst>
          </p:cNvPr>
          <p:cNvPicPr>
            <a:picLocks noChangeAspect="1"/>
          </p:cNvPicPr>
          <p:nvPr/>
        </p:nvPicPr>
        <p:blipFill>
          <a:blip r:embed="rId5">
            <a:duotone>
              <a:schemeClr val="accent1">
                <a:shade val="45000"/>
                <a:satMod val="135000"/>
              </a:schemeClr>
              <a:prstClr val="white"/>
            </a:duotone>
            <a:extLst>
              <a:ext uri="{BEBA8EAE-BF5A-486C-A8C5-ECC9F3942E4B}">
                <a14:imgProps xmlns:a14="http://schemas.microsoft.com/office/drawing/2010/main">
                  <a14:imgLayer r:embed="rId6">
                    <a14:imgEffect>
                      <a14:sharpenSoften amount="-25000"/>
                    </a14:imgEffect>
                    <a14:imgEffect>
                      <a14:colorTemperature colorTemp="5300"/>
                    </a14:imgEffect>
                    <a14:imgEffect>
                      <a14:brightnessContrast bright="20000" contrast="-24000"/>
                    </a14:imgEffect>
                  </a14:imgLayer>
                </a14:imgProps>
              </a:ext>
            </a:extLst>
          </a:blip>
          <a:stretch>
            <a:fillRect/>
          </a:stretch>
        </p:blipFill>
        <p:spPr>
          <a:xfrm>
            <a:off x="4114800" y="2286000"/>
            <a:ext cx="228600" cy="228600"/>
          </a:xfrm>
          <a:prstGeom prst="rect">
            <a:avLst/>
          </a:prstGeom>
        </p:spPr>
      </p:pic>
      <p:pic>
        <p:nvPicPr>
          <p:cNvPr id="43" name="Picture 42">
            <a:extLst>
              <a:ext uri="{FF2B5EF4-FFF2-40B4-BE49-F238E27FC236}">
                <a16:creationId xmlns:a16="http://schemas.microsoft.com/office/drawing/2014/main" id="{80240F71-6E3B-2343-9D41-0EA060E4E4DA}"/>
              </a:ext>
            </a:extLst>
          </p:cNvPr>
          <p:cNvPicPr>
            <a:picLocks noChangeAspect="1"/>
          </p:cNvPicPr>
          <p:nvPr/>
        </p:nvPicPr>
        <p:blipFill>
          <a:blip r:embed="rId5">
            <a:duotone>
              <a:schemeClr val="accent1">
                <a:shade val="45000"/>
                <a:satMod val="135000"/>
              </a:schemeClr>
              <a:prstClr val="white"/>
            </a:duotone>
            <a:extLst>
              <a:ext uri="{BEBA8EAE-BF5A-486C-A8C5-ECC9F3942E4B}">
                <a14:imgProps xmlns:a14="http://schemas.microsoft.com/office/drawing/2010/main">
                  <a14:imgLayer r:embed="rId6">
                    <a14:imgEffect>
                      <a14:sharpenSoften amount="-25000"/>
                    </a14:imgEffect>
                    <a14:imgEffect>
                      <a14:colorTemperature colorTemp="5300"/>
                    </a14:imgEffect>
                    <a14:imgEffect>
                      <a14:brightnessContrast bright="20000" contrast="-24000"/>
                    </a14:imgEffect>
                  </a14:imgLayer>
                </a14:imgProps>
              </a:ext>
            </a:extLst>
          </a:blip>
          <a:stretch>
            <a:fillRect/>
          </a:stretch>
        </p:blipFill>
        <p:spPr>
          <a:xfrm>
            <a:off x="4114800" y="3584912"/>
            <a:ext cx="228600" cy="228600"/>
          </a:xfrm>
          <a:prstGeom prst="rect">
            <a:avLst/>
          </a:prstGeom>
        </p:spPr>
      </p:pic>
      <p:pic>
        <p:nvPicPr>
          <p:cNvPr id="44" name="Picture 43">
            <a:extLst>
              <a:ext uri="{FF2B5EF4-FFF2-40B4-BE49-F238E27FC236}">
                <a16:creationId xmlns:a16="http://schemas.microsoft.com/office/drawing/2014/main" id="{713B85B6-7D00-C04D-8499-ADB1E33AD566}"/>
              </a:ext>
            </a:extLst>
          </p:cNvPr>
          <p:cNvPicPr>
            <a:picLocks noChangeAspect="1"/>
          </p:cNvPicPr>
          <p:nvPr/>
        </p:nvPicPr>
        <p:blipFill>
          <a:blip r:embed="rId5">
            <a:duotone>
              <a:schemeClr val="accent1">
                <a:shade val="45000"/>
                <a:satMod val="135000"/>
              </a:schemeClr>
              <a:prstClr val="white"/>
            </a:duotone>
            <a:extLst>
              <a:ext uri="{BEBA8EAE-BF5A-486C-A8C5-ECC9F3942E4B}">
                <a14:imgProps xmlns:a14="http://schemas.microsoft.com/office/drawing/2010/main">
                  <a14:imgLayer r:embed="rId6">
                    <a14:imgEffect>
                      <a14:sharpenSoften amount="-25000"/>
                    </a14:imgEffect>
                    <a14:imgEffect>
                      <a14:colorTemperature colorTemp="5300"/>
                    </a14:imgEffect>
                    <a14:imgEffect>
                      <a14:brightnessContrast bright="20000" contrast="-24000"/>
                    </a14:imgEffect>
                  </a14:imgLayer>
                </a14:imgProps>
              </a:ext>
            </a:extLst>
          </a:blip>
          <a:stretch>
            <a:fillRect/>
          </a:stretch>
        </p:blipFill>
        <p:spPr>
          <a:xfrm>
            <a:off x="4114800" y="4603648"/>
            <a:ext cx="228600" cy="228600"/>
          </a:xfrm>
          <a:prstGeom prst="rect">
            <a:avLst/>
          </a:prstGeom>
        </p:spPr>
      </p:pic>
      <p:pic>
        <p:nvPicPr>
          <p:cNvPr id="46" name="Picture 45">
            <a:extLst>
              <a:ext uri="{FF2B5EF4-FFF2-40B4-BE49-F238E27FC236}">
                <a16:creationId xmlns:a16="http://schemas.microsoft.com/office/drawing/2014/main" id="{211B5E16-4C5F-4544-9DB8-3756501FDDD0}"/>
              </a:ext>
            </a:extLst>
          </p:cNvPr>
          <p:cNvPicPr>
            <a:picLocks noChangeAspect="1"/>
          </p:cNvPicPr>
          <p:nvPr/>
        </p:nvPicPr>
        <p:blipFill>
          <a:blip r:embed="rId3" cstate="print">
            <a:duotone>
              <a:schemeClr val="accent1">
                <a:shade val="45000"/>
                <a:satMod val="135000"/>
              </a:schemeClr>
              <a:prstClr val="white"/>
            </a:duotone>
            <a:extLst>
              <a:ext uri="{BEBA8EAE-BF5A-486C-A8C5-ECC9F3942E4B}">
                <a14:imgProps xmlns:a14="http://schemas.microsoft.com/office/drawing/2010/main">
                  <a14:imgLayer r:embed="rId4">
                    <a14:imgEffect>
                      <a14:colorTemperature colorTemp="4700"/>
                    </a14:imgEffect>
                    <a14:imgEffect>
                      <a14:brightnessContrast bright="-84000"/>
                    </a14:imgEffect>
                  </a14:imgLayer>
                </a14:imgProps>
              </a:ext>
              <a:ext uri="{28A0092B-C50C-407E-A947-70E740481C1C}">
                <a14:useLocalDpi xmlns:a14="http://schemas.microsoft.com/office/drawing/2010/main"/>
              </a:ext>
            </a:extLst>
          </a:blip>
          <a:stretch>
            <a:fillRect/>
          </a:stretch>
        </p:blipFill>
        <p:spPr>
          <a:xfrm>
            <a:off x="8321040" y="3614958"/>
            <a:ext cx="228600" cy="228600"/>
          </a:xfrm>
          <a:prstGeom prst="rect">
            <a:avLst/>
          </a:prstGeom>
        </p:spPr>
      </p:pic>
      <p:pic>
        <p:nvPicPr>
          <p:cNvPr id="47" name="Picture 46">
            <a:extLst>
              <a:ext uri="{FF2B5EF4-FFF2-40B4-BE49-F238E27FC236}">
                <a16:creationId xmlns:a16="http://schemas.microsoft.com/office/drawing/2014/main" id="{DB09F188-D76E-3E44-ABA9-8C3093C42915}"/>
              </a:ext>
            </a:extLst>
          </p:cNvPr>
          <p:cNvPicPr>
            <a:picLocks noChangeAspect="1"/>
          </p:cNvPicPr>
          <p:nvPr/>
        </p:nvPicPr>
        <p:blipFill>
          <a:blip r:embed="rId3" cstate="print">
            <a:duotone>
              <a:schemeClr val="accent1">
                <a:shade val="45000"/>
                <a:satMod val="135000"/>
              </a:schemeClr>
              <a:prstClr val="white"/>
            </a:duotone>
            <a:extLst>
              <a:ext uri="{BEBA8EAE-BF5A-486C-A8C5-ECC9F3942E4B}">
                <a14:imgProps xmlns:a14="http://schemas.microsoft.com/office/drawing/2010/main">
                  <a14:imgLayer r:embed="rId4">
                    <a14:imgEffect>
                      <a14:colorTemperature colorTemp="4700"/>
                    </a14:imgEffect>
                    <a14:imgEffect>
                      <a14:brightnessContrast bright="-84000"/>
                    </a14:imgEffect>
                  </a14:imgLayer>
                </a14:imgProps>
              </a:ext>
              <a:ext uri="{28A0092B-C50C-407E-A947-70E740481C1C}">
                <a14:useLocalDpi xmlns:a14="http://schemas.microsoft.com/office/drawing/2010/main"/>
              </a:ext>
            </a:extLst>
          </a:blip>
          <a:stretch>
            <a:fillRect/>
          </a:stretch>
        </p:blipFill>
        <p:spPr>
          <a:xfrm>
            <a:off x="8321040" y="4393000"/>
            <a:ext cx="228600" cy="228600"/>
          </a:xfrm>
          <a:prstGeom prst="rect">
            <a:avLst/>
          </a:prstGeom>
        </p:spPr>
      </p:pic>
      <p:pic>
        <p:nvPicPr>
          <p:cNvPr id="48" name="Picture 47">
            <a:extLst>
              <a:ext uri="{FF2B5EF4-FFF2-40B4-BE49-F238E27FC236}">
                <a16:creationId xmlns:a16="http://schemas.microsoft.com/office/drawing/2014/main" id="{FCCA73C9-8F42-254B-8706-A974DD9A0EFB}"/>
              </a:ext>
            </a:extLst>
          </p:cNvPr>
          <p:cNvPicPr>
            <a:picLocks noChangeAspect="1"/>
          </p:cNvPicPr>
          <p:nvPr/>
        </p:nvPicPr>
        <p:blipFill>
          <a:blip r:embed="rId3" cstate="print">
            <a:duotone>
              <a:schemeClr val="accent1">
                <a:shade val="45000"/>
                <a:satMod val="135000"/>
              </a:schemeClr>
              <a:prstClr val="white"/>
            </a:duotone>
            <a:extLst>
              <a:ext uri="{BEBA8EAE-BF5A-486C-A8C5-ECC9F3942E4B}">
                <a14:imgProps xmlns:a14="http://schemas.microsoft.com/office/drawing/2010/main">
                  <a14:imgLayer r:embed="rId4">
                    <a14:imgEffect>
                      <a14:colorTemperature colorTemp="4700"/>
                    </a14:imgEffect>
                    <a14:imgEffect>
                      <a14:brightnessContrast bright="-84000"/>
                    </a14:imgEffect>
                  </a14:imgLayer>
                </a14:imgProps>
              </a:ext>
              <a:ext uri="{28A0092B-C50C-407E-A947-70E740481C1C}">
                <a14:useLocalDpi xmlns:a14="http://schemas.microsoft.com/office/drawing/2010/main"/>
              </a:ext>
            </a:extLst>
          </a:blip>
          <a:stretch>
            <a:fillRect/>
          </a:stretch>
        </p:blipFill>
        <p:spPr>
          <a:xfrm>
            <a:off x="8321040" y="5138958"/>
            <a:ext cx="228600" cy="228600"/>
          </a:xfrm>
          <a:prstGeom prst="rect">
            <a:avLst/>
          </a:prstGeom>
        </p:spPr>
      </p:pic>
      <p:pic>
        <p:nvPicPr>
          <p:cNvPr id="50" name="Picture 49">
            <a:extLst>
              <a:ext uri="{FF2B5EF4-FFF2-40B4-BE49-F238E27FC236}">
                <a16:creationId xmlns:a16="http://schemas.microsoft.com/office/drawing/2014/main" id="{8CA1D19A-32B7-BC44-A659-2911657FB77D}"/>
              </a:ext>
            </a:extLst>
          </p:cNvPr>
          <p:cNvPicPr>
            <a:picLocks noChangeAspect="1"/>
          </p:cNvPicPr>
          <p:nvPr/>
        </p:nvPicPr>
        <p:blipFill>
          <a:blip r:embed="rId7"/>
          <a:stretch>
            <a:fillRect/>
          </a:stretch>
        </p:blipFill>
        <p:spPr>
          <a:xfrm>
            <a:off x="685800" y="579725"/>
            <a:ext cx="1685440" cy="421360"/>
          </a:xfrm>
          <a:prstGeom prst="rect">
            <a:avLst/>
          </a:prstGeom>
        </p:spPr>
      </p:pic>
      <p:grpSp>
        <p:nvGrpSpPr>
          <p:cNvPr id="21" name="Group 20">
            <a:extLst>
              <a:ext uri="{FF2B5EF4-FFF2-40B4-BE49-F238E27FC236}">
                <a16:creationId xmlns:a16="http://schemas.microsoft.com/office/drawing/2014/main" id="{7FFD2596-C6C8-9447-BB50-93A12C742F61}"/>
              </a:ext>
            </a:extLst>
          </p:cNvPr>
          <p:cNvGrpSpPr/>
          <p:nvPr/>
        </p:nvGrpSpPr>
        <p:grpSpPr>
          <a:xfrm>
            <a:off x="531020" y="5599025"/>
            <a:ext cx="2430050" cy="695332"/>
            <a:chOff x="7805233" y="4389766"/>
            <a:chExt cx="9175004" cy="2625329"/>
          </a:xfrm>
        </p:grpSpPr>
        <p:pic>
          <p:nvPicPr>
            <p:cNvPr id="22" name="Picture 21">
              <a:extLst>
                <a:ext uri="{FF2B5EF4-FFF2-40B4-BE49-F238E27FC236}">
                  <a16:creationId xmlns:a16="http://schemas.microsoft.com/office/drawing/2014/main" id="{695E1CE8-63E0-4746-B21A-09807AD133C3}"/>
                </a:ext>
              </a:extLst>
            </p:cNvPr>
            <p:cNvPicPr>
              <a:picLocks noChangeAspect="1"/>
            </p:cNvPicPr>
            <p:nvPr/>
          </p:nvPicPr>
          <p:blipFill>
            <a:blip r:embed="rId8"/>
            <a:stretch>
              <a:fillRect/>
            </a:stretch>
          </p:blipFill>
          <p:spPr>
            <a:xfrm>
              <a:off x="13722298" y="4389766"/>
              <a:ext cx="3257939" cy="2625329"/>
            </a:xfrm>
            <a:prstGeom prst="rect">
              <a:avLst/>
            </a:prstGeom>
          </p:spPr>
        </p:pic>
        <p:grpSp>
          <p:nvGrpSpPr>
            <p:cNvPr id="23" name="Group 22">
              <a:extLst>
                <a:ext uri="{FF2B5EF4-FFF2-40B4-BE49-F238E27FC236}">
                  <a16:creationId xmlns:a16="http://schemas.microsoft.com/office/drawing/2014/main" id="{864056D5-82D9-C447-A9D0-8479F2BA5D17}"/>
                </a:ext>
              </a:extLst>
            </p:cNvPr>
            <p:cNvGrpSpPr/>
            <p:nvPr/>
          </p:nvGrpSpPr>
          <p:grpSpPr>
            <a:xfrm>
              <a:off x="7805233" y="4389766"/>
              <a:ext cx="3257938" cy="2625329"/>
              <a:chOff x="15370765" y="4232671"/>
              <a:chExt cx="3618990" cy="2916274"/>
            </a:xfrm>
          </p:grpSpPr>
          <p:pic>
            <p:nvPicPr>
              <p:cNvPr id="24" name="Picture 23">
                <a:extLst>
                  <a:ext uri="{FF2B5EF4-FFF2-40B4-BE49-F238E27FC236}">
                    <a16:creationId xmlns:a16="http://schemas.microsoft.com/office/drawing/2014/main" id="{DCB372A2-331F-7344-BFD0-82294AAABE29}"/>
                  </a:ext>
                </a:extLst>
              </p:cNvPr>
              <p:cNvPicPr>
                <a:picLocks noChangeAspect="1"/>
              </p:cNvPicPr>
              <p:nvPr/>
            </p:nvPicPr>
            <p:blipFill>
              <a:blip r:embed="rId8"/>
              <a:stretch>
                <a:fillRect/>
              </a:stretch>
            </p:blipFill>
            <p:spPr>
              <a:xfrm>
                <a:off x="15370765" y="4232671"/>
                <a:ext cx="3618990" cy="2916274"/>
              </a:xfrm>
              <a:prstGeom prst="rect">
                <a:avLst/>
              </a:prstGeom>
            </p:spPr>
          </p:pic>
          <p:pic>
            <p:nvPicPr>
              <p:cNvPr id="25" name="Picture 24">
                <a:extLst>
                  <a:ext uri="{FF2B5EF4-FFF2-40B4-BE49-F238E27FC236}">
                    <a16:creationId xmlns:a16="http://schemas.microsoft.com/office/drawing/2014/main" id="{7CD33AE1-0D50-314B-AC6E-18CB9E6DFF8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6339146" y="4899294"/>
                <a:ext cx="1759810" cy="563138"/>
              </a:xfrm>
              <a:prstGeom prst="rect">
                <a:avLst/>
              </a:prstGeom>
            </p:spPr>
          </p:pic>
        </p:grpSp>
      </p:grpSp>
      <p:pic>
        <p:nvPicPr>
          <p:cNvPr id="26" name="Picture 25">
            <a:extLst>
              <a:ext uri="{FF2B5EF4-FFF2-40B4-BE49-F238E27FC236}">
                <a16:creationId xmlns:a16="http://schemas.microsoft.com/office/drawing/2014/main" id="{B938EC66-B6FF-CE46-95D1-F0C7B5B42A42}"/>
              </a:ext>
            </a:extLst>
          </p:cNvPr>
          <p:cNvPicPr>
            <a:picLocks noChangeAspect="1"/>
          </p:cNvPicPr>
          <p:nvPr/>
        </p:nvPicPr>
        <p:blipFill>
          <a:blip r:embed="rId10"/>
          <a:stretch>
            <a:fillRect/>
          </a:stretch>
        </p:blipFill>
        <p:spPr>
          <a:xfrm>
            <a:off x="1548621" y="5702332"/>
            <a:ext cx="384407" cy="400764"/>
          </a:xfrm>
          <a:prstGeom prst="rect">
            <a:avLst/>
          </a:prstGeom>
        </p:spPr>
      </p:pic>
      <p:pic>
        <p:nvPicPr>
          <p:cNvPr id="27" name="Picture 4" descr="Image result for ADP logo">
            <a:extLst>
              <a:ext uri="{FF2B5EF4-FFF2-40B4-BE49-F238E27FC236}">
                <a16:creationId xmlns:a16="http://schemas.microsoft.com/office/drawing/2014/main" id="{CDA24955-311D-9744-96AA-BB30C43953E8}"/>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288130" y="5721215"/>
            <a:ext cx="437489" cy="2092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10901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object 2">
            <a:extLst>
              <a:ext uri="{FF2B5EF4-FFF2-40B4-BE49-F238E27FC236}">
                <a16:creationId xmlns:a16="http://schemas.microsoft.com/office/drawing/2014/main" id="{83310D92-1974-481B-B332-4A3618311C71}"/>
              </a:ext>
            </a:extLst>
          </p:cNvPr>
          <p:cNvSpPr/>
          <p:nvPr/>
        </p:nvSpPr>
        <p:spPr>
          <a:xfrm>
            <a:off x="0" y="385"/>
            <a:ext cx="3429000" cy="6857615"/>
          </a:xfrm>
          <a:custGeom>
            <a:avLst/>
            <a:gdLst/>
            <a:ahLst/>
            <a:cxnLst/>
            <a:rect l="l" t="t" r="r" b="b"/>
            <a:pathLst>
              <a:path w="8812530" h="11308715">
                <a:moveTo>
                  <a:pt x="0" y="11308556"/>
                </a:moveTo>
                <a:lnTo>
                  <a:pt x="8812087" y="11308556"/>
                </a:lnTo>
                <a:lnTo>
                  <a:pt x="8812087" y="0"/>
                </a:lnTo>
                <a:lnTo>
                  <a:pt x="0" y="0"/>
                </a:lnTo>
                <a:lnTo>
                  <a:pt x="0" y="11308556"/>
                </a:lnTo>
                <a:close/>
              </a:path>
            </a:pathLst>
          </a:custGeom>
          <a:solidFill>
            <a:srgbClr val="F3F7FA"/>
          </a:solidFill>
        </p:spPr>
        <p:txBody>
          <a:bodyPr wrap="square" lIns="0" tIns="0" rIns="0" bIns="0" rtlCol="0"/>
          <a:lstStyle/>
          <a:p>
            <a:endParaRPr sz="1092" dirty="0"/>
          </a:p>
        </p:txBody>
      </p:sp>
      <p:sp>
        <p:nvSpPr>
          <p:cNvPr id="2" name="Slide Number Placeholder 1">
            <a:extLst>
              <a:ext uri="{FF2B5EF4-FFF2-40B4-BE49-F238E27FC236}">
                <a16:creationId xmlns:a16="http://schemas.microsoft.com/office/drawing/2014/main" id="{234DA938-F61C-49A8-B439-7672E43A080E}"/>
              </a:ext>
            </a:extLst>
          </p:cNvPr>
          <p:cNvSpPr>
            <a:spLocks noGrp="1"/>
          </p:cNvSpPr>
          <p:nvPr>
            <p:ph type="sldNum" sz="quarter" idx="12"/>
          </p:nvPr>
        </p:nvSpPr>
        <p:spPr>
          <a:xfrm>
            <a:off x="10806798" y="6518495"/>
            <a:ext cx="482873" cy="339505"/>
          </a:xfrm>
        </p:spPr>
        <p:txBody>
          <a:bodyPr/>
          <a:lstStyle/>
          <a:p>
            <a:fld id="{434F970D-FEAA-7440-B6E2-61B22D2C621B}" type="slidenum">
              <a:rPr lang="en-US" smtClean="0"/>
              <a:pPr/>
              <a:t>12</a:t>
            </a:fld>
            <a:endParaRPr lang="en-US" dirty="0"/>
          </a:p>
        </p:txBody>
      </p:sp>
      <p:sp>
        <p:nvSpPr>
          <p:cNvPr id="3" name="TextBox 2">
            <a:extLst>
              <a:ext uri="{FF2B5EF4-FFF2-40B4-BE49-F238E27FC236}">
                <a16:creationId xmlns:a16="http://schemas.microsoft.com/office/drawing/2014/main" id="{92D16875-A954-4DA5-B6BD-2E549412CF00}"/>
              </a:ext>
            </a:extLst>
          </p:cNvPr>
          <p:cNvSpPr txBox="1"/>
          <p:nvPr/>
        </p:nvSpPr>
        <p:spPr>
          <a:xfrm>
            <a:off x="414338" y="342900"/>
            <a:ext cx="3900487" cy="338554"/>
          </a:xfrm>
          <a:prstGeom prst="rect">
            <a:avLst/>
          </a:prstGeom>
          <a:noFill/>
        </p:spPr>
        <p:txBody>
          <a:bodyPr wrap="square" rtlCol="0">
            <a:spAutoFit/>
          </a:bodyPr>
          <a:lstStyle/>
          <a:p>
            <a:endParaRPr lang="en-US" sz="1600" dirty="0">
              <a:latin typeface="Open Sans" panose="020B0606030504020204"/>
            </a:endParaRPr>
          </a:p>
        </p:txBody>
      </p:sp>
      <p:sp>
        <p:nvSpPr>
          <p:cNvPr id="4" name="TextBox 3">
            <a:extLst>
              <a:ext uri="{FF2B5EF4-FFF2-40B4-BE49-F238E27FC236}">
                <a16:creationId xmlns:a16="http://schemas.microsoft.com/office/drawing/2014/main" id="{BD705301-0FB2-4F2D-8302-0A8792751657}"/>
              </a:ext>
            </a:extLst>
          </p:cNvPr>
          <p:cNvSpPr txBox="1"/>
          <p:nvPr/>
        </p:nvSpPr>
        <p:spPr>
          <a:xfrm>
            <a:off x="200200" y="3995678"/>
            <a:ext cx="3150780" cy="2862322"/>
          </a:xfrm>
          <a:prstGeom prst="rect">
            <a:avLst/>
          </a:prstGeom>
          <a:noFill/>
        </p:spPr>
        <p:txBody>
          <a:bodyPr wrap="square" rtlCol="0">
            <a:spAutoFit/>
          </a:bodyPr>
          <a:lstStyle/>
          <a:p>
            <a:r>
              <a:rPr lang="en-US" sz="1400" b="1" dirty="0">
                <a:solidFill>
                  <a:srgbClr val="024882"/>
                </a:solidFill>
                <a:latin typeface="Open Sans" panose="020B0606030504020204"/>
              </a:rPr>
              <a:t>Industry: </a:t>
            </a:r>
            <a:r>
              <a:rPr lang="en-US" sz="1400" dirty="0">
                <a:solidFill>
                  <a:srgbClr val="024882"/>
                </a:solidFill>
                <a:latin typeface="Open Sans" panose="020B0606030504020204"/>
              </a:rPr>
              <a:t>Hospitality &amp; Eating Places </a:t>
            </a:r>
          </a:p>
          <a:p>
            <a:endParaRPr lang="en-US" sz="1400" dirty="0">
              <a:solidFill>
                <a:srgbClr val="024882"/>
              </a:solidFill>
              <a:latin typeface="Open Sans" panose="020B0606030504020204"/>
            </a:endParaRPr>
          </a:p>
          <a:p>
            <a:r>
              <a:rPr lang="en-US" sz="1400" b="1" dirty="0">
                <a:solidFill>
                  <a:srgbClr val="024882"/>
                </a:solidFill>
                <a:latin typeface="Open Sans" panose="020B0606030504020204"/>
              </a:rPr>
              <a:t>Company Size: </a:t>
            </a:r>
            <a:r>
              <a:rPr lang="en-US" sz="1400" dirty="0">
                <a:solidFill>
                  <a:srgbClr val="024882"/>
                </a:solidFill>
                <a:latin typeface="Open Sans" panose="020B0606030504020204"/>
              </a:rPr>
              <a:t>500+ eligible lives</a:t>
            </a:r>
          </a:p>
          <a:p>
            <a:endParaRPr lang="en-US" sz="1400" dirty="0">
              <a:solidFill>
                <a:srgbClr val="024882"/>
              </a:solidFill>
              <a:latin typeface="Open Sans" panose="020B0606030504020204"/>
            </a:endParaRPr>
          </a:p>
          <a:p>
            <a:r>
              <a:rPr lang="en-US" sz="1400" b="1" dirty="0">
                <a:solidFill>
                  <a:srgbClr val="024882"/>
                </a:solidFill>
                <a:latin typeface="Open Sans" panose="020B0606030504020204"/>
              </a:rPr>
              <a:t>Location (HQ): </a:t>
            </a:r>
            <a:r>
              <a:rPr lang="en-US" sz="1400" dirty="0">
                <a:solidFill>
                  <a:srgbClr val="024882"/>
                </a:solidFill>
                <a:latin typeface="Open Sans" panose="020B0606030504020204"/>
              </a:rPr>
              <a:t>Asheville, NC</a:t>
            </a:r>
          </a:p>
          <a:p>
            <a:endParaRPr lang="en-US" sz="1400" dirty="0">
              <a:solidFill>
                <a:srgbClr val="024882"/>
              </a:solidFill>
              <a:latin typeface="Open Sans" panose="020B0606030504020204"/>
            </a:endParaRPr>
          </a:p>
          <a:p>
            <a:endParaRPr lang="en-US" sz="1600" b="1" dirty="0">
              <a:solidFill>
                <a:srgbClr val="024882"/>
              </a:solidFill>
              <a:latin typeface="Open Sans" panose="020B0606030504020204"/>
            </a:endParaRPr>
          </a:p>
          <a:p>
            <a:endParaRPr lang="en-US" sz="1600" dirty="0">
              <a:solidFill>
                <a:srgbClr val="024882"/>
              </a:solidFill>
              <a:latin typeface="Open Sans" panose="020B0606030504020204"/>
            </a:endParaRPr>
          </a:p>
          <a:p>
            <a:endParaRPr lang="en-US" sz="1600" dirty="0">
              <a:solidFill>
                <a:srgbClr val="024882"/>
              </a:solidFill>
              <a:latin typeface="Open Sans" panose="020B0606030504020204"/>
            </a:endParaRPr>
          </a:p>
          <a:p>
            <a:endParaRPr lang="en-US" sz="1600" dirty="0">
              <a:solidFill>
                <a:srgbClr val="024882"/>
              </a:solidFill>
              <a:latin typeface="Open Sans" panose="020B0606030504020204"/>
            </a:endParaRPr>
          </a:p>
          <a:p>
            <a:endParaRPr lang="en-US" sz="1600" dirty="0">
              <a:solidFill>
                <a:srgbClr val="024882"/>
              </a:solidFill>
              <a:latin typeface="Open Sans" panose="020B0606030504020204"/>
            </a:endParaRPr>
          </a:p>
          <a:p>
            <a:endParaRPr lang="en-US" sz="1600" dirty="0">
              <a:solidFill>
                <a:srgbClr val="024882"/>
              </a:solidFill>
              <a:latin typeface="Open Sans" panose="020B0606030504020204"/>
            </a:endParaRPr>
          </a:p>
        </p:txBody>
      </p:sp>
      <p:pic>
        <p:nvPicPr>
          <p:cNvPr id="5" name="Picture 4" descr="C:\Users\C11SR\AppData\Local\Microsoft\Windows\INetCache\Content.MSO\4E27500E.tmp">
            <a:extLst>
              <a:ext uri="{FF2B5EF4-FFF2-40B4-BE49-F238E27FC236}">
                <a16:creationId xmlns:a16="http://schemas.microsoft.com/office/drawing/2014/main" id="{CC2D8543-197E-4238-815B-B069A5961A3C}"/>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542624" y="1199971"/>
            <a:ext cx="2138265" cy="2138265"/>
          </a:xfrm>
          <a:prstGeom prst="rect">
            <a:avLst/>
          </a:prstGeom>
          <a:noFill/>
          <a:ln>
            <a:noFill/>
          </a:ln>
        </p:spPr>
      </p:pic>
      <p:sp>
        <p:nvSpPr>
          <p:cNvPr id="6" name="Rectangle 5">
            <a:extLst>
              <a:ext uri="{FF2B5EF4-FFF2-40B4-BE49-F238E27FC236}">
                <a16:creationId xmlns:a16="http://schemas.microsoft.com/office/drawing/2014/main" id="{B5978D62-76F0-4306-BF94-C7D2D274696E}"/>
              </a:ext>
            </a:extLst>
          </p:cNvPr>
          <p:cNvSpPr/>
          <p:nvPr/>
        </p:nvSpPr>
        <p:spPr>
          <a:xfrm>
            <a:off x="4440955" y="3123153"/>
            <a:ext cx="6980797" cy="4482381"/>
          </a:xfrm>
          <a:prstGeom prst="rect">
            <a:avLst/>
          </a:prstGeom>
        </p:spPr>
        <p:txBody>
          <a:bodyPr wrap="square">
            <a:spAutoFit/>
          </a:bodyPr>
          <a:lstStyle/>
          <a:p>
            <a:pPr marR="0" lvl="0">
              <a:spcBef>
                <a:spcPts val="0"/>
              </a:spcBef>
              <a:spcAft>
                <a:spcPts val="800"/>
              </a:spcAft>
            </a:pPr>
            <a:endParaRPr lang="en-US" dirty="0">
              <a:solidFill>
                <a:srgbClr val="024882"/>
              </a:solidFill>
              <a:latin typeface="Open Sans" panose="020B0606030504020204"/>
              <a:ea typeface="Calibri" panose="020F0502020204030204" pitchFamily="34" charset="0"/>
              <a:cs typeface="Times New Roman" panose="02020603050405020304" pitchFamily="18" charset="0"/>
            </a:endParaRPr>
          </a:p>
          <a:p>
            <a:pPr marR="0" lvl="0">
              <a:lnSpc>
                <a:spcPct val="107000"/>
              </a:lnSpc>
              <a:spcBef>
                <a:spcPts val="0"/>
              </a:spcBef>
              <a:spcAft>
                <a:spcPts val="800"/>
              </a:spcAft>
            </a:pPr>
            <a:endParaRPr lang="en-US" sz="1400" dirty="0">
              <a:solidFill>
                <a:srgbClr val="024882"/>
              </a:solidFill>
              <a:latin typeface="Open Sans" panose="020B0606030504020204"/>
            </a:endParaRPr>
          </a:p>
          <a:p>
            <a:pPr>
              <a:lnSpc>
                <a:spcPct val="107000"/>
              </a:lnSpc>
              <a:spcAft>
                <a:spcPts val="800"/>
              </a:spcAft>
            </a:pPr>
            <a:r>
              <a:rPr lang="en-US" b="1" dirty="0">
                <a:solidFill>
                  <a:srgbClr val="024882"/>
                </a:solidFill>
                <a:latin typeface="Open Sans" panose="020B0606030504020204"/>
              </a:rPr>
              <a:t>Kate Ogden, SHRM-CP, Benefits &amp; HR System Specialist</a:t>
            </a:r>
          </a:p>
          <a:p>
            <a:pPr>
              <a:lnSpc>
                <a:spcPct val="80000"/>
              </a:lnSpc>
              <a:spcAft>
                <a:spcPts val="800"/>
              </a:spcAft>
            </a:pPr>
            <a:r>
              <a:rPr lang="en-US" sz="1600" dirty="0">
                <a:solidFill>
                  <a:srgbClr val="024882"/>
                </a:solidFill>
                <a:latin typeface="Open Sans" panose="020B0606030504020204"/>
                <a:ea typeface="Calibri" panose="020F0502020204030204" pitchFamily="34" charset="0"/>
                <a:cs typeface="Times New Roman" panose="02020603050405020304" pitchFamily="18" charset="0"/>
              </a:rPr>
              <a:t>“It was great that I didn’t have to build all the plans myself because I’m used to doing all that… I was appreciative to have someone take that away from my to-do list…It was a heck yes! Yes, yes! 100% yes!”</a:t>
            </a:r>
          </a:p>
          <a:p>
            <a:pPr>
              <a:lnSpc>
                <a:spcPct val="80000"/>
              </a:lnSpc>
            </a:pPr>
            <a:endParaRPr lang="en-US" sz="1600" dirty="0">
              <a:solidFill>
                <a:srgbClr val="024882"/>
              </a:solidFill>
              <a:latin typeface="Open Sans" panose="020B0606030504020204"/>
              <a:ea typeface="Calibri" panose="020F0502020204030204" pitchFamily="34" charset="0"/>
              <a:cs typeface="Times New Roman" panose="02020603050405020304" pitchFamily="18" charset="0"/>
            </a:endParaRPr>
          </a:p>
          <a:p>
            <a:pPr>
              <a:lnSpc>
                <a:spcPct val="80000"/>
              </a:lnSpc>
            </a:pPr>
            <a:r>
              <a:rPr lang="en-US" sz="1600" dirty="0">
                <a:solidFill>
                  <a:srgbClr val="024882"/>
                </a:solidFill>
                <a:latin typeface="Open Sans" panose="020B0606030504020204"/>
                <a:ea typeface="Calibri" panose="020F0502020204030204" pitchFamily="34" charset="0"/>
                <a:cs typeface="Times New Roman" panose="02020603050405020304" pitchFamily="18" charset="0"/>
              </a:rPr>
              <a:t>“…when we were building those files to go over on a weekly basis – that is a very long process…it’s like fitting a square peg into a round hole…That is already gone…I didn’t have to check files or test anything on my end. That is really wonderful.”</a:t>
            </a:r>
          </a:p>
          <a:p>
            <a:pPr>
              <a:lnSpc>
                <a:spcPct val="80000"/>
              </a:lnSpc>
            </a:pPr>
            <a:r>
              <a:rPr lang="en-US" sz="1600" dirty="0">
                <a:solidFill>
                  <a:srgbClr val="024882"/>
                </a:solidFill>
                <a:latin typeface="Open Sans" panose="020B0606030504020204"/>
                <a:ea typeface="Calibri" panose="020F0502020204030204" pitchFamily="34" charset="0"/>
                <a:cs typeface="Times New Roman" panose="02020603050405020304" pitchFamily="18" charset="0"/>
              </a:rPr>
              <a:t> </a:t>
            </a:r>
          </a:p>
          <a:p>
            <a:pPr>
              <a:lnSpc>
                <a:spcPct val="80000"/>
              </a:lnSpc>
            </a:pPr>
            <a:r>
              <a:rPr lang="en-US" sz="1600" dirty="0">
                <a:solidFill>
                  <a:srgbClr val="024882"/>
                </a:solidFill>
                <a:latin typeface="Open Sans" panose="020B0606030504020204"/>
                <a:ea typeface="Calibri" panose="020F0502020204030204" pitchFamily="34" charset="0"/>
                <a:cs typeface="Times New Roman" panose="02020603050405020304" pitchFamily="18" charset="0"/>
              </a:rPr>
              <a:t>“I was eager to be partnered with an organization that is making those leaps and those strides and investing in real-time data transfer…”</a:t>
            </a:r>
          </a:p>
          <a:p>
            <a:pPr>
              <a:lnSpc>
                <a:spcPct val="107000"/>
              </a:lnSpc>
              <a:spcAft>
                <a:spcPts val="800"/>
              </a:spcAft>
            </a:pPr>
            <a:endParaRPr lang="en-US" sz="1400" dirty="0">
              <a:solidFill>
                <a:srgbClr val="024882"/>
              </a:solidFill>
            </a:endParaRPr>
          </a:p>
          <a:p>
            <a:pPr marR="0" lvl="0">
              <a:lnSpc>
                <a:spcPct val="107000"/>
              </a:lnSpc>
              <a:spcBef>
                <a:spcPts val="0"/>
              </a:spcBef>
              <a:spcAft>
                <a:spcPts val="800"/>
              </a:spcAft>
            </a:pPr>
            <a:endParaRPr lang="en-US" b="1" dirty="0">
              <a:solidFill>
                <a:srgbClr val="024882"/>
              </a:solidFill>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endParaRPr lang="en-US" dirty="0">
              <a:solidFill>
                <a:srgbClr val="024882"/>
              </a:solidFill>
              <a:latin typeface="Open Sans" panose="020B0606030504020204"/>
            </a:endParaRPr>
          </a:p>
        </p:txBody>
      </p:sp>
      <p:grpSp>
        <p:nvGrpSpPr>
          <p:cNvPr id="17" name="Group 16">
            <a:extLst>
              <a:ext uri="{FF2B5EF4-FFF2-40B4-BE49-F238E27FC236}">
                <a16:creationId xmlns:a16="http://schemas.microsoft.com/office/drawing/2014/main" id="{EFF14767-7CE4-4B43-A8AB-792411407D7B}"/>
              </a:ext>
            </a:extLst>
          </p:cNvPr>
          <p:cNvGrpSpPr/>
          <p:nvPr/>
        </p:nvGrpSpPr>
        <p:grpSpPr>
          <a:xfrm>
            <a:off x="3416968" y="228600"/>
            <a:ext cx="8758987" cy="4126170"/>
            <a:chOff x="3433012" y="1371600"/>
            <a:chExt cx="8758987" cy="4061273"/>
          </a:xfrm>
        </p:grpSpPr>
        <p:sp>
          <p:nvSpPr>
            <p:cNvPr id="23" name="TextBox 22">
              <a:extLst>
                <a:ext uri="{FF2B5EF4-FFF2-40B4-BE49-F238E27FC236}">
                  <a16:creationId xmlns:a16="http://schemas.microsoft.com/office/drawing/2014/main" id="{2315F5E5-AFD5-40AC-99A1-CD00EB2D3316}"/>
                </a:ext>
              </a:extLst>
            </p:cNvPr>
            <p:cNvSpPr txBox="1"/>
            <p:nvPr/>
          </p:nvSpPr>
          <p:spPr>
            <a:xfrm>
              <a:off x="7796462" y="1600200"/>
              <a:ext cx="4395537" cy="276999"/>
            </a:xfrm>
            <a:prstGeom prst="rect">
              <a:avLst/>
            </a:prstGeom>
            <a:noFill/>
          </p:spPr>
          <p:txBody>
            <a:bodyPr wrap="square" lIns="0" tIns="0" rIns="0" bIns="0" rtlCol="0">
              <a:spAutoFit/>
            </a:bodyPr>
            <a:lstStyle/>
            <a:p>
              <a:pPr marL="7702" marR="3080" algn="ctr" defTabSz="914422">
                <a:spcBef>
                  <a:spcPts val="439"/>
                </a:spcBef>
              </a:pPr>
              <a:r>
                <a:rPr lang="en-US" b="1" dirty="0">
                  <a:solidFill>
                    <a:srgbClr val="4CB3BB"/>
                  </a:solidFill>
                  <a:latin typeface="Open Sans" panose="020B0606030504020204" pitchFamily="34" charset="0"/>
                  <a:ea typeface="Open Sans" panose="020B0606030504020204" pitchFamily="34" charset="0"/>
                  <a:cs typeface="Open Sans" panose="020B0606030504020204" pitchFamily="34" charset="0"/>
                </a:rPr>
                <a:t>The HR Connect Difference</a:t>
              </a:r>
            </a:p>
          </p:txBody>
        </p:sp>
        <p:sp>
          <p:nvSpPr>
            <p:cNvPr id="24" name="TextBox 23">
              <a:extLst>
                <a:ext uri="{FF2B5EF4-FFF2-40B4-BE49-F238E27FC236}">
                  <a16:creationId xmlns:a16="http://schemas.microsoft.com/office/drawing/2014/main" id="{E3AEF66E-251A-45C5-A344-17194DDD3B27}"/>
                </a:ext>
              </a:extLst>
            </p:cNvPr>
            <p:cNvSpPr txBox="1"/>
            <p:nvPr/>
          </p:nvSpPr>
          <p:spPr>
            <a:xfrm>
              <a:off x="3433012" y="1600200"/>
              <a:ext cx="4363452" cy="276999"/>
            </a:xfrm>
            <a:prstGeom prst="rect">
              <a:avLst/>
            </a:prstGeom>
            <a:noFill/>
          </p:spPr>
          <p:txBody>
            <a:bodyPr wrap="square" lIns="0" tIns="0" rIns="0" bIns="0" rtlCol="0">
              <a:spAutoFit/>
            </a:bodyPr>
            <a:lstStyle/>
            <a:p>
              <a:pPr marL="7702" marR="3080" algn="ctr" defTabSz="914422">
                <a:spcBef>
                  <a:spcPts val="439"/>
                </a:spcBef>
              </a:pPr>
              <a:r>
                <a:rPr lang="en-US" b="1" dirty="0">
                  <a:solidFill>
                    <a:srgbClr val="D67921"/>
                  </a:solidFill>
                  <a:latin typeface="Open Sans" panose="020B0606030504020204" pitchFamily="34" charset="0"/>
                  <a:ea typeface="Open Sans" panose="020B0606030504020204" pitchFamily="34" charset="0"/>
                  <a:cs typeface="Open Sans" panose="020B0606030504020204" pitchFamily="34" charset="0"/>
                </a:rPr>
                <a:t>Benefits Administration Challenges</a:t>
              </a:r>
            </a:p>
          </p:txBody>
        </p:sp>
        <p:cxnSp>
          <p:nvCxnSpPr>
            <p:cNvPr id="25" name="Straight Connector 24">
              <a:extLst>
                <a:ext uri="{FF2B5EF4-FFF2-40B4-BE49-F238E27FC236}">
                  <a16:creationId xmlns:a16="http://schemas.microsoft.com/office/drawing/2014/main" id="{CB7B0D3A-DA7B-4D0C-9BBE-9E12794F1656}"/>
                </a:ext>
              </a:extLst>
            </p:cNvPr>
            <p:cNvCxnSpPr>
              <a:cxnSpLocks/>
            </p:cNvCxnSpPr>
            <p:nvPr/>
          </p:nvCxnSpPr>
          <p:spPr>
            <a:xfrm flipH="1">
              <a:off x="7796462" y="1371600"/>
              <a:ext cx="3494" cy="3197467"/>
            </a:xfrm>
            <a:prstGeom prst="line">
              <a:avLst/>
            </a:prstGeom>
            <a:ln w="12700">
              <a:solidFill>
                <a:srgbClr val="5E88A1"/>
              </a:solidFill>
              <a:prstDash val="solid"/>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C5E79D00-F82B-4AD2-972E-0A1390B732ED}"/>
                </a:ext>
              </a:extLst>
            </p:cNvPr>
            <p:cNvSpPr txBox="1">
              <a:spLocks/>
            </p:cNvSpPr>
            <p:nvPr/>
          </p:nvSpPr>
          <p:spPr>
            <a:xfrm>
              <a:off x="8915400" y="2240652"/>
              <a:ext cx="2865296" cy="3192221"/>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defPPr>
                <a:defRPr lang="en-US"/>
              </a:defPPr>
              <a:lvl1pPr marL="53975" lvl="0" indent="-53975" defTabSz="1087313" eaLnBrk="1" hangingPunct="1">
                <a:lnSpc>
                  <a:spcPct val="140000"/>
                </a:lnSpc>
                <a:buClr>
                  <a:srgbClr val="272848"/>
                </a:buClr>
                <a:defRPr sz="800" baseline="0">
                  <a:solidFill>
                    <a:schemeClr val="tx1">
                      <a:lumMod val="65000"/>
                      <a:lumOff val="35000"/>
                    </a:schemeClr>
                  </a:solidFill>
                  <a:latin typeface="Arial"/>
                  <a:ea typeface="ＭＳ Ｐゴシック"/>
                </a:defRPr>
              </a:lvl1pPr>
              <a:lvl2pPr marL="235199" lvl="1" indent="-233272" defTabSz="1087313" eaLnBrk="1" hangingPunct="1">
                <a:buClr>
                  <a:schemeClr val="tx2"/>
                </a:buClr>
                <a:buSzPct val="125000"/>
                <a:buFont typeface="Arial" pitchFamily="34" charset="0"/>
                <a:buChar char="•"/>
                <a:defRPr baseline="0">
                  <a:latin typeface="+mn-lt"/>
                </a:defRPr>
              </a:lvl2pPr>
              <a:lvl3pPr marL="555224" lvl="2" indent="-318098" defTabSz="1087313" eaLnBrk="1" hangingPunct="1">
                <a:buClr>
                  <a:schemeClr val="tx2"/>
                </a:buClr>
                <a:buSzPct val="120000"/>
                <a:buFont typeface="Arial" charset="0"/>
                <a:buChar char="–"/>
                <a:defRPr baseline="0">
                  <a:latin typeface="+mn-lt"/>
                </a:defRPr>
              </a:lvl3pPr>
              <a:lvl4pPr marL="746082" lvl="3" indent="-188930" defTabSz="1087313" eaLnBrk="1" hangingPunct="1">
                <a:buClr>
                  <a:schemeClr val="tx2"/>
                </a:buClr>
                <a:buSzPct val="100000"/>
                <a:buFont typeface="Arial" pitchFamily="34" charset="0"/>
                <a:buChar char="•"/>
                <a:defRPr baseline="0">
                  <a:latin typeface="+mn-lt"/>
                </a:defRPr>
              </a:lvl4pPr>
              <a:lvl5pPr marL="910567" lvl="4" indent="-158085" defTabSz="1087313" eaLnBrk="1" hangingPunct="1">
                <a:buClr>
                  <a:schemeClr val="tx2"/>
                </a:buClr>
                <a:buSzPct val="89000"/>
                <a:buFont typeface="Arial" charset="0"/>
                <a:buChar char="-"/>
                <a:defRPr baseline="0">
                  <a:latin typeface="+mn-lt"/>
                </a:defRPr>
              </a:lvl5pPr>
              <a:lvl6pPr marL="910567" indent="-158085" defTabSz="1087313" fontAlgn="base">
                <a:spcBef>
                  <a:spcPct val="0"/>
                </a:spcBef>
                <a:spcAft>
                  <a:spcPct val="0"/>
                </a:spcAft>
                <a:buClr>
                  <a:schemeClr val="tx2"/>
                </a:buClr>
                <a:buSzPct val="89000"/>
                <a:buFont typeface="Arial" charset="0"/>
                <a:buChar char="-"/>
                <a:defRPr baseline="0">
                  <a:latin typeface="+mn-lt"/>
                </a:defRPr>
              </a:lvl6pPr>
              <a:lvl7pPr marL="910567" indent="-158085" defTabSz="1087313" fontAlgn="base">
                <a:spcBef>
                  <a:spcPct val="0"/>
                </a:spcBef>
                <a:spcAft>
                  <a:spcPct val="0"/>
                </a:spcAft>
                <a:buClr>
                  <a:schemeClr val="tx2"/>
                </a:buClr>
                <a:buSzPct val="89000"/>
                <a:buFont typeface="Arial" charset="0"/>
                <a:buChar char="-"/>
                <a:defRPr baseline="0">
                  <a:latin typeface="+mn-lt"/>
                </a:defRPr>
              </a:lvl7pPr>
              <a:lvl8pPr marL="910567" indent="-158085" defTabSz="1087313" fontAlgn="base">
                <a:spcBef>
                  <a:spcPct val="0"/>
                </a:spcBef>
                <a:spcAft>
                  <a:spcPct val="0"/>
                </a:spcAft>
                <a:buClr>
                  <a:schemeClr val="tx2"/>
                </a:buClr>
                <a:buSzPct val="89000"/>
                <a:buFont typeface="Arial" charset="0"/>
                <a:buChar char="-"/>
                <a:defRPr baseline="0">
                  <a:latin typeface="+mn-lt"/>
                </a:defRPr>
              </a:lvl8pPr>
              <a:lvl9pPr marL="910567" indent="-158085" defTabSz="1087313" fontAlgn="base">
                <a:spcBef>
                  <a:spcPct val="0"/>
                </a:spcBef>
                <a:spcAft>
                  <a:spcPct val="0"/>
                </a:spcAft>
                <a:buClr>
                  <a:schemeClr val="tx2"/>
                </a:buClr>
                <a:buSzPct val="89000"/>
                <a:buFont typeface="Arial" charset="0"/>
                <a:buChar char="-"/>
                <a:defRPr baseline="0">
                  <a:latin typeface="+mn-lt"/>
                </a:defRPr>
              </a:lvl9pPr>
            </a:lstStyle>
            <a:p>
              <a:pPr marL="0" marR="0" lvl="0" indent="0">
                <a:lnSpc>
                  <a:spcPct val="75000"/>
                </a:lnSpc>
                <a:spcBef>
                  <a:spcPts val="0"/>
                </a:spcBef>
              </a:pPr>
              <a:r>
                <a:rPr lang="en-US" sz="1600" dirty="0">
                  <a:solidFill>
                    <a:srgbClr val="024882"/>
                  </a:solidFill>
                  <a:latin typeface="Open Sans" panose="020B0606030504020204"/>
                  <a:ea typeface="Calibri" panose="020F0502020204030204" pitchFamily="34" charset="0"/>
                  <a:cs typeface="Times New Roman" panose="02020603050405020304" pitchFamily="18" charset="0"/>
                </a:rPr>
                <a:t>Unum </a:t>
              </a:r>
              <a:r>
                <a:rPr lang="en-US" sz="1600" b="1" dirty="0">
                  <a:solidFill>
                    <a:srgbClr val="024882"/>
                  </a:solidFill>
                  <a:latin typeface="Open Sans" panose="020B0606030504020204"/>
                  <a:ea typeface="Calibri" panose="020F0502020204030204" pitchFamily="34" charset="0"/>
                  <a:cs typeface="Times New Roman" panose="02020603050405020304" pitchFamily="18" charset="0"/>
                </a:rPr>
                <a:t>builds and loads </a:t>
              </a:r>
              <a:r>
                <a:rPr lang="en-US" sz="1600" dirty="0">
                  <a:solidFill>
                    <a:srgbClr val="024882"/>
                  </a:solidFill>
                  <a:latin typeface="Open Sans" panose="020B0606030504020204"/>
                  <a:ea typeface="Calibri" panose="020F0502020204030204" pitchFamily="34" charset="0"/>
                  <a:cs typeface="Times New Roman" panose="02020603050405020304" pitchFamily="18" charset="0"/>
                </a:rPr>
                <a:t>the benefits plans</a:t>
              </a:r>
            </a:p>
            <a:p>
              <a:pPr marL="0" marR="0" lvl="0" indent="0">
                <a:lnSpc>
                  <a:spcPct val="75000"/>
                </a:lnSpc>
                <a:spcBef>
                  <a:spcPts val="0"/>
                </a:spcBef>
              </a:pPr>
              <a:endParaRPr lang="en-US" sz="1600" dirty="0">
                <a:solidFill>
                  <a:srgbClr val="024882"/>
                </a:solidFill>
                <a:latin typeface="Open Sans" panose="020B0606030504020204"/>
              </a:endParaRPr>
            </a:p>
            <a:p>
              <a:pPr marL="0" marR="0" lvl="0" indent="0">
                <a:lnSpc>
                  <a:spcPct val="75000"/>
                </a:lnSpc>
                <a:spcBef>
                  <a:spcPts val="0"/>
                </a:spcBef>
              </a:pPr>
              <a:r>
                <a:rPr lang="en-US" sz="1600" dirty="0">
                  <a:solidFill>
                    <a:srgbClr val="024882"/>
                  </a:solidFill>
                  <a:latin typeface="Open Sans" panose="020B0606030504020204"/>
                  <a:ea typeface="Calibri" panose="020F0502020204030204" pitchFamily="34" charset="0"/>
                  <a:cs typeface="Times New Roman" panose="02020603050405020304" pitchFamily="18" charset="0"/>
                </a:rPr>
                <a:t>Systems are </a:t>
              </a:r>
              <a:r>
                <a:rPr lang="en-US" sz="1600" b="1" dirty="0">
                  <a:solidFill>
                    <a:srgbClr val="024882"/>
                  </a:solidFill>
                  <a:latin typeface="Open Sans" panose="020B0606030504020204"/>
                  <a:ea typeface="Calibri" panose="020F0502020204030204" pitchFamily="34" charset="0"/>
                  <a:cs typeface="Times New Roman" panose="02020603050405020304" pitchFamily="18" charset="0"/>
                </a:rPr>
                <a:t>automatically synced</a:t>
              </a:r>
              <a:r>
                <a:rPr lang="en-US" sz="1600" dirty="0">
                  <a:solidFill>
                    <a:srgbClr val="024882"/>
                  </a:solidFill>
                  <a:latin typeface="Open Sans" panose="020B0606030504020204"/>
                  <a:ea typeface="Calibri" panose="020F0502020204030204" pitchFamily="34" charset="0"/>
                  <a:cs typeface="Times New Roman" panose="02020603050405020304" pitchFamily="18" charset="0"/>
                </a:rPr>
                <a:t>—No file feeds or manual intervention</a:t>
              </a:r>
            </a:p>
            <a:p>
              <a:pPr marL="0" marR="0" lvl="0" indent="0">
                <a:lnSpc>
                  <a:spcPct val="75000"/>
                </a:lnSpc>
                <a:spcBef>
                  <a:spcPts val="0"/>
                </a:spcBef>
              </a:pPr>
              <a:endParaRPr lang="en-US" sz="1600" b="1" dirty="0">
                <a:solidFill>
                  <a:srgbClr val="024882"/>
                </a:solidFill>
                <a:latin typeface="Open Sans" panose="020B0606030504020204"/>
                <a:ea typeface="Calibri" panose="020F0502020204030204" pitchFamily="34" charset="0"/>
                <a:cs typeface="Times New Roman" panose="02020603050405020304" pitchFamily="18" charset="0"/>
              </a:endParaRPr>
            </a:p>
            <a:p>
              <a:pPr marL="0" marR="0" lvl="0" indent="0">
                <a:lnSpc>
                  <a:spcPct val="75000"/>
                </a:lnSpc>
                <a:spcBef>
                  <a:spcPts val="0"/>
                </a:spcBef>
              </a:pPr>
              <a:r>
                <a:rPr lang="en-US" sz="1600" b="1" dirty="0">
                  <a:solidFill>
                    <a:srgbClr val="024882"/>
                  </a:solidFill>
                  <a:latin typeface="Open Sans" panose="020B0606030504020204"/>
                  <a:ea typeface="Calibri" panose="020F0502020204030204" pitchFamily="34" charset="0"/>
                  <a:cs typeface="Times New Roman" panose="02020603050405020304" pitchFamily="18" charset="0"/>
                </a:rPr>
                <a:t>Accurate bills</a:t>
              </a:r>
              <a:r>
                <a:rPr lang="en-US" sz="1600" dirty="0">
                  <a:solidFill>
                    <a:srgbClr val="024882"/>
                  </a:solidFill>
                  <a:latin typeface="Open Sans" panose="020B0606030504020204"/>
                  <a:ea typeface="Calibri" panose="020F0502020204030204" pitchFamily="34" charset="0"/>
                  <a:cs typeface="Times New Roman" panose="02020603050405020304" pitchFamily="18" charset="0"/>
                </a:rPr>
                <a:t>—using real-time enrollment data</a:t>
              </a:r>
            </a:p>
            <a:p>
              <a:pPr marL="0" marR="0" lvl="0" indent="0">
                <a:lnSpc>
                  <a:spcPct val="75000"/>
                </a:lnSpc>
                <a:spcBef>
                  <a:spcPts val="0"/>
                </a:spcBef>
              </a:pPr>
              <a:endParaRPr lang="en-US" sz="1600" dirty="0">
                <a:solidFill>
                  <a:srgbClr val="024882"/>
                </a:solidFill>
                <a:latin typeface="Open Sans" panose="020B0606030504020204"/>
                <a:ea typeface="Calibri" panose="020F0502020204030204" pitchFamily="34" charset="0"/>
                <a:cs typeface="Times New Roman" panose="02020603050405020304" pitchFamily="18" charset="0"/>
              </a:endParaRPr>
            </a:p>
            <a:p>
              <a:pPr marL="0" indent="0">
                <a:lnSpc>
                  <a:spcPct val="75000"/>
                </a:lnSpc>
              </a:pPr>
              <a:r>
                <a:rPr lang="en-US" sz="1600" b="1" dirty="0">
                  <a:solidFill>
                    <a:srgbClr val="024882"/>
                  </a:solidFill>
                  <a:latin typeface="Open Sans" panose="020B0606030504020204"/>
                  <a:ea typeface="Calibri" panose="020F0502020204030204" pitchFamily="34" charset="0"/>
                  <a:cs typeface="Times New Roman" panose="02020603050405020304" pitchFamily="18" charset="0"/>
                </a:rPr>
                <a:t>Digital EOI </a:t>
              </a:r>
              <a:r>
                <a:rPr lang="en-US" sz="1600" dirty="0">
                  <a:solidFill>
                    <a:srgbClr val="024882"/>
                  </a:solidFill>
                  <a:latin typeface="Open Sans" panose="020B0606030504020204"/>
                  <a:ea typeface="Calibri" panose="020F0502020204030204" pitchFamily="34" charset="0"/>
                  <a:cs typeface="Times New Roman" panose="02020603050405020304" pitchFamily="18" charset="0"/>
                </a:rPr>
                <a:t>process—instant coverage decisions</a:t>
              </a:r>
            </a:p>
            <a:p>
              <a:pPr marR="0" lvl="0">
                <a:lnSpc>
                  <a:spcPct val="107000"/>
                </a:lnSpc>
                <a:spcBef>
                  <a:spcPts val="0"/>
                </a:spcBef>
                <a:spcAft>
                  <a:spcPts val="800"/>
                </a:spcAft>
              </a:pPr>
              <a:endParaRPr lang="en-US" sz="1600" dirty="0">
                <a:solidFill>
                  <a:srgbClr val="024882"/>
                </a:solidFill>
                <a:latin typeface="Open Sans" panose="020B0606030504020204"/>
                <a:ea typeface="Calibri" panose="020F0502020204030204" pitchFamily="34" charset="0"/>
                <a:cs typeface="Times New Roman" panose="02020603050405020304" pitchFamily="18" charset="0"/>
              </a:endParaRPr>
            </a:p>
            <a:p>
              <a:pPr marR="0" lvl="0">
                <a:lnSpc>
                  <a:spcPct val="107000"/>
                </a:lnSpc>
                <a:spcBef>
                  <a:spcPts val="0"/>
                </a:spcBef>
                <a:spcAft>
                  <a:spcPts val="800"/>
                </a:spcAft>
              </a:pPr>
              <a:endParaRPr lang="en-US" sz="1600" dirty="0">
                <a:solidFill>
                  <a:srgbClr val="024882"/>
                </a:solidFill>
                <a:latin typeface="Open Sans" panose="020B0606030504020204"/>
                <a:ea typeface="Calibri" panose="020F0502020204030204" pitchFamily="34" charset="0"/>
                <a:cs typeface="Times New Roman" panose="02020603050405020304" pitchFamily="18" charset="0"/>
              </a:endParaRPr>
            </a:p>
            <a:p>
              <a:pPr marR="0" lvl="0">
                <a:lnSpc>
                  <a:spcPct val="107000"/>
                </a:lnSpc>
                <a:spcBef>
                  <a:spcPts val="0"/>
                </a:spcBef>
                <a:spcAft>
                  <a:spcPts val="800"/>
                </a:spcAft>
              </a:pPr>
              <a:endParaRPr lang="en-US" sz="1600" dirty="0">
                <a:solidFill>
                  <a:srgbClr val="024882"/>
                </a:solidFill>
                <a:latin typeface="Open Sans" panose="020B0606030504020204"/>
                <a:ea typeface="Calibri" panose="020F0502020204030204" pitchFamily="34" charset="0"/>
                <a:cs typeface="Times New Roman" panose="02020603050405020304" pitchFamily="18" charset="0"/>
              </a:endParaRPr>
            </a:p>
          </p:txBody>
        </p:sp>
        <p:sp>
          <p:nvSpPr>
            <p:cNvPr id="27" name="TextBox 26">
              <a:extLst>
                <a:ext uri="{FF2B5EF4-FFF2-40B4-BE49-F238E27FC236}">
                  <a16:creationId xmlns:a16="http://schemas.microsoft.com/office/drawing/2014/main" id="{00DFE8DC-16C8-42CA-8CCB-62A13807FE22}"/>
                </a:ext>
              </a:extLst>
            </p:cNvPr>
            <p:cNvSpPr txBox="1">
              <a:spLocks/>
            </p:cNvSpPr>
            <p:nvPr/>
          </p:nvSpPr>
          <p:spPr>
            <a:xfrm>
              <a:off x="4571999" y="2287381"/>
              <a:ext cx="2630659" cy="1962962"/>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defPPr>
                <a:defRPr lang="en-US"/>
              </a:defPPr>
              <a:lvl1pPr marL="53975" lvl="0" indent="-53975" defTabSz="1087313" eaLnBrk="1" hangingPunct="1">
                <a:lnSpc>
                  <a:spcPct val="140000"/>
                </a:lnSpc>
                <a:buClr>
                  <a:srgbClr val="272848"/>
                </a:buClr>
                <a:defRPr sz="800" baseline="0">
                  <a:solidFill>
                    <a:schemeClr val="tx1">
                      <a:lumMod val="65000"/>
                      <a:lumOff val="35000"/>
                    </a:schemeClr>
                  </a:solidFill>
                  <a:latin typeface="Arial"/>
                  <a:ea typeface="ＭＳ Ｐゴシック"/>
                </a:defRPr>
              </a:lvl1pPr>
              <a:lvl2pPr marL="235199" lvl="1" indent="-233272" defTabSz="1087313" eaLnBrk="1" hangingPunct="1">
                <a:buClr>
                  <a:schemeClr val="tx2"/>
                </a:buClr>
                <a:buSzPct val="125000"/>
                <a:buFont typeface="Arial" pitchFamily="34" charset="0"/>
                <a:buChar char="•"/>
                <a:defRPr baseline="0">
                  <a:latin typeface="+mn-lt"/>
                </a:defRPr>
              </a:lvl2pPr>
              <a:lvl3pPr marL="555224" lvl="2" indent="-318098" defTabSz="1087313" eaLnBrk="1" hangingPunct="1">
                <a:buClr>
                  <a:schemeClr val="tx2"/>
                </a:buClr>
                <a:buSzPct val="120000"/>
                <a:buFont typeface="Arial" charset="0"/>
                <a:buChar char="–"/>
                <a:defRPr baseline="0">
                  <a:latin typeface="+mn-lt"/>
                </a:defRPr>
              </a:lvl3pPr>
              <a:lvl4pPr marL="746082" lvl="3" indent="-188930" defTabSz="1087313" eaLnBrk="1" hangingPunct="1">
                <a:buClr>
                  <a:schemeClr val="tx2"/>
                </a:buClr>
                <a:buSzPct val="100000"/>
                <a:buFont typeface="Arial" pitchFamily="34" charset="0"/>
                <a:buChar char="•"/>
                <a:defRPr baseline="0">
                  <a:latin typeface="+mn-lt"/>
                </a:defRPr>
              </a:lvl4pPr>
              <a:lvl5pPr marL="910567" lvl="4" indent="-158085" defTabSz="1087313" eaLnBrk="1" hangingPunct="1">
                <a:buClr>
                  <a:schemeClr val="tx2"/>
                </a:buClr>
                <a:buSzPct val="89000"/>
                <a:buFont typeface="Arial" charset="0"/>
                <a:buChar char="-"/>
                <a:defRPr baseline="0">
                  <a:latin typeface="+mn-lt"/>
                </a:defRPr>
              </a:lvl5pPr>
              <a:lvl6pPr marL="910567" indent="-158085" defTabSz="1087313" fontAlgn="base">
                <a:spcBef>
                  <a:spcPct val="0"/>
                </a:spcBef>
                <a:spcAft>
                  <a:spcPct val="0"/>
                </a:spcAft>
                <a:buClr>
                  <a:schemeClr val="tx2"/>
                </a:buClr>
                <a:buSzPct val="89000"/>
                <a:buFont typeface="Arial" charset="0"/>
                <a:buChar char="-"/>
                <a:defRPr baseline="0">
                  <a:latin typeface="+mn-lt"/>
                </a:defRPr>
              </a:lvl6pPr>
              <a:lvl7pPr marL="910567" indent="-158085" defTabSz="1087313" fontAlgn="base">
                <a:spcBef>
                  <a:spcPct val="0"/>
                </a:spcBef>
                <a:spcAft>
                  <a:spcPct val="0"/>
                </a:spcAft>
                <a:buClr>
                  <a:schemeClr val="tx2"/>
                </a:buClr>
                <a:buSzPct val="89000"/>
                <a:buFont typeface="Arial" charset="0"/>
                <a:buChar char="-"/>
                <a:defRPr baseline="0">
                  <a:latin typeface="+mn-lt"/>
                </a:defRPr>
              </a:lvl7pPr>
              <a:lvl8pPr marL="910567" indent="-158085" defTabSz="1087313" fontAlgn="base">
                <a:spcBef>
                  <a:spcPct val="0"/>
                </a:spcBef>
                <a:spcAft>
                  <a:spcPct val="0"/>
                </a:spcAft>
                <a:buClr>
                  <a:schemeClr val="tx2"/>
                </a:buClr>
                <a:buSzPct val="89000"/>
                <a:buFont typeface="Arial" charset="0"/>
                <a:buChar char="-"/>
                <a:defRPr baseline="0">
                  <a:latin typeface="+mn-lt"/>
                </a:defRPr>
              </a:lvl8pPr>
              <a:lvl9pPr marL="910567" indent="-158085" defTabSz="1087313" fontAlgn="base">
                <a:spcBef>
                  <a:spcPct val="0"/>
                </a:spcBef>
                <a:spcAft>
                  <a:spcPct val="0"/>
                </a:spcAft>
                <a:buClr>
                  <a:schemeClr val="tx2"/>
                </a:buClr>
                <a:buSzPct val="89000"/>
                <a:buFont typeface="Arial" charset="0"/>
                <a:buChar char="-"/>
                <a:defRPr baseline="0">
                  <a:latin typeface="+mn-lt"/>
                </a:defRPr>
              </a:lvl9pPr>
            </a:lstStyle>
            <a:p>
              <a:pPr marL="1927" lvl="1" indent="0">
                <a:lnSpc>
                  <a:spcPct val="75000"/>
                </a:lnSpc>
                <a:buNone/>
              </a:pPr>
              <a:r>
                <a:rPr lang="en-US" sz="1600" b="1" dirty="0">
                  <a:solidFill>
                    <a:srgbClr val="024882"/>
                  </a:solidFill>
                  <a:latin typeface="Open Sans" panose="020B0606030504020204"/>
                  <a:ea typeface="Calibri" panose="020F0502020204030204" pitchFamily="34" charset="0"/>
                  <a:cs typeface="Times New Roman" panose="02020603050405020304" pitchFamily="18" charset="0"/>
                </a:rPr>
                <a:t>Time consuming </a:t>
              </a:r>
              <a:r>
                <a:rPr lang="en-US" sz="1600" dirty="0">
                  <a:solidFill>
                    <a:srgbClr val="024882"/>
                  </a:solidFill>
                  <a:latin typeface="Open Sans" panose="020B0606030504020204"/>
                  <a:ea typeface="Calibri" panose="020F0502020204030204" pitchFamily="34" charset="0"/>
                  <a:cs typeface="Times New Roman" panose="02020603050405020304" pitchFamily="18" charset="0"/>
                </a:rPr>
                <a:t>benefit plan builds</a:t>
              </a:r>
            </a:p>
            <a:p>
              <a:pPr marL="0" indent="-47628" defTabSz="959445" fontAlgn="base">
                <a:lnSpc>
                  <a:spcPct val="75000"/>
                </a:lnSpc>
                <a:spcAft>
                  <a:spcPct val="0"/>
                </a:spcAft>
                <a:defRPr/>
              </a:pPr>
              <a:endParaRPr lang="en-US" sz="1600" dirty="0">
                <a:solidFill>
                  <a:srgbClr val="024882"/>
                </a:solidFill>
                <a:latin typeface="Open Sans" panose="020B0606030504020204"/>
              </a:endParaRPr>
            </a:p>
            <a:p>
              <a:pPr marL="1927" lvl="1" indent="0">
                <a:lnSpc>
                  <a:spcPct val="73000"/>
                </a:lnSpc>
                <a:buNone/>
              </a:pPr>
              <a:r>
                <a:rPr lang="en-US" sz="1600" b="1" dirty="0">
                  <a:solidFill>
                    <a:srgbClr val="024882"/>
                  </a:solidFill>
                  <a:latin typeface="Open Sans" panose="020B0606030504020204"/>
                  <a:ea typeface="Calibri" panose="020F0502020204030204" pitchFamily="34" charset="0"/>
                  <a:cs typeface="Times New Roman" panose="02020603050405020304" pitchFamily="18" charset="0"/>
                </a:rPr>
                <a:t>Manual maintenance </a:t>
              </a:r>
              <a:r>
                <a:rPr lang="en-US" sz="1600" dirty="0">
                  <a:solidFill>
                    <a:srgbClr val="024882"/>
                  </a:solidFill>
                  <a:latin typeface="Open Sans" panose="020B0606030504020204"/>
                  <a:ea typeface="Calibri" panose="020F0502020204030204" pitchFamily="34" charset="0"/>
                  <a:cs typeface="Times New Roman" panose="02020603050405020304" pitchFamily="18" charset="0"/>
                </a:rPr>
                <a:t>of employee data in multiple systems</a:t>
              </a:r>
            </a:p>
            <a:p>
              <a:pPr marL="0" indent="0" defTabSz="959445" fontAlgn="base">
                <a:lnSpc>
                  <a:spcPct val="73000"/>
                </a:lnSpc>
                <a:spcAft>
                  <a:spcPct val="0"/>
                </a:spcAft>
                <a:defRPr/>
              </a:pPr>
              <a:endParaRPr lang="en-US" sz="1600" dirty="0">
                <a:solidFill>
                  <a:srgbClr val="024882"/>
                </a:solidFill>
                <a:latin typeface="Open Sans" panose="020B0606030504020204"/>
              </a:endParaRPr>
            </a:p>
            <a:p>
              <a:pPr marL="1927" lvl="1" indent="0">
                <a:lnSpc>
                  <a:spcPct val="73000"/>
                </a:lnSpc>
                <a:buNone/>
              </a:pPr>
              <a:r>
                <a:rPr lang="en-US" sz="1600" b="1" dirty="0">
                  <a:solidFill>
                    <a:srgbClr val="024882"/>
                  </a:solidFill>
                  <a:latin typeface="Open Sans" panose="020B0606030504020204"/>
                  <a:ea typeface="Calibri" panose="020F0502020204030204" pitchFamily="34" charset="0"/>
                  <a:cs typeface="Times New Roman" panose="02020603050405020304" pitchFamily="18" charset="0"/>
                </a:rPr>
                <a:t>Painful</a:t>
              </a:r>
              <a:r>
                <a:rPr lang="en-US" sz="1600" dirty="0">
                  <a:solidFill>
                    <a:srgbClr val="024882"/>
                  </a:solidFill>
                  <a:latin typeface="Open Sans" panose="020B0606030504020204"/>
                  <a:ea typeface="Calibri" panose="020F0502020204030204" pitchFamily="34" charset="0"/>
                  <a:cs typeface="Times New Roman" panose="02020603050405020304" pitchFamily="18" charset="0"/>
                </a:rPr>
                <a:t> billing reconciliation</a:t>
              </a:r>
            </a:p>
            <a:p>
              <a:pPr marL="1927" lvl="1" indent="0">
                <a:lnSpc>
                  <a:spcPct val="120000"/>
                </a:lnSpc>
                <a:buNone/>
              </a:pPr>
              <a:endParaRPr lang="en-US" sz="1600" b="1" dirty="0">
                <a:solidFill>
                  <a:srgbClr val="024882"/>
                </a:solidFill>
                <a:latin typeface="Open Sans" panose="020B0606030504020204"/>
                <a:ea typeface="Calibri" panose="020F0502020204030204" pitchFamily="34" charset="0"/>
                <a:cs typeface="Times New Roman" panose="02020603050405020304" pitchFamily="18" charset="0"/>
              </a:endParaRPr>
            </a:p>
            <a:p>
              <a:pPr marL="1927" lvl="1" indent="0">
                <a:spcAft>
                  <a:spcPts val="800"/>
                </a:spcAft>
                <a:buNone/>
              </a:pPr>
              <a:r>
                <a:rPr lang="en-US" sz="1600" b="1" dirty="0">
                  <a:solidFill>
                    <a:srgbClr val="024882"/>
                  </a:solidFill>
                  <a:latin typeface="Open Sans" panose="020B0606030504020204"/>
                  <a:ea typeface="Calibri" panose="020F0502020204030204" pitchFamily="34" charset="0"/>
                  <a:cs typeface="Times New Roman" panose="02020603050405020304" pitchFamily="18" charset="0"/>
                </a:rPr>
                <a:t>Lengthy</a:t>
              </a:r>
              <a:r>
                <a:rPr lang="en-US" sz="1600" dirty="0">
                  <a:solidFill>
                    <a:srgbClr val="024882"/>
                  </a:solidFill>
                  <a:latin typeface="Open Sans" panose="020B0606030504020204"/>
                  <a:ea typeface="Calibri" panose="020F0502020204030204" pitchFamily="34" charset="0"/>
                  <a:cs typeface="Times New Roman" panose="02020603050405020304" pitchFamily="18" charset="0"/>
                </a:rPr>
                <a:t> EOI processes </a:t>
              </a:r>
            </a:p>
          </p:txBody>
        </p:sp>
        <p:pic>
          <p:nvPicPr>
            <p:cNvPr id="28" name="Picture 27">
              <a:extLst>
                <a:ext uri="{FF2B5EF4-FFF2-40B4-BE49-F238E27FC236}">
                  <a16:creationId xmlns:a16="http://schemas.microsoft.com/office/drawing/2014/main" id="{24130574-B41B-44E3-978D-D27A781986F8}"/>
                </a:ext>
              </a:extLst>
            </p:cNvPr>
            <p:cNvPicPr>
              <a:picLocks noChangeAspect="1"/>
            </p:cNvPicPr>
            <p:nvPr/>
          </p:nvPicPr>
          <p:blipFill>
            <a:blip r:embed="rId3" cstate="print">
              <a:duotone>
                <a:schemeClr val="accent1">
                  <a:shade val="45000"/>
                  <a:satMod val="135000"/>
                </a:schemeClr>
                <a:prstClr val="white"/>
              </a:duotone>
              <a:extLst>
                <a:ext uri="{BEBA8EAE-BF5A-486C-A8C5-ECC9F3942E4B}">
                  <a14:imgProps xmlns:a14="http://schemas.microsoft.com/office/drawing/2010/main">
                    <a14:imgLayer r:embed="rId4">
                      <a14:imgEffect>
                        <a14:colorTemperature colorTemp="4700"/>
                      </a14:imgEffect>
                      <a14:imgEffect>
                        <a14:brightnessContrast bright="-84000"/>
                      </a14:imgEffect>
                    </a14:imgLayer>
                  </a14:imgProps>
                </a:ext>
                <a:ext uri="{28A0092B-C50C-407E-A947-70E740481C1C}">
                  <a14:useLocalDpi xmlns:a14="http://schemas.microsoft.com/office/drawing/2010/main"/>
                </a:ext>
              </a:extLst>
            </a:blip>
            <a:stretch>
              <a:fillRect/>
            </a:stretch>
          </p:blipFill>
          <p:spPr>
            <a:xfrm>
              <a:off x="8458200" y="2200183"/>
              <a:ext cx="228600" cy="228600"/>
            </a:xfrm>
            <a:prstGeom prst="rect">
              <a:avLst/>
            </a:prstGeom>
          </p:spPr>
        </p:pic>
        <p:pic>
          <p:nvPicPr>
            <p:cNvPr id="29" name="Picture 28">
              <a:extLst>
                <a:ext uri="{FF2B5EF4-FFF2-40B4-BE49-F238E27FC236}">
                  <a16:creationId xmlns:a16="http://schemas.microsoft.com/office/drawing/2014/main" id="{5B935B59-3BAE-42BB-AE49-34AA422DDBAF}"/>
                </a:ext>
              </a:extLst>
            </p:cNvPr>
            <p:cNvPicPr>
              <a:picLocks noChangeAspect="1"/>
            </p:cNvPicPr>
            <p:nvPr/>
          </p:nvPicPr>
          <p:blipFill>
            <a:blip r:embed="rId5">
              <a:duotone>
                <a:schemeClr val="accent1">
                  <a:shade val="45000"/>
                  <a:satMod val="135000"/>
                </a:schemeClr>
                <a:prstClr val="white"/>
              </a:duotone>
              <a:extLst>
                <a:ext uri="{BEBA8EAE-BF5A-486C-A8C5-ECC9F3942E4B}">
                  <a14:imgProps xmlns:a14="http://schemas.microsoft.com/office/drawing/2010/main">
                    <a14:imgLayer r:embed="rId6">
                      <a14:imgEffect>
                        <a14:sharpenSoften amount="-25000"/>
                      </a14:imgEffect>
                      <a14:imgEffect>
                        <a14:colorTemperature colorTemp="5300"/>
                      </a14:imgEffect>
                      <a14:imgEffect>
                        <a14:brightnessContrast bright="20000" contrast="-24000"/>
                      </a14:imgEffect>
                    </a14:imgLayer>
                  </a14:imgProps>
                </a:ext>
              </a:extLst>
            </a:blip>
            <a:stretch>
              <a:fillRect/>
            </a:stretch>
          </p:blipFill>
          <p:spPr>
            <a:xfrm>
              <a:off x="4114800" y="2240652"/>
              <a:ext cx="228600" cy="228600"/>
            </a:xfrm>
            <a:prstGeom prst="rect">
              <a:avLst/>
            </a:prstGeom>
          </p:spPr>
        </p:pic>
        <p:pic>
          <p:nvPicPr>
            <p:cNvPr id="30" name="Picture 29">
              <a:extLst>
                <a:ext uri="{FF2B5EF4-FFF2-40B4-BE49-F238E27FC236}">
                  <a16:creationId xmlns:a16="http://schemas.microsoft.com/office/drawing/2014/main" id="{84B6FDAE-920B-4D74-BDE6-6D265A8A910D}"/>
                </a:ext>
              </a:extLst>
            </p:cNvPr>
            <p:cNvPicPr>
              <a:picLocks noChangeAspect="1"/>
            </p:cNvPicPr>
            <p:nvPr/>
          </p:nvPicPr>
          <p:blipFill>
            <a:blip r:embed="rId5">
              <a:duotone>
                <a:schemeClr val="accent1">
                  <a:shade val="45000"/>
                  <a:satMod val="135000"/>
                </a:schemeClr>
                <a:prstClr val="white"/>
              </a:duotone>
              <a:extLst>
                <a:ext uri="{BEBA8EAE-BF5A-486C-A8C5-ECC9F3942E4B}">
                  <a14:imgProps xmlns:a14="http://schemas.microsoft.com/office/drawing/2010/main">
                    <a14:imgLayer r:embed="rId6">
                      <a14:imgEffect>
                        <a14:sharpenSoften amount="-25000"/>
                      </a14:imgEffect>
                      <a14:imgEffect>
                        <a14:colorTemperature colorTemp="5300"/>
                      </a14:imgEffect>
                      <a14:imgEffect>
                        <a14:brightnessContrast bright="20000" contrast="-24000"/>
                      </a14:imgEffect>
                    </a14:imgLayer>
                  </a14:imgProps>
                </a:ext>
              </a:extLst>
            </a:blip>
            <a:stretch>
              <a:fillRect/>
            </a:stretch>
          </p:blipFill>
          <p:spPr>
            <a:xfrm>
              <a:off x="4102269" y="2789990"/>
              <a:ext cx="228600" cy="228600"/>
            </a:xfrm>
            <a:prstGeom prst="rect">
              <a:avLst/>
            </a:prstGeom>
          </p:spPr>
        </p:pic>
        <p:pic>
          <p:nvPicPr>
            <p:cNvPr id="31" name="Picture 30">
              <a:extLst>
                <a:ext uri="{FF2B5EF4-FFF2-40B4-BE49-F238E27FC236}">
                  <a16:creationId xmlns:a16="http://schemas.microsoft.com/office/drawing/2014/main" id="{FD289ECD-3C90-48AB-A392-028B18C56517}"/>
                </a:ext>
              </a:extLst>
            </p:cNvPr>
            <p:cNvPicPr>
              <a:picLocks noChangeAspect="1"/>
            </p:cNvPicPr>
            <p:nvPr/>
          </p:nvPicPr>
          <p:blipFill>
            <a:blip r:embed="rId5">
              <a:duotone>
                <a:schemeClr val="accent1">
                  <a:shade val="45000"/>
                  <a:satMod val="135000"/>
                </a:schemeClr>
                <a:prstClr val="white"/>
              </a:duotone>
              <a:extLst>
                <a:ext uri="{BEBA8EAE-BF5A-486C-A8C5-ECC9F3942E4B}">
                  <a14:imgProps xmlns:a14="http://schemas.microsoft.com/office/drawing/2010/main">
                    <a14:imgLayer r:embed="rId6">
                      <a14:imgEffect>
                        <a14:sharpenSoften amount="-25000"/>
                      </a14:imgEffect>
                      <a14:imgEffect>
                        <a14:colorTemperature colorTemp="5300"/>
                      </a14:imgEffect>
                      <a14:imgEffect>
                        <a14:brightnessContrast bright="20000" contrast="-24000"/>
                      </a14:imgEffect>
                    </a14:imgLayer>
                  </a14:imgProps>
                </a:ext>
              </a:extLst>
            </a:blip>
            <a:stretch>
              <a:fillRect/>
            </a:stretch>
          </p:blipFill>
          <p:spPr>
            <a:xfrm>
              <a:off x="4102269" y="3485782"/>
              <a:ext cx="228600" cy="228600"/>
            </a:xfrm>
            <a:prstGeom prst="rect">
              <a:avLst/>
            </a:prstGeom>
          </p:spPr>
        </p:pic>
        <p:pic>
          <p:nvPicPr>
            <p:cNvPr id="32" name="Picture 31">
              <a:extLst>
                <a:ext uri="{FF2B5EF4-FFF2-40B4-BE49-F238E27FC236}">
                  <a16:creationId xmlns:a16="http://schemas.microsoft.com/office/drawing/2014/main" id="{AC6B98DA-C1BC-43C2-B89F-95306BB43E72}"/>
                </a:ext>
              </a:extLst>
            </p:cNvPr>
            <p:cNvPicPr>
              <a:picLocks noChangeAspect="1"/>
            </p:cNvPicPr>
            <p:nvPr/>
          </p:nvPicPr>
          <p:blipFill>
            <a:blip r:embed="rId5">
              <a:duotone>
                <a:schemeClr val="accent1">
                  <a:shade val="45000"/>
                  <a:satMod val="135000"/>
                </a:schemeClr>
                <a:prstClr val="white"/>
              </a:duotone>
              <a:extLst>
                <a:ext uri="{BEBA8EAE-BF5A-486C-A8C5-ECC9F3942E4B}">
                  <a14:imgProps xmlns:a14="http://schemas.microsoft.com/office/drawing/2010/main">
                    <a14:imgLayer r:embed="rId6">
                      <a14:imgEffect>
                        <a14:sharpenSoften amount="-25000"/>
                      </a14:imgEffect>
                      <a14:imgEffect>
                        <a14:colorTemperature colorTemp="5300"/>
                      </a14:imgEffect>
                      <a14:imgEffect>
                        <a14:brightnessContrast bright="20000" contrast="-24000"/>
                      </a14:imgEffect>
                    </a14:imgLayer>
                  </a14:imgProps>
                </a:ext>
              </a:extLst>
            </a:blip>
            <a:stretch>
              <a:fillRect/>
            </a:stretch>
          </p:blipFill>
          <p:spPr>
            <a:xfrm>
              <a:off x="4114800" y="3992027"/>
              <a:ext cx="228600" cy="228600"/>
            </a:xfrm>
            <a:prstGeom prst="rect">
              <a:avLst/>
            </a:prstGeom>
          </p:spPr>
        </p:pic>
        <p:pic>
          <p:nvPicPr>
            <p:cNvPr id="33" name="Picture 32">
              <a:extLst>
                <a:ext uri="{FF2B5EF4-FFF2-40B4-BE49-F238E27FC236}">
                  <a16:creationId xmlns:a16="http://schemas.microsoft.com/office/drawing/2014/main" id="{DB17391C-81F8-4568-A49E-B155D3E0EBB9}"/>
                </a:ext>
              </a:extLst>
            </p:cNvPr>
            <p:cNvPicPr>
              <a:picLocks noChangeAspect="1"/>
            </p:cNvPicPr>
            <p:nvPr/>
          </p:nvPicPr>
          <p:blipFill>
            <a:blip r:embed="rId3" cstate="print">
              <a:duotone>
                <a:schemeClr val="accent1">
                  <a:shade val="45000"/>
                  <a:satMod val="135000"/>
                </a:schemeClr>
                <a:prstClr val="white"/>
              </a:duotone>
              <a:extLst>
                <a:ext uri="{BEBA8EAE-BF5A-486C-A8C5-ECC9F3942E4B}">
                  <a14:imgProps xmlns:a14="http://schemas.microsoft.com/office/drawing/2010/main">
                    <a14:imgLayer r:embed="rId4">
                      <a14:imgEffect>
                        <a14:colorTemperature colorTemp="4700"/>
                      </a14:imgEffect>
                      <a14:imgEffect>
                        <a14:brightnessContrast bright="-84000"/>
                      </a14:imgEffect>
                    </a14:imgLayer>
                  </a14:imgProps>
                </a:ext>
                <a:ext uri="{28A0092B-C50C-407E-A947-70E740481C1C}">
                  <a14:useLocalDpi xmlns:a14="http://schemas.microsoft.com/office/drawing/2010/main"/>
                </a:ext>
              </a:extLst>
            </a:blip>
            <a:stretch>
              <a:fillRect/>
            </a:stretch>
          </p:blipFill>
          <p:spPr>
            <a:xfrm>
              <a:off x="8458200" y="2766595"/>
              <a:ext cx="228600" cy="228600"/>
            </a:xfrm>
            <a:prstGeom prst="rect">
              <a:avLst/>
            </a:prstGeom>
          </p:spPr>
        </p:pic>
        <p:pic>
          <p:nvPicPr>
            <p:cNvPr id="34" name="Picture 33">
              <a:extLst>
                <a:ext uri="{FF2B5EF4-FFF2-40B4-BE49-F238E27FC236}">
                  <a16:creationId xmlns:a16="http://schemas.microsoft.com/office/drawing/2014/main" id="{65E80610-327B-45F4-B3F7-A4914FBD04D4}"/>
                </a:ext>
              </a:extLst>
            </p:cNvPr>
            <p:cNvPicPr>
              <a:picLocks noChangeAspect="1"/>
            </p:cNvPicPr>
            <p:nvPr/>
          </p:nvPicPr>
          <p:blipFill>
            <a:blip r:embed="rId3" cstate="print">
              <a:duotone>
                <a:schemeClr val="accent1">
                  <a:shade val="45000"/>
                  <a:satMod val="135000"/>
                </a:schemeClr>
                <a:prstClr val="white"/>
              </a:duotone>
              <a:extLst>
                <a:ext uri="{BEBA8EAE-BF5A-486C-A8C5-ECC9F3942E4B}">
                  <a14:imgProps xmlns:a14="http://schemas.microsoft.com/office/drawing/2010/main">
                    <a14:imgLayer r:embed="rId4">
                      <a14:imgEffect>
                        <a14:colorTemperature colorTemp="4700"/>
                      </a14:imgEffect>
                      <a14:imgEffect>
                        <a14:brightnessContrast bright="-84000"/>
                      </a14:imgEffect>
                    </a14:imgLayer>
                  </a14:imgProps>
                </a:ext>
                <a:ext uri="{28A0092B-C50C-407E-A947-70E740481C1C}">
                  <a14:useLocalDpi xmlns:a14="http://schemas.microsoft.com/office/drawing/2010/main"/>
                </a:ext>
              </a:extLst>
            </a:blip>
            <a:stretch>
              <a:fillRect/>
            </a:stretch>
          </p:blipFill>
          <p:spPr>
            <a:xfrm>
              <a:off x="8458200" y="3481602"/>
              <a:ext cx="228600" cy="228600"/>
            </a:xfrm>
            <a:prstGeom prst="rect">
              <a:avLst/>
            </a:prstGeom>
          </p:spPr>
        </p:pic>
      </p:grpSp>
      <p:pic>
        <p:nvPicPr>
          <p:cNvPr id="35" name="Picture 34">
            <a:extLst>
              <a:ext uri="{FF2B5EF4-FFF2-40B4-BE49-F238E27FC236}">
                <a16:creationId xmlns:a16="http://schemas.microsoft.com/office/drawing/2014/main" id="{50B2120F-E074-4A98-849E-56709645AAF0}"/>
              </a:ext>
            </a:extLst>
          </p:cNvPr>
          <p:cNvPicPr>
            <a:picLocks noChangeAspect="1"/>
          </p:cNvPicPr>
          <p:nvPr/>
        </p:nvPicPr>
        <p:blipFill>
          <a:blip r:embed="rId3" cstate="print">
            <a:duotone>
              <a:schemeClr val="accent1">
                <a:shade val="45000"/>
                <a:satMod val="135000"/>
              </a:schemeClr>
              <a:prstClr val="white"/>
            </a:duotone>
            <a:extLst>
              <a:ext uri="{BEBA8EAE-BF5A-486C-A8C5-ECC9F3942E4B}">
                <a14:imgProps xmlns:a14="http://schemas.microsoft.com/office/drawing/2010/main">
                  <a14:imgLayer r:embed="rId4">
                    <a14:imgEffect>
                      <a14:colorTemperature colorTemp="4700"/>
                    </a14:imgEffect>
                    <a14:imgEffect>
                      <a14:brightnessContrast bright="-84000"/>
                    </a14:imgEffect>
                  </a14:imgLayer>
                </a14:imgProps>
              </a:ext>
              <a:ext uri="{28A0092B-C50C-407E-A947-70E740481C1C}">
                <a14:useLocalDpi xmlns:a14="http://schemas.microsoft.com/office/drawing/2010/main"/>
              </a:ext>
            </a:extLst>
          </a:blip>
          <a:stretch>
            <a:fillRect/>
          </a:stretch>
        </p:blipFill>
        <p:spPr>
          <a:xfrm>
            <a:off x="8442156" y="2921209"/>
            <a:ext cx="228600" cy="228600"/>
          </a:xfrm>
          <a:prstGeom prst="rect">
            <a:avLst/>
          </a:prstGeom>
        </p:spPr>
      </p:pic>
      <p:cxnSp>
        <p:nvCxnSpPr>
          <p:cNvPr id="8" name="Straight Connector 7">
            <a:extLst>
              <a:ext uri="{FF2B5EF4-FFF2-40B4-BE49-F238E27FC236}">
                <a16:creationId xmlns:a16="http://schemas.microsoft.com/office/drawing/2014/main" id="{70B89A9E-B397-475A-A801-7320488E88D1}"/>
              </a:ext>
            </a:extLst>
          </p:cNvPr>
          <p:cNvCxnSpPr/>
          <p:nvPr/>
        </p:nvCxnSpPr>
        <p:spPr>
          <a:xfrm>
            <a:off x="3814763" y="3620036"/>
            <a:ext cx="7949889"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752014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20BFDD8-2439-3541-B649-B93E6E4A9831}"/>
              </a:ext>
            </a:extLst>
          </p:cNvPr>
          <p:cNvSpPr>
            <a:spLocks noGrp="1"/>
          </p:cNvSpPr>
          <p:nvPr>
            <p:ph type="sldNum" sz="quarter" idx="12"/>
          </p:nvPr>
        </p:nvSpPr>
        <p:spPr/>
        <p:txBody>
          <a:bodyPr/>
          <a:lstStyle/>
          <a:p>
            <a:fld id="{434F970D-FEAA-7440-B6E2-61B22D2C621B}" type="slidenum">
              <a:rPr lang="en-US" smtClean="0"/>
              <a:pPr/>
              <a:t>13</a:t>
            </a:fld>
            <a:endParaRPr lang="en-US" dirty="0"/>
          </a:p>
        </p:txBody>
      </p:sp>
      <p:pic>
        <p:nvPicPr>
          <p:cNvPr id="3" name="Picture 2">
            <a:extLst>
              <a:ext uri="{FF2B5EF4-FFF2-40B4-BE49-F238E27FC236}">
                <a16:creationId xmlns:a16="http://schemas.microsoft.com/office/drawing/2014/main" id="{63CA4546-5897-9B4B-87EC-55E742E07BF7}"/>
              </a:ext>
            </a:extLst>
          </p:cNvPr>
          <p:cNvPicPr>
            <a:picLocks/>
          </p:cNvPicPr>
          <p:nvPr/>
        </p:nvPicPr>
        <p:blipFill rotWithShape="1">
          <a:blip r:embed="rId3" cstate="email">
            <a:extLst>
              <a:ext uri="{28A0092B-C50C-407E-A947-70E740481C1C}">
                <a14:useLocalDpi xmlns:a14="http://schemas.microsoft.com/office/drawing/2010/main"/>
              </a:ext>
            </a:extLst>
          </a:blip>
          <a:srcRect l="27906" t="17198" r="3285"/>
          <a:stretch/>
        </p:blipFill>
        <p:spPr>
          <a:xfrm>
            <a:off x="1" y="1371600"/>
            <a:ext cx="6858000" cy="5486400"/>
          </a:xfrm>
          <a:prstGeom prst="rect">
            <a:avLst/>
          </a:prstGeom>
        </p:spPr>
      </p:pic>
      <p:sp>
        <p:nvSpPr>
          <p:cNvPr id="4" name="Rectangle 3">
            <a:extLst>
              <a:ext uri="{FF2B5EF4-FFF2-40B4-BE49-F238E27FC236}">
                <a16:creationId xmlns:a16="http://schemas.microsoft.com/office/drawing/2014/main" id="{CB4FCCE5-AFD6-6841-A862-53BF3FEFF6B2}"/>
              </a:ext>
            </a:extLst>
          </p:cNvPr>
          <p:cNvSpPr/>
          <p:nvPr/>
        </p:nvSpPr>
        <p:spPr>
          <a:xfrm>
            <a:off x="8836685" y="1637830"/>
            <a:ext cx="2297484" cy="492443"/>
          </a:xfrm>
          <a:prstGeom prst="rect">
            <a:avLst/>
          </a:prstGeom>
        </p:spPr>
        <p:txBody>
          <a:bodyPr wrap="square" lIns="0" tIns="0" rIns="0" bIns="0">
            <a:spAutoFit/>
          </a:bodyPr>
          <a:lstStyle/>
          <a:p>
            <a:r>
              <a:rPr lang="en-US" sz="1600" dirty="0">
                <a:solidFill>
                  <a:srgbClr val="024882"/>
                </a:solidFill>
                <a:latin typeface="Open Sans" panose="020B0606030504020204"/>
              </a:rPr>
              <a:t>Significant time saved during plan setup</a:t>
            </a:r>
          </a:p>
        </p:txBody>
      </p:sp>
      <p:sp>
        <p:nvSpPr>
          <p:cNvPr id="5" name="Rectangle 4">
            <a:extLst>
              <a:ext uri="{FF2B5EF4-FFF2-40B4-BE49-F238E27FC236}">
                <a16:creationId xmlns:a16="http://schemas.microsoft.com/office/drawing/2014/main" id="{18A3B4D6-5E53-B742-9461-9F057479C737}"/>
              </a:ext>
            </a:extLst>
          </p:cNvPr>
          <p:cNvSpPr/>
          <p:nvPr/>
        </p:nvSpPr>
        <p:spPr>
          <a:xfrm>
            <a:off x="8032379" y="1526430"/>
            <a:ext cx="526994" cy="692497"/>
          </a:xfrm>
          <a:prstGeom prst="rect">
            <a:avLst/>
          </a:prstGeom>
        </p:spPr>
        <p:txBody>
          <a:bodyPr wrap="square" lIns="0" tIns="0" rIns="0" bIns="0">
            <a:spAutoFit/>
          </a:bodyPr>
          <a:lstStyle/>
          <a:p>
            <a:pPr algn="r"/>
            <a:r>
              <a:rPr lang="en-US" sz="4500" b="1" dirty="0">
                <a:solidFill>
                  <a:srgbClr val="4CB3BB"/>
                </a:solidFill>
                <a:latin typeface="Open Sans" panose="020B0606030504020204"/>
                <a:ea typeface="Open Sans" panose="020B0606030504020204" pitchFamily="34" charset="0"/>
                <a:cs typeface="Open Sans" panose="020B0606030504020204" pitchFamily="34" charset="0"/>
              </a:rPr>
              <a:t>1</a:t>
            </a:r>
            <a:endParaRPr lang="en-US" sz="4500" dirty="0">
              <a:solidFill>
                <a:srgbClr val="4CB3BB"/>
              </a:solidFill>
              <a:latin typeface="Open Sans" panose="020B0606030504020204"/>
              <a:ea typeface="Open Sans" panose="020B0606030504020204" pitchFamily="34" charset="0"/>
              <a:cs typeface="Open Sans" panose="020B0606030504020204" pitchFamily="34" charset="0"/>
            </a:endParaRPr>
          </a:p>
        </p:txBody>
      </p:sp>
      <p:sp>
        <p:nvSpPr>
          <p:cNvPr id="6" name="Rectangle 5">
            <a:extLst>
              <a:ext uri="{FF2B5EF4-FFF2-40B4-BE49-F238E27FC236}">
                <a16:creationId xmlns:a16="http://schemas.microsoft.com/office/drawing/2014/main" id="{9B338E3F-515C-ED4E-8CD3-715C5964B686}"/>
              </a:ext>
            </a:extLst>
          </p:cNvPr>
          <p:cNvSpPr/>
          <p:nvPr/>
        </p:nvSpPr>
        <p:spPr>
          <a:xfrm>
            <a:off x="8836685" y="2769621"/>
            <a:ext cx="2476778" cy="246221"/>
          </a:xfrm>
          <a:prstGeom prst="rect">
            <a:avLst/>
          </a:prstGeom>
        </p:spPr>
        <p:txBody>
          <a:bodyPr wrap="square" lIns="0" tIns="0" rIns="0" bIns="0">
            <a:spAutoFit/>
          </a:bodyPr>
          <a:lstStyle/>
          <a:p>
            <a:r>
              <a:rPr lang="en-US" sz="1600" dirty="0">
                <a:solidFill>
                  <a:srgbClr val="024882"/>
                </a:solidFill>
                <a:latin typeface="Open Sans" panose="020B0606030504020204" pitchFamily="34" charset="0"/>
                <a:ea typeface="Open Sans" panose="020B0606030504020204" pitchFamily="34" charset="0"/>
                <a:cs typeface="Open Sans" panose="020B0606030504020204" pitchFamily="34" charset="0"/>
              </a:rPr>
              <a:t>No file feeds</a:t>
            </a:r>
          </a:p>
        </p:txBody>
      </p:sp>
      <p:sp>
        <p:nvSpPr>
          <p:cNvPr id="7" name="Rectangle 6">
            <a:extLst>
              <a:ext uri="{FF2B5EF4-FFF2-40B4-BE49-F238E27FC236}">
                <a16:creationId xmlns:a16="http://schemas.microsoft.com/office/drawing/2014/main" id="{D99173A3-38BD-864A-BCCD-6E3F577E36F9}"/>
              </a:ext>
            </a:extLst>
          </p:cNvPr>
          <p:cNvSpPr/>
          <p:nvPr/>
        </p:nvSpPr>
        <p:spPr>
          <a:xfrm>
            <a:off x="7909079" y="2558258"/>
            <a:ext cx="650294" cy="692497"/>
          </a:xfrm>
          <a:prstGeom prst="rect">
            <a:avLst/>
          </a:prstGeom>
        </p:spPr>
        <p:txBody>
          <a:bodyPr wrap="square" lIns="0" tIns="0" rIns="0" bIns="0">
            <a:spAutoFit/>
          </a:bodyPr>
          <a:lstStyle/>
          <a:p>
            <a:pPr algn="r"/>
            <a:r>
              <a:rPr lang="en-US" sz="4500" b="1" dirty="0">
                <a:solidFill>
                  <a:srgbClr val="4CB3BB"/>
                </a:solidFill>
                <a:latin typeface="Open Sans" panose="020B0606030504020204"/>
                <a:ea typeface="Open Sans" panose="020B0606030504020204" pitchFamily="34" charset="0"/>
                <a:cs typeface="Open Sans" panose="020B0606030504020204" pitchFamily="34" charset="0"/>
              </a:rPr>
              <a:t>2</a:t>
            </a:r>
            <a:endParaRPr lang="en-US" sz="4500" dirty="0">
              <a:solidFill>
                <a:srgbClr val="4CB3BB"/>
              </a:solidFill>
              <a:latin typeface="Open Sans" panose="020B0606030504020204"/>
              <a:ea typeface="Open Sans" panose="020B0606030504020204" pitchFamily="34" charset="0"/>
              <a:cs typeface="Open Sans" panose="020B0606030504020204" pitchFamily="34" charset="0"/>
            </a:endParaRPr>
          </a:p>
        </p:txBody>
      </p:sp>
      <p:sp>
        <p:nvSpPr>
          <p:cNvPr id="8" name="Rectangle 7">
            <a:extLst>
              <a:ext uri="{FF2B5EF4-FFF2-40B4-BE49-F238E27FC236}">
                <a16:creationId xmlns:a16="http://schemas.microsoft.com/office/drawing/2014/main" id="{C95355C5-BB4C-D644-AF5A-FA511460BFD8}"/>
              </a:ext>
            </a:extLst>
          </p:cNvPr>
          <p:cNvSpPr/>
          <p:nvPr/>
        </p:nvSpPr>
        <p:spPr>
          <a:xfrm>
            <a:off x="7951282" y="3571803"/>
            <a:ext cx="608091" cy="692497"/>
          </a:xfrm>
          <a:prstGeom prst="rect">
            <a:avLst/>
          </a:prstGeom>
        </p:spPr>
        <p:txBody>
          <a:bodyPr wrap="square" lIns="0" tIns="0" rIns="0" bIns="0">
            <a:spAutoFit/>
          </a:bodyPr>
          <a:lstStyle/>
          <a:p>
            <a:pPr algn="r"/>
            <a:r>
              <a:rPr lang="en-US" sz="4500" b="1" dirty="0">
                <a:solidFill>
                  <a:srgbClr val="4CB3BB"/>
                </a:solidFill>
                <a:latin typeface="Open Sans" panose="020B0606030504020204"/>
                <a:ea typeface="Open Sans" panose="020B0606030504020204" pitchFamily="34" charset="0"/>
                <a:cs typeface="Open Sans" panose="020B0606030504020204" pitchFamily="34" charset="0"/>
              </a:rPr>
              <a:t>3</a:t>
            </a:r>
            <a:endParaRPr lang="en-US" sz="4500" dirty="0">
              <a:solidFill>
                <a:srgbClr val="4CB3BB"/>
              </a:solidFill>
              <a:latin typeface="Open Sans" panose="020B0606030504020204"/>
              <a:ea typeface="Open Sans" panose="020B0606030504020204" pitchFamily="34" charset="0"/>
              <a:cs typeface="Open Sans" panose="020B0606030504020204" pitchFamily="34" charset="0"/>
            </a:endParaRPr>
          </a:p>
        </p:txBody>
      </p:sp>
      <p:sp>
        <p:nvSpPr>
          <p:cNvPr id="9" name="Rectangle 8">
            <a:extLst>
              <a:ext uri="{FF2B5EF4-FFF2-40B4-BE49-F238E27FC236}">
                <a16:creationId xmlns:a16="http://schemas.microsoft.com/office/drawing/2014/main" id="{902B00C9-C598-6047-A02A-EA481A1B1068}"/>
              </a:ext>
            </a:extLst>
          </p:cNvPr>
          <p:cNvSpPr/>
          <p:nvPr/>
        </p:nvSpPr>
        <p:spPr>
          <a:xfrm>
            <a:off x="8836685" y="3763756"/>
            <a:ext cx="1574412" cy="246221"/>
          </a:xfrm>
          <a:prstGeom prst="rect">
            <a:avLst/>
          </a:prstGeom>
        </p:spPr>
        <p:txBody>
          <a:bodyPr wrap="square" lIns="0" tIns="0" rIns="0" bIns="0">
            <a:spAutoFit/>
          </a:bodyPr>
          <a:lstStyle/>
          <a:p>
            <a:r>
              <a:rPr lang="en-US" sz="1600" dirty="0">
                <a:solidFill>
                  <a:srgbClr val="024882"/>
                </a:solidFill>
                <a:latin typeface="Open Sans" panose="020B0606030504020204" pitchFamily="34" charset="0"/>
                <a:ea typeface="Open Sans" panose="020B0606030504020204" pitchFamily="34" charset="0"/>
                <a:cs typeface="Open Sans" panose="020B0606030504020204" pitchFamily="34" charset="0"/>
              </a:rPr>
              <a:t>Easy billing</a:t>
            </a:r>
          </a:p>
        </p:txBody>
      </p:sp>
      <p:grpSp>
        <p:nvGrpSpPr>
          <p:cNvPr id="10" name="Group 9">
            <a:extLst>
              <a:ext uri="{FF2B5EF4-FFF2-40B4-BE49-F238E27FC236}">
                <a16:creationId xmlns:a16="http://schemas.microsoft.com/office/drawing/2014/main" id="{B9862B33-4A4A-6D48-8E96-921573F43119}"/>
              </a:ext>
            </a:extLst>
          </p:cNvPr>
          <p:cNvGrpSpPr/>
          <p:nvPr/>
        </p:nvGrpSpPr>
        <p:grpSpPr>
          <a:xfrm>
            <a:off x="8027355" y="4650639"/>
            <a:ext cx="3292635" cy="1194943"/>
            <a:chOff x="7961519" y="4476255"/>
            <a:chExt cx="3292635" cy="1194943"/>
          </a:xfrm>
        </p:grpSpPr>
        <p:sp>
          <p:nvSpPr>
            <p:cNvPr id="11" name="TextBox 10">
              <a:extLst>
                <a:ext uri="{FF2B5EF4-FFF2-40B4-BE49-F238E27FC236}">
                  <a16:creationId xmlns:a16="http://schemas.microsoft.com/office/drawing/2014/main" id="{A9DD038C-110F-0649-A298-249A63F1BCF8}"/>
                </a:ext>
              </a:extLst>
            </p:cNvPr>
            <p:cNvSpPr txBox="1"/>
            <p:nvPr/>
          </p:nvSpPr>
          <p:spPr>
            <a:xfrm>
              <a:off x="7961519" y="4821080"/>
              <a:ext cx="1068051" cy="492443"/>
            </a:xfrm>
            <a:prstGeom prst="rect">
              <a:avLst/>
            </a:prstGeom>
            <a:noFill/>
          </p:spPr>
          <p:txBody>
            <a:bodyPr wrap="square" lIns="0" tIns="0" rIns="0" bIns="0" rtlCol="0">
              <a:spAutoFit/>
            </a:bodyPr>
            <a:lstStyle/>
            <a:p>
              <a:pPr algn="r"/>
              <a:r>
                <a:rPr lang="en-US" sz="1600" b="1" dirty="0">
                  <a:solidFill>
                    <a:srgbClr val="024882"/>
                  </a:solidFill>
                  <a:latin typeface="Open Sans" panose="020B0606030504020204"/>
                </a:rPr>
                <a:t>Eliminates</a:t>
              </a:r>
            </a:p>
            <a:p>
              <a:pPr algn="r"/>
              <a:r>
                <a:rPr lang="en-US" sz="1600" b="1" dirty="0">
                  <a:solidFill>
                    <a:srgbClr val="024882"/>
                  </a:solidFill>
                  <a:latin typeface="Open Sans" panose="020B0606030504020204"/>
                </a:rPr>
                <a:t>up to</a:t>
              </a:r>
            </a:p>
          </p:txBody>
        </p:sp>
        <p:sp>
          <p:nvSpPr>
            <p:cNvPr id="12" name="TextBox 11">
              <a:extLst>
                <a:ext uri="{FF2B5EF4-FFF2-40B4-BE49-F238E27FC236}">
                  <a16:creationId xmlns:a16="http://schemas.microsoft.com/office/drawing/2014/main" id="{A21BC934-D56A-E64B-8AD0-91936A704777}"/>
                </a:ext>
              </a:extLst>
            </p:cNvPr>
            <p:cNvSpPr txBox="1"/>
            <p:nvPr/>
          </p:nvSpPr>
          <p:spPr>
            <a:xfrm>
              <a:off x="9210637" y="4476255"/>
              <a:ext cx="2043517" cy="1194943"/>
            </a:xfrm>
            <a:prstGeom prst="rect">
              <a:avLst/>
            </a:prstGeom>
            <a:noFill/>
          </p:spPr>
          <p:txBody>
            <a:bodyPr wrap="square" lIns="0" tIns="0" rIns="0" bIns="0" rtlCol="0">
              <a:spAutoFit/>
            </a:bodyPr>
            <a:lstStyle/>
            <a:p>
              <a:r>
                <a:rPr lang="en-US" sz="7500" b="1" dirty="0">
                  <a:solidFill>
                    <a:srgbClr val="F8B532"/>
                  </a:solidFill>
                  <a:latin typeface="Open Sans" panose="020B0606030504020204"/>
                </a:rPr>
                <a:t>90%</a:t>
              </a:r>
            </a:p>
          </p:txBody>
        </p:sp>
      </p:grpSp>
      <p:sp>
        <p:nvSpPr>
          <p:cNvPr id="13" name="TextBox 12">
            <a:extLst>
              <a:ext uri="{FF2B5EF4-FFF2-40B4-BE49-F238E27FC236}">
                <a16:creationId xmlns:a16="http://schemas.microsoft.com/office/drawing/2014/main" id="{9AE42F2E-A1C8-BB46-BD42-E5068154FC35}"/>
              </a:ext>
            </a:extLst>
          </p:cNvPr>
          <p:cNvSpPr txBox="1"/>
          <p:nvPr/>
        </p:nvSpPr>
        <p:spPr>
          <a:xfrm>
            <a:off x="7846287" y="5669317"/>
            <a:ext cx="3483246" cy="472437"/>
          </a:xfrm>
          <a:prstGeom prst="rect">
            <a:avLst/>
          </a:prstGeom>
          <a:noFill/>
        </p:spPr>
        <p:txBody>
          <a:bodyPr wrap="square" rtlCol="0">
            <a:spAutoFit/>
          </a:bodyPr>
          <a:lstStyle/>
          <a:p>
            <a:pPr algn="ctr"/>
            <a:r>
              <a:rPr lang="en-US" sz="1200" dirty="0">
                <a:solidFill>
                  <a:srgbClr val="024882"/>
                </a:solidFill>
                <a:latin typeface="Open Sans" panose="020B0606030504020204"/>
              </a:rPr>
              <a:t>of common service errors that can occur without automation</a:t>
            </a:r>
            <a:r>
              <a:rPr lang="en-US" sz="1200" baseline="30000" dirty="0">
                <a:solidFill>
                  <a:srgbClr val="024882"/>
                </a:solidFill>
                <a:latin typeface="Open Sans" panose="020B0606030504020204"/>
              </a:rPr>
              <a:t>1</a:t>
            </a:r>
            <a:r>
              <a:rPr lang="en-US" sz="1200" dirty="0">
                <a:solidFill>
                  <a:srgbClr val="024882"/>
                </a:solidFill>
                <a:latin typeface="Open Sans" panose="020B0606030504020204"/>
              </a:rPr>
              <a:t> </a:t>
            </a:r>
          </a:p>
        </p:txBody>
      </p:sp>
      <p:cxnSp>
        <p:nvCxnSpPr>
          <p:cNvPr id="14" name="Straight Connector 13">
            <a:extLst>
              <a:ext uri="{FF2B5EF4-FFF2-40B4-BE49-F238E27FC236}">
                <a16:creationId xmlns:a16="http://schemas.microsoft.com/office/drawing/2014/main" id="{E5CB2437-3DBB-4D42-B731-90096762D7B1}"/>
              </a:ext>
            </a:extLst>
          </p:cNvPr>
          <p:cNvCxnSpPr>
            <a:cxnSpLocks/>
          </p:cNvCxnSpPr>
          <p:nvPr/>
        </p:nvCxnSpPr>
        <p:spPr>
          <a:xfrm>
            <a:off x="7723163" y="4562005"/>
            <a:ext cx="3657600" cy="0"/>
          </a:xfrm>
          <a:prstGeom prst="line">
            <a:avLst/>
          </a:prstGeom>
          <a:ln w="12700" cap="flat" cmpd="sng" algn="ctr">
            <a:solidFill>
              <a:srgbClr val="5E88A1"/>
            </a:solidFill>
            <a:prstDash val="solid"/>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5" name="object 2">
            <a:extLst>
              <a:ext uri="{FF2B5EF4-FFF2-40B4-BE49-F238E27FC236}">
                <a16:creationId xmlns:a16="http://schemas.microsoft.com/office/drawing/2014/main" id="{EAD26785-1D03-0B46-BE90-2F136F384B79}"/>
              </a:ext>
            </a:extLst>
          </p:cNvPr>
          <p:cNvSpPr/>
          <p:nvPr/>
        </p:nvSpPr>
        <p:spPr>
          <a:xfrm>
            <a:off x="0" y="0"/>
            <a:ext cx="6858000" cy="1371600"/>
          </a:xfrm>
          <a:custGeom>
            <a:avLst/>
            <a:gdLst/>
            <a:ahLst/>
            <a:cxnLst/>
            <a:rect l="l" t="t" r="r" b="b"/>
            <a:pathLst>
              <a:path w="8812530" h="11308715">
                <a:moveTo>
                  <a:pt x="0" y="11308556"/>
                </a:moveTo>
                <a:lnTo>
                  <a:pt x="8812087" y="11308556"/>
                </a:lnTo>
                <a:lnTo>
                  <a:pt x="8812087" y="0"/>
                </a:lnTo>
                <a:lnTo>
                  <a:pt x="0" y="0"/>
                </a:lnTo>
                <a:lnTo>
                  <a:pt x="0" y="11308556"/>
                </a:lnTo>
                <a:close/>
              </a:path>
            </a:pathLst>
          </a:custGeom>
          <a:solidFill>
            <a:srgbClr val="F3F7FA"/>
          </a:solidFill>
        </p:spPr>
        <p:txBody>
          <a:bodyPr wrap="square" lIns="0" tIns="0" rIns="0" bIns="0" rtlCol="0"/>
          <a:lstStyle/>
          <a:p>
            <a:endParaRPr sz="1092" dirty="0"/>
          </a:p>
        </p:txBody>
      </p:sp>
      <p:sp>
        <p:nvSpPr>
          <p:cNvPr id="16" name="TextBox 15">
            <a:extLst>
              <a:ext uri="{FF2B5EF4-FFF2-40B4-BE49-F238E27FC236}">
                <a16:creationId xmlns:a16="http://schemas.microsoft.com/office/drawing/2014/main" id="{B14941A4-6FFC-1648-84CA-F1C9CA27C8B3}"/>
              </a:ext>
            </a:extLst>
          </p:cNvPr>
          <p:cNvSpPr txBox="1"/>
          <p:nvPr/>
        </p:nvSpPr>
        <p:spPr>
          <a:xfrm>
            <a:off x="576072" y="457200"/>
            <a:ext cx="5455920" cy="487313"/>
          </a:xfrm>
          <a:prstGeom prst="rect">
            <a:avLst/>
          </a:prstGeom>
          <a:noFill/>
        </p:spPr>
        <p:txBody>
          <a:bodyPr wrap="square" lIns="0" tIns="0" rIns="0" bIns="0" rtlCol="0">
            <a:spAutoFit/>
          </a:bodyPr>
          <a:lstStyle/>
          <a:p>
            <a:pPr marL="7702" marR="3080" defTabSz="914422">
              <a:lnSpc>
                <a:spcPts val="3800"/>
              </a:lnSpc>
            </a:pPr>
            <a:r>
              <a:rPr lang="en-US" sz="3200" b="1" dirty="0">
                <a:solidFill>
                  <a:srgbClr val="024882"/>
                </a:solidFill>
                <a:latin typeface="Open Sans" panose="020B0606030504020204" pitchFamily="34" charset="0"/>
                <a:ea typeface="Open Sans" panose="020B0606030504020204" pitchFamily="34" charset="0"/>
                <a:cs typeface="Open Sans" panose="020B0606030504020204" pitchFamily="34" charset="0"/>
              </a:rPr>
              <a:t>EMPLOYER VALUE</a:t>
            </a:r>
          </a:p>
        </p:txBody>
      </p:sp>
      <p:pic>
        <p:nvPicPr>
          <p:cNvPr id="18" name="Picture 17">
            <a:extLst>
              <a:ext uri="{FF2B5EF4-FFF2-40B4-BE49-F238E27FC236}">
                <a16:creationId xmlns:a16="http://schemas.microsoft.com/office/drawing/2014/main" id="{37705822-D34B-8240-8DD3-76B9C507D8E1}"/>
              </a:ext>
            </a:extLst>
          </p:cNvPr>
          <p:cNvPicPr>
            <a:picLocks noChangeAspect="1"/>
          </p:cNvPicPr>
          <p:nvPr/>
        </p:nvPicPr>
        <p:blipFill>
          <a:blip r:embed="rId4"/>
          <a:stretch>
            <a:fillRect/>
          </a:stretch>
        </p:blipFill>
        <p:spPr>
          <a:xfrm>
            <a:off x="10226145" y="323051"/>
            <a:ext cx="1685440" cy="421360"/>
          </a:xfrm>
          <a:prstGeom prst="rect">
            <a:avLst/>
          </a:prstGeom>
        </p:spPr>
      </p:pic>
      <p:sp>
        <p:nvSpPr>
          <p:cNvPr id="19" name="Rectangle 18">
            <a:extLst>
              <a:ext uri="{FF2B5EF4-FFF2-40B4-BE49-F238E27FC236}">
                <a16:creationId xmlns:a16="http://schemas.microsoft.com/office/drawing/2014/main" id="{9347C7DC-E0D5-5645-A90D-7571E221D477}"/>
              </a:ext>
            </a:extLst>
          </p:cNvPr>
          <p:cNvSpPr/>
          <p:nvPr/>
        </p:nvSpPr>
        <p:spPr>
          <a:xfrm>
            <a:off x="7723163" y="6404505"/>
            <a:ext cx="2680255" cy="115416"/>
          </a:xfrm>
          <a:prstGeom prst="rect">
            <a:avLst/>
          </a:prstGeom>
        </p:spPr>
        <p:txBody>
          <a:bodyPr wrap="square" lIns="0" tIns="0" rIns="0" bIns="0">
            <a:spAutoFit/>
          </a:bodyPr>
          <a:lstStyle/>
          <a:p>
            <a:r>
              <a:rPr lang="en-US" sz="750" i="1" dirty="0">
                <a:solidFill>
                  <a:srgbClr val="5E88A1"/>
                </a:solidFill>
                <a:latin typeface="Open Sans" panose="020B0606030504020204" pitchFamily="34" charset="0"/>
                <a:ea typeface="Open Sans" panose="020B0606030504020204" pitchFamily="34" charset="0"/>
                <a:cs typeface="Open Sans" panose="020B0606030504020204" pitchFamily="34" charset="0"/>
              </a:rPr>
              <a:t>1 Unum internal data, 2018. </a:t>
            </a:r>
            <a:endParaRPr lang="en-US" sz="750" i="1" dirty="0">
              <a:solidFill>
                <a:srgbClr val="5E88A1"/>
              </a:solidFill>
            </a:endParaRPr>
          </a:p>
        </p:txBody>
      </p:sp>
    </p:spTree>
    <p:extLst>
      <p:ext uri="{BB962C8B-B14F-4D97-AF65-F5344CB8AC3E}">
        <p14:creationId xmlns:p14="http://schemas.microsoft.com/office/powerpoint/2010/main" val="16968453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E0452F4-F0DE-1B40-B6D5-2E96CBB08698}"/>
              </a:ext>
            </a:extLst>
          </p:cNvPr>
          <p:cNvSpPr>
            <a:spLocks noGrp="1"/>
          </p:cNvSpPr>
          <p:nvPr>
            <p:ph type="sldNum" sz="quarter" idx="12"/>
          </p:nvPr>
        </p:nvSpPr>
        <p:spPr/>
        <p:txBody>
          <a:bodyPr/>
          <a:lstStyle/>
          <a:p>
            <a:fld id="{434F970D-FEAA-7440-B6E2-61B22D2C621B}" type="slidenum">
              <a:rPr lang="en-US" smtClean="0"/>
              <a:pPr/>
              <a:t>14</a:t>
            </a:fld>
            <a:endParaRPr lang="en-US" dirty="0"/>
          </a:p>
        </p:txBody>
      </p:sp>
      <p:pic>
        <p:nvPicPr>
          <p:cNvPr id="3" name="Picture 2">
            <a:extLst>
              <a:ext uri="{FF2B5EF4-FFF2-40B4-BE49-F238E27FC236}">
                <a16:creationId xmlns:a16="http://schemas.microsoft.com/office/drawing/2014/main" id="{BA02DD7D-EC57-8E43-9EE7-A4F4B02422F9}"/>
              </a:ext>
            </a:extLst>
          </p:cNvPr>
          <p:cNvPicPr preferRelativeResize="0">
            <a:picLocks noChangeAspect="1"/>
          </p:cNvPicPr>
          <p:nvPr/>
        </p:nvPicPr>
        <p:blipFill rotWithShape="1">
          <a:blip r:embed="rId2" cstate="email">
            <a:extLst>
              <a:ext uri="{28A0092B-C50C-407E-A947-70E740481C1C}">
                <a14:useLocalDpi xmlns:a14="http://schemas.microsoft.com/office/drawing/2010/main"/>
              </a:ext>
            </a:extLst>
          </a:blip>
          <a:srcRect l="10888" t="20130" r="35343" b="13091"/>
          <a:stretch/>
        </p:blipFill>
        <p:spPr>
          <a:xfrm>
            <a:off x="0" y="1336430"/>
            <a:ext cx="6858000" cy="5508647"/>
          </a:xfrm>
          <a:prstGeom prst="rect">
            <a:avLst/>
          </a:prstGeom>
        </p:spPr>
      </p:pic>
      <p:sp>
        <p:nvSpPr>
          <p:cNvPr id="4" name="Rectangle 3">
            <a:extLst>
              <a:ext uri="{FF2B5EF4-FFF2-40B4-BE49-F238E27FC236}">
                <a16:creationId xmlns:a16="http://schemas.microsoft.com/office/drawing/2014/main" id="{C6147910-FE54-BD45-AEAA-3FB85AB34C20}"/>
              </a:ext>
            </a:extLst>
          </p:cNvPr>
          <p:cNvSpPr/>
          <p:nvPr/>
        </p:nvSpPr>
        <p:spPr>
          <a:xfrm>
            <a:off x="8708699" y="4533775"/>
            <a:ext cx="2325238" cy="575542"/>
          </a:xfrm>
          <a:prstGeom prst="rect">
            <a:avLst/>
          </a:prstGeom>
        </p:spPr>
        <p:txBody>
          <a:bodyPr wrap="square" lIns="0" tIns="0" rIns="0" bIns="0">
            <a:spAutoFit/>
          </a:bodyPr>
          <a:lstStyle/>
          <a:p>
            <a:pPr>
              <a:spcAft>
                <a:spcPts val="600"/>
              </a:spcAft>
            </a:pPr>
            <a:r>
              <a:rPr lang="en-US" sz="1870" dirty="0">
                <a:solidFill>
                  <a:srgbClr val="024882"/>
                </a:solidFill>
                <a:latin typeface="Open Sans" panose="020B0606030504020204" pitchFamily="34" charset="0"/>
                <a:ea typeface="Open Sans" panose="020B0606030504020204" pitchFamily="34" charset="0"/>
                <a:cs typeface="Open Sans" panose="020B0606030504020204" pitchFamily="34" charset="0"/>
              </a:rPr>
              <a:t>Improved employee benefits experience </a:t>
            </a:r>
          </a:p>
        </p:txBody>
      </p:sp>
      <p:sp>
        <p:nvSpPr>
          <p:cNvPr id="5" name="Rectangle 4">
            <a:extLst>
              <a:ext uri="{FF2B5EF4-FFF2-40B4-BE49-F238E27FC236}">
                <a16:creationId xmlns:a16="http://schemas.microsoft.com/office/drawing/2014/main" id="{E589D725-3065-1B47-8EDC-9A8CFEE0FFDD}"/>
              </a:ext>
            </a:extLst>
          </p:cNvPr>
          <p:cNvSpPr/>
          <p:nvPr/>
        </p:nvSpPr>
        <p:spPr>
          <a:xfrm>
            <a:off x="8708699" y="3434643"/>
            <a:ext cx="2600039" cy="287771"/>
          </a:xfrm>
          <a:prstGeom prst="rect">
            <a:avLst/>
          </a:prstGeom>
        </p:spPr>
        <p:txBody>
          <a:bodyPr wrap="square" lIns="0" tIns="0" rIns="0" bIns="0">
            <a:spAutoFit/>
          </a:bodyPr>
          <a:lstStyle/>
          <a:p>
            <a:pPr>
              <a:spcAft>
                <a:spcPts val="600"/>
              </a:spcAft>
            </a:pPr>
            <a:r>
              <a:rPr lang="en-US" sz="1870" dirty="0">
                <a:solidFill>
                  <a:srgbClr val="024882"/>
                </a:solidFill>
                <a:latin typeface="Open Sans" panose="020B0606030504020204" pitchFamily="34" charset="0"/>
                <a:ea typeface="Open Sans" panose="020B0606030504020204" pitchFamily="34" charset="0"/>
                <a:cs typeface="Open Sans" panose="020B0606030504020204" pitchFamily="34" charset="0"/>
              </a:rPr>
              <a:t>Digital EOI process</a:t>
            </a:r>
          </a:p>
        </p:txBody>
      </p:sp>
      <p:sp>
        <p:nvSpPr>
          <p:cNvPr id="6" name="Rectangle 5">
            <a:extLst>
              <a:ext uri="{FF2B5EF4-FFF2-40B4-BE49-F238E27FC236}">
                <a16:creationId xmlns:a16="http://schemas.microsoft.com/office/drawing/2014/main" id="{B387BBF7-FCBA-D74A-BD77-FD8C14F3706E}"/>
              </a:ext>
            </a:extLst>
          </p:cNvPr>
          <p:cNvSpPr/>
          <p:nvPr/>
        </p:nvSpPr>
        <p:spPr>
          <a:xfrm>
            <a:off x="8708699" y="2002936"/>
            <a:ext cx="2409792" cy="575542"/>
          </a:xfrm>
          <a:prstGeom prst="rect">
            <a:avLst/>
          </a:prstGeom>
        </p:spPr>
        <p:txBody>
          <a:bodyPr wrap="square" lIns="0" tIns="0" rIns="0" bIns="0">
            <a:spAutoFit/>
          </a:bodyPr>
          <a:lstStyle/>
          <a:p>
            <a:pPr>
              <a:spcAft>
                <a:spcPts val="600"/>
              </a:spcAft>
            </a:pPr>
            <a:r>
              <a:rPr lang="en-US" sz="1870" dirty="0">
                <a:solidFill>
                  <a:srgbClr val="024882"/>
                </a:solidFill>
                <a:latin typeface="Open Sans" panose="020B0606030504020204" pitchFamily="34" charset="0"/>
                <a:ea typeface="Open Sans" panose="020B0606030504020204" pitchFamily="34" charset="0"/>
                <a:cs typeface="Open Sans" panose="020B0606030504020204" pitchFamily="34" charset="0"/>
              </a:rPr>
              <a:t>Real-time enrollment updates</a:t>
            </a:r>
          </a:p>
        </p:txBody>
      </p:sp>
      <p:sp>
        <p:nvSpPr>
          <p:cNvPr id="7" name="object 2">
            <a:extLst>
              <a:ext uri="{FF2B5EF4-FFF2-40B4-BE49-F238E27FC236}">
                <a16:creationId xmlns:a16="http://schemas.microsoft.com/office/drawing/2014/main" id="{3087EA89-85A2-624C-B8C6-0D425CEB4A8B}"/>
              </a:ext>
            </a:extLst>
          </p:cNvPr>
          <p:cNvSpPr/>
          <p:nvPr/>
        </p:nvSpPr>
        <p:spPr>
          <a:xfrm>
            <a:off x="0" y="0"/>
            <a:ext cx="6858000" cy="1371600"/>
          </a:xfrm>
          <a:custGeom>
            <a:avLst/>
            <a:gdLst/>
            <a:ahLst/>
            <a:cxnLst/>
            <a:rect l="l" t="t" r="r" b="b"/>
            <a:pathLst>
              <a:path w="8812530" h="11308715">
                <a:moveTo>
                  <a:pt x="0" y="11308556"/>
                </a:moveTo>
                <a:lnTo>
                  <a:pt x="8812087" y="11308556"/>
                </a:lnTo>
                <a:lnTo>
                  <a:pt x="8812087" y="0"/>
                </a:lnTo>
                <a:lnTo>
                  <a:pt x="0" y="0"/>
                </a:lnTo>
                <a:lnTo>
                  <a:pt x="0" y="11308556"/>
                </a:lnTo>
                <a:close/>
              </a:path>
            </a:pathLst>
          </a:custGeom>
          <a:solidFill>
            <a:srgbClr val="F3F7FA"/>
          </a:solidFill>
        </p:spPr>
        <p:txBody>
          <a:bodyPr wrap="square" lIns="0" tIns="0" rIns="0" bIns="0" rtlCol="0"/>
          <a:lstStyle/>
          <a:p>
            <a:endParaRPr sz="1092" dirty="0"/>
          </a:p>
        </p:txBody>
      </p:sp>
      <p:sp>
        <p:nvSpPr>
          <p:cNvPr id="8" name="TextBox 7">
            <a:extLst>
              <a:ext uri="{FF2B5EF4-FFF2-40B4-BE49-F238E27FC236}">
                <a16:creationId xmlns:a16="http://schemas.microsoft.com/office/drawing/2014/main" id="{518FCB5F-A815-A345-AF9B-6AD6BAED200A}"/>
              </a:ext>
            </a:extLst>
          </p:cNvPr>
          <p:cNvSpPr txBox="1"/>
          <p:nvPr/>
        </p:nvSpPr>
        <p:spPr>
          <a:xfrm>
            <a:off x="576072" y="457200"/>
            <a:ext cx="5455920" cy="487313"/>
          </a:xfrm>
          <a:prstGeom prst="rect">
            <a:avLst/>
          </a:prstGeom>
          <a:noFill/>
        </p:spPr>
        <p:txBody>
          <a:bodyPr wrap="square" lIns="0" tIns="0" rIns="0" bIns="0" rtlCol="0">
            <a:spAutoFit/>
          </a:bodyPr>
          <a:lstStyle/>
          <a:p>
            <a:pPr marL="7702" marR="3080" defTabSz="914422">
              <a:lnSpc>
                <a:spcPts val="3800"/>
              </a:lnSpc>
            </a:pPr>
            <a:r>
              <a:rPr lang="en-US" sz="3200" b="1" dirty="0">
                <a:solidFill>
                  <a:srgbClr val="024882"/>
                </a:solidFill>
                <a:latin typeface="Open Sans" panose="020B0606030504020204" pitchFamily="34" charset="0"/>
                <a:ea typeface="Open Sans" panose="020B0606030504020204" pitchFamily="34" charset="0"/>
                <a:cs typeface="Open Sans" panose="020B0606030504020204" pitchFamily="34" charset="0"/>
              </a:rPr>
              <a:t>EMPLOYEE VALUE</a:t>
            </a:r>
          </a:p>
        </p:txBody>
      </p:sp>
      <p:pic>
        <p:nvPicPr>
          <p:cNvPr id="12" name="Picture 11">
            <a:extLst>
              <a:ext uri="{FF2B5EF4-FFF2-40B4-BE49-F238E27FC236}">
                <a16:creationId xmlns:a16="http://schemas.microsoft.com/office/drawing/2014/main" id="{E4E382BF-0637-1E47-854F-E3190DC26D68}"/>
              </a:ext>
            </a:extLst>
          </p:cNvPr>
          <p:cNvPicPr>
            <a:picLocks noChangeAspect="1"/>
          </p:cNvPicPr>
          <p:nvPr/>
        </p:nvPicPr>
        <p:blipFill>
          <a:blip r:embed="rId3"/>
          <a:stretch>
            <a:fillRect/>
          </a:stretch>
        </p:blipFill>
        <p:spPr>
          <a:xfrm>
            <a:off x="10226145" y="323051"/>
            <a:ext cx="1685440" cy="421360"/>
          </a:xfrm>
          <a:prstGeom prst="rect">
            <a:avLst/>
          </a:prstGeom>
        </p:spPr>
      </p:pic>
      <p:sp>
        <p:nvSpPr>
          <p:cNvPr id="13" name="Rectangle 12">
            <a:extLst>
              <a:ext uri="{FF2B5EF4-FFF2-40B4-BE49-F238E27FC236}">
                <a16:creationId xmlns:a16="http://schemas.microsoft.com/office/drawing/2014/main" id="{437498D5-A2B0-5742-9AE8-11FCFC044D94}"/>
              </a:ext>
            </a:extLst>
          </p:cNvPr>
          <p:cNvSpPr/>
          <p:nvPr/>
        </p:nvSpPr>
        <p:spPr>
          <a:xfrm>
            <a:off x="7796263" y="1743657"/>
            <a:ext cx="546742" cy="1154162"/>
          </a:xfrm>
          <a:prstGeom prst="rect">
            <a:avLst/>
          </a:prstGeom>
        </p:spPr>
        <p:txBody>
          <a:bodyPr wrap="square" lIns="0" tIns="0" rIns="0" bIns="0">
            <a:spAutoFit/>
          </a:bodyPr>
          <a:lstStyle/>
          <a:p>
            <a:pPr algn="r"/>
            <a:r>
              <a:rPr lang="en-US" sz="7500" b="1" dirty="0">
                <a:solidFill>
                  <a:srgbClr val="4CB3BB"/>
                </a:solidFill>
                <a:latin typeface="Open Sans" panose="020B0606030504020204"/>
                <a:ea typeface="Open Sans" panose="020B0606030504020204" pitchFamily="34" charset="0"/>
                <a:cs typeface="Open Sans" panose="020B0606030504020204" pitchFamily="34" charset="0"/>
              </a:rPr>
              <a:t>1</a:t>
            </a:r>
            <a:endParaRPr lang="en-US" sz="7500" dirty="0">
              <a:solidFill>
                <a:srgbClr val="4CB3BB"/>
              </a:solidFill>
              <a:latin typeface="Open Sans" panose="020B0606030504020204"/>
              <a:ea typeface="Open Sans" panose="020B0606030504020204" pitchFamily="34" charset="0"/>
              <a:cs typeface="Open Sans" panose="020B0606030504020204" pitchFamily="34" charset="0"/>
            </a:endParaRPr>
          </a:p>
        </p:txBody>
      </p:sp>
      <p:sp>
        <p:nvSpPr>
          <p:cNvPr id="14" name="Rectangle 13">
            <a:extLst>
              <a:ext uri="{FF2B5EF4-FFF2-40B4-BE49-F238E27FC236}">
                <a16:creationId xmlns:a16="http://schemas.microsoft.com/office/drawing/2014/main" id="{89B43E98-9C92-8A46-9B3D-F31C1FBC8627}"/>
              </a:ext>
            </a:extLst>
          </p:cNvPr>
          <p:cNvSpPr/>
          <p:nvPr/>
        </p:nvSpPr>
        <p:spPr>
          <a:xfrm>
            <a:off x="7723386" y="2999440"/>
            <a:ext cx="650294" cy="1154162"/>
          </a:xfrm>
          <a:prstGeom prst="rect">
            <a:avLst/>
          </a:prstGeom>
        </p:spPr>
        <p:txBody>
          <a:bodyPr wrap="square" lIns="0" tIns="0" rIns="0" bIns="0">
            <a:spAutoFit/>
          </a:bodyPr>
          <a:lstStyle/>
          <a:p>
            <a:pPr algn="r"/>
            <a:r>
              <a:rPr lang="en-US" sz="7500" b="1" dirty="0">
                <a:solidFill>
                  <a:srgbClr val="4CB3BB"/>
                </a:solidFill>
                <a:latin typeface="Open Sans" panose="020B0606030504020204"/>
                <a:ea typeface="Open Sans" panose="020B0606030504020204" pitchFamily="34" charset="0"/>
                <a:cs typeface="Open Sans" panose="020B0606030504020204" pitchFamily="34" charset="0"/>
              </a:rPr>
              <a:t>2</a:t>
            </a:r>
            <a:endParaRPr lang="en-US" sz="7500" dirty="0">
              <a:solidFill>
                <a:srgbClr val="4CB3BB"/>
              </a:solidFill>
              <a:latin typeface="Open Sans" panose="020B0606030504020204"/>
              <a:ea typeface="Open Sans" panose="020B0606030504020204" pitchFamily="34" charset="0"/>
              <a:cs typeface="Open Sans" panose="020B0606030504020204" pitchFamily="34" charset="0"/>
            </a:endParaRPr>
          </a:p>
        </p:txBody>
      </p:sp>
      <p:sp>
        <p:nvSpPr>
          <p:cNvPr id="15" name="Rectangle 14">
            <a:extLst>
              <a:ext uri="{FF2B5EF4-FFF2-40B4-BE49-F238E27FC236}">
                <a16:creationId xmlns:a16="http://schemas.microsoft.com/office/drawing/2014/main" id="{C2D4B8D8-612E-1B4F-8B60-151A35F9A5FC}"/>
              </a:ext>
            </a:extLst>
          </p:cNvPr>
          <p:cNvSpPr/>
          <p:nvPr/>
        </p:nvSpPr>
        <p:spPr>
          <a:xfrm>
            <a:off x="7796263" y="4255223"/>
            <a:ext cx="608091" cy="1154162"/>
          </a:xfrm>
          <a:prstGeom prst="rect">
            <a:avLst/>
          </a:prstGeom>
        </p:spPr>
        <p:txBody>
          <a:bodyPr wrap="square" lIns="0" tIns="0" rIns="0" bIns="0">
            <a:spAutoFit/>
          </a:bodyPr>
          <a:lstStyle/>
          <a:p>
            <a:pPr algn="r"/>
            <a:r>
              <a:rPr lang="en-US" sz="7500" b="1" dirty="0">
                <a:solidFill>
                  <a:srgbClr val="4CB3BB"/>
                </a:solidFill>
                <a:latin typeface="Open Sans" panose="020B0606030504020204"/>
                <a:ea typeface="Open Sans" panose="020B0606030504020204" pitchFamily="34" charset="0"/>
                <a:cs typeface="Open Sans" panose="020B0606030504020204" pitchFamily="34" charset="0"/>
              </a:rPr>
              <a:t>3</a:t>
            </a:r>
            <a:endParaRPr lang="en-US" sz="7500" dirty="0">
              <a:solidFill>
                <a:srgbClr val="4CB3BB"/>
              </a:solidFill>
              <a:latin typeface="Open Sans" panose="020B0606030504020204"/>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443376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3F7FA"/>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05594A4-5D2D-409F-8397-A358FB611C31}"/>
              </a:ext>
            </a:extLst>
          </p:cNvPr>
          <p:cNvSpPr/>
          <p:nvPr/>
        </p:nvSpPr>
        <p:spPr>
          <a:xfrm>
            <a:off x="391825" y="5354313"/>
            <a:ext cx="10759395" cy="1273618"/>
          </a:xfrm>
          <a:prstGeom prst="rect">
            <a:avLst/>
          </a:prstGeom>
        </p:spPr>
        <p:txBody>
          <a:bodyPr wrap="square" lIns="0" tIns="0" rIns="0" bIns="0">
            <a:spAutoFit/>
          </a:bodyPr>
          <a:lstStyle/>
          <a:p>
            <a:pPr>
              <a:lnSpc>
                <a:spcPts val="1000"/>
              </a:lnSpc>
            </a:pPr>
            <a:r>
              <a:rPr lang="en-US" sz="800" dirty="0">
                <a:solidFill>
                  <a:srgbClr val="5E88A1"/>
                </a:solidFill>
                <a:latin typeface="Open Sans"/>
              </a:rPr>
              <a:t>The material in this presentation is intended to outline our general product direction concerning HR Connect, and specific functionality may change at Unum’s sole discretion in the future. Also, certain information may contain forward-looking statements, and may include words such as “expects,” “anticipates,” “intends,” “plans,” and similar expressions. Such forward-looking statements involve known and unknown risk and uncertainties that may cause our actual future functionality to differ from that projected or contemplated in those forward-looking statements. This material is intended for informational purposes only and is not a contract, nor may it be incorporated into any contract, and any purchasing decisions should be made on features and functions that are currently available. </a:t>
            </a:r>
          </a:p>
          <a:p>
            <a:pPr>
              <a:lnSpc>
                <a:spcPts val="1000"/>
              </a:lnSpc>
            </a:pPr>
            <a:endParaRPr lang="en-US" sz="800" dirty="0">
              <a:solidFill>
                <a:srgbClr val="5E88A1"/>
              </a:solidFill>
              <a:latin typeface="Open Sans"/>
            </a:endParaRPr>
          </a:p>
          <a:p>
            <a:pPr>
              <a:lnSpc>
                <a:spcPts val="1000"/>
              </a:lnSpc>
            </a:pPr>
            <a:r>
              <a:rPr lang="en-US" sz="800" dirty="0">
                <a:solidFill>
                  <a:srgbClr val="5E88A1"/>
                </a:solidFill>
                <a:latin typeface="Open Sans"/>
              </a:rPr>
              <a:t>Insurance products are underwritten by the subsidiaries of Unum Group.  </a:t>
            </a:r>
          </a:p>
          <a:p>
            <a:pPr>
              <a:lnSpc>
                <a:spcPts val="1000"/>
              </a:lnSpc>
            </a:pPr>
            <a:endParaRPr lang="en-US" sz="800" dirty="0">
              <a:solidFill>
                <a:srgbClr val="5E88A1"/>
              </a:solidFill>
              <a:latin typeface="Open Sans"/>
            </a:endParaRPr>
          </a:p>
          <a:p>
            <a:pPr>
              <a:lnSpc>
                <a:spcPts val="1000"/>
              </a:lnSpc>
            </a:pPr>
            <a:r>
              <a:rPr lang="en-US" sz="800" dirty="0">
                <a:solidFill>
                  <a:srgbClr val="5E88A1"/>
                </a:solidFill>
                <a:latin typeface="Open Sans"/>
              </a:rPr>
              <a:t>© 2019 Unum Group.  All rights reserved.  Unum is a registered trademark and marketing brand of Unum Group and its insuring subsidiaries. </a:t>
            </a:r>
          </a:p>
          <a:p>
            <a:pPr>
              <a:lnSpc>
                <a:spcPts val="1000"/>
              </a:lnSpc>
            </a:pPr>
            <a:endParaRPr lang="en-US" sz="800" dirty="0">
              <a:solidFill>
                <a:srgbClr val="5E88A1"/>
              </a:solidFill>
              <a:latin typeface="Open Sans"/>
            </a:endParaRPr>
          </a:p>
          <a:p>
            <a:pPr>
              <a:lnSpc>
                <a:spcPts val="1000"/>
              </a:lnSpc>
            </a:pPr>
            <a:r>
              <a:rPr lang="en-US" sz="800" dirty="0">
                <a:solidFill>
                  <a:srgbClr val="5E88A1"/>
                </a:solidFill>
                <a:latin typeface="Open Sans"/>
              </a:rPr>
              <a:t>NS19-087 (7-19) FOR EMPLOYERS</a:t>
            </a:r>
          </a:p>
        </p:txBody>
      </p:sp>
    </p:spTree>
    <p:extLst>
      <p:ext uri="{BB962C8B-B14F-4D97-AF65-F5344CB8AC3E}">
        <p14:creationId xmlns:p14="http://schemas.microsoft.com/office/powerpoint/2010/main" val="7458875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D3AED4B-54FC-974D-B453-12C602E2A4E8}"/>
              </a:ext>
            </a:extLst>
          </p:cNvPr>
          <p:cNvSpPr>
            <a:spLocks noGrp="1"/>
          </p:cNvSpPr>
          <p:nvPr>
            <p:ph type="sldNum" sz="quarter" idx="12"/>
          </p:nvPr>
        </p:nvSpPr>
        <p:spPr/>
        <p:txBody>
          <a:bodyPr/>
          <a:lstStyle/>
          <a:p>
            <a:fld id="{434F970D-FEAA-7440-B6E2-61B22D2C621B}" type="slidenum">
              <a:rPr lang="en-US" smtClean="0"/>
              <a:pPr/>
              <a:t>2</a:t>
            </a:fld>
            <a:endParaRPr lang="en-US" dirty="0"/>
          </a:p>
        </p:txBody>
      </p:sp>
      <p:sp>
        <p:nvSpPr>
          <p:cNvPr id="3" name="TextBox 2">
            <a:extLst>
              <a:ext uri="{FF2B5EF4-FFF2-40B4-BE49-F238E27FC236}">
                <a16:creationId xmlns:a16="http://schemas.microsoft.com/office/drawing/2014/main" id="{5BE8722B-7630-754B-950F-39CDE7201BE4}"/>
              </a:ext>
            </a:extLst>
          </p:cNvPr>
          <p:cNvSpPr txBox="1"/>
          <p:nvPr/>
        </p:nvSpPr>
        <p:spPr>
          <a:xfrm>
            <a:off x="6858000" y="1280160"/>
            <a:ext cx="4114800" cy="457200"/>
          </a:xfrm>
          <a:prstGeom prst="rect">
            <a:avLst/>
          </a:prstGeom>
          <a:noFill/>
        </p:spPr>
        <p:txBody>
          <a:bodyPr wrap="square" lIns="0" tIns="0" rIns="0" bIns="0" rtlCol="0">
            <a:spAutoFit/>
          </a:bodyPr>
          <a:lstStyle/>
          <a:p>
            <a:pPr marL="7702" marR="3080" defTabSz="914422">
              <a:lnSpc>
                <a:spcPts val="3899"/>
              </a:lnSpc>
              <a:spcBef>
                <a:spcPts val="439"/>
              </a:spcBef>
            </a:pPr>
            <a:r>
              <a:rPr lang="en-US" sz="2800" b="1" dirty="0">
                <a:solidFill>
                  <a:srgbClr val="024882"/>
                </a:solidFill>
                <a:latin typeface="Open Sans" panose="020B0606030504020204" pitchFamily="34" charset="0"/>
                <a:ea typeface="Open Sans" panose="020B0606030504020204" pitchFamily="34" charset="0"/>
                <a:cs typeface="Open Sans" panose="020B0606030504020204" pitchFamily="34" charset="0"/>
              </a:rPr>
              <a:t>Contents:</a:t>
            </a:r>
            <a:endParaRPr lang="en-US" sz="2800" b="1"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 name="TextBox 3">
            <a:extLst>
              <a:ext uri="{FF2B5EF4-FFF2-40B4-BE49-F238E27FC236}">
                <a16:creationId xmlns:a16="http://schemas.microsoft.com/office/drawing/2014/main" id="{BE2653D5-3038-5F4A-B667-FF5E7A5CEE5E}"/>
              </a:ext>
            </a:extLst>
          </p:cNvPr>
          <p:cNvSpPr txBox="1"/>
          <p:nvPr/>
        </p:nvSpPr>
        <p:spPr>
          <a:xfrm>
            <a:off x="6858000" y="2057400"/>
            <a:ext cx="3757613" cy="3635226"/>
          </a:xfrm>
          <a:prstGeom prst="rect">
            <a:avLst/>
          </a:prstGeom>
          <a:noFill/>
        </p:spPr>
        <p:txBody>
          <a:bodyPr wrap="square" lIns="0" tIns="0" rIns="0" bIns="0" rtlCol="0">
            <a:spAutoFit/>
          </a:bodyPr>
          <a:lstStyle/>
          <a:p>
            <a:pPr>
              <a:lnSpc>
                <a:spcPts val="2400"/>
              </a:lnSpc>
              <a:spcBef>
                <a:spcPts val="600"/>
              </a:spcBef>
              <a:buClr>
                <a:srgbClr val="F8B532"/>
              </a:buClr>
            </a:pPr>
            <a:endParaRPr lang="en-US" dirty="0">
              <a:solidFill>
                <a:srgbClr val="024882"/>
              </a:solidFill>
              <a:latin typeface="Open Sans" panose="020B0606030504020204" pitchFamily="34" charset="0"/>
              <a:ea typeface="Open Sans" panose="020B0606030504020204" pitchFamily="34" charset="0"/>
              <a:cs typeface="Open Sans" panose="020B0606030504020204" pitchFamily="34" charset="0"/>
            </a:endParaRPr>
          </a:p>
          <a:p>
            <a:pPr marL="285750" indent="-285750">
              <a:lnSpc>
                <a:spcPts val="2400"/>
              </a:lnSpc>
              <a:spcBef>
                <a:spcPts val="600"/>
              </a:spcBef>
              <a:buClr>
                <a:srgbClr val="F8B532"/>
              </a:buClr>
              <a:buFont typeface="Arial" panose="020B0604020202020204" pitchFamily="34" charset="0"/>
              <a:buChar char="•"/>
            </a:pPr>
            <a:r>
              <a:rPr lang="en-US" dirty="0">
                <a:solidFill>
                  <a:srgbClr val="024882"/>
                </a:solidFill>
                <a:latin typeface="Open Sans" panose="020B0606030504020204" pitchFamily="34" charset="0"/>
                <a:ea typeface="Open Sans" panose="020B0606030504020204" pitchFamily="34" charset="0"/>
                <a:cs typeface="Open Sans" panose="020B0606030504020204" pitchFamily="34" charset="0"/>
              </a:rPr>
              <a:t>Marketplace Landscape</a:t>
            </a:r>
          </a:p>
          <a:p>
            <a:pPr marL="192024" indent="-192024">
              <a:lnSpc>
                <a:spcPts val="2400"/>
              </a:lnSpc>
              <a:spcBef>
                <a:spcPts val="600"/>
              </a:spcBef>
              <a:buClr>
                <a:srgbClr val="F8B532"/>
              </a:buClr>
              <a:buFont typeface="Arial" panose="020B0604020202020204" pitchFamily="34" charset="0"/>
              <a:buChar char="•"/>
            </a:pPr>
            <a:r>
              <a:rPr lang="en-US" dirty="0">
                <a:solidFill>
                  <a:srgbClr val="024882"/>
                </a:solidFill>
                <a:latin typeface="Open Sans" panose="020B0606030504020204" pitchFamily="34" charset="0"/>
                <a:ea typeface="Open Sans" panose="020B0606030504020204" pitchFamily="34" charset="0"/>
                <a:cs typeface="Open Sans" panose="020B0606030504020204" pitchFamily="34" charset="0"/>
              </a:rPr>
              <a:t> About ADP</a:t>
            </a:r>
          </a:p>
          <a:p>
            <a:pPr marL="192024" indent="-192024">
              <a:lnSpc>
                <a:spcPts val="2400"/>
              </a:lnSpc>
              <a:spcBef>
                <a:spcPts val="600"/>
              </a:spcBef>
              <a:buClr>
                <a:srgbClr val="F8B532"/>
              </a:buClr>
              <a:buFont typeface="Arial" panose="020B0604020202020204" pitchFamily="34" charset="0"/>
              <a:buChar char="•"/>
            </a:pPr>
            <a:r>
              <a:rPr lang="en-US" dirty="0">
                <a:solidFill>
                  <a:srgbClr val="024882"/>
                </a:solidFill>
                <a:latin typeface="Open Sans" panose="020B0606030504020204" pitchFamily="34" charset="0"/>
                <a:ea typeface="Open Sans" panose="020B0606030504020204" pitchFamily="34" charset="0"/>
                <a:cs typeface="Open Sans" panose="020B0606030504020204" pitchFamily="34" charset="0"/>
              </a:rPr>
              <a:t> About Unum</a:t>
            </a:r>
          </a:p>
          <a:p>
            <a:pPr marL="192024" indent="-192024">
              <a:lnSpc>
                <a:spcPts val="2400"/>
              </a:lnSpc>
              <a:spcBef>
                <a:spcPts val="600"/>
              </a:spcBef>
              <a:buClr>
                <a:srgbClr val="F8B532"/>
              </a:buClr>
              <a:buFont typeface="Arial" panose="020B0604020202020204" pitchFamily="34" charset="0"/>
              <a:buChar char="•"/>
            </a:pPr>
            <a:r>
              <a:rPr lang="en-US" dirty="0">
                <a:solidFill>
                  <a:srgbClr val="024882"/>
                </a:solidFill>
                <a:latin typeface="Open Sans" panose="020B0606030504020204" pitchFamily="34" charset="0"/>
                <a:ea typeface="Open Sans" panose="020B0606030504020204" pitchFamily="34" charset="0"/>
                <a:cs typeface="Open Sans" panose="020B0606030504020204" pitchFamily="34" charset="0"/>
              </a:rPr>
              <a:t> The Benefits Experience of the Past </a:t>
            </a:r>
          </a:p>
          <a:p>
            <a:pPr marL="192024" indent="-192024">
              <a:lnSpc>
                <a:spcPts val="2400"/>
              </a:lnSpc>
              <a:spcBef>
                <a:spcPts val="600"/>
              </a:spcBef>
              <a:buClr>
                <a:srgbClr val="F8B532"/>
              </a:buClr>
              <a:buFont typeface="Arial" panose="020B0604020202020204" pitchFamily="34" charset="0"/>
              <a:buChar char="•"/>
            </a:pPr>
            <a:r>
              <a:rPr lang="en-US" dirty="0">
                <a:solidFill>
                  <a:srgbClr val="024882"/>
                </a:solidFill>
                <a:latin typeface="Open Sans" panose="020B0606030504020204" pitchFamily="34" charset="0"/>
                <a:ea typeface="Open Sans" panose="020B0606030504020204" pitchFamily="34" charset="0"/>
                <a:cs typeface="Open Sans" panose="020B0606030504020204" pitchFamily="34" charset="0"/>
              </a:rPr>
              <a:t> Introducing HR Connect </a:t>
            </a:r>
          </a:p>
          <a:p>
            <a:pPr marL="192024" indent="-192024">
              <a:lnSpc>
                <a:spcPts val="2400"/>
              </a:lnSpc>
              <a:spcBef>
                <a:spcPts val="600"/>
              </a:spcBef>
              <a:buClr>
                <a:srgbClr val="F8B532"/>
              </a:buClr>
              <a:buFont typeface="Arial" panose="020B0604020202020204" pitchFamily="34" charset="0"/>
              <a:buChar char="•"/>
            </a:pPr>
            <a:r>
              <a:rPr lang="en-US" dirty="0">
                <a:solidFill>
                  <a:srgbClr val="024882"/>
                </a:solidFill>
                <a:latin typeface="Open Sans" panose="020B0606030504020204" pitchFamily="34" charset="0"/>
                <a:ea typeface="Open Sans" panose="020B0606030504020204" pitchFamily="34" charset="0"/>
                <a:cs typeface="Open Sans" panose="020B0606030504020204" pitchFamily="34" charset="0"/>
              </a:rPr>
              <a:t> Specific Capabilities</a:t>
            </a:r>
          </a:p>
          <a:p>
            <a:pPr marL="192024" indent="-192024">
              <a:lnSpc>
                <a:spcPts val="2400"/>
              </a:lnSpc>
              <a:spcBef>
                <a:spcPts val="600"/>
              </a:spcBef>
              <a:buClr>
                <a:srgbClr val="F8B532"/>
              </a:buClr>
              <a:buFont typeface="Arial" panose="020B0604020202020204" pitchFamily="34" charset="0"/>
              <a:buChar char="•"/>
            </a:pPr>
            <a:r>
              <a:rPr lang="en-US" dirty="0">
                <a:solidFill>
                  <a:srgbClr val="024882"/>
                </a:solidFill>
                <a:latin typeface="Open Sans" panose="020B0606030504020204" pitchFamily="34" charset="0"/>
                <a:ea typeface="Open Sans" panose="020B0606030504020204" pitchFamily="34" charset="0"/>
                <a:cs typeface="Open Sans" panose="020B0606030504020204" pitchFamily="34" charset="0"/>
              </a:rPr>
              <a:t> Customer Testimonial</a:t>
            </a:r>
          </a:p>
          <a:p>
            <a:pPr marL="192024" indent="-192024">
              <a:lnSpc>
                <a:spcPts val="2400"/>
              </a:lnSpc>
              <a:spcBef>
                <a:spcPts val="600"/>
              </a:spcBef>
              <a:buClr>
                <a:srgbClr val="F8B532"/>
              </a:buClr>
              <a:buFont typeface="Arial" panose="020B0604020202020204" pitchFamily="34" charset="0"/>
              <a:buChar char="•"/>
            </a:pPr>
            <a:r>
              <a:rPr lang="en-US" dirty="0">
                <a:solidFill>
                  <a:srgbClr val="024882"/>
                </a:solidFill>
                <a:latin typeface="Open Sans" panose="020B0606030504020204" pitchFamily="34" charset="0"/>
                <a:ea typeface="Open Sans" panose="020B0606030504020204" pitchFamily="34" charset="0"/>
                <a:cs typeface="Open Sans" panose="020B0606030504020204" pitchFamily="34" charset="0"/>
              </a:rPr>
              <a:t> Value to Employer/Employees</a:t>
            </a:r>
          </a:p>
          <a:p>
            <a:pPr marL="252146" indent="-252146">
              <a:lnSpc>
                <a:spcPct val="150000"/>
              </a:lnSpc>
              <a:buClr>
                <a:srgbClr val="F8B532"/>
              </a:buClr>
              <a:buFont typeface="Arial" panose="020B0604020202020204" pitchFamily="34" charset="0"/>
              <a:buChar char="•"/>
            </a:pPr>
            <a:endParaRPr lang="en-US" sz="1235" dirty="0">
              <a:solidFill>
                <a:srgbClr val="4D83AF"/>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5" name="Picture 4">
            <a:extLst>
              <a:ext uri="{FF2B5EF4-FFF2-40B4-BE49-F238E27FC236}">
                <a16:creationId xmlns:a16="http://schemas.microsoft.com/office/drawing/2014/main" id="{1B5E4ADA-E663-394B-AB82-5F6B134F55A9}"/>
              </a:ext>
            </a:extLst>
          </p:cNvPr>
          <p:cNvPicPr>
            <a:picLocks noChangeAspect="1"/>
          </p:cNvPicPr>
          <p:nvPr/>
        </p:nvPicPr>
        <p:blipFill rotWithShape="1">
          <a:blip r:embed="rId3" cstate="email">
            <a:extLst>
              <a:ext uri="{BEBA8EAE-BF5A-486C-A8C5-ECC9F3942E4B}">
                <a14:imgProps xmlns:a14="http://schemas.microsoft.com/office/drawing/2010/main">
                  <a14:imgLayer r:embed="rId4">
                    <a14:imgEffect>
                      <a14:colorTemperature colorTemp="6176"/>
                    </a14:imgEffect>
                  </a14:imgLayer>
                </a14:imgProps>
              </a:ext>
              <a:ext uri="{28A0092B-C50C-407E-A947-70E740481C1C}">
                <a14:useLocalDpi xmlns:a14="http://schemas.microsoft.com/office/drawing/2010/main"/>
              </a:ext>
            </a:extLst>
          </a:blip>
          <a:srcRect l="27599" r="12380"/>
          <a:stretch/>
        </p:blipFill>
        <p:spPr>
          <a:xfrm>
            <a:off x="0" y="-2"/>
            <a:ext cx="5943600" cy="6858002"/>
          </a:xfrm>
          <a:prstGeom prst="rect">
            <a:avLst/>
          </a:prstGeom>
        </p:spPr>
      </p:pic>
      <p:pic>
        <p:nvPicPr>
          <p:cNvPr id="6" name="Picture 5">
            <a:extLst>
              <a:ext uri="{FF2B5EF4-FFF2-40B4-BE49-F238E27FC236}">
                <a16:creationId xmlns:a16="http://schemas.microsoft.com/office/drawing/2014/main" id="{8798118D-1A74-284B-9B85-37DCC9DE90F5}"/>
              </a:ext>
            </a:extLst>
          </p:cNvPr>
          <p:cNvPicPr>
            <a:picLocks noChangeAspect="1"/>
          </p:cNvPicPr>
          <p:nvPr/>
        </p:nvPicPr>
        <p:blipFill>
          <a:blip r:embed="rId5"/>
          <a:stretch>
            <a:fillRect/>
          </a:stretch>
        </p:blipFill>
        <p:spPr>
          <a:xfrm>
            <a:off x="10226145" y="323051"/>
            <a:ext cx="1685440" cy="421360"/>
          </a:xfrm>
          <a:prstGeom prst="rect">
            <a:avLst/>
          </a:prstGeom>
        </p:spPr>
      </p:pic>
    </p:spTree>
    <p:extLst>
      <p:ext uri="{BB962C8B-B14F-4D97-AF65-F5344CB8AC3E}">
        <p14:creationId xmlns:p14="http://schemas.microsoft.com/office/powerpoint/2010/main" val="32745185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Rectangle 52">
            <a:extLst>
              <a:ext uri="{FF2B5EF4-FFF2-40B4-BE49-F238E27FC236}">
                <a16:creationId xmlns:a16="http://schemas.microsoft.com/office/drawing/2014/main" id="{1098866F-7863-2142-A293-4B6191D9F265}"/>
              </a:ext>
            </a:extLst>
          </p:cNvPr>
          <p:cNvSpPr/>
          <p:nvPr/>
        </p:nvSpPr>
        <p:spPr>
          <a:xfrm>
            <a:off x="4999048" y="5648960"/>
            <a:ext cx="7192953" cy="1214551"/>
          </a:xfrm>
          <a:prstGeom prst="rect">
            <a:avLst/>
          </a:prstGeom>
          <a:solidFill>
            <a:srgbClr val="111C4E"/>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609555" hangingPunct="0">
              <a:defRPr/>
            </a:pPr>
            <a:endParaRPr lang="en-US" sz="600" kern="0">
              <a:solidFill>
                <a:srgbClr val="F1DED2"/>
              </a:solidFill>
              <a:latin typeface="Helvetica"/>
              <a:cs typeface="Helvetica"/>
              <a:sym typeface="TaubSans-Regular"/>
            </a:endParaRPr>
          </a:p>
        </p:txBody>
      </p:sp>
      <p:sp>
        <p:nvSpPr>
          <p:cNvPr id="5" name="Slide Number Placeholder 4">
            <a:extLst>
              <a:ext uri="{FF2B5EF4-FFF2-40B4-BE49-F238E27FC236}">
                <a16:creationId xmlns:a16="http://schemas.microsoft.com/office/drawing/2014/main" id="{5AC87328-C8E2-9645-A047-77E06818D4E9}"/>
              </a:ext>
            </a:extLst>
          </p:cNvPr>
          <p:cNvSpPr>
            <a:spLocks noGrp="1"/>
          </p:cNvSpPr>
          <p:nvPr>
            <p:ph type="sldNum" sz="quarter" idx="14"/>
          </p:nvPr>
        </p:nvSpPr>
        <p:spPr>
          <a:xfrm>
            <a:off x="13820728" y="8719143"/>
            <a:ext cx="68929" cy="164212"/>
          </a:xfrm>
        </p:spPr>
        <p:txBody>
          <a:bodyPr/>
          <a:lstStyle/>
          <a:p>
            <a:pPr defTabSz="609585" hangingPunct="0">
              <a:defRPr/>
            </a:pPr>
            <a:fld id="{0C691DA3-4ABE-49F3-91E6-D9975CC9DD5F}" type="slidenum">
              <a:rPr lang="en-US" kern="0">
                <a:solidFill>
                  <a:srgbClr val="222222"/>
                </a:solidFill>
                <a:latin typeface="TaubSans-Regular"/>
                <a:sym typeface="TaubSans-Regular"/>
              </a:rPr>
              <a:pPr defTabSz="609585" hangingPunct="0">
                <a:defRPr/>
              </a:pPr>
              <a:t>3</a:t>
            </a:fld>
            <a:endParaRPr lang="en-US" kern="0" dirty="0">
              <a:solidFill>
                <a:srgbClr val="222222"/>
              </a:solidFill>
              <a:latin typeface="TaubSans-Regular"/>
              <a:sym typeface="TaubSans-Regular"/>
            </a:endParaRPr>
          </a:p>
        </p:txBody>
      </p:sp>
      <p:sp>
        <p:nvSpPr>
          <p:cNvPr id="2" name="Title 1">
            <a:extLst>
              <a:ext uri="{FF2B5EF4-FFF2-40B4-BE49-F238E27FC236}">
                <a16:creationId xmlns:a16="http://schemas.microsoft.com/office/drawing/2014/main" id="{D732C093-24CB-0D46-BBF9-E153525FEF49}"/>
              </a:ext>
            </a:extLst>
          </p:cNvPr>
          <p:cNvSpPr>
            <a:spLocks noGrp="1"/>
          </p:cNvSpPr>
          <p:nvPr>
            <p:ph type="title"/>
          </p:nvPr>
        </p:nvSpPr>
        <p:spPr/>
        <p:txBody>
          <a:bodyPr>
            <a:normAutofit fontScale="90000"/>
          </a:bodyPr>
          <a:lstStyle/>
          <a:p>
            <a:pPr algn="ctr"/>
            <a:r>
              <a:rPr lang="en-US" dirty="0"/>
              <a:t>Shifting Landscape</a:t>
            </a:r>
          </a:p>
        </p:txBody>
      </p:sp>
      <p:sp>
        <p:nvSpPr>
          <p:cNvPr id="88" name="Line">
            <a:extLst>
              <a:ext uri="{FF2B5EF4-FFF2-40B4-BE49-F238E27FC236}">
                <a16:creationId xmlns:a16="http://schemas.microsoft.com/office/drawing/2014/main" id="{6112477D-7E40-1049-8F89-83325A71CFB7}"/>
              </a:ext>
            </a:extLst>
          </p:cNvPr>
          <p:cNvSpPr/>
          <p:nvPr/>
        </p:nvSpPr>
        <p:spPr>
          <a:xfrm flipV="1">
            <a:off x="4999045" y="1526652"/>
            <a:ext cx="0" cy="5331349"/>
          </a:xfrm>
          <a:prstGeom prst="line">
            <a:avLst/>
          </a:prstGeom>
          <a:ln w="6350">
            <a:solidFill>
              <a:schemeClr val="accent1">
                <a:alpha val="50000"/>
              </a:schemeClr>
            </a:solidFill>
          </a:ln>
        </p:spPr>
        <p:txBody>
          <a:bodyPr lIns="60960" tIns="60960" rIns="60960" bIns="60960"/>
          <a:lstStyle/>
          <a:p>
            <a:pPr defTabSz="914332">
              <a:defRPr/>
            </a:pPr>
            <a:endParaRPr sz="1200" spc="-96" dirty="0">
              <a:solidFill>
                <a:srgbClr val="222222"/>
              </a:solidFill>
              <a:latin typeface="Taub Sans"/>
              <a:cs typeface="Helvetica"/>
              <a:sym typeface="TaubSans-Regular"/>
            </a:endParaRPr>
          </a:p>
        </p:txBody>
      </p:sp>
      <p:sp>
        <p:nvSpPr>
          <p:cNvPr id="132" name="Rectangle 131">
            <a:extLst>
              <a:ext uri="{FF2B5EF4-FFF2-40B4-BE49-F238E27FC236}">
                <a16:creationId xmlns:a16="http://schemas.microsoft.com/office/drawing/2014/main" id="{7AA0220E-C594-432C-A401-E24D6BC93037}"/>
              </a:ext>
            </a:extLst>
          </p:cNvPr>
          <p:cNvSpPr/>
          <p:nvPr/>
        </p:nvSpPr>
        <p:spPr>
          <a:xfrm>
            <a:off x="7829180" y="1636184"/>
            <a:ext cx="1747273" cy="287323"/>
          </a:xfrm>
          <a:prstGeom prst="rect">
            <a:avLst/>
          </a:prstGeom>
        </p:spPr>
        <p:txBody>
          <a:bodyPr wrap="none" lIns="0" tIns="0" rIns="0" bIns="0">
            <a:spAutoFit/>
          </a:bodyPr>
          <a:lstStyle/>
          <a:p>
            <a:pPr algn="ctr" defTabSz="914332">
              <a:spcBef>
                <a:spcPts val="1333"/>
              </a:spcBef>
              <a:buClr>
                <a:srgbClr val="D0271D"/>
              </a:buClr>
              <a:defRPr/>
            </a:pPr>
            <a:r>
              <a:rPr lang="en-US" sz="1867" dirty="0">
                <a:solidFill>
                  <a:srgbClr val="D0271D"/>
                </a:solidFill>
                <a:latin typeface="Taub Sans"/>
                <a:cs typeface="Helvetica"/>
                <a:sym typeface="TaubSans-Regular"/>
              </a:rPr>
              <a:t>Productivity Gap </a:t>
            </a:r>
          </a:p>
        </p:txBody>
      </p:sp>
      <p:sp>
        <p:nvSpPr>
          <p:cNvPr id="178" name="Rectangle 177">
            <a:extLst>
              <a:ext uri="{FF2B5EF4-FFF2-40B4-BE49-F238E27FC236}">
                <a16:creationId xmlns:a16="http://schemas.microsoft.com/office/drawing/2014/main" id="{14CB0D29-742B-4A09-83FB-6C10150EABB8}"/>
              </a:ext>
            </a:extLst>
          </p:cNvPr>
          <p:cNvSpPr/>
          <p:nvPr/>
        </p:nvSpPr>
        <p:spPr>
          <a:xfrm>
            <a:off x="6760708" y="2450541"/>
            <a:ext cx="1550033" cy="369332"/>
          </a:xfrm>
          <a:prstGeom prst="rect">
            <a:avLst/>
          </a:prstGeom>
        </p:spPr>
        <p:txBody>
          <a:bodyPr wrap="square" lIns="0" tIns="0" rIns="0" bIns="0">
            <a:spAutoFit/>
          </a:bodyPr>
          <a:lstStyle/>
          <a:p>
            <a:pPr defTabSz="914332">
              <a:spcBef>
                <a:spcPts val="800"/>
              </a:spcBef>
              <a:spcAft>
                <a:spcPts val="1600"/>
              </a:spcAft>
              <a:defRPr/>
            </a:pPr>
            <a:r>
              <a:rPr lang="en-US" sz="1200" dirty="0">
                <a:solidFill>
                  <a:srgbClr val="222222"/>
                </a:solidFill>
                <a:latin typeface="Taub Sans"/>
                <a:cs typeface="Helvetica"/>
                <a:sym typeface="TaubSans-Regular"/>
              </a:rPr>
              <a:t>Companies increasing HCM tech investments </a:t>
            </a:r>
          </a:p>
        </p:txBody>
      </p:sp>
      <p:sp>
        <p:nvSpPr>
          <p:cNvPr id="179" name="Rectangle 178">
            <a:extLst>
              <a:ext uri="{FF2B5EF4-FFF2-40B4-BE49-F238E27FC236}">
                <a16:creationId xmlns:a16="http://schemas.microsoft.com/office/drawing/2014/main" id="{048193F3-F95E-467D-92CF-EC8B986C9A95}"/>
              </a:ext>
            </a:extLst>
          </p:cNvPr>
          <p:cNvSpPr/>
          <p:nvPr/>
        </p:nvSpPr>
        <p:spPr>
          <a:xfrm>
            <a:off x="5706253" y="2355741"/>
            <a:ext cx="931879" cy="574453"/>
          </a:xfrm>
          <a:prstGeom prst="rect">
            <a:avLst/>
          </a:prstGeom>
        </p:spPr>
        <p:txBody>
          <a:bodyPr wrap="square" lIns="0" tIns="0" rIns="0" bIns="0">
            <a:spAutoFit/>
          </a:bodyPr>
          <a:lstStyle/>
          <a:p>
            <a:pPr algn="ctr" defTabSz="914332">
              <a:defRPr/>
            </a:pPr>
            <a:r>
              <a:rPr lang="en-US" sz="3733" dirty="0">
                <a:solidFill>
                  <a:srgbClr val="7967AE"/>
                </a:solidFill>
                <a:latin typeface="Taub Display 30" pitchFamily="2" charset="77"/>
                <a:cs typeface="Helvetica"/>
                <a:sym typeface="TaubSans-Regular"/>
              </a:rPr>
              <a:t>51%</a:t>
            </a:r>
          </a:p>
        </p:txBody>
      </p:sp>
      <p:sp>
        <p:nvSpPr>
          <p:cNvPr id="180" name="Rectangle 179">
            <a:extLst>
              <a:ext uri="{FF2B5EF4-FFF2-40B4-BE49-F238E27FC236}">
                <a16:creationId xmlns:a16="http://schemas.microsoft.com/office/drawing/2014/main" id="{A46B3C28-FB55-45B2-A75A-90C7A146BA98}"/>
              </a:ext>
            </a:extLst>
          </p:cNvPr>
          <p:cNvSpPr/>
          <p:nvPr/>
        </p:nvSpPr>
        <p:spPr>
          <a:xfrm>
            <a:off x="10235271" y="2461181"/>
            <a:ext cx="1456507" cy="369332"/>
          </a:xfrm>
          <a:prstGeom prst="rect">
            <a:avLst/>
          </a:prstGeom>
        </p:spPr>
        <p:txBody>
          <a:bodyPr wrap="square" lIns="0" tIns="0" rIns="0" bIns="0">
            <a:spAutoFit/>
          </a:bodyPr>
          <a:lstStyle/>
          <a:p>
            <a:pPr defTabSz="914332">
              <a:spcBef>
                <a:spcPts val="800"/>
              </a:spcBef>
              <a:spcAft>
                <a:spcPts val="1600"/>
              </a:spcAft>
              <a:defRPr/>
            </a:pPr>
            <a:r>
              <a:rPr lang="en-US" sz="1200" dirty="0">
                <a:solidFill>
                  <a:srgbClr val="222222"/>
                </a:solidFill>
                <a:latin typeface="Taub Sans"/>
                <a:cs typeface="Helvetica"/>
                <a:sym typeface="TaubSans-Regular"/>
              </a:rPr>
              <a:t>Expected better results</a:t>
            </a:r>
          </a:p>
        </p:txBody>
      </p:sp>
      <p:sp>
        <p:nvSpPr>
          <p:cNvPr id="181" name="Rectangle 180">
            <a:extLst>
              <a:ext uri="{FF2B5EF4-FFF2-40B4-BE49-F238E27FC236}">
                <a16:creationId xmlns:a16="http://schemas.microsoft.com/office/drawing/2014/main" id="{F4D6D5D6-F657-492D-B1B0-D85F98937457}"/>
              </a:ext>
            </a:extLst>
          </p:cNvPr>
          <p:cNvSpPr/>
          <p:nvPr/>
        </p:nvSpPr>
        <p:spPr>
          <a:xfrm>
            <a:off x="9129136" y="2364648"/>
            <a:ext cx="1079197" cy="574453"/>
          </a:xfrm>
          <a:prstGeom prst="rect">
            <a:avLst/>
          </a:prstGeom>
        </p:spPr>
        <p:txBody>
          <a:bodyPr wrap="square" lIns="0" tIns="0" rIns="0" bIns="0">
            <a:spAutoFit/>
          </a:bodyPr>
          <a:lstStyle/>
          <a:p>
            <a:pPr algn="ctr" defTabSz="914332">
              <a:defRPr/>
            </a:pPr>
            <a:r>
              <a:rPr lang="en-US" sz="3733" dirty="0">
                <a:solidFill>
                  <a:srgbClr val="7967AE"/>
                </a:solidFill>
                <a:latin typeface="Taub Display 30" pitchFamily="2" charset="77"/>
                <a:cs typeface="Helvetica"/>
                <a:sym typeface="TaubSans-Regular"/>
              </a:rPr>
              <a:t>63%</a:t>
            </a:r>
          </a:p>
        </p:txBody>
      </p:sp>
      <p:sp>
        <p:nvSpPr>
          <p:cNvPr id="182" name="Rectangle 181">
            <a:extLst>
              <a:ext uri="{FF2B5EF4-FFF2-40B4-BE49-F238E27FC236}">
                <a16:creationId xmlns:a16="http://schemas.microsoft.com/office/drawing/2014/main" id="{8A5B2E9E-E608-4860-B4A4-26E921AED768}"/>
              </a:ext>
            </a:extLst>
          </p:cNvPr>
          <p:cNvSpPr/>
          <p:nvPr/>
        </p:nvSpPr>
        <p:spPr>
          <a:xfrm>
            <a:off x="8527720" y="2531079"/>
            <a:ext cx="384437" cy="205184"/>
          </a:xfrm>
          <a:prstGeom prst="rect">
            <a:avLst/>
          </a:prstGeom>
        </p:spPr>
        <p:txBody>
          <a:bodyPr wrap="square" lIns="0" tIns="0" rIns="0" bIns="0">
            <a:noAutofit/>
          </a:bodyPr>
          <a:lstStyle/>
          <a:p>
            <a:pPr algn="ctr" defTabSz="914332">
              <a:spcBef>
                <a:spcPts val="800"/>
              </a:spcBef>
              <a:spcAft>
                <a:spcPts val="1600"/>
              </a:spcAft>
              <a:defRPr/>
            </a:pPr>
            <a:r>
              <a:rPr lang="en-US" sz="1333" b="1" dirty="0">
                <a:solidFill>
                  <a:srgbClr val="222222"/>
                </a:solidFill>
                <a:latin typeface="Taub Sans"/>
                <a:cs typeface="Helvetica"/>
                <a:sym typeface="TaubSans-Regular"/>
              </a:rPr>
              <a:t>yet</a:t>
            </a:r>
          </a:p>
        </p:txBody>
      </p:sp>
      <p:grpSp>
        <p:nvGrpSpPr>
          <p:cNvPr id="4" name="Group 3"/>
          <p:cNvGrpSpPr/>
          <p:nvPr/>
        </p:nvGrpSpPr>
        <p:grpSpPr>
          <a:xfrm>
            <a:off x="5682886" y="3124691"/>
            <a:ext cx="5839390" cy="2442391"/>
            <a:chOff x="4028853" y="2588293"/>
            <a:chExt cx="5041791" cy="1861718"/>
          </a:xfrm>
        </p:grpSpPr>
        <p:sp>
          <p:nvSpPr>
            <p:cNvPr id="177" name="Bus Text">
              <a:extLst>
                <a:ext uri="{FF2B5EF4-FFF2-40B4-BE49-F238E27FC236}">
                  <a16:creationId xmlns:a16="http://schemas.microsoft.com/office/drawing/2014/main" id="{EABCBF3D-86B8-4C5B-AD22-FB101F3D718F}"/>
                </a:ext>
              </a:extLst>
            </p:cNvPr>
            <p:cNvSpPr txBox="1"/>
            <p:nvPr/>
          </p:nvSpPr>
          <p:spPr>
            <a:xfrm>
              <a:off x="7598158" y="2871815"/>
              <a:ext cx="1472486" cy="474993"/>
            </a:xfrm>
            <a:prstGeom prst="rect">
              <a:avLst/>
            </a:prstGeom>
            <a:noFill/>
          </p:spPr>
          <p:txBody>
            <a:bodyPr wrap="square" rtlCol="0">
              <a:spAutoFit/>
            </a:bodyPr>
            <a:lstStyle/>
            <a:p>
              <a:pPr defTabSz="914332">
                <a:defRPr/>
              </a:pPr>
              <a:r>
                <a:rPr lang="en-US" sz="1467" dirty="0">
                  <a:solidFill>
                    <a:srgbClr val="353535"/>
                  </a:solidFill>
                  <a:latin typeface="Taub Sans Medium" pitchFamily="2" charset="0"/>
                  <a:ea typeface="Taub Sans Medium" pitchFamily="2" charset="0"/>
                  <a:cs typeface="Arial" panose="020B0604020202020204" pitchFamily="34" charset="0"/>
                  <a:sym typeface="TaubSans-Regular"/>
                </a:rPr>
                <a:t>Technology Advancements</a:t>
              </a:r>
            </a:p>
          </p:txBody>
        </p:sp>
        <p:grpSp>
          <p:nvGrpSpPr>
            <p:cNvPr id="183" name="Group 182">
              <a:extLst>
                <a:ext uri="{FF2B5EF4-FFF2-40B4-BE49-F238E27FC236}">
                  <a16:creationId xmlns:a16="http://schemas.microsoft.com/office/drawing/2014/main" id="{899A1C9D-0A13-714E-ADAC-1F4BAE7E479A}"/>
                </a:ext>
              </a:extLst>
            </p:cNvPr>
            <p:cNvGrpSpPr/>
            <p:nvPr/>
          </p:nvGrpSpPr>
          <p:grpSpPr>
            <a:xfrm>
              <a:off x="4028853" y="2588293"/>
              <a:ext cx="3505785" cy="1861718"/>
              <a:chOff x="3077458" y="1579451"/>
              <a:chExt cx="4881352" cy="2870767"/>
            </a:xfrm>
          </p:grpSpPr>
          <p:sp>
            <p:nvSpPr>
              <p:cNvPr id="184" name="object 32">
                <a:extLst>
                  <a:ext uri="{FF2B5EF4-FFF2-40B4-BE49-F238E27FC236}">
                    <a16:creationId xmlns:a16="http://schemas.microsoft.com/office/drawing/2014/main" id="{B320D8D3-1641-9A40-B355-10B2F757D5D9}"/>
                  </a:ext>
                </a:extLst>
              </p:cNvPr>
              <p:cNvSpPr/>
              <p:nvPr/>
            </p:nvSpPr>
            <p:spPr>
              <a:xfrm>
                <a:off x="3077458" y="1579451"/>
                <a:ext cx="0" cy="2825640"/>
              </a:xfrm>
              <a:custGeom>
                <a:avLst/>
                <a:gdLst/>
                <a:ahLst/>
                <a:cxnLst/>
                <a:rect l="l" t="t" r="r" b="b"/>
                <a:pathLst>
                  <a:path h="2279015">
                    <a:moveTo>
                      <a:pt x="0" y="2278538"/>
                    </a:moveTo>
                    <a:lnTo>
                      <a:pt x="1" y="0"/>
                    </a:lnTo>
                  </a:path>
                </a:pathLst>
              </a:custGeom>
              <a:ln w="6350">
                <a:solidFill>
                  <a:schemeClr val="bg1">
                    <a:lumMod val="75000"/>
                  </a:schemeClr>
                </a:solidFill>
              </a:ln>
            </p:spPr>
            <p:txBody>
              <a:bodyPr wrap="square" lIns="0" tIns="0" rIns="0" bIns="0" rtlCol="0"/>
              <a:lst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a:lstStyle>
              <a:p>
                <a:pPr defTabSz="685766">
                  <a:defRPr/>
                </a:pPr>
                <a:endParaRPr sz="2400" dirty="0">
                  <a:solidFill>
                    <a:prstClr val="black"/>
                  </a:solidFill>
                  <a:latin typeface="Taub Sans"/>
                  <a:cs typeface="Helvetica"/>
                  <a:sym typeface="TaubSans-Regular"/>
                </a:endParaRPr>
              </a:p>
            </p:txBody>
          </p:sp>
          <p:sp>
            <p:nvSpPr>
              <p:cNvPr id="185" name="object 33">
                <a:extLst>
                  <a:ext uri="{FF2B5EF4-FFF2-40B4-BE49-F238E27FC236}">
                    <a16:creationId xmlns:a16="http://schemas.microsoft.com/office/drawing/2014/main" id="{7B20F27E-F181-BF4E-9794-B8C023C5F041}"/>
                  </a:ext>
                </a:extLst>
              </p:cNvPr>
              <p:cNvSpPr/>
              <p:nvPr/>
            </p:nvSpPr>
            <p:spPr>
              <a:xfrm>
                <a:off x="3077458" y="4404499"/>
                <a:ext cx="4876411" cy="45719"/>
              </a:xfrm>
              <a:custGeom>
                <a:avLst/>
                <a:gdLst/>
                <a:ahLst/>
                <a:cxnLst/>
                <a:rect l="l" t="t" r="r" b="b"/>
                <a:pathLst>
                  <a:path w="3916045">
                    <a:moveTo>
                      <a:pt x="0" y="0"/>
                    </a:moveTo>
                    <a:lnTo>
                      <a:pt x="3915474" y="0"/>
                    </a:lnTo>
                  </a:path>
                </a:pathLst>
              </a:custGeom>
              <a:ln w="6350">
                <a:solidFill>
                  <a:schemeClr val="bg1">
                    <a:lumMod val="75000"/>
                  </a:schemeClr>
                </a:solidFill>
              </a:ln>
            </p:spPr>
            <p:txBody>
              <a:bodyPr wrap="square" lIns="0" tIns="0" rIns="0" bIns="0" rtlCol="0"/>
              <a:lst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a:lstStyle>
              <a:p>
                <a:pPr defTabSz="685766">
                  <a:defRPr/>
                </a:pPr>
                <a:endParaRPr sz="2400" dirty="0">
                  <a:solidFill>
                    <a:prstClr val="black"/>
                  </a:solidFill>
                  <a:latin typeface="Taub Sans"/>
                  <a:cs typeface="Helvetica"/>
                  <a:sym typeface="TaubSans-Regular"/>
                </a:endParaRPr>
              </a:p>
            </p:txBody>
          </p:sp>
          <p:grpSp>
            <p:nvGrpSpPr>
              <p:cNvPr id="186" name="Group 185">
                <a:extLst>
                  <a:ext uri="{FF2B5EF4-FFF2-40B4-BE49-F238E27FC236}">
                    <a16:creationId xmlns:a16="http://schemas.microsoft.com/office/drawing/2014/main" id="{989659D2-5E39-D043-A5BB-A18F3BBE6F6C}"/>
                  </a:ext>
                </a:extLst>
              </p:cNvPr>
              <p:cNvGrpSpPr/>
              <p:nvPr/>
            </p:nvGrpSpPr>
            <p:grpSpPr>
              <a:xfrm>
                <a:off x="3077458" y="2016641"/>
                <a:ext cx="4881352" cy="2387406"/>
                <a:chOff x="2564910" y="2716477"/>
                <a:chExt cx="3824246" cy="1930702"/>
              </a:xfrm>
            </p:grpSpPr>
            <p:sp>
              <p:nvSpPr>
                <p:cNvPr id="187" name="object 30">
                  <a:extLst>
                    <a:ext uri="{FF2B5EF4-FFF2-40B4-BE49-F238E27FC236}">
                      <a16:creationId xmlns:a16="http://schemas.microsoft.com/office/drawing/2014/main" id="{9907D5A6-8C7E-8644-B457-BEDF9193EC9F}"/>
                    </a:ext>
                  </a:extLst>
                </p:cNvPr>
                <p:cNvSpPr/>
                <p:nvPr/>
              </p:nvSpPr>
              <p:spPr>
                <a:xfrm>
                  <a:off x="2565439" y="2716477"/>
                  <a:ext cx="3820376" cy="1930702"/>
                </a:xfrm>
                <a:custGeom>
                  <a:avLst/>
                  <a:gdLst/>
                  <a:ahLst/>
                  <a:cxnLst/>
                  <a:rect l="l" t="t" r="r" b="b"/>
                  <a:pathLst>
                    <a:path w="3133725" h="1583689">
                      <a:moveTo>
                        <a:pt x="3133493" y="0"/>
                      </a:moveTo>
                      <a:lnTo>
                        <a:pt x="2358483" y="596590"/>
                      </a:lnTo>
                      <a:lnTo>
                        <a:pt x="1566746" y="1048213"/>
                      </a:lnTo>
                      <a:lnTo>
                        <a:pt x="780586" y="1338145"/>
                      </a:lnTo>
                      <a:lnTo>
                        <a:pt x="0" y="1527717"/>
                      </a:lnTo>
                      <a:lnTo>
                        <a:pt x="0" y="1583472"/>
                      </a:lnTo>
                      <a:lnTo>
                        <a:pt x="825191" y="1505413"/>
                      </a:lnTo>
                      <a:lnTo>
                        <a:pt x="1550021" y="1416204"/>
                      </a:lnTo>
                      <a:lnTo>
                        <a:pt x="2341756" y="1265662"/>
                      </a:lnTo>
                      <a:lnTo>
                        <a:pt x="3133493" y="1053790"/>
                      </a:lnTo>
                      <a:lnTo>
                        <a:pt x="3133493" y="0"/>
                      </a:lnTo>
                      <a:close/>
                    </a:path>
                  </a:pathLst>
                </a:custGeom>
                <a:solidFill>
                  <a:schemeClr val="tx2">
                    <a:lumMod val="20000"/>
                    <a:lumOff val="80000"/>
                  </a:schemeClr>
                </a:solidFill>
              </p:spPr>
              <p:txBody>
                <a:bodyPr wrap="square" lIns="0" tIns="0" rIns="0" bIns="0" rtlCol="0"/>
                <a:lst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a:lstStyle>
                <a:p>
                  <a:pPr defTabSz="685766">
                    <a:defRPr/>
                  </a:pPr>
                  <a:endParaRPr sz="2400" dirty="0">
                    <a:solidFill>
                      <a:prstClr val="black"/>
                    </a:solidFill>
                    <a:latin typeface="Taub Sans"/>
                    <a:cs typeface="Helvetica"/>
                    <a:sym typeface="TaubSans-Regular"/>
                  </a:endParaRPr>
                </a:p>
              </p:txBody>
            </p:sp>
            <p:sp>
              <p:nvSpPr>
                <p:cNvPr id="188" name="object 34">
                  <a:extLst>
                    <a:ext uri="{FF2B5EF4-FFF2-40B4-BE49-F238E27FC236}">
                      <a16:creationId xmlns:a16="http://schemas.microsoft.com/office/drawing/2014/main" id="{5683517E-DAA5-E549-B69F-E775BD0B5325}"/>
                    </a:ext>
                  </a:extLst>
                </p:cNvPr>
                <p:cNvSpPr/>
                <p:nvPr/>
              </p:nvSpPr>
              <p:spPr>
                <a:xfrm>
                  <a:off x="2564910" y="3988274"/>
                  <a:ext cx="3824246" cy="658792"/>
                </a:xfrm>
                <a:custGeom>
                  <a:avLst/>
                  <a:gdLst/>
                  <a:ahLst/>
                  <a:cxnLst/>
                  <a:rect l="l" t="t" r="r" b="b"/>
                  <a:pathLst>
                    <a:path w="3136900" h="540385">
                      <a:moveTo>
                        <a:pt x="0" y="540339"/>
                      </a:moveTo>
                      <a:lnTo>
                        <a:pt x="780711" y="471761"/>
                      </a:lnTo>
                      <a:lnTo>
                        <a:pt x="1568111" y="382861"/>
                      </a:lnTo>
                      <a:lnTo>
                        <a:pt x="2355511" y="230461"/>
                      </a:lnTo>
                      <a:lnTo>
                        <a:pt x="3136571" y="0"/>
                      </a:lnTo>
                    </a:path>
                  </a:pathLst>
                </a:custGeom>
                <a:ln w="12700">
                  <a:solidFill>
                    <a:schemeClr val="tx2"/>
                  </a:solidFill>
                </a:ln>
              </p:spPr>
              <p:txBody>
                <a:bodyPr wrap="square" lIns="0" tIns="0" rIns="0" bIns="0" rtlCol="0"/>
                <a:lst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a:lstStyle>
                <a:p>
                  <a:pPr defTabSz="685766">
                    <a:defRPr/>
                  </a:pPr>
                  <a:endParaRPr sz="2400" dirty="0">
                    <a:solidFill>
                      <a:prstClr val="black"/>
                    </a:solidFill>
                    <a:latin typeface="Taub Sans"/>
                    <a:cs typeface="Helvetica"/>
                    <a:sym typeface="TaubSans-Regular"/>
                  </a:endParaRPr>
                </a:p>
              </p:txBody>
            </p:sp>
            <p:sp>
              <p:nvSpPr>
                <p:cNvPr id="189" name="object 35">
                  <a:extLst>
                    <a:ext uri="{FF2B5EF4-FFF2-40B4-BE49-F238E27FC236}">
                      <a16:creationId xmlns:a16="http://schemas.microsoft.com/office/drawing/2014/main" id="{5189E665-0BD8-AA4C-A3DE-A3DF2450E037}"/>
                    </a:ext>
                  </a:extLst>
                </p:cNvPr>
                <p:cNvSpPr/>
                <p:nvPr/>
              </p:nvSpPr>
              <p:spPr>
                <a:xfrm>
                  <a:off x="2564910" y="2718421"/>
                  <a:ext cx="3824246" cy="1865675"/>
                </a:xfrm>
                <a:custGeom>
                  <a:avLst/>
                  <a:gdLst/>
                  <a:ahLst/>
                  <a:cxnLst/>
                  <a:rect l="l" t="t" r="r" b="b"/>
                  <a:pathLst>
                    <a:path w="3136900" h="1530350">
                      <a:moveTo>
                        <a:pt x="0" y="1529875"/>
                      </a:moveTo>
                      <a:lnTo>
                        <a:pt x="780711" y="1335578"/>
                      </a:lnTo>
                      <a:lnTo>
                        <a:pt x="1568111" y="1043478"/>
                      </a:lnTo>
                      <a:lnTo>
                        <a:pt x="2355511" y="586278"/>
                      </a:lnTo>
                      <a:lnTo>
                        <a:pt x="3136571" y="0"/>
                      </a:lnTo>
                    </a:path>
                  </a:pathLst>
                </a:custGeom>
                <a:ln w="12700">
                  <a:solidFill>
                    <a:schemeClr val="tx2"/>
                  </a:solidFill>
                </a:ln>
              </p:spPr>
              <p:txBody>
                <a:bodyPr wrap="square" lIns="0" tIns="0" rIns="0" bIns="0" rtlCol="0"/>
                <a:lst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a:lstStyle>
                <a:p>
                  <a:pPr defTabSz="685766">
                    <a:defRPr/>
                  </a:pPr>
                  <a:endParaRPr sz="2400" dirty="0">
                    <a:solidFill>
                      <a:prstClr val="black"/>
                    </a:solidFill>
                    <a:latin typeface="Taub Sans"/>
                    <a:cs typeface="Helvetica"/>
                    <a:sym typeface="TaubSans-Regular"/>
                  </a:endParaRPr>
                </a:p>
              </p:txBody>
            </p:sp>
          </p:grpSp>
        </p:grpSp>
        <p:sp>
          <p:nvSpPr>
            <p:cNvPr id="197" name="Bus Text">
              <a:extLst>
                <a:ext uri="{FF2B5EF4-FFF2-40B4-BE49-F238E27FC236}">
                  <a16:creationId xmlns:a16="http://schemas.microsoft.com/office/drawing/2014/main" id="{22C38A1D-6E66-E14D-BE09-B04DA85821C6}"/>
                </a:ext>
              </a:extLst>
            </p:cNvPr>
            <p:cNvSpPr txBox="1"/>
            <p:nvPr/>
          </p:nvSpPr>
          <p:spPr>
            <a:xfrm>
              <a:off x="7616653" y="3644382"/>
              <a:ext cx="1353551" cy="277816"/>
            </a:xfrm>
            <a:prstGeom prst="rect">
              <a:avLst/>
            </a:prstGeom>
            <a:noFill/>
          </p:spPr>
          <p:txBody>
            <a:bodyPr wrap="square" rtlCol="0">
              <a:spAutoFit/>
            </a:bodyPr>
            <a:lst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a:lstStyle>
            <a:p>
              <a:pPr defTabSz="685766">
                <a:defRPr/>
              </a:pPr>
              <a:r>
                <a:rPr lang="en-US" sz="1467" dirty="0">
                  <a:solidFill>
                    <a:srgbClr val="D02827"/>
                  </a:solidFill>
                  <a:latin typeface="Taub Sans Medium" pitchFamily="2" charset="0"/>
                  <a:ea typeface="Taub Sans Medium" pitchFamily="2" charset="0"/>
                  <a:cs typeface="Arial" panose="020B0604020202020204" pitchFamily="34" charset="0"/>
                  <a:sym typeface="TaubSans-Regular"/>
                </a:rPr>
                <a:t>1.3%</a:t>
              </a:r>
              <a:r>
                <a:rPr lang="en-US" sz="1467" dirty="0">
                  <a:solidFill>
                    <a:srgbClr val="7030A0"/>
                  </a:solidFill>
                  <a:latin typeface="Taub Sans Medium" pitchFamily="2" charset="0"/>
                  <a:ea typeface="Taub Sans Medium" pitchFamily="2" charset="0"/>
                  <a:cs typeface="Arial" panose="020B0604020202020204" pitchFamily="34" charset="0"/>
                  <a:sym typeface="TaubSans-Regular"/>
                </a:rPr>
                <a:t> </a:t>
              </a:r>
              <a:r>
                <a:rPr lang="en-US" sz="1467" dirty="0">
                  <a:solidFill>
                    <a:srgbClr val="222222"/>
                  </a:solidFill>
                  <a:latin typeface="Taub Sans Medium" pitchFamily="2" charset="0"/>
                  <a:ea typeface="Taub Sans Medium" pitchFamily="2" charset="0"/>
                  <a:cs typeface="Arial" panose="020B0604020202020204" pitchFamily="34" charset="0"/>
                  <a:sym typeface="TaubSans-Regular"/>
                </a:rPr>
                <a:t>Productivity</a:t>
              </a:r>
            </a:p>
          </p:txBody>
        </p:sp>
        <p:pic>
          <p:nvPicPr>
            <p:cNvPr id="198" name="Graphic 197" descr="Line arrow: Slight curve">
              <a:extLst>
                <a:ext uri="{FF2B5EF4-FFF2-40B4-BE49-F238E27FC236}">
                  <a16:creationId xmlns:a16="http://schemas.microsoft.com/office/drawing/2014/main" id="{FE431EE5-234A-4B2C-BC0B-3192281A2447}"/>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9110213">
              <a:off x="7077077" y="3114487"/>
              <a:ext cx="439087" cy="404594"/>
            </a:xfrm>
            <a:prstGeom prst="rect">
              <a:avLst/>
            </a:prstGeom>
          </p:spPr>
        </p:pic>
        <p:pic>
          <p:nvPicPr>
            <p:cNvPr id="199" name="Graphic 198" descr="Line arrow: Slight curve">
              <a:extLst>
                <a:ext uri="{FF2B5EF4-FFF2-40B4-BE49-F238E27FC236}">
                  <a16:creationId xmlns:a16="http://schemas.microsoft.com/office/drawing/2014/main" id="{8B5617A7-5B02-420C-8DA6-5E82B2B98A0F}"/>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20890668">
              <a:off x="6992847" y="3624011"/>
              <a:ext cx="414631" cy="382059"/>
            </a:xfrm>
            <a:prstGeom prst="rect">
              <a:avLst/>
            </a:prstGeom>
          </p:spPr>
        </p:pic>
      </p:grpSp>
      <p:sp>
        <p:nvSpPr>
          <p:cNvPr id="56" name="Freeform 5">
            <a:extLst>
              <a:ext uri="{FF2B5EF4-FFF2-40B4-BE49-F238E27FC236}">
                <a16:creationId xmlns:a16="http://schemas.microsoft.com/office/drawing/2014/main" id="{F2480276-22E9-6A4B-B04C-B2C322AA2EAA}"/>
              </a:ext>
            </a:extLst>
          </p:cNvPr>
          <p:cNvSpPr>
            <a:spLocks noEditPoints="1"/>
          </p:cNvSpPr>
          <p:nvPr/>
        </p:nvSpPr>
        <p:spPr bwMode="auto">
          <a:xfrm>
            <a:off x="11281410" y="6515129"/>
            <a:ext cx="461433" cy="209551"/>
          </a:xfrm>
          <a:custGeom>
            <a:avLst/>
            <a:gdLst>
              <a:gd name="T0" fmla="*/ 2185 w 2660"/>
              <a:gd name="T1" fmla="*/ 257 h 1203"/>
              <a:gd name="T2" fmla="*/ 2034 w 2660"/>
              <a:gd name="T3" fmla="*/ 407 h 1203"/>
              <a:gd name="T4" fmla="*/ 2250 w 2660"/>
              <a:gd name="T5" fmla="*/ 472 h 1203"/>
              <a:gd name="T6" fmla="*/ 2034 w 2660"/>
              <a:gd name="T7" fmla="*/ 536 h 1203"/>
              <a:gd name="T8" fmla="*/ 2185 w 2660"/>
              <a:gd name="T9" fmla="*/ 687 h 1203"/>
              <a:gd name="T10" fmla="*/ 2185 w 2660"/>
              <a:gd name="T11" fmla="*/ 257 h 1203"/>
              <a:gd name="T12" fmla="*/ 1325 w 2660"/>
              <a:gd name="T13" fmla="*/ 1052 h 1203"/>
              <a:gd name="T14" fmla="*/ 1927 w 2660"/>
              <a:gd name="T15" fmla="*/ 794 h 1203"/>
              <a:gd name="T16" fmla="*/ 2034 w 2660"/>
              <a:gd name="T17" fmla="*/ 1052 h 1203"/>
              <a:gd name="T18" fmla="*/ 2185 w 2660"/>
              <a:gd name="T19" fmla="*/ 794 h 1203"/>
              <a:gd name="T20" fmla="*/ 2185 w 2660"/>
              <a:gd name="T21" fmla="*/ 149 h 1203"/>
              <a:gd name="T22" fmla="*/ 1927 w 2660"/>
              <a:gd name="T23" fmla="*/ 536 h 1203"/>
              <a:gd name="T24" fmla="*/ 1325 w 2660"/>
              <a:gd name="T25" fmla="*/ 149 h 1203"/>
              <a:gd name="T26" fmla="*/ 266 w 2660"/>
              <a:gd name="T27" fmla="*/ 1052 h 1203"/>
              <a:gd name="T28" fmla="*/ 543 w 2660"/>
              <a:gd name="T29" fmla="*/ 794 h 1203"/>
              <a:gd name="T30" fmla="*/ 1086 w 2660"/>
              <a:gd name="T31" fmla="*/ 1052 h 1203"/>
              <a:gd name="T32" fmla="*/ 2660 w 2660"/>
              <a:gd name="T33" fmla="*/ 472 h 1203"/>
              <a:gd name="T34" fmla="*/ 2185 w 2660"/>
              <a:gd name="T35" fmla="*/ 944 h 1203"/>
              <a:gd name="T36" fmla="*/ 1776 w 2660"/>
              <a:gd name="T37" fmla="*/ 1203 h 1203"/>
              <a:gd name="T38" fmla="*/ 1325 w 2660"/>
              <a:gd name="T39" fmla="*/ 1203 h 1203"/>
              <a:gd name="T40" fmla="*/ 935 w 2660"/>
              <a:gd name="T41" fmla="*/ 944 h 1203"/>
              <a:gd name="T42" fmla="*/ 479 w 2660"/>
              <a:gd name="T43" fmla="*/ 1203 h 1203"/>
              <a:gd name="T44" fmla="*/ 704 w 2660"/>
              <a:gd name="T45" fmla="*/ 0 h 1203"/>
              <a:gd name="T46" fmla="*/ 1776 w 2660"/>
              <a:gd name="T47" fmla="*/ 200 h 1203"/>
              <a:gd name="T48" fmla="*/ 2185 w 2660"/>
              <a:gd name="T49" fmla="*/ 0 h 1203"/>
              <a:gd name="T50" fmla="*/ 935 w 2660"/>
              <a:gd name="T51" fmla="*/ 257 h 1203"/>
              <a:gd name="T52" fmla="*/ 935 w 2660"/>
              <a:gd name="T53" fmla="*/ 536 h 1203"/>
              <a:gd name="T54" fmla="*/ 606 w 2660"/>
              <a:gd name="T55" fmla="*/ 687 h 1203"/>
              <a:gd name="T56" fmla="*/ 1086 w 2660"/>
              <a:gd name="T57" fmla="*/ 257 h 1203"/>
              <a:gd name="T58" fmla="*/ 1670 w 2660"/>
              <a:gd name="T59" fmla="*/ 601 h 1203"/>
              <a:gd name="T60" fmla="*/ 1325 w 2660"/>
              <a:gd name="T61" fmla="*/ 944 h 1203"/>
              <a:gd name="T62" fmla="*/ 1193 w 2660"/>
              <a:gd name="T63" fmla="*/ 794 h 1203"/>
              <a:gd name="T64" fmla="*/ 1519 w 2660"/>
              <a:gd name="T65" fmla="*/ 601 h 1203"/>
              <a:gd name="T66" fmla="*/ 1193 w 2660"/>
              <a:gd name="T67" fmla="*/ 407 h 1203"/>
              <a:gd name="T68" fmla="*/ 1325 w 2660"/>
              <a:gd name="T69" fmla="*/ 257 h 1203"/>
              <a:gd name="T70" fmla="*/ 2322 w 2660"/>
              <a:gd name="T71" fmla="*/ 1119 h 1203"/>
              <a:gd name="T72" fmla="*/ 2322 w 2660"/>
              <a:gd name="T73" fmla="*/ 1096 h 1203"/>
              <a:gd name="T74" fmla="*/ 2352 w 2660"/>
              <a:gd name="T75" fmla="*/ 1106 h 1203"/>
              <a:gd name="T76" fmla="*/ 2322 w 2660"/>
              <a:gd name="T77" fmla="*/ 1119 h 1203"/>
              <a:gd name="T78" fmla="*/ 2333 w 2660"/>
              <a:gd name="T79" fmla="*/ 1132 h 1203"/>
              <a:gd name="T80" fmla="*/ 2351 w 2660"/>
              <a:gd name="T81" fmla="*/ 1155 h 1203"/>
              <a:gd name="T82" fmla="*/ 2371 w 2660"/>
              <a:gd name="T83" fmla="*/ 1170 h 1203"/>
              <a:gd name="T84" fmla="*/ 2351 w 2660"/>
              <a:gd name="T85" fmla="*/ 1128 h 1203"/>
              <a:gd name="T86" fmla="*/ 2369 w 2660"/>
              <a:gd name="T87" fmla="*/ 1107 h 1203"/>
              <a:gd name="T88" fmla="*/ 2308 w 2660"/>
              <a:gd name="T89" fmla="*/ 1082 h 1203"/>
              <a:gd name="T90" fmla="*/ 2322 w 2660"/>
              <a:gd name="T91" fmla="*/ 1170 h 1203"/>
              <a:gd name="T92" fmla="*/ 2333 w 2660"/>
              <a:gd name="T93" fmla="*/ 1132 h 1203"/>
              <a:gd name="T94" fmla="*/ 2337 w 2660"/>
              <a:gd name="T95" fmla="*/ 1203 h 1203"/>
              <a:gd name="T96" fmla="*/ 2337 w 2660"/>
              <a:gd name="T97" fmla="*/ 1053 h 1203"/>
              <a:gd name="T98" fmla="*/ 2337 w 2660"/>
              <a:gd name="T99" fmla="*/ 1203 h 1203"/>
              <a:gd name="T100" fmla="*/ 2337 w 2660"/>
              <a:gd name="T101" fmla="*/ 1189 h 1203"/>
              <a:gd name="T102" fmla="*/ 2337 w 2660"/>
              <a:gd name="T103" fmla="*/ 1066 h 1203"/>
              <a:gd name="T104" fmla="*/ 2337 w 2660"/>
              <a:gd name="T105" fmla="*/ 1189 h 1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660" h="1203">
                <a:moveTo>
                  <a:pt x="2185" y="257"/>
                </a:moveTo>
                <a:lnTo>
                  <a:pt x="2185" y="257"/>
                </a:lnTo>
                <a:lnTo>
                  <a:pt x="2034" y="257"/>
                </a:lnTo>
                <a:lnTo>
                  <a:pt x="2034" y="407"/>
                </a:lnTo>
                <a:lnTo>
                  <a:pt x="2185" y="407"/>
                </a:lnTo>
                <a:cubicBezTo>
                  <a:pt x="2221" y="407"/>
                  <a:pt x="2250" y="436"/>
                  <a:pt x="2250" y="472"/>
                </a:cubicBezTo>
                <a:cubicBezTo>
                  <a:pt x="2250" y="508"/>
                  <a:pt x="2221" y="536"/>
                  <a:pt x="2185" y="536"/>
                </a:cubicBezTo>
                <a:lnTo>
                  <a:pt x="2034" y="536"/>
                </a:lnTo>
                <a:lnTo>
                  <a:pt x="2034" y="687"/>
                </a:lnTo>
                <a:lnTo>
                  <a:pt x="2185" y="687"/>
                </a:lnTo>
                <a:cubicBezTo>
                  <a:pt x="2304" y="687"/>
                  <a:pt x="2401" y="590"/>
                  <a:pt x="2401" y="472"/>
                </a:cubicBezTo>
                <a:cubicBezTo>
                  <a:pt x="2401" y="353"/>
                  <a:pt x="2304" y="257"/>
                  <a:pt x="2185" y="257"/>
                </a:cubicBezTo>
                <a:close/>
                <a:moveTo>
                  <a:pt x="1325" y="1052"/>
                </a:moveTo>
                <a:lnTo>
                  <a:pt x="1325" y="1052"/>
                </a:lnTo>
                <a:cubicBezTo>
                  <a:pt x="1506" y="1052"/>
                  <a:pt x="1661" y="947"/>
                  <a:pt x="1734" y="794"/>
                </a:cubicBezTo>
                <a:lnTo>
                  <a:pt x="1927" y="794"/>
                </a:lnTo>
                <a:lnTo>
                  <a:pt x="1927" y="1052"/>
                </a:lnTo>
                <a:lnTo>
                  <a:pt x="2034" y="1052"/>
                </a:lnTo>
                <a:lnTo>
                  <a:pt x="2034" y="794"/>
                </a:lnTo>
                <a:lnTo>
                  <a:pt x="2185" y="794"/>
                </a:lnTo>
                <a:cubicBezTo>
                  <a:pt x="2364" y="794"/>
                  <a:pt x="2509" y="650"/>
                  <a:pt x="2509" y="472"/>
                </a:cubicBezTo>
                <a:cubicBezTo>
                  <a:pt x="2509" y="294"/>
                  <a:pt x="2364" y="149"/>
                  <a:pt x="2185" y="149"/>
                </a:cubicBezTo>
                <a:lnTo>
                  <a:pt x="1927" y="149"/>
                </a:lnTo>
                <a:lnTo>
                  <a:pt x="1927" y="536"/>
                </a:lnTo>
                <a:lnTo>
                  <a:pt x="1773" y="536"/>
                </a:lnTo>
                <a:cubicBezTo>
                  <a:pt x="1742" y="318"/>
                  <a:pt x="1553" y="149"/>
                  <a:pt x="1325" y="149"/>
                </a:cubicBezTo>
                <a:lnTo>
                  <a:pt x="794" y="149"/>
                </a:lnTo>
                <a:lnTo>
                  <a:pt x="266" y="1052"/>
                </a:lnTo>
                <a:lnTo>
                  <a:pt x="392" y="1052"/>
                </a:lnTo>
                <a:lnTo>
                  <a:pt x="543" y="794"/>
                </a:lnTo>
                <a:lnTo>
                  <a:pt x="1086" y="794"/>
                </a:lnTo>
                <a:lnTo>
                  <a:pt x="1086" y="1052"/>
                </a:lnTo>
                <a:lnTo>
                  <a:pt x="1325" y="1052"/>
                </a:lnTo>
                <a:close/>
                <a:moveTo>
                  <a:pt x="2660" y="472"/>
                </a:moveTo>
                <a:lnTo>
                  <a:pt x="2660" y="472"/>
                </a:lnTo>
                <a:cubicBezTo>
                  <a:pt x="2660" y="733"/>
                  <a:pt x="2447" y="944"/>
                  <a:pt x="2185" y="944"/>
                </a:cubicBezTo>
                <a:lnTo>
                  <a:pt x="2185" y="1203"/>
                </a:lnTo>
                <a:lnTo>
                  <a:pt x="1776" y="1203"/>
                </a:lnTo>
                <a:lnTo>
                  <a:pt x="1776" y="1001"/>
                </a:lnTo>
                <a:cubicBezTo>
                  <a:pt x="1665" y="1125"/>
                  <a:pt x="1504" y="1203"/>
                  <a:pt x="1325" y="1203"/>
                </a:cubicBezTo>
                <a:lnTo>
                  <a:pt x="935" y="1203"/>
                </a:lnTo>
                <a:lnTo>
                  <a:pt x="935" y="944"/>
                </a:lnTo>
                <a:lnTo>
                  <a:pt x="630" y="944"/>
                </a:lnTo>
                <a:lnTo>
                  <a:pt x="479" y="1203"/>
                </a:lnTo>
                <a:lnTo>
                  <a:pt x="0" y="1203"/>
                </a:lnTo>
                <a:lnTo>
                  <a:pt x="704" y="0"/>
                </a:lnTo>
                <a:lnTo>
                  <a:pt x="1325" y="0"/>
                </a:lnTo>
                <a:cubicBezTo>
                  <a:pt x="1504" y="0"/>
                  <a:pt x="1665" y="77"/>
                  <a:pt x="1776" y="200"/>
                </a:cubicBezTo>
                <a:lnTo>
                  <a:pt x="1776" y="0"/>
                </a:lnTo>
                <a:lnTo>
                  <a:pt x="2185" y="0"/>
                </a:lnTo>
                <a:cubicBezTo>
                  <a:pt x="2447" y="0"/>
                  <a:pt x="2660" y="211"/>
                  <a:pt x="2660" y="472"/>
                </a:cubicBezTo>
                <a:close/>
                <a:moveTo>
                  <a:pt x="935" y="257"/>
                </a:moveTo>
                <a:lnTo>
                  <a:pt x="935" y="257"/>
                </a:lnTo>
                <a:lnTo>
                  <a:pt x="935" y="536"/>
                </a:lnTo>
                <a:lnTo>
                  <a:pt x="694" y="536"/>
                </a:lnTo>
                <a:lnTo>
                  <a:pt x="606" y="687"/>
                </a:lnTo>
                <a:lnTo>
                  <a:pt x="1086" y="687"/>
                </a:lnTo>
                <a:lnTo>
                  <a:pt x="1086" y="257"/>
                </a:lnTo>
                <a:lnTo>
                  <a:pt x="935" y="257"/>
                </a:lnTo>
                <a:close/>
                <a:moveTo>
                  <a:pt x="1670" y="601"/>
                </a:moveTo>
                <a:lnTo>
                  <a:pt x="1670" y="601"/>
                </a:lnTo>
                <a:cubicBezTo>
                  <a:pt x="1670" y="791"/>
                  <a:pt x="1515" y="944"/>
                  <a:pt x="1325" y="944"/>
                </a:cubicBezTo>
                <a:lnTo>
                  <a:pt x="1193" y="944"/>
                </a:lnTo>
                <a:lnTo>
                  <a:pt x="1193" y="794"/>
                </a:lnTo>
                <a:lnTo>
                  <a:pt x="1325" y="794"/>
                </a:lnTo>
                <a:cubicBezTo>
                  <a:pt x="1432" y="794"/>
                  <a:pt x="1519" y="708"/>
                  <a:pt x="1519" y="601"/>
                </a:cubicBezTo>
                <a:cubicBezTo>
                  <a:pt x="1519" y="494"/>
                  <a:pt x="1432" y="407"/>
                  <a:pt x="1325" y="407"/>
                </a:cubicBezTo>
                <a:lnTo>
                  <a:pt x="1193" y="407"/>
                </a:lnTo>
                <a:lnTo>
                  <a:pt x="1193" y="257"/>
                </a:lnTo>
                <a:lnTo>
                  <a:pt x="1325" y="257"/>
                </a:lnTo>
                <a:cubicBezTo>
                  <a:pt x="1515" y="257"/>
                  <a:pt x="1670" y="411"/>
                  <a:pt x="1670" y="601"/>
                </a:cubicBezTo>
                <a:close/>
                <a:moveTo>
                  <a:pt x="2322" y="1119"/>
                </a:moveTo>
                <a:lnTo>
                  <a:pt x="2322" y="1119"/>
                </a:lnTo>
                <a:lnTo>
                  <a:pt x="2322" y="1096"/>
                </a:lnTo>
                <a:lnTo>
                  <a:pt x="2338" y="1096"/>
                </a:lnTo>
                <a:cubicBezTo>
                  <a:pt x="2349" y="1096"/>
                  <a:pt x="2352" y="1099"/>
                  <a:pt x="2352" y="1106"/>
                </a:cubicBezTo>
                <a:cubicBezTo>
                  <a:pt x="2352" y="1113"/>
                  <a:pt x="2349" y="1118"/>
                  <a:pt x="2336" y="1119"/>
                </a:cubicBezTo>
                <a:lnTo>
                  <a:pt x="2322" y="1119"/>
                </a:lnTo>
                <a:close/>
                <a:moveTo>
                  <a:pt x="2333" y="1132"/>
                </a:moveTo>
                <a:lnTo>
                  <a:pt x="2333" y="1132"/>
                </a:lnTo>
                <a:cubicBezTo>
                  <a:pt x="2338" y="1133"/>
                  <a:pt x="2342" y="1132"/>
                  <a:pt x="2346" y="1136"/>
                </a:cubicBezTo>
                <a:cubicBezTo>
                  <a:pt x="2350" y="1140"/>
                  <a:pt x="2350" y="1147"/>
                  <a:pt x="2351" y="1155"/>
                </a:cubicBezTo>
                <a:cubicBezTo>
                  <a:pt x="2351" y="1160"/>
                  <a:pt x="2353" y="1165"/>
                  <a:pt x="2354" y="1170"/>
                </a:cubicBezTo>
                <a:lnTo>
                  <a:pt x="2371" y="1170"/>
                </a:lnTo>
                <a:cubicBezTo>
                  <a:pt x="2368" y="1162"/>
                  <a:pt x="2367" y="1153"/>
                  <a:pt x="2366" y="1145"/>
                </a:cubicBezTo>
                <a:cubicBezTo>
                  <a:pt x="2365" y="1135"/>
                  <a:pt x="2363" y="1130"/>
                  <a:pt x="2351" y="1128"/>
                </a:cubicBezTo>
                <a:lnTo>
                  <a:pt x="2351" y="1127"/>
                </a:lnTo>
                <a:cubicBezTo>
                  <a:pt x="2363" y="1125"/>
                  <a:pt x="2369" y="1117"/>
                  <a:pt x="2369" y="1107"/>
                </a:cubicBezTo>
                <a:cubicBezTo>
                  <a:pt x="2369" y="1087"/>
                  <a:pt x="2352" y="1082"/>
                  <a:pt x="2336" y="1082"/>
                </a:cubicBezTo>
                <a:lnTo>
                  <a:pt x="2308" y="1082"/>
                </a:lnTo>
                <a:lnTo>
                  <a:pt x="2308" y="1170"/>
                </a:lnTo>
                <a:lnTo>
                  <a:pt x="2322" y="1170"/>
                </a:lnTo>
                <a:lnTo>
                  <a:pt x="2322" y="1132"/>
                </a:lnTo>
                <a:lnTo>
                  <a:pt x="2333" y="1132"/>
                </a:lnTo>
                <a:close/>
                <a:moveTo>
                  <a:pt x="2337" y="1203"/>
                </a:moveTo>
                <a:lnTo>
                  <a:pt x="2337" y="1203"/>
                </a:lnTo>
                <a:cubicBezTo>
                  <a:pt x="2379" y="1203"/>
                  <a:pt x="2412" y="1169"/>
                  <a:pt x="2412" y="1127"/>
                </a:cubicBezTo>
                <a:cubicBezTo>
                  <a:pt x="2412" y="1086"/>
                  <a:pt x="2379" y="1053"/>
                  <a:pt x="2337" y="1053"/>
                </a:cubicBezTo>
                <a:cubicBezTo>
                  <a:pt x="2296" y="1053"/>
                  <a:pt x="2262" y="1086"/>
                  <a:pt x="2262" y="1127"/>
                </a:cubicBezTo>
                <a:cubicBezTo>
                  <a:pt x="2262" y="1169"/>
                  <a:pt x="2296" y="1203"/>
                  <a:pt x="2337" y="1203"/>
                </a:cubicBezTo>
                <a:close/>
                <a:moveTo>
                  <a:pt x="2337" y="1189"/>
                </a:moveTo>
                <a:lnTo>
                  <a:pt x="2337" y="1189"/>
                </a:lnTo>
                <a:cubicBezTo>
                  <a:pt x="2303" y="1189"/>
                  <a:pt x="2275" y="1162"/>
                  <a:pt x="2275" y="1127"/>
                </a:cubicBezTo>
                <a:cubicBezTo>
                  <a:pt x="2275" y="1094"/>
                  <a:pt x="2303" y="1066"/>
                  <a:pt x="2337" y="1066"/>
                </a:cubicBezTo>
                <a:cubicBezTo>
                  <a:pt x="2371" y="1066"/>
                  <a:pt x="2399" y="1094"/>
                  <a:pt x="2399" y="1127"/>
                </a:cubicBezTo>
                <a:cubicBezTo>
                  <a:pt x="2399" y="1162"/>
                  <a:pt x="2371" y="1189"/>
                  <a:pt x="2337" y="1189"/>
                </a:cubicBezTo>
                <a:close/>
              </a:path>
            </a:pathLst>
          </a:custGeom>
          <a:solidFill>
            <a:srgbClr val="FFFFFF"/>
          </a:solidFill>
          <a:ln w="0">
            <a:noFill/>
            <a:prstDash val="solid"/>
            <a:round/>
            <a:headEnd/>
            <a:tailEnd/>
          </a:ln>
        </p:spPr>
        <p:txBody>
          <a:bodyPr vert="horz" wrap="square" lIns="121920" tIns="60960" rIns="121920" bIns="60960" numCol="1" anchor="t" anchorCtr="0" compatLnSpc="1">
            <a:prstTxWarp prst="textNoShape">
              <a:avLst/>
            </a:prstTxWarp>
          </a:bodyPr>
          <a:lstStyle/>
          <a:p>
            <a:pPr defTabSz="609555">
              <a:defRPr/>
            </a:pPr>
            <a:endParaRPr lang="en-US" sz="2400" kern="0" dirty="0">
              <a:solidFill>
                <a:sysClr val="windowText" lastClr="000000"/>
              </a:solidFill>
              <a:latin typeface="TaubSans-Regular"/>
              <a:cs typeface="Helvetica"/>
              <a:sym typeface="TaubSans-Regular"/>
            </a:endParaRPr>
          </a:p>
        </p:txBody>
      </p:sp>
      <p:grpSp>
        <p:nvGrpSpPr>
          <p:cNvPr id="55" name="Group 54">
            <a:extLst>
              <a:ext uri="{FF2B5EF4-FFF2-40B4-BE49-F238E27FC236}">
                <a16:creationId xmlns:a16="http://schemas.microsoft.com/office/drawing/2014/main" id="{B5BC841F-351A-47A8-AEBC-DCA84903E2A8}"/>
              </a:ext>
            </a:extLst>
          </p:cNvPr>
          <p:cNvGrpSpPr/>
          <p:nvPr/>
        </p:nvGrpSpPr>
        <p:grpSpPr>
          <a:xfrm>
            <a:off x="957969" y="1832171"/>
            <a:ext cx="2674907" cy="2133635"/>
            <a:chOff x="2868619" y="1575512"/>
            <a:chExt cx="3237446" cy="2582344"/>
          </a:xfrm>
        </p:grpSpPr>
        <p:grpSp>
          <p:nvGrpSpPr>
            <p:cNvPr id="58" name="Group 57">
              <a:extLst>
                <a:ext uri="{FF2B5EF4-FFF2-40B4-BE49-F238E27FC236}">
                  <a16:creationId xmlns:a16="http://schemas.microsoft.com/office/drawing/2014/main" id="{3FD0DFF1-31F4-43D3-AE24-AFEF1A41C1DA}"/>
                </a:ext>
              </a:extLst>
            </p:cNvPr>
            <p:cNvGrpSpPr/>
            <p:nvPr/>
          </p:nvGrpSpPr>
          <p:grpSpPr>
            <a:xfrm>
              <a:off x="2868619" y="1575512"/>
              <a:ext cx="3237446" cy="2582344"/>
              <a:chOff x="2868618" y="1435811"/>
              <a:chExt cx="3237446" cy="2582344"/>
            </a:xfrm>
          </p:grpSpPr>
          <p:sp>
            <p:nvSpPr>
              <p:cNvPr id="74" name="Freeform 47">
                <a:extLst>
                  <a:ext uri="{FF2B5EF4-FFF2-40B4-BE49-F238E27FC236}">
                    <a16:creationId xmlns:a16="http://schemas.microsoft.com/office/drawing/2014/main" id="{2A322A42-CF03-42D6-896F-7841316365A9}"/>
                  </a:ext>
                </a:extLst>
              </p:cNvPr>
              <p:cNvSpPr/>
              <p:nvPr/>
            </p:nvSpPr>
            <p:spPr>
              <a:xfrm>
                <a:off x="3994316" y="2725601"/>
                <a:ext cx="1292555" cy="1292554"/>
              </a:xfrm>
              <a:custGeom>
                <a:avLst/>
                <a:gdLst>
                  <a:gd name="connsiteX0" fmla="*/ 1586555 w 2235200"/>
                  <a:gd name="connsiteY0" fmla="*/ 356377 h 2235200"/>
                  <a:gd name="connsiteX1" fmla="*/ 1760418 w 2235200"/>
                  <a:gd name="connsiteY1" fmla="*/ 210481 h 2235200"/>
                  <a:gd name="connsiteX2" fmla="*/ 1899314 w 2235200"/>
                  <a:gd name="connsiteY2" fmla="*/ 327029 h 2235200"/>
                  <a:gd name="connsiteX3" fmla="*/ 1785825 w 2235200"/>
                  <a:gd name="connsiteY3" fmla="*/ 523585 h 2235200"/>
                  <a:gd name="connsiteX4" fmla="*/ 1966144 w 2235200"/>
                  <a:gd name="connsiteY4" fmla="*/ 835907 h 2235200"/>
                  <a:gd name="connsiteX5" fmla="*/ 2193112 w 2235200"/>
                  <a:gd name="connsiteY5" fmla="*/ 835901 h 2235200"/>
                  <a:gd name="connsiteX6" fmla="*/ 2224597 w 2235200"/>
                  <a:gd name="connsiteY6" fmla="*/ 1014463 h 2235200"/>
                  <a:gd name="connsiteX7" fmla="*/ 2011316 w 2235200"/>
                  <a:gd name="connsiteY7" fmla="*/ 1092085 h 2235200"/>
                  <a:gd name="connsiteX8" fmla="*/ 1948692 w 2235200"/>
                  <a:gd name="connsiteY8" fmla="*/ 1447245 h 2235200"/>
                  <a:gd name="connsiteX9" fmla="*/ 2122562 w 2235200"/>
                  <a:gd name="connsiteY9" fmla="*/ 1593132 h 2235200"/>
                  <a:gd name="connsiteX10" fmla="*/ 2031904 w 2235200"/>
                  <a:gd name="connsiteY10" fmla="*/ 1750157 h 2235200"/>
                  <a:gd name="connsiteX11" fmla="*/ 1818627 w 2235200"/>
                  <a:gd name="connsiteY11" fmla="*/ 1672524 h 2235200"/>
                  <a:gd name="connsiteX12" fmla="*/ 1542362 w 2235200"/>
                  <a:gd name="connsiteY12" fmla="*/ 1904338 h 2235200"/>
                  <a:gd name="connsiteX13" fmla="*/ 1581780 w 2235200"/>
                  <a:gd name="connsiteY13" fmla="*/ 2127856 h 2235200"/>
                  <a:gd name="connsiteX14" fmla="*/ 1411398 w 2235200"/>
                  <a:gd name="connsiteY14" fmla="*/ 2189870 h 2235200"/>
                  <a:gd name="connsiteX15" fmla="*/ 1297919 w 2235200"/>
                  <a:gd name="connsiteY15" fmla="*/ 1993308 h 2235200"/>
                  <a:gd name="connsiteX16" fmla="*/ 937280 w 2235200"/>
                  <a:gd name="connsiteY16" fmla="*/ 1993308 h 2235200"/>
                  <a:gd name="connsiteX17" fmla="*/ 823802 w 2235200"/>
                  <a:gd name="connsiteY17" fmla="*/ 2189870 h 2235200"/>
                  <a:gd name="connsiteX18" fmla="*/ 653420 w 2235200"/>
                  <a:gd name="connsiteY18" fmla="*/ 2127856 h 2235200"/>
                  <a:gd name="connsiteX19" fmla="*/ 692839 w 2235200"/>
                  <a:gd name="connsiteY19" fmla="*/ 1904338 h 2235200"/>
                  <a:gd name="connsiteX20" fmla="*/ 416574 w 2235200"/>
                  <a:gd name="connsiteY20" fmla="*/ 1672524 h 2235200"/>
                  <a:gd name="connsiteX21" fmla="*/ 203296 w 2235200"/>
                  <a:gd name="connsiteY21" fmla="*/ 1750157 h 2235200"/>
                  <a:gd name="connsiteX22" fmla="*/ 112638 w 2235200"/>
                  <a:gd name="connsiteY22" fmla="*/ 1593132 h 2235200"/>
                  <a:gd name="connsiteX23" fmla="*/ 286508 w 2235200"/>
                  <a:gd name="connsiteY23" fmla="*/ 1447245 h 2235200"/>
                  <a:gd name="connsiteX24" fmla="*/ 223884 w 2235200"/>
                  <a:gd name="connsiteY24" fmla="*/ 1092085 h 2235200"/>
                  <a:gd name="connsiteX25" fmla="*/ 10603 w 2235200"/>
                  <a:gd name="connsiteY25" fmla="*/ 1014463 h 2235200"/>
                  <a:gd name="connsiteX26" fmla="*/ 42088 w 2235200"/>
                  <a:gd name="connsiteY26" fmla="*/ 835901 h 2235200"/>
                  <a:gd name="connsiteX27" fmla="*/ 269055 w 2235200"/>
                  <a:gd name="connsiteY27" fmla="*/ 835907 h 2235200"/>
                  <a:gd name="connsiteX28" fmla="*/ 449374 w 2235200"/>
                  <a:gd name="connsiteY28" fmla="*/ 523585 h 2235200"/>
                  <a:gd name="connsiteX29" fmla="*/ 335886 w 2235200"/>
                  <a:gd name="connsiteY29" fmla="*/ 327029 h 2235200"/>
                  <a:gd name="connsiteX30" fmla="*/ 474782 w 2235200"/>
                  <a:gd name="connsiteY30" fmla="*/ 210481 h 2235200"/>
                  <a:gd name="connsiteX31" fmla="*/ 648645 w 2235200"/>
                  <a:gd name="connsiteY31" fmla="*/ 356377 h 2235200"/>
                  <a:gd name="connsiteX32" fmla="*/ 987535 w 2235200"/>
                  <a:gd name="connsiteY32" fmla="*/ 233031 h 2235200"/>
                  <a:gd name="connsiteX33" fmla="*/ 1026942 w 2235200"/>
                  <a:gd name="connsiteY33" fmla="*/ 9511 h 2235200"/>
                  <a:gd name="connsiteX34" fmla="*/ 1208258 w 2235200"/>
                  <a:gd name="connsiteY34" fmla="*/ 9511 h 2235200"/>
                  <a:gd name="connsiteX35" fmla="*/ 1247665 w 2235200"/>
                  <a:gd name="connsiteY35" fmla="*/ 233031 h 2235200"/>
                  <a:gd name="connsiteX36" fmla="*/ 1586555 w 2235200"/>
                  <a:gd name="connsiteY36" fmla="*/ 356377 h 223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235200" h="2235200">
                    <a:moveTo>
                      <a:pt x="1586555" y="356377"/>
                    </a:moveTo>
                    <a:lnTo>
                      <a:pt x="1760418" y="210481"/>
                    </a:lnTo>
                    <a:lnTo>
                      <a:pt x="1899314" y="327029"/>
                    </a:lnTo>
                    <a:lnTo>
                      <a:pt x="1785825" y="523585"/>
                    </a:lnTo>
                    <a:cubicBezTo>
                      <a:pt x="1866522" y="614364"/>
                      <a:pt x="1927876" y="720632"/>
                      <a:pt x="1966144" y="835907"/>
                    </a:cubicBezTo>
                    <a:lnTo>
                      <a:pt x="2193112" y="835901"/>
                    </a:lnTo>
                    <a:lnTo>
                      <a:pt x="2224597" y="1014463"/>
                    </a:lnTo>
                    <a:lnTo>
                      <a:pt x="2011316" y="1092085"/>
                    </a:lnTo>
                    <a:cubicBezTo>
                      <a:pt x="2014782" y="1213496"/>
                      <a:pt x="1993474" y="1334341"/>
                      <a:pt x="1948692" y="1447245"/>
                    </a:cubicBezTo>
                    <a:lnTo>
                      <a:pt x="2122562" y="1593132"/>
                    </a:lnTo>
                    <a:lnTo>
                      <a:pt x="2031904" y="1750157"/>
                    </a:lnTo>
                    <a:lnTo>
                      <a:pt x="1818627" y="1672524"/>
                    </a:lnTo>
                    <a:cubicBezTo>
                      <a:pt x="1743241" y="1767759"/>
                      <a:pt x="1649240" y="1846634"/>
                      <a:pt x="1542362" y="1904338"/>
                    </a:cubicBezTo>
                    <a:lnTo>
                      <a:pt x="1581780" y="2127856"/>
                    </a:lnTo>
                    <a:lnTo>
                      <a:pt x="1411398" y="2189870"/>
                    </a:lnTo>
                    <a:lnTo>
                      <a:pt x="1297919" y="1993308"/>
                    </a:lnTo>
                    <a:cubicBezTo>
                      <a:pt x="1178954" y="2017804"/>
                      <a:pt x="1056245" y="2017804"/>
                      <a:pt x="937280" y="1993308"/>
                    </a:cubicBezTo>
                    <a:lnTo>
                      <a:pt x="823802" y="2189870"/>
                    </a:lnTo>
                    <a:lnTo>
                      <a:pt x="653420" y="2127856"/>
                    </a:lnTo>
                    <a:lnTo>
                      <a:pt x="692839" y="1904338"/>
                    </a:lnTo>
                    <a:cubicBezTo>
                      <a:pt x="585961" y="1846634"/>
                      <a:pt x="491960" y="1767758"/>
                      <a:pt x="416574" y="1672524"/>
                    </a:cubicBezTo>
                    <a:lnTo>
                      <a:pt x="203296" y="1750157"/>
                    </a:lnTo>
                    <a:lnTo>
                      <a:pt x="112638" y="1593132"/>
                    </a:lnTo>
                    <a:lnTo>
                      <a:pt x="286508" y="1447245"/>
                    </a:lnTo>
                    <a:cubicBezTo>
                      <a:pt x="241726" y="1334341"/>
                      <a:pt x="220417" y="1213496"/>
                      <a:pt x="223884" y="1092085"/>
                    </a:cubicBezTo>
                    <a:lnTo>
                      <a:pt x="10603" y="1014463"/>
                    </a:lnTo>
                    <a:lnTo>
                      <a:pt x="42088" y="835901"/>
                    </a:lnTo>
                    <a:lnTo>
                      <a:pt x="269055" y="835907"/>
                    </a:lnTo>
                    <a:cubicBezTo>
                      <a:pt x="307323" y="720632"/>
                      <a:pt x="368677" y="614363"/>
                      <a:pt x="449374" y="523585"/>
                    </a:cubicBezTo>
                    <a:lnTo>
                      <a:pt x="335886" y="327029"/>
                    </a:lnTo>
                    <a:lnTo>
                      <a:pt x="474782" y="210481"/>
                    </a:lnTo>
                    <a:lnTo>
                      <a:pt x="648645" y="356377"/>
                    </a:lnTo>
                    <a:cubicBezTo>
                      <a:pt x="752057" y="292669"/>
                      <a:pt x="867366" y="250701"/>
                      <a:pt x="987535" y="233031"/>
                    </a:cubicBezTo>
                    <a:lnTo>
                      <a:pt x="1026942" y="9511"/>
                    </a:lnTo>
                    <a:lnTo>
                      <a:pt x="1208258" y="9511"/>
                    </a:lnTo>
                    <a:lnTo>
                      <a:pt x="1247665" y="233031"/>
                    </a:lnTo>
                    <a:cubicBezTo>
                      <a:pt x="1367834" y="250700"/>
                      <a:pt x="1483142" y="292669"/>
                      <a:pt x="1586555" y="356377"/>
                    </a:cubicBezTo>
                    <a:close/>
                  </a:path>
                </a:pathLst>
              </a:custGeom>
              <a:solidFill>
                <a:srgbClr val="26328C"/>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65207" tIns="764153" rIns="665207" bIns="816275" numCol="1" spcCol="1270" anchor="ctr" anchorCtr="0">
                <a:noAutofit/>
              </a:bodyPr>
              <a:lstStyle/>
              <a:p>
                <a:pPr algn="ctr" defTabSz="2311228" hangingPunct="0">
                  <a:lnSpc>
                    <a:spcPct val="90000"/>
                  </a:lnSpc>
                  <a:spcBef>
                    <a:spcPct val="0"/>
                  </a:spcBef>
                  <a:spcAft>
                    <a:spcPct val="35000"/>
                  </a:spcAft>
                  <a:defRPr/>
                </a:pPr>
                <a:endParaRPr lang="en-US" sz="5200">
                  <a:solidFill>
                    <a:srgbClr val="FFFFFF"/>
                  </a:solidFill>
                  <a:latin typeface="Taub Sans"/>
                  <a:cs typeface="Helvetica"/>
                  <a:sym typeface="TaubSans-Regular"/>
                </a:endParaRPr>
              </a:p>
            </p:txBody>
          </p:sp>
          <p:sp>
            <p:nvSpPr>
              <p:cNvPr id="75" name="Freeform 48">
                <a:extLst>
                  <a:ext uri="{FF2B5EF4-FFF2-40B4-BE49-F238E27FC236}">
                    <a16:creationId xmlns:a16="http://schemas.microsoft.com/office/drawing/2014/main" id="{69BC414C-6EF6-407C-A77C-3568A5342FEB}"/>
                  </a:ext>
                </a:extLst>
              </p:cNvPr>
              <p:cNvSpPr/>
              <p:nvPr/>
            </p:nvSpPr>
            <p:spPr>
              <a:xfrm rot="455004">
                <a:off x="2868618" y="2430512"/>
                <a:ext cx="1288615" cy="1288615"/>
              </a:xfrm>
              <a:custGeom>
                <a:avLst/>
                <a:gdLst>
                  <a:gd name="connsiteX0" fmla="*/ 1216350 w 1625600"/>
                  <a:gd name="connsiteY0" fmla="*/ 411723 h 1625600"/>
                  <a:gd name="connsiteX1" fmla="*/ 1456181 w 1625600"/>
                  <a:gd name="connsiteY1" fmla="*/ 339443 h 1625600"/>
                  <a:gd name="connsiteX2" fmla="*/ 1544430 w 1625600"/>
                  <a:gd name="connsiteY2" fmla="*/ 492294 h 1625600"/>
                  <a:gd name="connsiteX3" fmla="*/ 1361918 w 1625600"/>
                  <a:gd name="connsiteY3" fmla="*/ 663854 h 1625600"/>
                  <a:gd name="connsiteX4" fmla="*/ 1361918 w 1625600"/>
                  <a:gd name="connsiteY4" fmla="*/ 961747 h 1625600"/>
                  <a:gd name="connsiteX5" fmla="*/ 1544430 w 1625600"/>
                  <a:gd name="connsiteY5" fmla="*/ 1133306 h 1625600"/>
                  <a:gd name="connsiteX6" fmla="*/ 1456181 w 1625600"/>
                  <a:gd name="connsiteY6" fmla="*/ 1286157 h 1625600"/>
                  <a:gd name="connsiteX7" fmla="*/ 1216350 w 1625600"/>
                  <a:gd name="connsiteY7" fmla="*/ 1213877 h 1625600"/>
                  <a:gd name="connsiteX8" fmla="*/ 958367 w 1625600"/>
                  <a:gd name="connsiteY8" fmla="*/ 1362823 h 1625600"/>
                  <a:gd name="connsiteX9" fmla="*/ 901049 w 1625600"/>
                  <a:gd name="connsiteY9" fmla="*/ 1606663 h 1625600"/>
                  <a:gd name="connsiteX10" fmla="*/ 724551 w 1625600"/>
                  <a:gd name="connsiteY10" fmla="*/ 1606663 h 1625600"/>
                  <a:gd name="connsiteX11" fmla="*/ 667232 w 1625600"/>
                  <a:gd name="connsiteY11" fmla="*/ 1362823 h 1625600"/>
                  <a:gd name="connsiteX12" fmla="*/ 409249 w 1625600"/>
                  <a:gd name="connsiteY12" fmla="*/ 1213877 h 1625600"/>
                  <a:gd name="connsiteX13" fmla="*/ 169419 w 1625600"/>
                  <a:gd name="connsiteY13" fmla="*/ 1286157 h 1625600"/>
                  <a:gd name="connsiteX14" fmla="*/ 81170 w 1625600"/>
                  <a:gd name="connsiteY14" fmla="*/ 1133306 h 1625600"/>
                  <a:gd name="connsiteX15" fmla="*/ 263682 w 1625600"/>
                  <a:gd name="connsiteY15" fmla="*/ 961746 h 1625600"/>
                  <a:gd name="connsiteX16" fmla="*/ 263682 w 1625600"/>
                  <a:gd name="connsiteY16" fmla="*/ 663853 h 1625600"/>
                  <a:gd name="connsiteX17" fmla="*/ 81170 w 1625600"/>
                  <a:gd name="connsiteY17" fmla="*/ 492294 h 1625600"/>
                  <a:gd name="connsiteX18" fmla="*/ 169419 w 1625600"/>
                  <a:gd name="connsiteY18" fmla="*/ 339443 h 1625600"/>
                  <a:gd name="connsiteX19" fmla="*/ 409250 w 1625600"/>
                  <a:gd name="connsiteY19" fmla="*/ 411723 h 1625600"/>
                  <a:gd name="connsiteX20" fmla="*/ 667233 w 1625600"/>
                  <a:gd name="connsiteY20" fmla="*/ 262777 h 1625600"/>
                  <a:gd name="connsiteX21" fmla="*/ 724551 w 1625600"/>
                  <a:gd name="connsiteY21" fmla="*/ 18937 h 1625600"/>
                  <a:gd name="connsiteX22" fmla="*/ 901049 w 1625600"/>
                  <a:gd name="connsiteY22" fmla="*/ 18937 h 1625600"/>
                  <a:gd name="connsiteX23" fmla="*/ 958368 w 1625600"/>
                  <a:gd name="connsiteY23" fmla="*/ 262777 h 1625600"/>
                  <a:gd name="connsiteX24" fmla="*/ 1216351 w 1625600"/>
                  <a:gd name="connsiteY24" fmla="*/ 411723 h 1625600"/>
                  <a:gd name="connsiteX25" fmla="*/ 1216350 w 1625600"/>
                  <a:gd name="connsiteY25" fmla="*/ 411723 h 162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625600" h="1625600">
                    <a:moveTo>
                      <a:pt x="1216350" y="411723"/>
                    </a:moveTo>
                    <a:lnTo>
                      <a:pt x="1456181" y="339443"/>
                    </a:lnTo>
                    <a:lnTo>
                      <a:pt x="1544430" y="492294"/>
                    </a:lnTo>
                    <a:lnTo>
                      <a:pt x="1361918" y="663854"/>
                    </a:lnTo>
                    <a:cubicBezTo>
                      <a:pt x="1388374" y="761389"/>
                      <a:pt x="1388374" y="864211"/>
                      <a:pt x="1361918" y="961747"/>
                    </a:cubicBezTo>
                    <a:lnTo>
                      <a:pt x="1544430" y="1133306"/>
                    </a:lnTo>
                    <a:lnTo>
                      <a:pt x="1456181" y="1286157"/>
                    </a:lnTo>
                    <a:lnTo>
                      <a:pt x="1216350" y="1213877"/>
                    </a:lnTo>
                    <a:cubicBezTo>
                      <a:pt x="1145110" y="1285556"/>
                      <a:pt x="1056063" y="1336967"/>
                      <a:pt x="958367" y="1362823"/>
                    </a:cubicBezTo>
                    <a:lnTo>
                      <a:pt x="901049" y="1606663"/>
                    </a:lnTo>
                    <a:lnTo>
                      <a:pt x="724551" y="1606663"/>
                    </a:lnTo>
                    <a:lnTo>
                      <a:pt x="667232" y="1362823"/>
                    </a:lnTo>
                    <a:cubicBezTo>
                      <a:pt x="569536" y="1336967"/>
                      <a:pt x="480489" y="1285556"/>
                      <a:pt x="409249" y="1213877"/>
                    </a:cubicBezTo>
                    <a:lnTo>
                      <a:pt x="169419" y="1286157"/>
                    </a:lnTo>
                    <a:lnTo>
                      <a:pt x="81170" y="1133306"/>
                    </a:lnTo>
                    <a:lnTo>
                      <a:pt x="263682" y="961746"/>
                    </a:lnTo>
                    <a:cubicBezTo>
                      <a:pt x="237226" y="864211"/>
                      <a:pt x="237226" y="761389"/>
                      <a:pt x="263682" y="663853"/>
                    </a:cubicBezTo>
                    <a:lnTo>
                      <a:pt x="81170" y="492294"/>
                    </a:lnTo>
                    <a:lnTo>
                      <a:pt x="169419" y="339443"/>
                    </a:lnTo>
                    <a:lnTo>
                      <a:pt x="409250" y="411723"/>
                    </a:lnTo>
                    <a:cubicBezTo>
                      <a:pt x="480490" y="340044"/>
                      <a:pt x="569537" y="288633"/>
                      <a:pt x="667233" y="262777"/>
                    </a:cubicBezTo>
                    <a:lnTo>
                      <a:pt x="724551" y="18937"/>
                    </a:lnTo>
                    <a:lnTo>
                      <a:pt x="901049" y="18937"/>
                    </a:lnTo>
                    <a:lnTo>
                      <a:pt x="958368" y="262777"/>
                    </a:lnTo>
                    <a:cubicBezTo>
                      <a:pt x="1056064" y="288633"/>
                      <a:pt x="1145111" y="340044"/>
                      <a:pt x="1216351" y="411723"/>
                    </a:cubicBezTo>
                    <a:lnTo>
                      <a:pt x="1216350" y="411723"/>
                    </a:lnTo>
                    <a:close/>
                  </a:path>
                </a:pathLst>
              </a:custGeom>
              <a:solidFill>
                <a:srgbClr val="D0271D"/>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84613" tIns="587911" rIns="584613" bIns="587911" numCol="1" spcCol="1270" anchor="ctr" anchorCtr="0">
                <a:noAutofit/>
              </a:bodyPr>
              <a:lstStyle/>
              <a:p>
                <a:pPr algn="ctr" defTabSz="1363031" hangingPunct="0">
                  <a:lnSpc>
                    <a:spcPct val="90000"/>
                  </a:lnSpc>
                  <a:spcBef>
                    <a:spcPct val="0"/>
                  </a:spcBef>
                  <a:spcAft>
                    <a:spcPct val="35000"/>
                  </a:spcAft>
                  <a:defRPr/>
                </a:pPr>
                <a:endParaRPr lang="en-US" sz="3067">
                  <a:solidFill>
                    <a:srgbClr val="FFFFFF"/>
                  </a:solidFill>
                  <a:latin typeface="Taub Sans"/>
                  <a:cs typeface="Helvetica"/>
                  <a:sym typeface="TaubSans-Regular"/>
                </a:endParaRPr>
              </a:p>
            </p:txBody>
          </p:sp>
          <p:sp>
            <p:nvSpPr>
              <p:cNvPr id="76" name="Freeform 49">
                <a:extLst>
                  <a:ext uri="{FF2B5EF4-FFF2-40B4-BE49-F238E27FC236}">
                    <a16:creationId xmlns:a16="http://schemas.microsoft.com/office/drawing/2014/main" id="{298BEE19-E7C6-424C-B639-84EB2E44949E}"/>
                  </a:ext>
                </a:extLst>
              </p:cNvPr>
              <p:cNvSpPr/>
              <p:nvPr/>
            </p:nvSpPr>
            <p:spPr>
              <a:xfrm>
                <a:off x="3455842" y="1435811"/>
                <a:ext cx="1605108" cy="1605108"/>
              </a:xfrm>
              <a:custGeom>
                <a:avLst/>
                <a:gdLst>
                  <a:gd name="connsiteX0" fmla="*/ 1191775 w 1592756"/>
                  <a:gd name="connsiteY0" fmla="*/ 403405 h 1592756"/>
                  <a:gd name="connsiteX1" fmla="*/ 1426760 w 1592756"/>
                  <a:gd name="connsiteY1" fmla="*/ 332584 h 1592756"/>
                  <a:gd name="connsiteX2" fmla="*/ 1513226 w 1592756"/>
                  <a:gd name="connsiteY2" fmla="*/ 482348 h 1592756"/>
                  <a:gd name="connsiteX3" fmla="*/ 1334401 w 1592756"/>
                  <a:gd name="connsiteY3" fmla="*/ 650441 h 1592756"/>
                  <a:gd name="connsiteX4" fmla="*/ 1334401 w 1592756"/>
                  <a:gd name="connsiteY4" fmla="*/ 942315 h 1592756"/>
                  <a:gd name="connsiteX5" fmla="*/ 1513226 w 1592756"/>
                  <a:gd name="connsiteY5" fmla="*/ 1110408 h 1592756"/>
                  <a:gd name="connsiteX6" fmla="*/ 1426760 w 1592756"/>
                  <a:gd name="connsiteY6" fmla="*/ 1260172 h 1592756"/>
                  <a:gd name="connsiteX7" fmla="*/ 1191775 w 1592756"/>
                  <a:gd name="connsiteY7" fmla="*/ 1189351 h 1592756"/>
                  <a:gd name="connsiteX8" fmla="*/ 939004 w 1592756"/>
                  <a:gd name="connsiteY8" fmla="*/ 1335288 h 1592756"/>
                  <a:gd name="connsiteX9" fmla="*/ 882844 w 1592756"/>
                  <a:gd name="connsiteY9" fmla="*/ 1574202 h 1592756"/>
                  <a:gd name="connsiteX10" fmla="*/ 709912 w 1592756"/>
                  <a:gd name="connsiteY10" fmla="*/ 1574202 h 1592756"/>
                  <a:gd name="connsiteX11" fmla="*/ 653752 w 1592756"/>
                  <a:gd name="connsiteY11" fmla="*/ 1335288 h 1592756"/>
                  <a:gd name="connsiteX12" fmla="*/ 400981 w 1592756"/>
                  <a:gd name="connsiteY12" fmla="*/ 1189351 h 1592756"/>
                  <a:gd name="connsiteX13" fmla="*/ 165996 w 1592756"/>
                  <a:gd name="connsiteY13" fmla="*/ 1260172 h 1592756"/>
                  <a:gd name="connsiteX14" fmla="*/ 79530 w 1592756"/>
                  <a:gd name="connsiteY14" fmla="*/ 1110408 h 1592756"/>
                  <a:gd name="connsiteX15" fmla="*/ 258355 w 1592756"/>
                  <a:gd name="connsiteY15" fmla="*/ 942315 h 1592756"/>
                  <a:gd name="connsiteX16" fmla="*/ 258355 w 1592756"/>
                  <a:gd name="connsiteY16" fmla="*/ 650441 h 1592756"/>
                  <a:gd name="connsiteX17" fmla="*/ 79530 w 1592756"/>
                  <a:gd name="connsiteY17" fmla="*/ 482348 h 1592756"/>
                  <a:gd name="connsiteX18" fmla="*/ 165996 w 1592756"/>
                  <a:gd name="connsiteY18" fmla="*/ 332584 h 1592756"/>
                  <a:gd name="connsiteX19" fmla="*/ 400981 w 1592756"/>
                  <a:gd name="connsiteY19" fmla="*/ 403405 h 1592756"/>
                  <a:gd name="connsiteX20" fmla="*/ 653752 w 1592756"/>
                  <a:gd name="connsiteY20" fmla="*/ 257468 h 1592756"/>
                  <a:gd name="connsiteX21" fmla="*/ 709912 w 1592756"/>
                  <a:gd name="connsiteY21" fmla="*/ 18554 h 1592756"/>
                  <a:gd name="connsiteX22" fmla="*/ 882844 w 1592756"/>
                  <a:gd name="connsiteY22" fmla="*/ 18554 h 1592756"/>
                  <a:gd name="connsiteX23" fmla="*/ 939004 w 1592756"/>
                  <a:gd name="connsiteY23" fmla="*/ 257468 h 1592756"/>
                  <a:gd name="connsiteX24" fmla="*/ 1191775 w 1592756"/>
                  <a:gd name="connsiteY24" fmla="*/ 403405 h 1592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592756" h="1592756">
                    <a:moveTo>
                      <a:pt x="1025173" y="402893"/>
                    </a:moveTo>
                    <a:lnTo>
                      <a:pt x="1195533" y="297380"/>
                    </a:lnTo>
                    <a:lnTo>
                      <a:pt x="1295376" y="397223"/>
                    </a:lnTo>
                    <a:lnTo>
                      <a:pt x="1189863" y="567584"/>
                    </a:lnTo>
                    <a:cubicBezTo>
                      <a:pt x="1230502" y="637475"/>
                      <a:pt x="1251792" y="716930"/>
                      <a:pt x="1251543" y="797777"/>
                    </a:cubicBezTo>
                    <a:lnTo>
                      <a:pt x="1428100" y="892558"/>
                    </a:lnTo>
                    <a:lnTo>
                      <a:pt x="1391556" y="1028945"/>
                    </a:lnTo>
                    <a:lnTo>
                      <a:pt x="1191263" y="1022749"/>
                    </a:lnTo>
                    <a:cubicBezTo>
                      <a:pt x="1151054" y="1092889"/>
                      <a:pt x="1092889" y="1151054"/>
                      <a:pt x="1022749" y="1191262"/>
                    </a:cubicBezTo>
                    <a:lnTo>
                      <a:pt x="1028945" y="1391556"/>
                    </a:lnTo>
                    <a:lnTo>
                      <a:pt x="892558" y="1428101"/>
                    </a:lnTo>
                    <a:lnTo>
                      <a:pt x="797778" y="1251543"/>
                    </a:lnTo>
                    <a:cubicBezTo>
                      <a:pt x="716930" y="1251791"/>
                      <a:pt x="637475" y="1230502"/>
                      <a:pt x="567583" y="1189863"/>
                    </a:cubicBezTo>
                    <a:lnTo>
                      <a:pt x="397223" y="1295376"/>
                    </a:lnTo>
                    <a:lnTo>
                      <a:pt x="297380" y="1195533"/>
                    </a:lnTo>
                    <a:lnTo>
                      <a:pt x="402893" y="1025172"/>
                    </a:lnTo>
                    <a:cubicBezTo>
                      <a:pt x="362254" y="955281"/>
                      <a:pt x="340964" y="875826"/>
                      <a:pt x="341213" y="794979"/>
                    </a:cubicBezTo>
                    <a:lnTo>
                      <a:pt x="164656" y="700198"/>
                    </a:lnTo>
                    <a:lnTo>
                      <a:pt x="201200" y="563811"/>
                    </a:lnTo>
                    <a:lnTo>
                      <a:pt x="401493" y="570007"/>
                    </a:lnTo>
                    <a:cubicBezTo>
                      <a:pt x="441702" y="499867"/>
                      <a:pt x="499867" y="441702"/>
                      <a:pt x="570007" y="401494"/>
                    </a:cubicBezTo>
                    <a:lnTo>
                      <a:pt x="563811" y="201200"/>
                    </a:lnTo>
                    <a:lnTo>
                      <a:pt x="700198" y="164655"/>
                    </a:lnTo>
                    <a:lnTo>
                      <a:pt x="794978" y="341213"/>
                    </a:lnTo>
                    <a:cubicBezTo>
                      <a:pt x="875826" y="340965"/>
                      <a:pt x="955281" y="362254"/>
                      <a:pt x="1025173" y="402893"/>
                    </a:cubicBezTo>
                    <a:close/>
                  </a:path>
                </a:pathLst>
              </a:custGeom>
              <a:solidFill>
                <a:srgbClr val="7967AE"/>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48455" tIns="748455" rIns="748452" bIns="748452" numCol="1" spcCol="1270" anchor="ctr" anchorCtr="0">
                <a:noAutofit/>
              </a:bodyPr>
              <a:lstStyle/>
              <a:p>
                <a:pPr algn="ctr" defTabSz="1540817" hangingPunct="0">
                  <a:lnSpc>
                    <a:spcPct val="90000"/>
                  </a:lnSpc>
                  <a:spcBef>
                    <a:spcPct val="0"/>
                  </a:spcBef>
                  <a:spcAft>
                    <a:spcPct val="35000"/>
                  </a:spcAft>
                  <a:defRPr/>
                </a:pPr>
                <a:endParaRPr lang="en-US" sz="3467">
                  <a:solidFill>
                    <a:srgbClr val="FFFFFF"/>
                  </a:solidFill>
                  <a:latin typeface="Taub Sans"/>
                  <a:cs typeface="Helvetica"/>
                  <a:sym typeface="TaubSans-Regular"/>
                </a:endParaRPr>
              </a:p>
            </p:txBody>
          </p:sp>
          <p:sp>
            <p:nvSpPr>
              <p:cNvPr id="77" name="Freeform 50">
                <a:extLst>
                  <a:ext uri="{FF2B5EF4-FFF2-40B4-BE49-F238E27FC236}">
                    <a16:creationId xmlns:a16="http://schemas.microsoft.com/office/drawing/2014/main" id="{36F9C2ED-0C30-4851-B8FA-7A77F17715F9}"/>
                  </a:ext>
                </a:extLst>
              </p:cNvPr>
              <p:cNvSpPr/>
              <p:nvPr/>
            </p:nvSpPr>
            <p:spPr>
              <a:xfrm rot="1549965">
                <a:off x="4640127" y="1755563"/>
                <a:ext cx="1465937" cy="1465937"/>
              </a:xfrm>
              <a:custGeom>
                <a:avLst/>
                <a:gdLst>
                  <a:gd name="connsiteX0" fmla="*/ 1191775 w 1592756"/>
                  <a:gd name="connsiteY0" fmla="*/ 403405 h 1592756"/>
                  <a:gd name="connsiteX1" fmla="*/ 1426760 w 1592756"/>
                  <a:gd name="connsiteY1" fmla="*/ 332584 h 1592756"/>
                  <a:gd name="connsiteX2" fmla="*/ 1513226 w 1592756"/>
                  <a:gd name="connsiteY2" fmla="*/ 482348 h 1592756"/>
                  <a:gd name="connsiteX3" fmla="*/ 1334401 w 1592756"/>
                  <a:gd name="connsiteY3" fmla="*/ 650441 h 1592756"/>
                  <a:gd name="connsiteX4" fmla="*/ 1334401 w 1592756"/>
                  <a:gd name="connsiteY4" fmla="*/ 942315 h 1592756"/>
                  <a:gd name="connsiteX5" fmla="*/ 1513226 w 1592756"/>
                  <a:gd name="connsiteY5" fmla="*/ 1110408 h 1592756"/>
                  <a:gd name="connsiteX6" fmla="*/ 1426760 w 1592756"/>
                  <a:gd name="connsiteY6" fmla="*/ 1260172 h 1592756"/>
                  <a:gd name="connsiteX7" fmla="*/ 1191775 w 1592756"/>
                  <a:gd name="connsiteY7" fmla="*/ 1189351 h 1592756"/>
                  <a:gd name="connsiteX8" fmla="*/ 939004 w 1592756"/>
                  <a:gd name="connsiteY8" fmla="*/ 1335288 h 1592756"/>
                  <a:gd name="connsiteX9" fmla="*/ 882844 w 1592756"/>
                  <a:gd name="connsiteY9" fmla="*/ 1574202 h 1592756"/>
                  <a:gd name="connsiteX10" fmla="*/ 709912 w 1592756"/>
                  <a:gd name="connsiteY10" fmla="*/ 1574202 h 1592756"/>
                  <a:gd name="connsiteX11" fmla="*/ 653752 w 1592756"/>
                  <a:gd name="connsiteY11" fmla="*/ 1335288 h 1592756"/>
                  <a:gd name="connsiteX12" fmla="*/ 400981 w 1592756"/>
                  <a:gd name="connsiteY12" fmla="*/ 1189351 h 1592756"/>
                  <a:gd name="connsiteX13" fmla="*/ 165996 w 1592756"/>
                  <a:gd name="connsiteY13" fmla="*/ 1260172 h 1592756"/>
                  <a:gd name="connsiteX14" fmla="*/ 79530 w 1592756"/>
                  <a:gd name="connsiteY14" fmla="*/ 1110408 h 1592756"/>
                  <a:gd name="connsiteX15" fmla="*/ 258355 w 1592756"/>
                  <a:gd name="connsiteY15" fmla="*/ 942315 h 1592756"/>
                  <a:gd name="connsiteX16" fmla="*/ 258355 w 1592756"/>
                  <a:gd name="connsiteY16" fmla="*/ 650441 h 1592756"/>
                  <a:gd name="connsiteX17" fmla="*/ 79530 w 1592756"/>
                  <a:gd name="connsiteY17" fmla="*/ 482348 h 1592756"/>
                  <a:gd name="connsiteX18" fmla="*/ 165996 w 1592756"/>
                  <a:gd name="connsiteY18" fmla="*/ 332584 h 1592756"/>
                  <a:gd name="connsiteX19" fmla="*/ 400981 w 1592756"/>
                  <a:gd name="connsiteY19" fmla="*/ 403405 h 1592756"/>
                  <a:gd name="connsiteX20" fmla="*/ 653752 w 1592756"/>
                  <a:gd name="connsiteY20" fmla="*/ 257468 h 1592756"/>
                  <a:gd name="connsiteX21" fmla="*/ 709912 w 1592756"/>
                  <a:gd name="connsiteY21" fmla="*/ 18554 h 1592756"/>
                  <a:gd name="connsiteX22" fmla="*/ 882844 w 1592756"/>
                  <a:gd name="connsiteY22" fmla="*/ 18554 h 1592756"/>
                  <a:gd name="connsiteX23" fmla="*/ 939004 w 1592756"/>
                  <a:gd name="connsiteY23" fmla="*/ 257468 h 1592756"/>
                  <a:gd name="connsiteX24" fmla="*/ 1191775 w 1592756"/>
                  <a:gd name="connsiteY24" fmla="*/ 403405 h 1592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592756" h="1592756">
                    <a:moveTo>
                      <a:pt x="1025173" y="402893"/>
                    </a:moveTo>
                    <a:lnTo>
                      <a:pt x="1195533" y="297380"/>
                    </a:lnTo>
                    <a:lnTo>
                      <a:pt x="1295376" y="397223"/>
                    </a:lnTo>
                    <a:lnTo>
                      <a:pt x="1189863" y="567584"/>
                    </a:lnTo>
                    <a:cubicBezTo>
                      <a:pt x="1230502" y="637475"/>
                      <a:pt x="1251792" y="716930"/>
                      <a:pt x="1251543" y="797777"/>
                    </a:cubicBezTo>
                    <a:lnTo>
                      <a:pt x="1428100" y="892558"/>
                    </a:lnTo>
                    <a:lnTo>
                      <a:pt x="1391556" y="1028945"/>
                    </a:lnTo>
                    <a:lnTo>
                      <a:pt x="1191263" y="1022749"/>
                    </a:lnTo>
                    <a:cubicBezTo>
                      <a:pt x="1151054" y="1092889"/>
                      <a:pt x="1092889" y="1151054"/>
                      <a:pt x="1022749" y="1191262"/>
                    </a:cubicBezTo>
                    <a:lnTo>
                      <a:pt x="1028945" y="1391556"/>
                    </a:lnTo>
                    <a:lnTo>
                      <a:pt x="892558" y="1428101"/>
                    </a:lnTo>
                    <a:lnTo>
                      <a:pt x="797778" y="1251543"/>
                    </a:lnTo>
                    <a:cubicBezTo>
                      <a:pt x="716930" y="1251791"/>
                      <a:pt x="637475" y="1230502"/>
                      <a:pt x="567583" y="1189863"/>
                    </a:cubicBezTo>
                    <a:lnTo>
                      <a:pt x="397223" y="1295376"/>
                    </a:lnTo>
                    <a:lnTo>
                      <a:pt x="297380" y="1195533"/>
                    </a:lnTo>
                    <a:lnTo>
                      <a:pt x="402893" y="1025172"/>
                    </a:lnTo>
                    <a:cubicBezTo>
                      <a:pt x="362254" y="955281"/>
                      <a:pt x="340964" y="875826"/>
                      <a:pt x="341213" y="794979"/>
                    </a:cubicBezTo>
                    <a:lnTo>
                      <a:pt x="164656" y="700198"/>
                    </a:lnTo>
                    <a:lnTo>
                      <a:pt x="201200" y="563811"/>
                    </a:lnTo>
                    <a:lnTo>
                      <a:pt x="401493" y="570007"/>
                    </a:lnTo>
                    <a:cubicBezTo>
                      <a:pt x="441702" y="499867"/>
                      <a:pt x="499867" y="441702"/>
                      <a:pt x="570007" y="401494"/>
                    </a:cubicBezTo>
                    <a:lnTo>
                      <a:pt x="563811" y="201200"/>
                    </a:lnTo>
                    <a:lnTo>
                      <a:pt x="700198" y="164655"/>
                    </a:lnTo>
                    <a:lnTo>
                      <a:pt x="794978" y="341213"/>
                    </a:lnTo>
                    <a:cubicBezTo>
                      <a:pt x="875826" y="340965"/>
                      <a:pt x="955281" y="362254"/>
                      <a:pt x="1025173" y="402893"/>
                    </a:cubicBezTo>
                    <a:close/>
                  </a:path>
                </a:pathLst>
              </a:custGeom>
              <a:solidFill>
                <a:srgbClr val="F2635D"/>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48455" tIns="748455" rIns="748452" bIns="748452" numCol="1" spcCol="1270" anchor="ctr" anchorCtr="0">
                <a:noAutofit/>
              </a:bodyPr>
              <a:lstStyle/>
              <a:p>
                <a:pPr algn="ctr" defTabSz="1540817" hangingPunct="0">
                  <a:lnSpc>
                    <a:spcPct val="90000"/>
                  </a:lnSpc>
                  <a:spcBef>
                    <a:spcPct val="0"/>
                  </a:spcBef>
                  <a:spcAft>
                    <a:spcPct val="35000"/>
                  </a:spcAft>
                  <a:defRPr/>
                </a:pPr>
                <a:endParaRPr lang="en-US" sz="3467">
                  <a:solidFill>
                    <a:srgbClr val="FFFFFF"/>
                  </a:solidFill>
                  <a:latin typeface="Taub Sans"/>
                  <a:cs typeface="Helvetica"/>
                  <a:sym typeface="TaubSans-Regular"/>
                </a:endParaRPr>
              </a:p>
            </p:txBody>
          </p:sp>
        </p:grpSp>
        <p:grpSp>
          <p:nvGrpSpPr>
            <p:cNvPr id="59" name="Group 58">
              <a:extLst>
                <a:ext uri="{FF2B5EF4-FFF2-40B4-BE49-F238E27FC236}">
                  <a16:creationId xmlns:a16="http://schemas.microsoft.com/office/drawing/2014/main" id="{5322E803-179F-41CA-82AD-99257BC6B1FF}"/>
                </a:ext>
              </a:extLst>
            </p:cNvPr>
            <p:cNvGrpSpPr>
              <a:grpSpLocks noChangeAspect="1"/>
            </p:cNvGrpSpPr>
            <p:nvPr/>
          </p:nvGrpSpPr>
          <p:grpSpPr>
            <a:xfrm>
              <a:off x="3353735" y="3053367"/>
              <a:ext cx="324568" cy="315527"/>
              <a:chOff x="2278063" y="5591175"/>
              <a:chExt cx="569912" cy="554038"/>
            </a:xfrm>
            <a:solidFill>
              <a:schemeClr val="bg1"/>
            </a:solidFill>
          </p:grpSpPr>
          <p:sp>
            <p:nvSpPr>
              <p:cNvPr id="71" name="Freeform 211">
                <a:extLst>
                  <a:ext uri="{FF2B5EF4-FFF2-40B4-BE49-F238E27FC236}">
                    <a16:creationId xmlns:a16="http://schemas.microsoft.com/office/drawing/2014/main" id="{BD444195-5359-4E12-9AF2-815E8E282066}"/>
                  </a:ext>
                </a:extLst>
              </p:cNvPr>
              <p:cNvSpPr>
                <a:spLocks noChangeArrowheads="1"/>
              </p:cNvSpPr>
              <p:nvPr/>
            </p:nvSpPr>
            <p:spPr bwMode="auto">
              <a:xfrm>
                <a:off x="2349500" y="6096000"/>
                <a:ext cx="457200" cy="49213"/>
              </a:xfrm>
              <a:custGeom>
                <a:avLst/>
                <a:gdLst>
                  <a:gd name="T0" fmla="*/ 1270 w 1271"/>
                  <a:gd name="T1" fmla="*/ 135 h 136"/>
                  <a:gd name="T2" fmla="*/ 0 w 1271"/>
                  <a:gd name="T3" fmla="*/ 135 h 136"/>
                  <a:gd name="T4" fmla="*/ 0 w 1271"/>
                  <a:gd name="T5" fmla="*/ 0 h 136"/>
                  <a:gd name="T6" fmla="*/ 1270 w 1271"/>
                  <a:gd name="T7" fmla="*/ 0 h 136"/>
                  <a:gd name="T8" fmla="*/ 1270 w 1271"/>
                  <a:gd name="T9" fmla="*/ 135 h 136"/>
                </a:gdLst>
                <a:ahLst/>
                <a:cxnLst>
                  <a:cxn ang="0">
                    <a:pos x="T0" y="T1"/>
                  </a:cxn>
                  <a:cxn ang="0">
                    <a:pos x="T2" y="T3"/>
                  </a:cxn>
                  <a:cxn ang="0">
                    <a:pos x="T4" y="T5"/>
                  </a:cxn>
                  <a:cxn ang="0">
                    <a:pos x="T6" y="T7"/>
                  </a:cxn>
                  <a:cxn ang="0">
                    <a:pos x="T8" y="T9"/>
                  </a:cxn>
                </a:cxnLst>
                <a:rect l="0" t="0" r="r" b="b"/>
                <a:pathLst>
                  <a:path w="1271" h="136">
                    <a:moveTo>
                      <a:pt x="1270" y="135"/>
                    </a:moveTo>
                    <a:lnTo>
                      <a:pt x="0" y="135"/>
                    </a:lnTo>
                    <a:lnTo>
                      <a:pt x="0" y="0"/>
                    </a:lnTo>
                    <a:lnTo>
                      <a:pt x="1270" y="0"/>
                    </a:lnTo>
                    <a:lnTo>
                      <a:pt x="1270" y="135"/>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309">
                  <a:defRPr/>
                </a:pPr>
                <a:endParaRPr lang="en-US" sz="2400" dirty="0">
                  <a:solidFill>
                    <a:srgbClr val="222222"/>
                  </a:solidFill>
                  <a:latin typeface="Taub Sans"/>
                  <a:cs typeface="Helvetica"/>
                  <a:sym typeface="TaubSans-Regular"/>
                </a:endParaRPr>
              </a:p>
            </p:txBody>
          </p:sp>
          <p:sp>
            <p:nvSpPr>
              <p:cNvPr id="72" name="Freeform 212">
                <a:extLst>
                  <a:ext uri="{FF2B5EF4-FFF2-40B4-BE49-F238E27FC236}">
                    <a16:creationId xmlns:a16="http://schemas.microsoft.com/office/drawing/2014/main" id="{F98A3D59-FF43-4C4B-8397-2C229F7F6483}"/>
                  </a:ext>
                </a:extLst>
              </p:cNvPr>
              <p:cNvSpPr>
                <a:spLocks noChangeArrowheads="1"/>
              </p:cNvSpPr>
              <p:nvPr/>
            </p:nvSpPr>
            <p:spPr bwMode="auto">
              <a:xfrm>
                <a:off x="2278063" y="5591175"/>
                <a:ext cx="47625" cy="481013"/>
              </a:xfrm>
              <a:custGeom>
                <a:avLst/>
                <a:gdLst>
                  <a:gd name="T0" fmla="*/ 131 w 132"/>
                  <a:gd name="T1" fmla="*/ 1333 h 1334"/>
                  <a:gd name="T2" fmla="*/ 0 w 132"/>
                  <a:gd name="T3" fmla="*/ 1333 h 1334"/>
                  <a:gd name="T4" fmla="*/ 0 w 132"/>
                  <a:gd name="T5" fmla="*/ 0 h 1334"/>
                  <a:gd name="T6" fmla="*/ 131 w 132"/>
                  <a:gd name="T7" fmla="*/ 0 h 1334"/>
                  <a:gd name="T8" fmla="*/ 131 w 132"/>
                  <a:gd name="T9" fmla="*/ 1333 h 1334"/>
                </a:gdLst>
                <a:ahLst/>
                <a:cxnLst>
                  <a:cxn ang="0">
                    <a:pos x="T0" y="T1"/>
                  </a:cxn>
                  <a:cxn ang="0">
                    <a:pos x="T2" y="T3"/>
                  </a:cxn>
                  <a:cxn ang="0">
                    <a:pos x="T4" y="T5"/>
                  </a:cxn>
                  <a:cxn ang="0">
                    <a:pos x="T6" y="T7"/>
                  </a:cxn>
                  <a:cxn ang="0">
                    <a:pos x="T8" y="T9"/>
                  </a:cxn>
                </a:cxnLst>
                <a:rect l="0" t="0" r="r" b="b"/>
                <a:pathLst>
                  <a:path w="132" h="1334">
                    <a:moveTo>
                      <a:pt x="131" y="1333"/>
                    </a:moveTo>
                    <a:lnTo>
                      <a:pt x="0" y="1333"/>
                    </a:lnTo>
                    <a:lnTo>
                      <a:pt x="0" y="0"/>
                    </a:lnTo>
                    <a:lnTo>
                      <a:pt x="131" y="0"/>
                    </a:lnTo>
                    <a:lnTo>
                      <a:pt x="131" y="1333"/>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309">
                  <a:defRPr/>
                </a:pPr>
                <a:endParaRPr lang="en-US" sz="2400" dirty="0">
                  <a:solidFill>
                    <a:srgbClr val="222222"/>
                  </a:solidFill>
                  <a:latin typeface="Taub Sans"/>
                  <a:cs typeface="Helvetica"/>
                  <a:sym typeface="TaubSans-Regular"/>
                </a:endParaRPr>
              </a:p>
            </p:txBody>
          </p:sp>
          <p:sp>
            <p:nvSpPr>
              <p:cNvPr id="73" name="Freeform 213">
                <a:extLst>
                  <a:ext uri="{FF2B5EF4-FFF2-40B4-BE49-F238E27FC236}">
                    <a16:creationId xmlns:a16="http://schemas.microsoft.com/office/drawing/2014/main" id="{5E27AD7E-AF05-4530-8ED3-FC1CF1AA2F2E}"/>
                  </a:ext>
                </a:extLst>
              </p:cNvPr>
              <p:cNvSpPr>
                <a:spLocks noChangeArrowheads="1"/>
              </p:cNvSpPr>
              <p:nvPr/>
            </p:nvSpPr>
            <p:spPr bwMode="auto">
              <a:xfrm>
                <a:off x="2338388" y="5641975"/>
                <a:ext cx="509587" cy="417513"/>
              </a:xfrm>
              <a:custGeom>
                <a:avLst/>
                <a:gdLst>
                  <a:gd name="T0" fmla="*/ 110 w 1414"/>
                  <a:gd name="T1" fmla="*/ 1158 h 1159"/>
                  <a:gd name="T2" fmla="*/ 0 w 1414"/>
                  <a:gd name="T3" fmla="*/ 1083 h 1159"/>
                  <a:gd name="T4" fmla="*/ 522 w 1414"/>
                  <a:gd name="T5" fmla="*/ 299 h 1159"/>
                  <a:gd name="T6" fmla="*/ 770 w 1414"/>
                  <a:gd name="T7" fmla="*/ 551 h 1159"/>
                  <a:gd name="T8" fmla="*/ 1320 w 1414"/>
                  <a:gd name="T9" fmla="*/ 0 h 1159"/>
                  <a:gd name="T10" fmla="*/ 1413 w 1414"/>
                  <a:gd name="T11" fmla="*/ 97 h 1159"/>
                  <a:gd name="T12" fmla="*/ 770 w 1414"/>
                  <a:gd name="T13" fmla="*/ 740 h 1159"/>
                  <a:gd name="T14" fmla="*/ 543 w 1414"/>
                  <a:gd name="T15" fmla="*/ 510 h 1159"/>
                  <a:gd name="T16" fmla="*/ 110 w 1414"/>
                  <a:gd name="T17" fmla="*/ 1158 h 1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14" h="1159">
                    <a:moveTo>
                      <a:pt x="110" y="1158"/>
                    </a:moveTo>
                    <a:lnTo>
                      <a:pt x="0" y="1083"/>
                    </a:lnTo>
                    <a:lnTo>
                      <a:pt x="522" y="299"/>
                    </a:lnTo>
                    <a:lnTo>
                      <a:pt x="770" y="551"/>
                    </a:lnTo>
                    <a:lnTo>
                      <a:pt x="1320" y="0"/>
                    </a:lnTo>
                    <a:lnTo>
                      <a:pt x="1413" y="97"/>
                    </a:lnTo>
                    <a:lnTo>
                      <a:pt x="770" y="740"/>
                    </a:lnTo>
                    <a:lnTo>
                      <a:pt x="543" y="510"/>
                    </a:lnTo>
                    <a:lnTo>
                      <a:pt x="110" y="1158"/>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309">
                  <a:defRPr/>
                </a:pPr>
                <a:endParaRPr lang="en-US" sz="2400" dirty="0">
                  <a:solidFill>
                    <a:srgbClr val="222222"/>
                  </a:solidFill>
                  <a:latin typeface="Taub Sans"/>
                  <a:cs typeface="Helvetica"/>
                  <a:sym typeface="TaubSans-Regular"/>
                </a:endParaRPr>
              </a:p>
            </p:txBody>
          </p:sp>
        </p:grpSp>
        <p:grpSp>
          <p:nvGrpSpPr>
            <p:cNvPr id="60" name="Group 59">
              <a:extLst>
                <a:ext uri="{FF2B5EF4-FFF2-40B4-BE49-F238E27FC236}">
                  <a16:creationId xmlns:a16="http://schemas.microsoft.com/office/drawing/2014/main" id="{729D99B0-4F54-4E7A-9CE4-6600719D00E0}"/>
                </a:ext>
              </a:extLst>
            </p:cNvPr>
            <p:cNvGrpSpPr/>
            <p:nvPr/>
          </p:nvGrpSpPr>
          <p:grpSpPr>
            <a:xfrm>
              <a:off x="4060188" y="2188176"/>
              <a:ext cx="415728" cy="400650"/>
              <a:chOff x="3179763" y="3038475"/>
              <a:chExt cx="306387" cy="295275"/>
            </a:xfrm>
            <a:solidFill>
              <a:schemeClr val="bg1"/>
            </a:solidFill>
          </p:grpSpPr>
          <p:sp>
            <p:nvSpPr>
              <p:cNvPr id="63" name="Freeform 203">
                <a:extLst>
                  <a:ext uri="{FF2B5EF4-FFF2-40B4-BE49-F238E27FC236}">
                    <a16:creationId xmlns:a16="http://schemas.microsoft.com/office/drawing/2014/main" id="{777BF2CF-F0A7-49B6-9DAA-8707FC1D7785}"/>
                  </a:ext>
                </a:extLst>
              </p:cNvPr>
              <p:cNvSpPr>
                <a:spLocks noChangeArrowheads="1"/>
              </p:cNvSpPr>
              <p:nvPr/>
            </p:nvSpPr>
            <p:spPr bwMode="auto">
              <a:xfrm>
                <a:off x="3179763" y="3090863"/>
                <a:ext cx="25400" cy="115887"/>
              </a:xfrm>
              <a:custGeom>
                <a:avLst/>
                <a:gdLst>
                  <a:gd name="T0" fmla="*/ 69 w 70"/>
                  <a:gd name="T1" fmla="*/ 0 h 320"/>
                  <a:gd name="T2" fmla="*/ 0 w 70"/>
                  <a:gd name="T3" fmla="*/ 0 h 320"/>
                  <a:gd name="T4" fmla="*/ 0 w 70"/>
                  <a:gd name="T5" fmla="*/ 319 h 320"/>
                  <a:gd name="T6" fmla="*/ 69 w 70"/>
                  <a:gd name="T7" fmla="*/ 319 h 320"/>
                  <a:gd name="T8" fmla="*/ 69 w 70"/>
                  <a:gd name="T9" fmla="*/ 0 h 320"/>
                </a:gdLst>
                <a:ahLst/>
                <a:cxnLst>
                  <a:cxn ang="0">
                    <a:pos x="T0" y="T1"/>
                  </a:cxn>
                  <a:cxn ang="0">
                    <a:pos x="T2" y="T3"/>
                  </a:cxn>
                  <a:cxn ang="0">
                    <a:pos x="T4" y="T5"/>
                  </a:cxn>
                  <a:cxn ang="0">
                    <a:pos x="T6" y="T7"/>
                  </a:cxn>
                  <a:cxn ang="0">
                    <a:pos x="T8" y="T9"/>
                  </a:cxn>
                </a:cxnLst>
                <a:rect l="0" t="0" r="r" b="b"/>
                <a:pathLst>
                  <a:path w="70" h="320">
                    <a:moveTo>
                      <a:pt x="69" y="0"/>
                    </a:moveTo>
                    <a:lnTo>
                      <a:pt x="0" y="0"/>
                    </a:lnTo>
                    <a:lnTo>
                      <a:pt x="0" y="319"/>
                    </a:lnTo>
                    <a:lnTo>
                      <a:pt x="69" y="319"/>
                    </a:lnTo>
                    <a:lnTo>
                      <a:pt x="69"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309">
                  <a:defRPr/>
                </a:pPr>
                <a:endParaRPr lang="en-US">
                  <a:solidFill>
                    <a:srgbClr val="222222"/>
                  </a:solidFill>
                  <a:latin typeface="Taub Sans"/>
                  <a:cs typeface="Helvetica"/>
                  <a:sym typeface="TaubSans-Regular"/>
                </a:endParaRPr>
              </a:p>
            </p:txBody>
          </p:sp>
          <p:sp>
            <p:nvSpPr>
              <p:cNvPr id="64" name="Freeform 204">
                <a:extLst>
                  <a:ext uri="{FF2B5EF4-FFF2-40B4-BE49-F238E27FC236}">
                    <a16:creationId xmlns:a16="http://schemas.microsoft.com/office/drawing/2014/main" id="{FDC457B8-8324-45EF-8EB3-7143EB9BC799}"/>
                  </a:ext>
                </a:extLst>
              </p:cNvPr>
              <p:cNvSpPr>
                <a:spLocks noChangeArrowheads="1"/>
              </p:cNvSpPr>
              <p:nvPr/>
            </p:nvSpPr>
            <p:spPr bwMode="auto">
              <a:xfrm>
                <a:off x="3460750" y="3090863"/>
                <a:ext cx="25400" cy="115887"/>
              </a:xfrm>
              <a:custGeom>
                <a:avLst/>
                <a:gdLst>
                  <a:gd name="T0" fmla="*/ 0 w 71"/>
                  <a:gd name="T1" fmla="*/ 319 h 320"/>
                  <a:gd name="T2" fmla="*/ 70 w 71"/>
                  <a:gd name="T3" fmla="*/ 319 h 320"/>
                  <a:gd name="T4" fmla="*/ 70 w 71"/>
                  <a:gd name="T5" fmla="*/ 0 h 320"/>
                  <a:gd name="T6" fmla="*/ 0 w 71"/>
                  <a:gd name="T7" fmla="*/ 0 h 320"/>
                  <a:gd name="T8" fmla="*/ 0 w 71"/>
                  <a:gd name="T9" fmla="*/ 319 h 320"/>
                </a:gdLst>
                <a:ahLst/>
                <a:cxnLst>
                  <a:cxn ang="0">
                    <a:pos x="T0" y="T1"/>
                  </a:cxn>
                  <a:cxn ang="0">
                    <a:pos x="T2" y="T3"/>
                  </a:cxn>
                  <a:cxn ang="0">
                    <a:pos x="T4" y="T5"/>
                  </a:cxn>
                  <a:cxn ang="0">
                    <a:pos x="T6" y="T7"/>
                  </a:cxn>
                  <a:cxn ang="0">
                    <a:pos x="T8" y="T9"/>
                  </a:cxn>
                </a:cxnLst>
                <a:rect l="0" t="0" r="r" b="b"/>
                <a:pathLst>
                  <a:path w="71" h="320">
                    <a:moveTo>
                      <a:pt x="0" y="319"/>
                    </a:moveTo>
                    <a:lnTo>
                      <a:pt x="70" y="319"/>
                    </a:lnTo>
                    <a:lnTo>
                      <a:pt x="70" y="0"/>
                    </a:lnTo>
                    <a:lnTo>
                      <a:pt x="0" y="0"/>
                    </a:lnTo>
                    <a:lnTo>
                      <a:pt x="0" y="319"/>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309">
                  <a:defRPr/>
                </a:pPr>
                <a:endParaRPr lang="en-US">
                  <a:solidFill>
                    <a:srgbClr val="222222"/>
                  </a:solidFill>
                  <a:latin typeface="Taub Sans"/>
                  <a:cs typeface="Helvetica"/>
                  <a:sym typeface="TaubSans-Regular"/>
                </a:endParaRPr>
              </a:p>
            </p:txBody>
          </p:sp>
          <p:sp>
            <p:nvSpPr>
              <p:cNvPr id="65" name="Freeform 205">
                <a:extLst>
                  <a:ext uri="{FF2B5EF4-FFF2-40B4-BE49-F238E27FC236}">
                    <a16:creationId xmlns:a16="http://schemas.microsoft.com/office/drawing/2014/main" id="{77D4ADCC-EBAE-4FFB-A00B-E74C066FDB30}"/>
                  </a:ext>
                </a:extLst>
              </p:cNvPr>
              <p:cNvSpPr>
                <a:spLocks noChangeArrowheads="1"/>
              </p:cNvSpPr>
              <p:nvPr/>
            </p:nvSpPr>
            <p:spPr bwMode="auto">
              <a:xfrm>
                <a:off x="3192463" y="3230563"/>
                <a:ext cx="280987" cy="25400"/>
              </a:xfrm>
              <a:custGeom>
                <a:avLst/>
                <a:gdLst>
                  <a:gd name="T0" fmla="*/ 0 w 780"/>
                  <a:gd name="T1" fmla="*/ 70 h 71"/>
                  <a:gd name="T2" fmla="*/ 779 w 780"/>
                  <a:gd name="T3" fmla="*/ 70 h 71"/>
                  <a:gd name="T4" fmla="*/ 779 w 780"/>
                  <a:gd name="T5" fmla="*/ 0 h 71"/>
                  <a:gd name="T6" fmla="*/ 0 w 780"/>
                  <a:gd name="T7" fmla="*/ 0 h 71"/>
                  <a:gd name="T8" fmla="*/ 0 w 780"/>
                  <a:gd name="T9" fmla="*/ 70 h 71"/>
                </a:gdLst>
                <a:ahLst/>
                <a:cxnLst>
                  <a:cxn ang="0">
                    <a:pos x="T0" y="T1"/>
                  </a:cxn>
                  <a:cxn ang="0">
                    <a:pos x="T2" y="T3"/>
                  </a:cxn>
                  <a:cxn ang="0">
                    <a:pos x="T4" y="T5"/>
                  </a:cxn>
                  <a:cxn ang="0">
                    <a:pos x="T6" y="T7"/>
                  </a:cxn>
                  <a:cxn ang="0">
                    <a:pos x="T8" y="T9"/>
                  </a:cxn>
                </a:cxnLst>
                <a:rect l="0" t="0" r="r" b="b"/>
                <a:pathLst>
                  <a:path w="780" h="71">
                    <a:moveTo>
                      <a:pt x="0" y="70"/>
                    </a:moveTo>
                    <a:lnTo>
                      <a:pt x="779" y="70"/>
                    </a:lnTo>
                    <a:lnTo>
                      <a:pt x="779" y="0"/>
                    </a:lnTo>
                    <a:lnTo>
                      <a:pt x="0" y="0"/>
                    </a:lnTo>
                    <a:lnTo>
                      <a:pt x="0" y="7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309">
                  <a:defRPr/>
                </a:pPr>
                <a:endParaRPr lang="en-US">
                  <a:solidFill>
                    <a:srgbClr val="222222"/>
                  </a:solidFill>
                  <a:latin typeface="Taub Sans"/>
                  <a:cs typeface="Helvetica"/>
                  <a:sym typeface="TaubSans-Regular"/>
                </a:endParaRPr>
              </a:p>
            </p:txBody>
          </p:sp>
          <p:sp>
            <p:nvSpPr>
              <p:cNvPr id="66" name="Freeform 206">
                <a:extLst>
                  <a:ext uri="{FF2B5EF4-FFF2-40B4-BE49-F238E27FC236}">
                    <a16:creationId xmlns:a16="http://schemas.microsoft.com/office/drawing/2014/main" id="{6509DE0D-8CA5-47D5-B4B8-917C279865D4}"/>
                  </a:ext>
                </a:extLst>
              </p:cNvPr>
              <p:cNvSpPr>
                <a:spLocks noChangeArrowheads="1"/>
              </p:cNvSpPr>
              <p:nvPr/>
            </p:nvSpPr>
            <p:spPr bwMode="auto">
              <a:xfrm>
                <a:off x="3192463" y="3038475"/>
                <a:ext cx="280987" cy="25400"/>
              </a:xfrm>
              <a:custGeom>
                <a:avLst/>
                <a:gdLst>
                  <a:gd name="T0" fmla="*/ 779 w 780"/>
                  <a:gd name="T1" fmla="*/ 0 h 70"/>
                  <a:gd name="T2" fmla="*/ 0 w 780"/>
                  <a:gd name="T3" fmla="*/ 0 h 70"/>
                  <a:gd name="T4" fmla="*/ 0 w 780"/>
                  <a:gd name="T5" fmla="*/ 69 h 70"/>
                  <a:gd name="T6" fmla="*/ 779 w 780"/>
                  <a:gd name="T7" fmla="*/ 69 h 70"/>
                  <a:gd name="T8" fmla="*/ 779 w 780"/>
                  <a:gd name="T9" fmla="*/ 0 h 70"/>
                </a:gdLst>
                <a:ahLst/>
                <a:cxnLst>
                  <a:cxn ang="0">
                    <a:pos x="T0" y="T1"/>
                  </a:cxn>
                  <a:cxn ang="0">
                    <a:pos x="T2" y="T3"/>
                  </a:cxn>
                  <a:cxn ang="0">
                    <a:pos x="T4" y="T5"/>
                  </a:cxn>
                  <a:cxn ang="0">
                    <a:pos x="T6" y="T7"/>
                  </a:cxn>
                  <a:cxn ang="0">
                    <a:pos x="T8" y="T9"/>
                  </a:cxn>
                </a:cxnLst>
                <a:rect l="0" t="0" r="r" b="b"/>
                <a:pathLst>
                  <a:path w="780" h="70">
                    <a:moveTo>
                      <a:pt x="779" y="0"/>
                    </a:moveTo>
                    <a:lnTo>
                      <a:pt x="0" y="0"/>
                    </a:lnTo>
                    <a:lnTo>
                      <a:pt x="0" y="69"/>
                    </a:lnTo>
                    <a:lnTo>
                      <a:pt x="779" y="69"/>
                    </a:lnTo>
                    <a:lnTo>
                      <a:pt x="779"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309">
                  <a:defRPr/>
                </a:pPr>
                <a:endParaRPr lang="en-US">
                  <a:solidFill>
                    <a:srgbClr val="222222"/>
                  </a:solidFill>
                  <a:latin typeface="Taub Sans"/>
                  <a:cs typeface="Helvetica"/>
                  <a:sym typeface="TaubSans-Regular"/>
                </a:endParaRPr>
              </a:p>
            </p:txBody>
          </p:sp>
          <p:sp>
            <p:nvSpPr>
              <p:cNvPr id="67" name="Freeform 207">
                <a:extLst>
                  <a:ext uri="{FF2B5EF4-FFF2-40B4-BE49-F238E27FC236}">
                    <a16:creationId xmlns:a16="http://schemas.microsoft.com/office/drawing/2014/main" id="{B0F56BE1-2EB8-4204-822A-0E8FB4717472}"/>
                  </a:ext>
                </a:extLst>
              </p:cNvPr>
              <p:cNvSpPr>
                <a:spLocks noChangeArrowheads="1"/>
              </p:cNvSpPr>
              <p:nvPr/>
            </p:nvSpPr>
            <p:spPr bwMode="auto">
              <a:xfrm>
                <a:off x="3255963" y="3282950"/>
                <a:ext cx="153987" cy="50800"/>
              </a:xfrm>
              <a:custGeom>
                <a:avLst/>
                <a:gdLst>
                  <a:gd name="T0" fmla="*/ 179 w 428"/>
                  <a:gd name="T1" fmla="*/ 0 h 143"/>
                  <a:gd name="T2" fmla="*/ 179 w 428"/>
                  <a:gd name="T3" fmla="*/ 70 h 143"/>
                  <a:gd name="T4" fmla="*/ 0 w 428"/>
                  <a:gd name="T5" fmla="*/ 70 h 143"/>
                  <a:gd name="T6" fmla="*/ 0 w 428"/>
                  <a:gd name="T7" fmla="*/ 142 h 143"/>
                  <a:gd name="T8" fmla="*/ 427 w 428"/>
                  <a:gd name="T9" fmla="*/ 142 h 143"/>
                  <a:gd name="T10" fmla="*/ 427 w 428"/>
                  <a:gd name="T11" fmla="*/ 70 h 143"/>
                  <a:gd name="T12" fmla="*/ 249 w 428"/>
                  <a:gd name="T13" fmla="*/ 70 h 143"/>
                  <a:gd name="T14" fmla="*/ 249 w 428"/>
                  <a:gd name="T15" fmla="*/ 0 h 143"/>
                  <a:gd name="T16" fmla="*/ 179 w 428"/>
                  <a:gd name="T17" fmla="*/ 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8" h="143">
                    <a:moveTo>
                      <a:pt x="179" y="0"/>
                    </a:moveTo>
                    <a:lnTo>
                      <a:pt x="179" y="70"/>
                    </a:lnTo>
                    <a:lnTo>
                      <a:pt x="0" y="70"/>
                    </a:lnTo>
                    <a:lnTo>
                      <a:pt x="0" y="142"/>
                    </a:lnTo>
                    <a:lnTo>
                      <a:pt x="427" y="142"/>
                    </a:lnTo>
                    <a:lnTo>
                      <a:pt x="427" y="70"/>
                    </a:lnTo>
                    <a:lnTo>
                      <a:pt x="249" y="70"/>
                    </a:lnTo>
                    <a:lnTo>
                      <a:pt x="249" y="0"/>
                    </a:lnTo>
                    <a:lnTo>
                      <a:pt x="179"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309">
                  <a:defRPr/>
                </a:pPr>
                <a:endParaRPr lang="en-US">
                  <a:solidFill>
                    <a:srgbClr val="222222"/>
                  </a:solidFill>
                  <a:latin typeface="Taub Sans"/>
                  <a:cs typeface="Helvetica"/>
                  <a:sym typeface="TaubSans-Regular"/>
                </a:endParaRPr>
              </a:p>
            </p:txBody>
          </p:sp>
          <p:sp>
            <p:nvSpPr>
              <p:cNvPr id="68" name="Freeform 208">
                <a:extLst>
                  <a:ext uri="{FF2B5EF4-FFF2-40B4-BE49-F238E27FC236}">
                    <a16:creationId xmlns:a16="http://schemas.microsoft.com/office/drawing/2014/main" id="{93658901-D55E-493D-A744-DFAA8429C04A}"/>
                  </a:ext>
                </a:extLst>
              </p:cNvPr>
              <p:cNvSpPr>
                <a:spLocks noChangeArrowheads="1"/>
              </p:cNvSpPr>
              <p:nvPr/>
            </p:nvSpPr>
            <p:spPr bwMode="auto">
              <a:xfrm>
                <a:off x="3236913" y="3109913"/>
                <a:ext cx="103187" cy="76200"/>
              </a:xfrm>
              <a:custGeom>
                <a:avLst/>
                <a:gdLst>
                  <a:gd name="T0" fmla="*/ 0 w 286"/>
                  <a:gd name="T1" fmla="*/ 0 h 213"/>
                  <a:gd name="T2" fmla="*/ 0 w 286"/>
                  <a:gd name="T3" fmla="*/ 212 h 213"/>
                  <a:gd name="T4" fmla="*/ 285 w 286"/>
                  <a:gd name="T5" fmla="*/ 212 h 213"/>
                  <a:gd name="T6" fmla="*/ 285 w 286"/>
                  <a:gd name="T7" fmla="*/ 0 h 213"/>
                  <a:gd name="T8" fmla="*/ 0 w 286"/>
                  <a:gd name="T9" fmla="*/ 0 h 213"/>
                  <a:gd name="T10" fmla="*/ 212 w 286"/>
                  <a:gd name="T11" fmla="*/ 143 h 213"/>
                  <a:gd name="T12" fmla="*/ 72 w 286"/>
                  <a:gd name="T13" fmla="*/ 143 h 213"/>
                  <a:gd name="T14" fmla="*/ 72 w 286"/>
                  <a:gd name="T15" fmla="*/ 73 h 213"/>
                  <a:gd name="T16" fmla="*/ 212 w 286"/>
                  <a:gd name="T17" fmla="*/ 73 h 213"/>
                  <a:gd name="T18" fmla="*/ 212 w 286"/>
                  <a:gd name="T19" fmla="*/ 143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6" h="213">
                    <a:moveTo>
                      <a:pt x="0" y="0"/>
                    </a:moveTo>
                    <a:lnTo>
                      <a:pt x="0" y="212"/>
                    </a:lnTo>
                    <a:lnTo>
                      <a:pt x="285" y="212"/>
                    </a:lnTo>
                    <a:lnTo>
                      <a:pt x="285" y="0"/>
                    </a:lnTo>
                    <a:lnTo>
                      <a:pt x="0" y="0"/>
                    </a:lnTo>
                    <a:close/>
                    <a:moveTo>
                      <a:pt x="212" y="143"/>
                    </a:moveTo>
                    <a:lnTo>
                      <a:pt x="72" y="143"/>
                    </a:lnTo>
                    <a:lnTo>
                      <a:pt x="72" y="73"/>
                    </a:lnTo>
                    <a:lnTo>
                      <a:pt x="212" y="73"/>
                    </a:lnTo>
                    <a:lnTo>
                      <a:pt x="212" y="143"/>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309">
                  <a:defRPr/>
                </a:pPr>
                <a:endParaRPr lang="en-US">
                  <a:solidFill>
                    <a:srgbClr val="222222"/>
                  </a:solidFill>
                  <a:latin typeface="Taub Sans"/>
                  <a:cs typeface="Helvetica"/>
                  <a:sym typeface="TaubSans-Regular"/>
                </a:endParaRPr>
              </a:p>
            </p:txBody>
          </p:sp>
          <p:sp>
            <p:nvSpPr>
              <p:cNvPr id="69" name="Freeform 209">
                <a:extLst>
                  <a:ext uri="{FF2B5EF4-FFF2-40B4-BE49-F238E27FC236}">
                    <a16:creationId xmlns:a16="http://schemas.microsoft.com/office/drawing/2014/main" id="{44E9A5A9-B460-4286-9240-4AFCE40E3683}"/>
                  </a:ext>
                </a:extLst>
              </p:cNvPr>
              <p:cNvSpPr>
                <a:spLocks noChangeArrowheads="1"/>
              </p:cNvSpPr>
              <p:nvPr/>
            </p:nvSpPr>
            <p:spPr bwMode="auto">
              <a:xfrm>
                <a:off x="3365500" y="3109913"/>
                <a:ext cx="63500" cy="26987"/>
              </a:xfrm>
              <a:custGeom>
                <a:avLst/>
                <a:gdLst>
                  <a:gd name="T0" fmla="*/ 0 w 177"/>
                  <a:gd name="T1" fmla="*/ 73 h 74"/>
                  <a:gd name="T2" fmla="*/ 176 w 177"/>
                  <a:gd name="T3" fmla="*/ 73 h 74"/>
                  <a:gd name="T4" fmla="*/ 176 w 177"/>
                  <a:gd name="T5" fmla="*/ 0 h 74"/>
                  <a:gd name="T6" fmla="*/ 0 w 177"/>
                  <a:gd name="T7" fmla="*/ 0 h 74"/>
                  <a:gd name="T8" fmla="*/ 0 w 177"/>
                  <a:gd name="T9" fmla="*/ 73 h 74"/>
                </a:gdLst>
                <a:ahLst/>
                <a:cxnLst>
                  <a:cxn ang="0">
                    <a:pos x="T0" y="T1"/>
                  </a:cxn>
                  <a:cxn ang="0">
                    <a:pos x="T2" y="T3"/>
                  </a:cxn>
                  <a:cxn ang="0">
                    <a:pos x="T4" y="T5"/>
                  </a:cxn>
                  <a:cxn ang="0">
                    <a:pos x="T6" y="T7"/>
                  </a:cxn>
                  <a:cxn ang="0">
                    <a:pos x="T8" y="T9"/>
                  </a:cxn>
                </a:cxnLst>
                <a:rect l="0" t="0" r="r" b="b"/>
                <a:pathLst>
                  <a:path w="177" h="74">
                    <a:moveTo>
                      <a:pt x="0" y="73"/>
                    </a:moveTo>
                    <a:lnTo>
                      <a:pt x="176" y="73"/>
                    </a:lnTo>
                    <a:lnTo>
                      <a:pt x="176" y="0"/>
                    </a:lnTo>
                    <a:lnTo>
                      <a:pt x="0" y="0"/>
                    </a:lnTo>
                    <a:lnTo>
                      <a:pt x="0" y="73"/>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309">
                  <a:defRPr/>
                </a:pPr>
                <a:endParaRPr lang="en-US">
                  <a:solidFill>
                    <a:srgbClr val="222222"/>
                  </a:solidFill>
                  <a:latin typeface="Taub Sans"/>
                  <a:cs typeface="Helvetica"/>
                  <a:sym typeface="TaubSans-Regular"/>
                </a:endParaRPr>
              </a:p>
            </p:txBody>
          </p:sp>
          <p:sp>
            <p:nvSpPr>
              <p:cNvPr id="70" name="Freeform 210">
                <a:extLst>
                  <a:ext uri="{FF2B5EF4-FFF2-40B4-BE49-F238E27FC236}">
                    <a16:creationId xmlns:a16="http://schemas.microsoft.com/office/drawing/2014/main" id="{66E77D30-237F-40B4-B56D-E40E6667C0E4}"/>
                  </a:ext>
                </a:extLst>
              </p:cNvPr>
              <p:cNvSpPr>
                <a:spLocks noChangeArrowheads="1"/>
              </p:cNvSpPr>
              <p:nvPr/>
            </p:nvSpPr>
            <p:spPr bwMode="auto">
              <a:xfrm>
                <a:off x="3365500" y="3160713"/>
                <a:ext cx="63500" cy="25400"/>
              </a:xfrm>
              <a:custGeom>
                <a:avLst/>
                <a:gdLst>
                  <a:gd name="T0" fmla="*/ 0 w 177"/>
                  <a:gd name="T1" fmla="*/ 0 h 70"/>
                  <a:gd name="T2" fmla="*/ 0 w 177"/>
                  <a:gd name="T3" fmla="*/ 69 h 70"/>
                  <a:gd name="T4" fmla="*/ 176 w 177"/>
                  <a:gd name="T5" fmla="*/ 69 h 70"/>
                  <a:gd name="T6" fmla="*/ 176 w 177"/>
                  <a:gd name="T7" fmla="*/ 0 h 70"/>
                  <a:gd name="T8" fmla="*/ 0 w 177"/>
                  <a:gd name="T9" fmla="*/ 0 h 70"/>
                </a:gdLst>
                <a:ahLst/>
                <a:cxnLst>
                  <a:cxn ang="0">
                    <a:pos x="T0" y="T1"/>
                  </a:cxn>
                  <a:cxn ang="0">
                    <a:pos x="T2" y="T3"/>
                  </a:cxn>
                  <a:cxn ang="0">
                    <a:pos x="T4" y="T5"/>
                  </a:cxn>
                  <a:cxn ang="0">
                    <a:pos x="T6" y="T7"/>
                  </a:cxn>
                  <a:cxn ang="0">
                    <a:pos x="T8" y="T9"/>
                  </a:cxn>
                </a:cxnLst>
                <a:rect l="0" t="0" r="r" b="b"/>
                <a:pathLst>
                  <a:path w="177" h="70">
                    <a:moveTo>
                      <a:pt x="0" y="0"/>
                    </a:moveTo>
                    <a:lnTo>
                      <a:pt x="0" y="69"/>
                    </a:lnTo>
                    <a:lnTo>
                      <a:pt x="176" y="69"/>
                    </a:lnTo>
                    <a:lnTo>
                      <a:pt x="176" y="0"/>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309">
                  <a:defRPr/>
                </a:pPr>
                <a:endParaRPr lang="en-US">
                  <a:solidFill>
                    <a:srgbClr val="222222"/>
                  </a:solidFill>
                  <a:latin typeface="Taub Sans"/>
                  <a:cs typeface="Helvetica"/>
                  <a:sym typeface="TaubSans-Regular"/>
                </a:endParaRPr>
              </a:p>
            </p:txBody>
          </p:sp>
        </p:grpSp>
        <p:sp>
          <p:nvSpPr>
            <p:cNvPr id="61" name="Freeform 29">
              <a:extLst>
                <a:ext uri="{FF2B5EF4-FFF2-40B4-BE49-F238E27FC236}">
                  <a16:creationId xmlns:a16="http://schemas.microsoft.com/office/drawing/2014/main" id="{3A0A5DE3-C30A-4CC1-80B4-FBEC13C7535C}"/>
                </a:ext>
              </a:extLst>
            </p:cNvPr>
            <p:cNvSpPr>
              <a:spLocks noEditPoints="1"/>
            </p:cNvSpPr>
            <p:nvPr/>
          </p:nvSpPr>
          <p:spPr bwMode="auto">
            <a:xfrm>
              <a:off x="5222252" y="2424144"/>
              <a:ext cx="312142" cy="380369"/>
            </a:xfrm>
            <a:custGeom>
              <a:avLst/>
              <a:gdLst>
                <a:gd name="T0" fmla="*/ 64 w 183"/>
                <a:gd name="T1" fmla="*/ 74 h 223"/>
                <a:gd name="T2" fmla="*/ 64 w 183"/>
                <a:gd name="T3" fmla="*/ 84 h 223"/>
                <a:gd name="T4" fmla="*/ 101 w 183"/>
                <a:gd name="T5" fmla="*/ 84 h 223"/>
                <a:gd name="T6" fmla="*/ 101 w 183"/>
                <a:gd name="T7" fmla="*/ 130 h 223"/>
                <a:gd name="T8" fmla="*/ 82 w 183"/>
                <a:gd name="T9" fmla="*/ 130 h 223"/>
                <a:gd name="T10" fmla="*/ 82 w 183"/>
                <a:gd name="T11" fmla="*/ 149 h 223"/>
                <a:gd name="T12" fmla="*/ 64 w 183"/>
                <a:gd name="T13" fmla="*/ 149 h 223"/>
                <a:gd name="T14" fmla="*/ 64 w 183"/>
                <a:gd name="T15" fmla="*/ 130 h 223"/>
                <a:gd name="T16" fmla="*/ 46 w 183"/>
                <a:gd name="T17" fmla="*/ 130 h 223"/>
                <a:gd name="T18" fmla="*/ 46 w 183"/>
                <a:gd name="T19" fmla="*/ 112 h 223"/>
                <a:gd name="T20" fmla="*/ 82 w 183"/>
                <a:gd name="T21" fmla="*/ 112 h 223"/>
                <a:gd name="T22" fmla="*/ 82 w 183"/>
                <a:gd name="T23" fmla="*/ 102 h 223"/>
                <a:gd name="T24" fmla="*/ 46 w 183"/>
                <a:gd name="T25" fmla="*/ 102 h 223"/>
                <a:gd name="T26" fmla="*/ 46 w 183"/>
                <a:gd name="T27" fmla="*/ 56 h 223"/>
                <a:gd name="T28" fmla="*/ 64 w 183"/>
                <a:gd name="T29" fmla="*/ 56 h 223"/>
                <a:gd name="T30" fmla="*/ 64 w 183"/>
                <a:gd name="T31" fmla="*/ 37 h 223"/>
                <a:gd name="T32" fmla="*/ 82 w 183"/>
                <a:gd name="T33" fmla="*/ 37 h 223"/>
                <a:gd name="T34" fmla="*/ 82 w 183"/>
                <a:gd name="T35" fmla="*/ 56 h 223"/>
                <a:gd name="T36" fmla="*/ 101 w 183"/>
                <a:gd name="T37" fmla="*/ 56 h 223"/>
                <a:gd name="T38" fmla="*/ 101 w 183"/>
                <a:gd name="T39" fmla="*/ 74 h 223"/>
                <a:gd name="T40" fmla="*/ 64 w 183"/>
                <a:gd name="T41" fmla="*/ 74 h 223"/>
                <a:gd name="T42" fmla="*/ 18 w 183"/>
                <a:gd name="T43" fmla="*/ 37 h 223"/>
                <a:gd name="T44" fmla="*/ 0 w 183"/>
                <a:gd name="T45" fmla="*/ 37 h 223"/>
                <a:gd name="T46" fmla="*/ 0 w 183"/>
                <a:gd name="T47" fmla="*/ 158 h 223"/>
                <a:gd name="T48" fmla="*/ 18 w 183"/>
                <a:gd name="T49" fmla="*/ 158 h 223"/>
                <a:gd name="T50" fmla="*/ 18 w 183"/>
                <a:gd name="T51" fmla="*/ 37 h 223"/>
                <a:gd name="T52" fmla="*/ 128 w 183"/>
                <a:gd name="T53" fmla="*/ 158 h 223"/>
                <a:gd name="T54" fmla="*/ 147 w 183"/>
                <a:gd name="T55" fmla="*/ 158 h 223"/>
                <a:gd name="T56" fmla="*/ 147 w 183"/>
                <a:gd name="T57" fmla="*/ 37 h 223"/>
                <a:gd name="T58" fmla="*/ 128 w 183"/>
                <a:gd name="T59" fmla="*/ 37 h 223"/>
                <a:gd name="T60" fmla="*/ 128 w 183"/>
                <a:gd name="T61" fmla="*/ 158 h 223"/>
                <a:gd name="T62" fmla="*/ 137 w 183"/>
                <a:gd name="T63" fmla="*/ 0 h 223"/>
                <a:gd name="T64" fmla="*/ 9 w 183"/>
                <a:gd name="T65" fmla="*/ 0 h 223"/>
                <a:gd name="T66" fmla="*/ 9 w 183"/>
                <a:gd name="T67" fmla="*/ 19 h 223"/>
                <a:gd name="T68" fmla="*/ 137 w 183"/>
                <a:gd name="T69" fmla="*/ 19 h 223"/>
                <a:gd name="T70" fmla="*/ 137 w 183"/>
                <a:gd name="T71" fmla="*/ 0 h 223"/>
                <a:gd name="T72" fmla="*/ 165 w 183"/>
                <a:gd name="T73" fmla="*/ 65 h 223"/>
                <a:gd name="T74" fmla="*/ 165 w 183"/>
                <a:gd name="T75" fmla="*/ 186 h 223"/>
                <a:gd name="T76" fmla="*/ 183 w 183"/>
                <a:gd name="T77" fmla="*/ 186 h 223"/>
                <a:gd name="T78" fmla="*/ 183 w 183"/>
                <a:gd name="T79" fmla="*/ 65 h 223"/>
                <a:gd name="T80" fmla="*/ 165 w 183"/>
                <a:gd name="T81" fmla="*/ 65 h 223"/>
                <a:gd name="T82" fmla="*/ 27 w 183"/>
                <a:gd name="T83" fmla="*/ 223 h 223"/>
                <a:gd name="T84" fmla="*/ 165 w 183"/>
                <a:gd name="T85" fmla="*/ 223 h 223"/>
                <a:gd name="T86" fmla="*/ 165 w 183"/>
                <a:gd name="T87" fmla="*/ 205 h 223"/>
                <a:gd name="T88" fmla="*/ 27 w 183"/>
                <a:gd name="T89" fmla="*/ 205 h 223"/>
                <a:gd name="T90" fmla="*/ 27 w 183"/>
                <a:gd name="T91" fmla="*/ 223 h 223"/>
                <a:gd name="T92" fmla="*/ 137 w 183"/>
                <a:gd name="T93" fmla="*/ 177 h 223"/>
                <a:gd name="T94" fmla="*/ 9 w 183"/>
                <a:gd name="T95" fmla="*/ 177 h 223"/>
                <a:gd name="T96" fmla="*/ 9 w 183"/>
                <a:gd name="T97" fmla="*/ 195 h 223"/>
                <a:gd name="T98" fmla="*/ 137 w 183"/>
                <a:gd name="T99" fmla="*/ 195 h 223"/>
                <a:gd name="T100" fmla="*/ 137 w 183"/>
                <a:gd name="T101" fmla="*/ 177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83" h="223">
                  <a:moveTo>
                    <a:pt x="64" y="74"/>
                  </a:moveTo>
                  <a:lnTo>
                    <a:pt x="64" y="84"/>
                  </a:lnTo>
                  <a:lnTo>
                    <a:pt x="101" y="84"/>
                  </a:lnTo>
                  <a:lnTo>
                    <a:pt x="101" y="130"/>
                  </a:lnTo>
                  <a:lnTo>
                    <a:pt x="82" y="130"/>
                  </a:lnTo>
                  <a:lnTo>
                    <a:pt x="82" y="149"/>
                  </a:lnTo>
                  <a:lnTo>
                    <a:pt x="64" y="149"/>
                  </a:lnTo>
                  <a:lnTo>
                    <a:pt x="64" y="130"/>
                  </a:lnTo>
                  <a:lnTo>
                    <a:pt x="46" y="130"/>
                  </a:lnTo>
                  <a:lnTo>
                    <a:pt x="46" y="112"/>
                  </a:lnTo>
                  <a:lnTo>
                    <a:pt x="82" y="112"/>
                  </a:lnTo>
                  <a:lnTo>
                    <a:pt x="82" y="102"/>
                  </a:lnTo>
                  <a:lnTo>
                    <a:pt x="46" y="102"/>
                  </a:lnTo>
                  <a:lnTo>
                    <a:pt x="46" y="56"/>
                  </a:lnTo>
                  <a:lnTo>
                    <a:pt x="64" y="56"/>
                  </a:lnTo>
                  <a:lnTo>
                    <a:pt x="64" y="37"/>
                  </a:lnTo>
                  <a:lnTo>
                    <a:pt x="82" y="37"/>
                  </a:lnTo>
                  <a:lnTo>
                    <a:pt x="82" y="56"/>
                  </a:lnTo>
                  <a:lnTo>
                    <a:pt x="101" y="56"/>
                  </a:lnTo>
                  <a:lnTo>
                    <a:pt x="101" y="74"/>
                  </a:lnTo>
                  <a:lnTo>
                    <a:pt x="64" y="74"/>
                  </a:lnTo>
                  <a:close/>
                  <a:moveTo>
                    <a:pt x="18" y="37"/>
                  </a:moveTo>
                  <a:lnTo>
                    <a:pt x="0" y="37"/>
                  </a:lnTo>
                  <a:lnTo>
                    <a:pt x="0" y="158"/>
                  </a:lnTo>
                  <a:lnTo>
                    <a:pt x="18" y="158"/>
                  </a:lnTo>
                  <a:lnTo>
                    <a:pt x="18" y="37"/>
                  </a:lnTo>
                  <a:close/>
                  <a:moveTo>
                    <a:pt x="128" y="158"/>
                  </a:moveTo>
                  <a:lnTo>
                    <a:pt x="147" y="158"/>
                  </a:lnTo>
                  <a:lnTo>
                    <a:pt x="147" y="37"/>
                  </a:lnTo>
                  <a:lnTo>
                    <a:pt x="128" y="37"/>
                  </a:lnTo>
                  <a:lnTo>
                    <a:pt x="128" y="158"/>
                  </a:lnTo>
                  <a:close/>
                  <a:moveTo>
                    <a:pt x="137" y="0"/>
                  </a:moveTo>
                  <a:lnTo>
                    <a:pt x="9" y="0"/>
                  </a:lnTo>
                  <a:lnTo>
                    <a:pt x="9" y="19"/>
                  </a:lnTo>
                  <a:lnTo>
                    <a:pt x="137" y="19"/>
                  </a:lnTo>
                  <a:lnTo>
                    <a:pt x="137" y="0"/>
                  </a:lnTo>
                  <a:close/>
                  <a:moveTo>
                    <a:pt x="165" y="65"/>
                  </a:moveTo>
                  <a:lnTo>
                    <a:pt x="165" y="186"/>
                  </a:lnTo>
                  <a:lnTo>
                    <a:pt x="183" y="186"/>
                  </a:lnTo>
                  <a:lnTo>
                    <a:pt x="183" y="65"/>
                  </a:lnTo>
                  <a:lnTo>
                    <a:pt x="165" y="65"/>
                  </a:lnTo>
                  <a:close/>
                  <a:moveTo>
                    <a:pt x="27" y="223"/>
                  </a:moveTo>
                  <a:lnTo>
                    <a:pt x="165" y="223"/>
                  </a:lnTo>
                  <a:lnTo>
                    <a:pt x="165" y="205"/>
                  </a:lnTo>
                  <a:lnTo>
                    <a:pt x="27" y="205"/>
                  </a:lnTo>
                  <a:lnTo>
                    <a:pt x="27" y="223"/>
                  </a:lnTo>
                  <a:close/>
                  <a:moveTo>
                    <a:pt x="137" y="177"/>
                  </a:moveTo>
                  <a:lnTo>
                    <a:pt x="9" y="177"/>
                  </a:lnTo>
                  <a:lnTo>
                    <a:pt x="9" y="195"/>
                  </a:lnTo>
                  <a:lnTo>
                    <a:pt x="137" y="195"/>
                  </a:lnTo>
                  <a:lnTo>
                    <a:pt x="137" y="177"/>
                  </a:lnTo>
                  <a:close/>
                </a:path>
              </a:pathLst>
            </a:custGeom>
            <a:solidFill>
              <a:schemeClr val="bg1"/>
            </a:solidFill>
            <a:ln>
              <a:noFill/>
            </a:ln>
          </p:spPr>
          <p:txBody>
            <a:bodyPr vert="horz" wrap="square" lIns="121920" tIns="60960" rIns="121920" bIns="60960" numCol="1" anchor="t" anchorCtr="0" compatLnSpc="1">
              <a:prstTxWarp prst="textNoShape">
                <a:avLst/>
              </a:prstTxWarp>
            </a:bodyPr>
            <a:lstStyle/>
            <a:p>
              <a:pPr defTabSz="609555" hangingPunct="0">
                <a:defRPr/>
              </a:pPr>
              <a:endParaRPr lang="en-US" sz="600" kern="0">
                <a:solidFill>
                  <a:srgbClr val="7C3520"/>
                </a:solidFill>
                <a:latin typeface="TaubSans-Regular"/>
                <a:cs typeface="Helvetica"/>
                <a:sym typeface="TaubSans-Regular"/>
              </a:endParaRPr>
            </a:p>
          </p:txBody>
        </p:sp>
        <p:sp>
          <p:nvSpPr>
            <p:cNvPr id="62" name="Calendar">
              <a:extLst>
                <a:ext uri="{FF2B5EF4-FFF2-40B4-BE49-F238E27FC236}">
                  <a16:creationId xmlns:a16="http://schemas.microsoft.com/office/drawing/2014/main" id="{38A0833C-7B03-488D-875B-1660A55330CE}"/>
                </a:ext>
              </a:extLst>
            </p:cNvPr>
            <p:cNvSpPr>
              <a:spLocks noEditPoints="1"/>
            </p:cNvSpPr>
            <p:nvPr/>
          </p:nvSpPr>
          <p:spPr bwMode="auto">
            <a:xfrm>
              <a:off x="4446204" y="3327844"/>
              <a:ext cx="395070" cy="396360"/>
            </a:xfrm>
            <a:custGeom>
              <a:avLst/>
              <a:gdLst>
                <a:gd name="T0" fmla="*/ 96 w 96"/>
                <a:gd name="T1" fmla="*/ 52 h 96"/>
                <a:gd name="T2" fmla="*/ 76 w 96"/>
                <a:gd name="T3" fmla="*/ 96 h 96"/>
                <a:gd name="T4" fmla="*/ 0 w 96"/>
                <a:gd name="T5" fmla="*/ 76 h 96"/>
                <a:gd name="T6" fmla="*/ 8 w 96"/>
                <a:gd name="T7" fmla="*/ 52 h 96"/>
                <a:gd name="T8" fmla="*/ 20 w 96"/>
                <a:gd name="T9" fmla="*/ 88 h 96"/>
                <a:gd name="T10" fmla="*/ 88 w 96"/>
                <a:gd name="T11" fmla="*/ 76 h 96"/>
                <a:gd name="T12" fmla="*/ 96 w 96"/>
                <a:gd name="T13" fmla="*/ 20 h 96"/>
                <a:gd name="T14" fmla="*/ 88 w 96"/>
                <a:gd name="T15" fmla="*/ 44 h 96"/>
                <a:gd name="T16" fmla="*/ 8 w 96"/>
                <a:gd name="T17" fmla="*/ 32 h 96"/>
                <a:gd name="T18" fmla="*/ 0 w 96"/>
                <a:gd name="T19" fmla="*/ 44 h 96"/>
                <a:gd name="T20" fmla="*/ 20 w 96"/>
                <a:gd name="T21" fmla="*/ 0 h 96"/>
                <a:gd name="T22" fmla="*/ 96 w 96"/>
                <a:gd name="T23" fmla="*/ 20 h 96"/>
                <a:gd name="T24" fmla="*/ 88 w 96"/>
                <a:gd name="T25" fmla="*/ 20 h 96"/>
                <a:gd name="T26" fmla="*/ 20 w 96"/>
                <a:gd name="T27" fmla="*/ 8 h 96"/>
                <a:gd name="T28" fmla="*/ 8 w 96"/>
                <a:gd name="T29" fmla="*/ 24 h 96"/>
                <a:gd name="T30" fmla="*/ 46 w 96"/>
                <a:gd name="T31" fmla="*/ 44 h 96"/>
                <a:gd name="T32" fmla="*/ 32 w 96"/>
                <a:gd name="T33" fmla="*/ 57 h 96"/>
                <a:gd name="T34" fmla="*/ 46 w 96"/>
                <a:gd name="T35" fmla="*/ 44 h 96"/>
                <a:gd name="T36" fmla="*/ 14 w 96"/>
                <a:gd name="T37" fmla="*/ 44 h 96"/>
                <a:gd name="T38" fmla="*/ 27 w 96"/>
                <a:gd name="T39" fmla="*/ 57 h 96"/>
                <a:gd name="T40" fmla="*/ 83 w 96"/>
                <a:gd name="T41" fmla="*/ 44 h 96"/>
                <a:gd name="T42" fmla="*/ 69 w 96"/>
                <a:gd name="T43" fmla="*/ 57 h 96"/>
                <a:gd name="T44" fmla="*/ 83 w 96"/>
                <a:gd name="T45" fmla="*/ 44 h 96"/>
                <a:gd name="T46" fmla="*/ 51 w 96"/>
                <a:gd name="T47" fmla="*/ 44 h 96"/>
                <a:gd name="T48" fmla="*/ 64 w 96"/>
                <a:gd name="T49" fmla="*/ 57 h 96"/>
                <a:gd name="T50" fmla="*/ 32 w 96"/>
                <a:gd name="T51" fmla="*/ 77 h 96"/>
                <a:gd name="T52" fmla="*/ 46 w 96"/>
                <a:gd name="T53" fmla="*/ 64 h 96"/>
                <a:gd name="T54" fmla="*/ 32 w 96"/>
                <a:gd name="T55" fmla="*/ 77 h 96"/>
                <a:gd name="T56" fmla="*/ 27 w 96"/>
                <a:gd name="T57" fmla="*/ 77 h 96"/>
                <a:gd name="T58" fmla="*/ 14 w 96"/>
                <a:gd name="T59" fmla="*/ 64 h 96"/>
                <a:gd name="T60" fmla="*/ 69 w 96"/>
                <a:gd name="T61" fmla="*/ 77 h 96"/>
                <a:gd name="T62" fmla="*/ 83 w 96"/>
                <a:gd name="T63" fmla="*/ 64 h 96"/>
                <a:gd name="T64" fmla="*/ 69 w 96"/>
                <a:gd name="T65" fmla="*/ 77 h 96"/>
                <a:gd name="T66" fmla="*/ 64 w 96"/>
                <a:gd name="T67" fmla="*/ 77 h 96"/>
                <a:gd name="T68" fmla="*/ 51 w 96"/>
                <a:gd name="T69" fmla="*/ 64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6" h="96">
                  <a:moveTo>
                    <a:pt x="88" y="52"/>
                  </a:moveTo>
                  <a:cubicBezTo>
                    <a:pt x="96" y="52"/>
                    <a:pt x="96" y="52"/>
                    <a:pt x="96" y="52"/>
                  </a:cubicBezTo>
                  <a:cubicBezTo>
                    <a:pt x="96" y="76"/>
                    <a:pt x="96" y="76"/>
                    <a:pt x="96" y="76"/>
                  </a:cubicBezTo>
                  <a:cubicBezTo>
                    <a:pt x="96" y="87"/>
                    <a:pt x="87" y="96"/>
                    <a:pt x="76" y="96"/>
                  </a:cubicBezTo>
                  <a:cubicBezTo>
                    <a:pt x="20" y="96"/>
                    <a:pt x="20" y="96"/>
                    <a:pt x="20" y="96"/>
                  </a:cubicBezTo>
                  <a:cubicBezTo>
                    <a:pt x="9" y="96"/>
                    <a:pt x="0" y="87"/>
                    <a:pt x="0" y="76"/>
                  </a:cubicBezTo>
                  <a:cubicBezTo>
                    <a:pt x="0" y="52"/>
                    <a:pt x="0" y="52"/>
                    <a:pt x="0" y="52"/>
                  </a:cubicBezTo>
                  <a:cubicBezTo>
                    <a:pt x="8" y="52"/>
                    <a:pt x="8" y="52"/>
                    <a:pt x="8" y="52"/>
                  </a:cubicBezTo>
                  <a:cubicBezTo>
                    <a:pt x="8" y="76"/>
                    <a:pt x="8" y="76"/>
                    <a:pt x="8" y="76"/>
                  </a:cubicBezTo>
                  <a:cubicBezTo>
                    <a:pt x="8" y="83"/>
                    <a:pt x="13" y="88"/>
                    <a:pt x="20" y="88"/>
                  </a:cubicBezTo>
                  <a:cubicBezTo>
                    <a:pt x="76" y="88"/>
                    <a:pt x="76" y="88"/>
                    <a:pt x="76" y="88"/>
                  </a:cubicBezTo>
                  <a:cubicBezTo>
                    <a:pt x="83" y="88"/>
                    <a:pt x="88" y="83"/>
                    <a:pt x="88" y="76"/>
                  </a:cubicBezTo>
                  <a:lnTo>
                    <a:pt x="88" y="52"/>
                  </a:lnTo>
                  <a:close/>
                  <a:moveTo>
                    <a:pt x="96" y="20"/>
                  </a:moveTo>
                  <a:cubicBezTo>
                    <a:pt x="96" y="44"/>
                    <a:pt x="96" y="44"/>
                    <a:pt x="96" y="44"/>
                  </a:cubicBezTo>
                  <a:cubicBezTo>
                    <a:pt x="88" y="44"/>
                    <a:pt x="88" y="44"/>
                    <a:pt x="88" y="44"/>
                  </a:cubicBezTo>
                  <a:cubicBezTo>
                    <a:pt x="88" y="32"/>
                    <a:pt x="88" y="32"/>
                    <a:pt x="88" y="32"/>
                  </a:cubicBezTo>
                  <a:cubicBezTo>
                    <a:pt x="8" y="32"/>
                    <a:pt x="8" y="32"/>
                    <a:pt x="8" y="32"/>
                  </a:cubicBezTo>
                  <a:cubicBezTo>
                    <a:pt x="8" y="44"/>
                    <a:pt x="8" y="44"/>
                    <a:pt x="8" y="44"/>
                  </a:cubicBezTo>
                  <a:cubicBezTo>
                    <a:pt x="0" y="44"/>
                    <a:pt x="0" y="44"/>
                    <a:pt x="0" y="44"/>
                  </a:cubicBezTo>
                  <a:cubicBezTo>
                    <a:pt x="0" y="20"/>
                    <a:pt x="0" y="20"/>
                    <a:pt x="0" y="20"/>
                  </a:cubicBezTo>
                  <a:cubicBezTo>
                    <a:pt x="0" y="9"/>
                    <a:pt x="9" y="0"/>
                    <a:pt x="20" y="0"/>
                  </a:cubicBezTo>
                  <a:cubicBezTo>
                    <a:pt x="76" y="0"/>
                    <a:pt x="76" y="0"/>
                    <a:pt x="76" y="0"/>
                  </a:cubicBezTo>
                  <a:cubicBezTo>
                    <a:pt x="87" y="0"/>
                    <a:pt x="96" y="9"/>
                    <a:pt x="96" y="20"/>
                  </a:cubicBezTo>
                  <a:close/>
                  <a:moveTo>
                    <a:pt x="88" y="24"/>
                  </a:moveTo>
                  <a:cubicBezTo>
                    <a:pt x="88" y="20"/>
                    <a:pt x="88" y="20"/>
                    <a:pt x="88" y="20"/>
                  </a:cubicBezTo>
                  <a:cubicBezTo>
                    <a:pt x="88" y="13"/>
                    <a:pt x="83" y="8"/>
                    <a:pt x="76" y="8"/>
                  </a:cubicBezTo>
                  <a:cubicBezTo>
                    <a:pt x="20" y="8"/>
                    <a:pt x="20" y="8"/>
                    <a:pt x="20" y="8"/>
                  </a:cubicBezTo>
                  <a:cubicBezTo>
                    <a:pt x="13" y="8"/>
                    <a:pt x="8" y="13"/>
                    <a:pt x="8" y="20"/>
                  </a:cubicBezTo>
                  <a:cubicBezTo>
                    <a:pt x="8" y="24"/>
                    <a:pt x="8" y="24"/>
                    <a:pt x="8" y="24"/>
                  </a:cubicBezTo>
                  <a:lnTo>
                    <a:pt x="88" y="24"/>
                  </a:lnTo>
                  <a:close/>
                  <a:moveTo>
                    <a:pt x="46" y="44"/>
                  </a:moveTo>
                  <a:cubicBezTo>
                    <a:pt x="32" y="44"/>
                    <a:pt x="32" y="44"/>
                    <a:pt x="32" y="44"/>
                  </a:cubicBezTo>
                  <a:cubicBezTo>
                    <a:pt x="32" y="57"/>
                    <a:pt x="32" y="57"/>
                    <a:pt x="32" y="57"/>
                  </a:cubicBezTo>
                  <a:cubicBezTo>
                    <a:pt x="46" y="57"/>
                    <a:pt x="46" y="57"/>
                    <a:pt x="46" y="57"/>
                  </a:cubicBezTo>
                  <a:lnTo>
                    <a:pt x="46" y="44"/>
                  </a:lnTo>
                  <a:close/>
                  <a:moveTo>
                    <a:pt x="27" y="44"/>
                  </a:moveTo>
                  <a:cubicBezTo>
                    <a:pt x="14" y="44"/>
                    <a:pt x="14" y="44"/>
                    <a:pt x="14" y="44"/>
                  </a:cubicBezTo>
                  <a:cubicBezTo>
                    <a:pt x="14" y="57"/>
                    <a:pt x="14" y="57"/>
                    <a:pt x="14" y="57"/>
                  </a:cubicBezTo>
                  <a:cubicBezTo>
                    <a:pt x="27" y="57"/>
                    <a:pt x="27" y="57"/>
                    <a:pt x="27" y="57"/>
                  </a:cubicBezTo>
                  <a:lnTo>
                    <a:pt x="27" y="44"/>
                  </a:lnTo>
                  <a:close/>
                  <a:moveTo>
                    <a:pt x="83" y="44"/>
                  </a:moveTo>
                  <a:cubicBezTo>
                    <a:pt x="69" y="44"/>
                    <a:pt x="69" y="44"/>
                    <a:pt x="69" y="44"/>
                  </a:cubicBezTo>
                  <a:cubicBezTo>
                    <a:pt x="69" y="57"/>
                    <a:pt x="69" y="57"/>
                    <a:pt x="69" y="57"/>
                  </a:cubicBezTo>
                  <a:cubicBezTo>
                    <a:pt x="83" y="57"/>
                    <a:pt x="83" y="57"/>
                    <a:pt x="83" y="57"/>
                  </a:cubicBezTo>
                  <a:lnTo>
                    <a:pt x="83" y="44"/>
                  </a:lnTo>
                  <a:close/>
                  <a:moveTo>
                    <a:pt x="64" y="44"/>
                  </a:moveTo>
                  <a:cubicBezTo>
                    <a:pt x="51" y="44"/>
                    <a:pt x="51" y="44"/>
                    <a:pt x="51" y="44"/>
                  </a:cubicBezTo>
                  <a:cubicBezTo>
                    <a:pt x="51" y="57"/>
                    <a:pt x="51" y="57"/>
                    <a:pt x="51" y="57"/>
                  </a:cubicBezTo>
                  <a:cubicBezTo>
                    <a:pt x="64" y="57"/>
                    <a:pt x="64" y="57"/>
                    <a:pt x="64" y="57"/>
                  </a:cubicBezTo>
                  <a:lnTo>
                    <a:pt x="64" y="44"/>
                  </a:lnTo>
                  <a:close/>
                  <a:moveTo>
                    <a:pt x="32" y="77"/>
                  </a:moveTo>
                  <a:cubicBezTo>
                    <a:pt x="46" y="77"/>
                    <a:pt x="46" y="77"/>
                    <a:pt x="46" y="77"/>
                  </a:cubicBezTo>
                  <a:cubicBezTo>
                    <a:pt x="46" y="64"/>
                    <a:pt x="46" y="64"/>
                    <a:pt x="46" y="64"/>
                  </a:cubicBezTo>
                  <a:cubicBezTo>
                    <a:pt x="32" y="64"/>
                    <a:pt x="32" y="64"/>
                    <a:pt x="32" y="64"/>
                  </a:cubicBezTo>
                  <a:lnTo>
                    <a:pt x="32" y="77"/>
                  </a:lnTo>
                  <a:close/>
                  <a:moveTo>
                    <a:pt x="14" y="77"/>
                  </a:moveTo>
                  <a:cubicBezTo>
                    <a:pt x="27" y="77"/>
                    <a:pt x="27" y="77"/>
                    <a:pt x="27" y="77"/>
                  </a:cubicBezTo>
                  <a:cubicBezTo>
                    <a:pt x="27" y="64"/>
                    <a:pt x="27" y="64"/>
                    <a:pt x="27" y="64"/>
                  </a:cubicBezTo>
                  <a:cubicBezTo>
                    <a:pt x="14" y="64"/>
                    <a:pt x="14" y="64"/>
                    <a:pt x="14" y="64"/>
                  </a:cubicBezTo>
                  <a:lnTo>
                    <a:pt x="14" y="77"/>
                  </a:lnTo>
                  <a:close/>
                  <a:moveTo>
                    <a:pt x="69" y="77"/>
                  </a:moveTo>
                  <a:cubicBezTo>
                    <a:pt x="83" y="77"/>
                    <a:pt x="83" y="77"/>
                    <a:pt x="83" y="77"/>
                  </a:cubicBezTo>
                  <a:cubicBezTo>
                    <a:pt x="83" y="64"/>
                    <a:pt x="83" y="64"/>
                    <a:pt x="83" y="64"/>
                  </a:cubicBezTo>
                  <a:cubicBezTo>
                    <a:pt x="69" y="64"/>
                    <a:pt x="69" y="64"/>
                    <a:pt x="69" y="64"/>
                  </a:cubicBezTo>
                  <a:lnTo>
                    <a:pt x="69" y="77"/>
                  </a:lnTo>
                  <a:close/>
                  <a:moveTo>
                    <a:pt x="51" y="77"/>
                  </a:moveTo>
                  <a:cubicBezTo>
                    <a:pt x="64" y="77"/>
                    <a:pt x="64" y="77"/>
                    <a:pt x="64" y="77"/>
                  </a:cubicBezTo>
                  <a:cubicBezTo>
                    <a:pt x="64" y="64"/>
                    <a:pt x="64" y="64"/>
                    <a:pt x="64" y="64"/>
                  </a:cubicBezTo>
                  <a:cubicBezTo>
                    <a:pt x="51" y="64"/>
                    <a:pt x="51" y="64"/>
                    <a:pt x="51" y="64"/>
                  </a:cubicBezTo>
                  <a:lnTo>
                    <a:pt x="51" y="77"/>
                  </a:lnTo>
                  <a:close/>
                </a:path>
              </a:pathLst>
            </a:custGeom>
            <a:solidFill>
              <a:schemeClr val="bg1"/>
            </a:solidFill>
            <a:ln>
              <a:noFill/>
            </a:ln>
          </p:spPr>
          <p:txBody>
            <a:bodyPr vert="horz" wrap="square" lIns="121920" tIns="60960" rIns="121920" bIns="60960" numCol="1" anchor="t" anchorCtr="0" compatLnSpc="1">
              <a:prstTxWarp prst="textNoShape">
                <a:avLst/>
              </a:prstTxWarp>
            </a:bodyPr>
            <a:lstStyle/>
            <a:p>
              <a:pPr defTabSz="609555" hangingPunct="0">
                <a:defRPr/>
              </a:pPr>
              <a:endParaRPr lang="en-US" sz="600" kern="0">
                <a:solidFill>
                  <a:srgbClr val="7C3520"/>
                </a:solidFill>
                <a:latin typeface="TaubSans-Regular"/>
                <a:cs typeface="Helvetica"/>
                <a:sym typeface="TaubSans-Regular"/>
              </a:endParaRPr>
            </a:p>
          </p:txBody>
        </p:sp>
      </p:grpSp>
      <p:sp>
        <p:nvSpPr>
          <p:cNvPr id="78" name="Content Placeholder 3">
            <a:extLst>
              <a:ext uri="{FF2B5EF4-FFF2-40B4-BE49-F238E27FC236}">
                <a16:creationId xmlns:a16="http://schemas.microsoft.com/office/drawing/2014/main" id="{A5A653C4-E4CC-499F-A112-7ACD8BF208B5}"/>
              </a:ext>
            </a:extLst>
          </p:cNvPr>
          <p:cNvSpPr txBox="1">
            <a:spLocks/>
          </p:cNvSpPr>
          <p:nvPr/>
        </p:nvSpPr>
        <p:spPr>
          <a:xfrm>
            <a:off x="602871" y="4333914"/>
            <a:ext cx="3694472" cy="2959089"/>
          </a:xfrm>
          <a:prstGeom prst="rect">
            <a:avLst/>
          </a:prstGeom>
        </p:spPr>
        <p:txBody>
          <a:bodyPr lIns="0" tIns="0" rIns="0" bIns="0"/>
          <a:lstStyle>
            <a:lvl1pPr marL="0" indent="0" algn="l" defTabSz="685783" rtl="0" eaLnBrk="1" latinLnBrk="0" hangingPunct="1">
              <a:lnSpc>
                <a:spcPct val="100000"/>
              </a:lnSpc>
              <a:spcBef>
                <a:spcPts val="0"/>
              </a:spcBef>
              <a:spcAft>
                <a:spcPts val="1200"/>
              </a:spcAft>
              <a:buFont typeface="Arial" panose="020B0604020202020204" pitchFamily="34" charset="0"/>
              <a:buNone/>
              <a:defRPr sz="1200" kern="1200">
                <a:solidFill>
                  <a:schemeClr val="tx1"/>
                </a:solidFill>
                <a:latin typeface="+mn-lt"/>
                <a:ea typeface="+mn-ea"/>
                <a:cs typeface="+mn-cs"/>
              </a:defRPr>
            </a:lvl1pPr>
            <a:lvl2pPr marL="115885" indent="-115885" algn="l" defTabSz="685783" rtl="0" eaLnBrk="1" latinLnBrk="0" hangingPunct="1">
              <a:lnSpc>
                <a:spcPct val="100000"/>
              </a:lnSpc>
              <a:spcBef>
                <a:spcPts val="0"/>
              </a:spcBef>
              <a:spcAft>
                <a:spcPts val="600"/>
              </a:spcAft>
              <a:buClr>
                <a:schemeClr val="accent1"/>
              </a:buClr>
              <a:buFont typeface="Arial" panose="020B0604020202020204" pitchFamily="34" charset="0"/>
              <a:buChar char="•"/>
              <a:defRPr sz="1200" kern="1200">
                <a:solidFill>
                  <a:schemeClr val="tx1"/>
                </a:solidFill>
                <a:latin typeface="+mn-lt"/>
                <a:ea typeface="+mn-ea"/>
                <a:cs typeface="+mn-cs"/>
              </a:defRPr>
            </a:lvl2pPr>
            <a:lvl3pPr marL="228594" indent="-114297" algn="l" defTabSz="685783" rtl="0" eaLnBrk="1" latinLnBrk="0" hangingPunct="1">
              <a:lnSpc>
                <a:spcPct val="100000"/>
              </a:lnSpc>
              <a:spcBef>
                <a:spcPts val="0"/>
              </a:spcBef>
              <a:spcAft>
                <a:spcPts val="600"/>
              </a:spcAft>
              <a:buClr>
                <a:schemeClr val="accent1"/>
              </a:buClr>
              <a:buFont typeface="Taub Sans" pitchFamily="2" charset="0"/>
              <a:buChar char="◦"/>
              <a:tabLst/>
              <a:defRPr sz="1200" b="0" kern="1200">
                <a:solidFill>
                  <a:schemeClr val="tx1"/>
                </a:solidFill>
                <a:latin typeface="+mn-lt"/>
                <a:ea typeface="+mn-ea"/>
                <a:cs typeface="+mn-cs"/>
              </a:defRPr>
            </a:lvl3pPr>
            <a:lvl4pPr marL="0" indent="0" algn="l" defTabSz="685783" rtl="0" eaLnBrk="1" latinLnBrk="0" hangingPunct="1">
              <a:lnSpc>
                <a:spcPct val="100000"/>
              </a:lnSpc>
              <a:spcBef>
                <a:spcPts val="600"/>
              </a:spcBef>
              <a:spcAft>
                <a:spcPts val="1200"/>
              </a:spcAft>
              <a:buFont typeface="Arial" panose="020B0604020202020204" pitchFamily="34" charset="0"/>
              <a:buNone/>
              <a:defRPr sz="1800" b="0" kern="1200">
                <a:solidFill>
                  <a:schemeClr val="tx1"/>
                </a:solidFill>
                <a:latin typeface="+mn-lt"/>
                <a:ea typeface="+mn-ea"/>
                <a:cs typeface="+mn-cs"/>
              </a:defRPr>
            </a:lvl4pPr>
            <a:lvl5pPr marL="0" indent="0" algn="l" defTabSz="685783" rtl="0" eaLnBrk="1" latinLnBrk="0" hangingPunct="1">
              <a:lnSpc>
                <a:spcPct val="100000"/>
              </a:lnSpc>
              <a:spcBef>
                <a:spcPts val="0"/>
              </a:spcBef>
              <a:spcAft>
                <a:spcPts val="1200"/>
              </a:spcAft>
              <a:buFont typeface="Arial" panose="020B0604020202020204" pitchFamily="34" charset="0"/>
              <a:buNone/>
              <a:defRPr sz="80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80590" indent="-180590" defTabSz="685766">
              <a:spcAft>
                <a:spcPts val="800"/>
              </a:spcAft>
              <a:buClr>
                <a:srgbClr val="D0271D"/>
              </a:buClr>
              <a:buFont typeface="Arial" panose="020B0604020202020204" pitchFamily="34" charset="0"/>
              <a:buChar char="•"/>
              <a:defRPr/>
            </a:pPr>
            <a:r>
              <a:rPr lang="en-US" sz="1333" b="1" dirty="0">
                <a:solidFill>
                  <a:srgbClr val="222222"/>
                </a:solidFill>
                <a:latin typeface="Taub Sans"/>
                <a:cs typeface="Helvetica"/>
                <a:sym typeface="TaubSans-Regular"/>
              </a:rPr>
              <a:t>Driving revenue and retention through insight based plan designs and beyond benefit deliverables </a:t>
            </a:r>
          </a:p>
          <a:p>
            <a:pPr marL="180590" indent="-180590" defTabSz="685766">
              <a:spcAft>
                <a:spcPts val="800"/>
              </a:spcAft>
              <a:buClr>
                <a:srgbClr val="D0271D"/>
              </a:buClr>
              <a:buFont typeface="Arial" panose="020B0604020202020204" pitchFamily="34" charset="0"/>
              <a:buChar char="•"/>
              <a:defRPr/>
            </a:pPr>
            <a:r>
              <a:rPr lang="en-US" sz="1333" b="1" dirty="0">
                <a:solidFill>
                  <a:srgbClr val="222222"/>
                </a:solidFill>
                <a:latin typeface="Taub Sans"/>
                <a:cs typeface="Helvetica"/>
                <a:sym typeface="TaubSans-Regular"/>
              </a:rPr>
              <a:t>Commission compression is fueling voluntary benefits </a:t>
            </a:r>
          </a:p>
          <a:p>
            <a:pPr marL="180590" indent="-180590" defTabSz="685766">
              <a:spcAft>
                <a:spcPts val="800"/>
              </a:spcAft>
              <a:buClr>
                <a:srgbClr val="D0271D"/>
              </a:buClr>
              <a:buFont typeface="Arial" panose="020B0604020202020204" pitchFamily="34" charset="0"/>
              <a:buChar char="•"/>
              <a:defRPr/>
            </a:pPr>
            <a:r>
              <a:rPr lang="en-US" sz="1333" b="1" dirty="0">
                <a:solidFill>
                  <a:srgbClr val="222222"/>
                </a:solidFill>
                <a:latin typeface="Taub Sans"/>
                <a:cs typeface="Helvetica"/>
                <a:sym typeface="TaubSans-Regular"/>
              </a:rPr>
              <a:t>Firms are trying to leverage data to shape plan design </a:t>
            </a:r>
          </a:p>
          <a:p>
            <a:pPr marL="180590" indent="-180590" defTabSz="685766">
              <a:spcAft>
                <a:spcPts val="800"/>
              </a:spcAft>
              <a:buClr>
                <a:srgbClr val="D0271D"/>
              </a:buClr>
              <a:buFont typeface="Arial" panose="020B0604020202020204" pitchFamily="34" charset="0"/>
              <a:buChar char="•"/>
              <a:defRPr/>
            </a:pPr>
            <a:r>
              <a:rPr lang="en-US" sz="1333" b="1" dirty="0">
                <a:solidFill>
                  <a:srgbClr val="222222"/>
                </a:solidFill>
                <a:latin typeface="Taub Sans"/>
                <a:cs typeface="Helvetica"/>
                <a:sym typeface="TaubSans-Regular"/>
              </a:rPr>
              <a:t>Clients are requiring HCM aptitude outside of Benefit wheelhouse </a:t>
            </a:r>
          </a:p>
          <a:p>
            <a:pPr marL="180590" indent="-180590" defTabSz="685766">
              <a:spcAft>
                <a:spcPts val="800"/>
              </a:spcAft>
              <a:buClr>
                <a:srgbClr val="D0271D"/>
              </a:buClr>
              <a:buFont typeface="Arial" panose="020B0604020202020204" pitchFamily="34" charset="0"/>
              <a:buChar char="•"/>
              <a:defRPr/>
            </a:pPr>
            <a:endParaRPr lang="en-US" sz="1333" dirty="0">
              <a:solidFill>
                <a:srgbClr val="222222"/>
              </a:solidFill>
              <a:latin typeface="Taub Sans"/>
              <a:cs typeface="Helvetica"/>
              <a:sym typeface="TaubSans-Regular"/>
            </a:endParaRPr>
          </a:p>
          <a:p>
            <a:pPr marL="180590" indent="-180590" defTabSz="685766">
              <a:spcAft>
                <a:spcPts val="800"/>
              </a:spcAft>
              <a:buClr>
                <a:srgbClr val="D0271D"/>
              </a:buClr>
              <a:buFont typeface="Arial" panose="020B0604020202020204" pitchFamily="34" charset="0"/>
              <a:buChar char="•"/>
              <a:defRPr/>
            </a:pPr>
            <a:endParaRPr lang="en-US" sz="1333" dirty="0">
              <a:solidFill>
                <a:srgbClr val="222222"/>
              </a:solidFill>
              <a:latin typeface="Taub Sans"/>
              <a:cs typeface="Helvetica"/>
              <a:sym typeface="TaubSans-Regular"/>
            </a:endParaRPr>
          </a:p>
          <a:p>
            <a:pPr defTabSz="685766">
              <a:defRPr/>
            </a:pPr>
            <a:endParaRPr lang="en-US" sz="1333" dirty="0">
              <a:solidFill>
                <a:srgbClr val="222222"/>
              </a:solidFill>
              <a:latin typeface="Taub Sans"/>
              <a:cs typeface="Helvetica"/>
              <a:sym typeface="TaubSans-Regular"/>
            </a:endParaRPr>
          </a:p>
        </p:txBody>
      </p:sp>
      <p:sp>
        <p:nvSpPr>
          <p:cNvPr id="102" name="Rectangle 101">
            <a:extLst>
              <a:ext uri="{FF2B5EF4-FFF2-40B4-BE49-F238E27FC236}">
                <a16:creationId xmlns:a16="http://schemas.microsoft.com/office/drawing/2014/main" id="{EC7D19CF-1892-4044-A395-924980CFBADA}"/>
              </a:ext>
            </a:extLst>
          </p:cNvPr>
          <p:cNvSpPr/>
          <p:nvPr/>
        </p:nvSpPr>
        <p:spPr>
          <a:xfrm>
            <a:off x="1419562" y="1611905"/>
            <a:ext cx="1732846" cy="287323"/>
          </a:xfrm>
          <a:prstGeom prst="rect">
            <a:avLst/>
          </a:prstGeom>
        </p:spPr>
        <p:txBody>
          <a:bodyPr wrap="none" lIns="0" tIns="0" rIns="0" bIns="0">
            <a:spAutoFit/>
          </a:bodyPr>
          <a:lstStyle/>
          <a:p>
            <a:pPr algn="ctr" defTabSz="914332">
              <a:spcBef>
                <a:spcPts val="1333"/>
              </a:spcBef>
              <a:buClr>
                <a:srgbClr val="D0271D"/>
              </a:buClr>
              <a:defRPr/>
            </a:pPr>
            <a:r>
              <a:rPr lang="en-US" sz="1867" dirty="0">
                <a:solidFill>
                  <a:srgbClr val="D0271D"/>
                </a:solidFill>
                <a:latin typeface="Taub Sans"/>
                <a:cs typeface="Helvetica"/>
                <a:sym typeface="TaubSans-Regular"/>
              </a:rPr>
              <a:t>Broker Landscape</a:t>
            </a:r>
          </a:p>
        </p:txBody>
      </p:sp>
      <p:grpSp>
        <p:nvGrpSpPr>
          <p:cNvPr id="51" name="Group 50">
            <a:extLst>
              <a:ext uri="{FF2B5EF4-FFF2-40B4-BE49-F238E27FC236}">
                <a16:creationId xmlns:a16="http://schemas.microsoft.com/office/drawing/2014/main" id="{0DAEC43D-2714-4C64-A793-E4B7D68587FD}"/>
              </a:ext>
            </a:extLst>
          </p:cNvPr>
          <p:cNvGrpSpPr/>
          <p:nvPr/>
        </p:nvGrpSpPr>
        <p:grpSpPr>
          <a:xfrm>
            <a:off x="8995619" y="5675891"/>
            <a:ext cx="2886196" cy="1152881"/>
            <a:chOff x="8008578" y="1654495"/>
            <a:chExt cx="3739964" cy="1972826"/>
          </a:xfrm>
        </p:grpSpPr>
        <p:sp>
          <p:nvSpPr>
            <p:cNvPr id="52" name="Rectangle 51">
              <a:extLst>
                <a:ext uri="{FF2B5EF4-FFF2-40B4-BE49-F238E27FC236}">
                  <a16:creationId xmlns:a16="http://schemas.microsoft.com/office/drawing/2014/main" id="{15741A16-2BB1-456A-9EFE-2E96A0A3186C}"/>
                </a:ext>
              </a:extLst>
            </p:cNvPr>
            <p:cNvSpPr/>
            <p:nvPr/>
          </p:nvSpPr>
          <p:spPr>
            <a:xfrm>
              <a:off x="8008578" y="1654495"/>
              <a:ext cx="3737010" cy="613900"/>
            </a:xfrm>
            <a:prstGeom prst="rect">
              <a:avLst/>
            </a:prstGeom>
            <a:solidFill>
              <a:srgbClr val="F1645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prstClr val="white"/>
                  </a:solidFill>
                  <a:latin typeface="Taub Sans" pitchFamily="2" charset="0"/>
                  <a:ea typeface="Taub Sans" pitchFamily="2" charset="0"/>
                  <a:cs typeface="Arial" panose="020B0604020202020204" pitchFamily="34" charset="0"/>
                </a:rPr>
                <a:t>Lack of insight into data</a:t>
              </a:r>
            </a:p>
          </p:txBody>
        </p:sp>
        <p:sp>
          <p:nvSpPr>
            <p:cNvPr id="79" name="Rectangle 78">
              <a:extLst>
                <a:ext uri="{FF2B5EF4-FFF2-40B4-BE49-F238E27FC236}">
                  <a16:creationId xmlns:a16="http://schemas.microsoft.com/office/drawing/2014/main" id="{6CE6C1C4-80F3-4C36-982D-C3ECF3C3C3E3}"/>
                </a:ext>
              </a:extLst>
            </p:cNvPr>
            <p:cNvSpPr/>
            <p:nvPr/>
          </p:nvSpPr>
          <p:spPr>
            <a:xfrm>
              <a:off x="8008578" y="2344732"/>
              <a:ext cx="3737009" cy="613900"/>
            </a:xfrm>
            <a:prstGeom prst="rect">
              <a:avLst/>
            </a:prstGeom>
            <a:solidFill>
              <a:srgbClr val="7B69A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prstClr val="white"/>
                  </a:solidFill>
                  <a:latin typeface="Taub Sans" pitchFamily="2" charset="0"/>
                  <a:ea typeface="Taub Sans" pitchFamily="2" charset="0"/>
                  <a:cs typeface="Arial" panose="020B0604020202020204" pitchFamily="34" charset="0"/>
                </a:rPr>
                <a:t>Tools for HR alone</a:t>
              </a:r>
            </a:p>
          </p:txBody>
        </p:sp>
        <p:sp>
          <p:nvSpPr>
            <p:cNvPr id="80" name="Rectangle 79">
              <a:extLst>
                <a:ext uri="{FF2B5EF4-FFF2-40B4-BE49-F238E27FC236}">
                  <a16:creationId xmlns:a16="http://schemas.microsoft.com/office/drawing/2014/main" id="{97092C98-88C6-4CE5-B6AB-82B60813695B}"/>
                </a:ext>
              </a:extLst>
            </p:cNvPr>
            <p:cNvSpPr/>
            <p:nvPr/>
          </p:nvSpPr>
          <p:spPr>
            <a:xfrm>
              <a:off x="8011533" y="3013421"/>
              <a:ext cx="3737009" cy="613900"/>
            </a:xfrm>
            <a:prstGeom prst="rect">
              <a:avLst/>
            </a:prstGeom>
            <a:solidFill>
              <a:srgbClr val="7D362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prstClr val="white"/>
                  </a:solidFill>
                  <a:latin typeface="Taub Sans" pitchFamily="2" charset="0"/>
                  <a:ea typeface="Taub Sans" pitchFamily="2" charset="0"/>
                  <a:cs typeface="Arial" panose="020B0604020202020204" pitchFamily="34" charset="0"/>
                </a:rPr>
                <a:t>Technology that isn’t flexible</a:t>
              </a:r>
            </a:p>
          </p:txBody>
        </p:sp>
      </p:grpSp>
      <p:sp>
        <p:nvSpPr>
          <p:cNvPr id="81" name="Rectangle 80">
            <a:extLst>
              <a:ext uri="{FF2B5EF4-FFF2-40B4-BE49-F238E27FC236}">
                <a16:creationId xmlns:a16="http://schemas.microsoft.com/office/drawing/2014/main" id="{942C5D11-D0B8-41E9-8556-EA83FA01783D}"/>
              </a:ext>
            </a:extLst>
          </p:cNvPr>
          <p:cNvSpPr/>
          <p:nvPr/>
        </p:nvSpPr>
        <p:spPr>
          <a:xfrm>
            <a:off x="5116511" y="6021022"/>
            <a:ext cx="3795646" cy="584775"/>
          </a:xfrm>
          <a:prstGeom prst="rect">
            <a:avLst/>
          </a:prstGeom>
          <a:solidFill>
            <a:schemeClr val="bg1">
              <a:lumMod val="95000"/>
            </a:schemeClr>
          </a:solidFill>
        </p:spPr>
        <p:txBody>
          <a:bodyPr wrap="square" anchor="ctr">
            <a:noAutofit/>
          </a:bodyPr>
          <a:lstStyle/>
          <a:p>
            <a:pPr algn="ctr"/>
            <a:r>
              <a:rPr lang="en-US" sz="1600" spc="-5" dirty="0">
                <a:solidFill>
                  <a:srgbClr val="262626"/>
                </a:solidFill>
                <a:latin typeface="Taub Sans" pitchFamily="2" charset="0"/>
                <a:ea typeface="Taub Sans" pitchFamily="2" charset="0"/>
                <a:cs typeface="Taub Sans"/>
              </a:rPr>
              <a:t>Why aren’t organizations achieving transformational results?</a:t>
            </a:r>
          </a:p>
        </p:txBody>
      </p:sp>
    </p:spTree>
    <p:extLst>
      <p:ext uri="{BB962C8B-B14F-4D97-AF65-F5344CB8AC3E}">
        <p14:creationId xmlns:p14="http://schemas.microsoft.com/office/powerpoint/2010/main" val="1376936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C7C03A4-9336-4754-9FB9-046CAF312C6E}"/>
              </a:ext>
            </a:extLst>
          </p:cNvPr>
          <p:cNvSpPr>
            <a:spLocks noGrp="1"/>
          </p:cNvSpPr>
          <p:nvPr>
            <p:ph type="title"/>
          </p:nvPr>
        </p:nvSpPr>
        <p:spPr>
          <a:xfrm>
            <a:off x="512064" y="383389"/>
            <a:ext cx="9997440" cy="574453"/>
          </a:xfrm>
        </p:spPr>
        <p:txBody>
          <a:bodyPr>
            <a:normAutofit fontScale="90000"/>
          </a:bodyPr>
          <a:lstStyle/>
          <a:p>
            <a:r>
              <a:rPr lang="en-US" dirty="0"/>
              <a:t>Allow us to Introduce, ADP</a:t>
            </a:r>
          </a:p>
        </p:txBody>
      </p:sp>
      <p:sp>
        <p:nvSpPr>
          <p:cNvPr id="11" name="Text Placeholder 10"/>
          <p:cNvSpPr>
            <a:spLocks noGrp="1"/>
          </p:cNvSpPr>
          <p:nvPr>
            <p:ph type="body" sz="quarter" idx="4294967295"/>
          </p:nvPr>
        </p:nvSpPr>
        <p:spPr>
          <a:xfrm>
            <a:off x="499038" y="969005"/>
            <a:ext cx="10942533" cy="369332"/>
          </a:xfrm>
        </p:spPr>
        <p:txBody>
          <a:bodyPr>
            <a:normAutofit fontScale="92500" lnSpcReduction="10000"/>
          </a:bodyPr>
          <a:lstStyle/>
          <a:p>
            <a:pPr defTabSz="914332">
              <a:defRPr/>
            </a:pPr>
            <a:r>
              <a:rPr lang="en-GB" sz="2400" dirty="0">
                <a:solidFill>
                  <a:schemeClr val="accent6"/>
                </a:solidFill>
              </a:rPr>
              <a:t>The World-Wide Leader in HR and Payroll Solutions </a:t>
            </a:r>
            <a:endParaRPr lang="en-US" sz="2400" dirty="0">
              <a:solidFill>
                <a:schemeClr val="accent6"/>
              </a:solidFill>
            </a:endParaRPr>
          </a:p>
        </p:txBody>
      </p:sp>
      <p:cxnSp>
        <p:nvCxnSpPr>
          <p:cNvPr id="150" name="Straight Connector 149">
            <a:extLst>
              <a:ext uri="{FF2B5EF4-FFF2-40B4-BE49-F238E27FC236}">
                <a16:creationId xmlns:a16="http://schemas.microsoft.com/office/drawing/2014/main" id="{A8A07A96-3580-4421-988A-666AF0C016CC}"/>
              </a:ext>
            </a:extLst>
          </p:cNvPr>
          <p:cNvCxnSpPr>
            <a:cxnSpLocks/>
          </p:cNvCxnSpPr>
          <p:nvPr/>
        </p:nvCxnSpPr>
        <p:spPr>
          <a:xfrm>
            <a:off x="0" y="1636295"/>
            <a:ext cx="12192000" cy="0"/>
          </a:xfrm>
          <a:prstGeom prst="line">
            <a:avLst/>
          </a:prstGeom>
          <a:ln w="6350">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sp>
        <p:nvSpPr>
          <p:cNvPr id="80" name="TextBox 79"/>
          <p:cNvSpPr txBox="1"/>
          <p:nvPr/>
        </p:nvSpPr>
        <p:spPr>
          <a:xfrm>
            <a:off x="4397768" y="5471040"/>
            <a:ext cx="3062163" cy="158292"/>
          </a:xfrm>
          <a:prstGeom prst="rect">
            <a:avLst/>
          </a:prstGeom>
          <a:noFill/>
        </p:spPr>
        <p:txBody>
          <a:bodyPr wrap="square" lIns="0" tIns="0" rIns="0" bIns="0" rtlCol="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080">
              <a:lnSpc>
                <a:spcPct val="90000"/>
              </a:lnSpc>
              <a:defRPr/>
            </a:pPr>
            <a:r>
              <a:rPr lang="en-US" sz="1867" b="1" kern="0" dirty="0">
                <a:solidFill>
                  <a:srgbClr val="FFFFFF"/>
                </a:solidFill>
                <a:latin typeface="Taub Sans"/>
                <a:cs typeface="Helvetica"/>
                <a:sym typeface="TaubSans-Regular"/>
              </a:rPr>
              <a:t>ADP Awards and Accolades :</a:t>
            </a:r>
          </a:p>
        </p:txBody>
      </p:sp>
      <p:grpSp>
        <p:nvGrpSpPr>
          <p:cNvPr id="64" name="Group 63"/>
          <p:cNvGrpSpPr/>
          <p:nvPr/>
        </p:nvGrpSpPr>
        <p:grpSpPr>
          <a:xfrm>
            <a:off x="495487" y="1886507"/>
            <a:ext cx="1722296" cy="2862120"/>
            <a:chOff x="369545" y="1237434"/>
            <a:chExt cx="1747996" cy="3224169"/>
          </a:xfrm>
        </p:grpSpPr>
        <p:sp>
          <p:nvSpPr>
            <p:cNvPr id="65" name="Rectangle 64"/>
            <p:cNvSpPr/>
            <p:nvPr/>
          </p:nvSpPr>
          <p:spPr>
            <a:xfrm>
              <a:off x="369545" y="1237434"/>
              <a:ext cx="1747996" cy="1084465"/>
            </a:xfrm>
            <a:prstGeom prst="rect">
              <a:avLst/>
            </a:prstGeom>
            <a:solidFill>
              <a:srgbClr val="FEF8F8"/>
            </a:solidFill>
            <a:ln w="25400" cap="flat">
              <a:noFill/>
              <a:prstDash val="solid"/>
              <a:round/>
            </a:ln>
            <a:effectLst/>
            <a:sp3d/>
          </p:spPr>
          <p:txBody>
            <a:bodyPr rot="0" spcFirstLastPara="1" vertOverflow="overflow" horzOverflow="overflow" vert="horz" wrap="square" lIns="121919" tIns="121919" rIns="121919" bIns="121919" numCol="1" spcCol="38100" rtlCol="0" fromWordArt="0" anchor="ctr" anchorCtr="0" forceAA="0" compatLnSpc="1">
              <a:prstTxWarp prst="textNoShape">
                <a:avLst/>
              </a:prstTxWarp>
              <a:noAutofit/>
            </a:bodyPr>
            <a:lstStyle/>
            <a:p>
              <a:pPr defTabSz="1219139">
                <a:defRPr/>
              </a:pPr>
              <a:endParaRPr lang="en-US" sz="4400" kern="0" spc="-180">
                <a:solidFill>
                  <a:sysClr val="windowText" lastClr="000000"/>
                </a:solidFill>
                <a:latin typeface="Taub Sans"/>
                <a:ea typeface="Taub Sans"/>
                <a:cs typeface="Taub Sans"/>
                <a:sym typeface="Taub Sans"/>
              </a:endParaRPr>
            </a:p>
          </p:txBody>
        </p:sp>
        <p:sp>
          <p:nvSpPr>
            <p:cNvPr id="66" name="Rectangle 65"/>
            <p:cNvSpPr/>
            <p:nvPr/>
          </p:nvSpPr>
          <p:spPr>
            <a:xfrm>
              <a:off x="369545" y="2416527"/>
              <a:ext cx="1747996" cy="978408"/>
            </a:xfrm>
            <a:prstGeom prst="rect">
              <a:avLst/>
            </a:prstGeom>
            <a:solidFill>
              <a:srgbClr val="FEF8F8"/>
            </a:solidFill>
            <a:ln w="25400" cap="flat">
              <a:noFill/>
              <a:prstDash val="solid"/>
              <a:round/>
            </a:ln>
            <a:effectLst/>
            <a:sp3d/>
          </p:spPr>
          <p:txBody>
            <a:bodyPr rot="0" spcFirstLastPara="1" vertOverflow="overflow" horzOverflow="overflow" vert="horz" wrap="square" lIns="121919" tIns="121919" rIns="121919" bIns="121919" numCol="1" spcCol="38100" rtlCol="0" fromWordArt="0" anchor="ctr" anchorCtr="0" forceAA="0" compatLnSpc="1">
              <a:prstTxWarp prst="textNoShape">
                <a:avLst/>
              </a:prstTxWarp>
              <a:noAutofit/>
            </a:bodyPr>
            <a:lstStyle/>
            <a:p>
              <a:pPr defTabSz="1219139">
                <a:defRPr/>
              </a:pPr>
              <a:endParaRPr lang="en-US" sz="4400" kern="0" spc="-180">
                <a:solidFill>
                  <a:sysClr val="windowText" lastClr="000000"/>
                </a:solidFill>
                <a:latin typeface="Taub Sans"/>
                <a:ea typeface="Taub Sans"/>
                <a:cs typeface="Taub Sans"/>
                <a:sym typeface="Taub Sans"/>
              </a:endParaRPr>
            </a:p>
          </p:txBody>
        </p:sp>
        <p:sp>
          <p:nvSpPr>
            <p:cNvPr id="67" name="Rectangle 66"/>
            <p:cNvSpPr/>
            <p:nvPr/>
          </p:nvSpPr>
          <p:spPr>
            <a:xfrm>
              <a:off x="369545" y="3483195"/>
              <a:ext cx="1747996" cy="978408"/>
            </a:xfrm>
            <a:prstGeom prst="rect">
              <a:avLst/>
            </a:prstGeom>
            <a:solidFill>
              <a:srgbClr val="FEF8F8"/>
            </a:solidFill>
            <a:ln w="25400" cap="flat">
              <a:noFill/>
              <a:prstDash val="solid"/>
              <a:round/>
            </a:ln>
            <a:effectLst/>
            <a:sp3d/>
          </p:spPr>
          <p:txBody>
            <a:bodyPr rot="0" spcFirstLastPara="1" vertOverflow="overflow" horzOverflow="overflow" vert="horz" wrap="square" lIns="121919" tIns="121919" rIns="121919" bIns="121919" numCol="1" spcCol="38100" rtlCol="0" fromWordArt="0" anchor="ctr" anchorCtr="0" forceAA="0" compatLnSpc="1">
              <a:prstTxWarp prst="textNoShape">
                <a:avLst/>
              </a:prstTxWarp>
              <a:noAutofit/>
            </a:bodyPr>
            <a:lstStyle/>
            <a:p>
              <a:pPr defTabSz="1219139">
                <a:defRPr/>
              </a:pPr>
              <a:endParaRPr lang="en-US" sz="4400" kern="0" spc="-180">
                <a:solidFill>
                  <a:sysClr val="windowText" lastClr="000000"/>
                </a:solidFill>
                <a:latin typeface="Taub Sans"/>
                <a:ea typeface="Taub Sans"/>
                <a:cs typeface="Taub Sans"/>
                <a:sym typeface="Taub Sans"/>
              </a:endParaRPr>
            </a:p>
          </p:txBody>
        </p:sp>
        <p:sp>
          <p:nvSpPr>
            <p:cNvPr id="68" name="Rectangle 67"/>
            <p:cNvSpPr>
              <a:spLocks/>
            </p:cNvSpPr>
            <p:nvPr/>
          </p:nvSpPr>
          <p:spPr>
            <a:xfrm>
              <a:off x="374220" y="3486362"/>
              <a:ext cx="1738646" cy="82296"/>
            </a:xfrm>
            <a:prstGeom prst="rect">
              <a:avLst/>
            </a:prstGeom>
            <a:solidFill>
              <a:srgbClr val="F36964"/>
            </a:solidFill>
            <a:ln w="25400" cap="flat">
              <a:solidFill>
                <a:srgbClr val="F36964"/>
              </a:solidFill>
              <a:prstDash val="solid"/>
              <a:miter lim="800000"/>
            </a:ln>
            <a:effectLst/>
            <a:sp3d/>
          </p:spPr>
          <p:txBody>
            <a:bodyPr rot="0" spcFirstLastPara="1" vertOverflow="overflow" horzOverflow="overflow" vert="horz" wrap="square" lIns="121919" tIns="121919" rIns="121919" bIns="121919" numCol="1" spcCol="38100" rtlCol="0" fromWordArt="0" anchor="ctr" anchorCtr="0" forceAA="0" compatLnSpc="1">
              <a:prstTxWarp prst="textNoShape">
                <a:avLst/>
              </a:prstTxWarp>
              <a:noAutofit/>
            </a:bodyPr>
            <a:lstStyle/>
            <a:p>
              <a:pPr defTabSz="1219139">
                <a:defRPr/>
              </a:pPr>
              <a:endParaRPr lang="en-US" sz="4400" kern="0" spc="-180">
                <a:solidFill>
                  <a:sysClr val="windowText" lastClr="000000"/>
                </a:solidFill>
                <a:latin typeface="Taub Sans"/>
                <a:ea typeface="Taub Sans"/>
                <a:cs typeface="Taub Sans"/>
                <a:sym typeface="Taub Sans"/>
              </a:endParaRPr>
            </a:p>
          </p:txBody>
        </p:sp>
        <p:grpSp>
          <p:nvGrpSpPr>
            <p:cNvPr id="69" name="Group 68"/>
            <p:cNvGrpSpPr/>
            <p:nvPr/>
          </p:nvGrpSpPr>
          <p:grpSpPr>
            <a:xfrm>
              <a:off x="459567" y="3714517"/>
              <a:ext cx="1587828" cy="624224"/>
              <a:chOff x="8050557" y="831828"/>
              <a:chExt cx="718044" cy="401433"/>
            </a:xfrm>
          </p:grpSpPr>
          <p:sp>
            <p:nvSpPr>
              <p:cNvPr id="133" name="TextBox 98">
                <a:extLst>
                  <a:ext uri="{FF2B5EF4-FFF2-40B4-BE49-F238E27FC236}">
                    <a16:creationId xmlns:a16="http://schemas.microsoft.com/office/drawing/2014/main" id="{BEBC29AA-7A7D-49F2-A513-5937BC57ECC2}"/>
                  </a:ext>
                </a:extLst>
              </p:cNvPr>
              <p:cNvSpPr txBox="1"/>
              <p:nvPr/>
            </p:nvSpPr>
            <p:spPr>
              <a:xfrm>
                <a:off x="8050557" y="831828"/>
                <a:ext cx="718044" cy="212759"/>
              </a:xfrm>
              <a:prstGeom prst="rect">
                <a:avLst/>
              </a:prstGeom>
              <a:noFill/>
            </p:spPr>
            <p:txBody>
              <a:bodyPr wrap="square" lIns="0" tIns="0" rIns="0" bIns="0"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342883">
                  <a:defRPr/>
                </a:pPr>
                <a:r>
                  <a:rPr lang="en-US" b="1" dirty="0">
                    <a:solidFill>
                      <a:srgbClr val="121C4E"/>
                    </a:solidFill>
                    <a:latin typeface="Helvetica"/>
                    <a:ea typeface="Taub Sans" pitchFamily="2" charset="0"/>
                    <a:cs typeface="Open Sans Extrabold" panose="020B0906030804020204" pitchFamily="34" charset="0"/>
                    <a:sym typeface="TaubSans-Regular"/>
                  </a:rPr>
                  <a:t>60,000+</a:t>
                </a:r>
                <a:endParaRPr lang="en-US" sz="1600" b="1" dirty="0">
                  <a:solidFill>
                    <a:srgbClr val="121C4E"/>
                  </a:solidFill>
                  <a:latin typeface="Helvetica"/>
                  <a:ea typeface="Taub Sans" pitchFamily="2" charset="0"/>
                  <a:cs typeface="Open Sans Extrabold" panose="020B0906030804020204" pitchFamily="34" charset="0"/>
                  <a:sym typeface="TaubSans-Regular"/>
                </a:endParaRPr>
              </a:p>
            </p:txBody>
          </p:sp>
          <p:sp>
            <p:nvSpPr>
              <p:cNvPr id="134" name="TextBox 99">
                <a:extLst>
                  <a:ext uri="{FF2B5EF4-FFF2-40B4-BE49-F238E27FC236}">
                    <a16:creationId xmlns:a16="http://schemas.microsoft.com/office/drawing/2014/main" id="{FA6783DC-76E2-4C84-9109-3CC7B8244B7B}"/>
                  </a:ext>
                </a:extLst>
              </p:cNvPr>
              <p:cNvSpPr txBox="1"/>
              <p:nvPr/>
            </p:nvSpPr>
            <p:spPr>
              <a:xfrm>
                <a:off x="8074474" y="1063421"/>
                <a:ext cx="640080" cy="169840"/>
              </a:xfrm>
              <a:prstGeom prst="rect">
                <a:avLst/>
              </a:prstGeom>
              <a:noFill/>
            </p:spPr>
            <p:txBody>
              <a:bodyPr wrap="square" lIns="0" tIns="0" rIns="0" bIns="0"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342883">
                  <a:lnSpc>
                    <a:spcPct val="95000"/>
                  </a:lnSpc>
                  <a:defRPr/>
                </a:pPr>
                <a:r>
                  <a:rPr lang="en-US" sz="900" dirty="0">
                    <a:solidFill>
                      <a:srgbClr val="121C4E"/>
                    </a:solidFill>
                    <a:latin typeface="Helvetica"/>
                    <a:ea typeface="Taub Sans" pitchFamily="2" charset="0"/>
                    <a:cs typeface="Arial"/>
                    <a:sym typeface="TaubSans-Regular"/>
                  </a:rPr>
                  <a:t>Midmarket Clients</a:t>
                </a:r>
              </a:p>
            </p:txBody>
          </p:sp>
        </p:grpSp>
        <p:grpSp>
          <p:nvGrpSpPr>
            <p:cNvPr id="70" name="Group 69"/>
            <p:cNvGrpSpPr/>
            <p:nvPr/>
          </p:nvGrpSpPr>
          <p:grpSpPr>
            <a:xfrm>
              <a:off x="374220" y="1237434"/>
              <a:ext cx="1738646" cy="870022"/>
              <a:chOff x="426352" y="1215586"/>
              <a:chExt cx="1737360" cy="870022"/>
            </a:xfrm>
          </p:grpSpPr>
          <p:grpSp>
            <p:nvGrpSpPr>
              <p:cNvPr id="78" name="Group 77"/>
              <p:cNvGrpSpPr/>
              <p:nvPr/>
            </p:nvGrpSpPr>
            <p:grpSpPr>
              <a:xfrm>
                <a:off x="593594" y="1469716"/>
                <a:ext cx="1414377" cy="615892"/>
                <a:chOff x="8069213" y="824544"/>
                <a:chExt cx="640080" cy="396073"/>
              </a:xfrm>
            </p:grpSpPr>
            <p:sp>
              <p:nvSpPr>
                <p:cNvPr id="131" name="TextBox 98">
                  <a:extLst>
                    <a:ext uri="{FF2B5EF4-FFF2-40B4-BE49-F238E27FC236}">
                      <a16:creationId xmlns:a16="http://schemas.microsoft.com/office/drawing/2014/main" id="{BEBC29AA-7A7D-49F2-A513-5937BC57ECC2}"/>
                    </a:ext>
                  </a:extLst>
                </p:cNvPr>
                <p:cNvSpPr txBox="1"/>
                <p:nvPr/>
              </p:nvSpPr>
              <p:spPr>
                <a:xfrm>
                  <a:off x="8114933" y="824544"/>
                  <a:ext cx="548640" cy="212759"/>
                </a:xfrm>
                <a:prstGeom prst="rect">
                  <a:avLst/>
                </a:prstGeom>
                <a:noFill/>
              </p:spPr>
              <p:txBody>
                <a:bodyPr wrap="square" lIns="0" tIns="0" rIns="0" bIns="0"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342883">
                    <a:defRPr/>
                  </a:pPr>
                  <a:r>
                    <a:rPr lang="en-US" sz="1600" b="1" dirty="0">
                      <a:solidFill>
                        <a:srgbClr val="121C4E"/>
                      </a:solidFill>
                      <a:latin typeface="Helvetica"/>
                      <a:ea typeface="Taub Sans" pitchFamily="2" charset="0"/>
                      <a:cs typeface="Open Sans Extrabold" panose="020B0906030804020204" pitchFamily="34" charset="0"/>
                      <a:sym typeface="TaubSans-Regular"/>
                    </a:rPr>
                    <a:t>$</a:t>
                  </a:r>
                  <a:r>
                    <a:rPr lang="en-US" b="1" dirty="0">
                      <a:solidFill>
                        <a:srgbClr val="121C4E"/>
                      </a:solidFill>
                      <a:latin typeface="Helvetica"/>
                      <a:ea typeface="Taub Sans" pitchFamily="2" charset="0"/>
                      <a:cs typeface="Open Sans Extrabold" panose="020B0906030804020204" pitchFamily="34" charset="0"/>
                      <a:sym typeface="TaubSans-Regular"/>
                    </a:rPr>
                    <a:t>750</a:t>
                  </a:r>
                  <a:r>
                    <a:rPr lang="en-US" sz="1600" b="1" dirty="0">
                      <a:solidFill>
                        <a:srgbClr val="121C4E"/>
                      </a:solidFill>
                      <a:latin typeface="Helvetica"/>
                      <a:ea typeface="Taub Sans" pitchFamily="2" charset="0"/>
                      <a:cs typeface="Open Sans Extrabold" panose="020B0906030804020204" pitchFamily="34" charset="0"/>
                      <a:sym typeface="TaubSans-Regular"/>
                    </a:rPr>
                    <a:t>M</a:t>
                  </a:r>
                </a:p>
              </p:txBody>
            </p:sp>
            <p:sp>
              <p:nvSpPr>
                <p:cNvPr id="132" name="TextBox 99">
                  <a:extLst>
                    <a:ext uri="{FF2B5EF4-FFF2-40B4-BE49-F238E27FC236}">
                      <a16:creationId xmlns:a16="http://schemas.microsoft.com/office/drawing/2014/main" id="{FA6783DC-76E2-4C84-9109-3CC7B8244B7B}"/>
                    </a:ext>
                  </a:extLst>
                </p:cNvPr>
                <p:cNvSpPr txBox="1"/>
                <p:nvPr/>
              </p:nvSpPr>
              <p:spPr>
                <a:xfrm>
                  <a:off x="8069213" y="1050777"/>
                  <a:ext cx="640080" cy="169840"/>
                </a:xfrm>
                <a:prstGeom prst="rect">
                  <a:avLst/>
                </a:prstGeom>
                <a:noFill/>
              </p:spPr>
              <p:txBody>
                <a:bodyPr wrap="square" lIns="0" tIns="0" rIns="0" bIns="0"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342883">
                    <a:lnSpc>
                      <a:spcPct val="95000"/>
                    </a:lnSpc>
                    <a:defRPr/>
                  </a:pPr>
                  <a:r>
                    <a:rPr lang="en-US" sz="900" dirty="0">
                      <a:solidFill>
                        <a:srgbClr val="121C4E"/>
                      </a:solidFill>
                      <a:latin typeface="Helvetica"/>
                      <a:ea typeface="Taub Sans" pitchFamily="2" charset="0"/>
                      <a:cs typeface="Arial"/>
                      <a:sym typeface="TaubSans-Regular"/>
                    </a:rPr>
                    <a:t>Annual R&amp;D </a:t>
                  </a:r>
                </a:p>
                <a:p>
                  <a:pPr algn="ctr" defTabSz="342883">
                    <a:lnSpc>
                      <a:spcPct val="95000"/>
                    </a:lnSpc>
                    <a:defRPr/>
                  </a:pPr>
                  <a:r>
                    <a:rPr lang="en-US" sz="900" dirty="0">
                      <a:solidFill>
                        <a:srgbClr val="121C4E"/>
                      </a:solidFill>
                      <a:latin typeface="Helvetica"/>
                      <a:ea typeface="Taub Sans" pitchFamily="2" charset="0"/>
                      <a:cs typeface="Arial"/>
                      <a:sym typeface="TaubSans-Regular"/>
                    </a:rPr>
                    <a:t>Investment</a:t>
                  </a:r>
                </a:p>
              </p:txBody>
            </p:sp>
          </p:grpSp>
          <p:sp>
            <p:nvSpPr>
              <p:cNvPr id="130" name="Rectangle 129"/>
              <p:cNvSpPr/>
              <p:nvPr/>
            </p:nvSpPr>
            <p:spPr>
              <a:xfrm>
                <a:off x="426352" y="1215586"/>
                <a:ext cx="1737360" cy="84057"/>
              </a:xfrm>
              <a:prstGeom prst="rect">
                <a:avLst/>
              </a:prstGeom>
              <a:solidFill>
                <a:srgbClr val="26328C"/>
              </a:solidFill>
              <a:ln w="25400" cap="flat">
                <a:solidFill>
                  <a:srgbClr val="26328C"/>
                </a:solidFill>
                <a:prstDash val="solid"/>
                <a:miter lim="800000"/>
              </a:ln>
              <a:effectLst/>
              <a:sp3d/>
            </p:spPr>
            <p:txBody>
              <a:bodyPr rot="0" spcFirstLastPara="1" vertOverflow="overflow" horzOverflow="overflow" vert="horz" wrap="square" lIns="121919" tIns="121919" rIns="121919" bIns="121919" numCol="1" spcCol="38100" rtlCol="0" fromWordArt="0" anchor="ctr" anchorCtr="0" forceAA="0" compatLnSpc="1">
                <a:prstTxWarp prst="textNoShape">
                  <a:avLst/>
                </a:prstTxWarp>
                <a:noAutofit/>
              </a:bodyPr>
              <a:lstStyle/>
              <a:p>
                <a:pPr defTabSz="1219139">
                  <a:defRPr/>
                </a:pPr>
                <a:endParaRPr lang="en-US" sz="4400" kern="0" spc="-180">
                  <a:solidFill>
                    <a:sysClr val="windowText" lastClr="000000"/>
                  </a:solidFill>
                  <a:latin typeface="Taub Sans"/>
                  <a:ea typeface="Taub Sans"/>
                  <a:cs typeface="Taub Sans"/>
                  <a:sym typeface="Taub Sans"/>
                </a:endParaRPr>
              </a:p>
            </p:txBody>
          </p:sp>
        </p:grpSp>
        <p:grpSp>
          <p:nvGrpSpPr>
            <p:cNvPr id="71" name="Group 70"/>
            <p:cNvGrpSpPr/>
            <p:nvPr/>
          </p:nvGrpSpPr>
          <p:grpSpPr>
            <a:xfrm>
              <a:off x="374220" y="2418197"/>
              <a:ext cx="1738646" cy="869160"/>
              <a:chOff x="426352" y="1262166"/>
              <a:chExt cx="1737360" cy="869160"/>
            </a:xfrm>
          </p:grpSpPr>
          <p:grpSp>
            <p:nvGrpSpPr>
              <p:cNvPr id="72" name="Group 71"/>
              <p:cNvGrpSpPr/>
              <p:nvPr/>
            </p:nvGrpSpPr>
            <p:grpSpPr>
              <a:xfrm>
                <a:off x="593594" y="1515431"/>
                <a:ext cx="1414377" cy="615895"/>
                <a:chOff x="8069213" y="853944"/>
                <a:chExt cx="640080" cy="396075"/>
              </a:xfrm>
            </p:grpSpPr>
            <p:sp>
              <p:nvSpPr>
                <p:cNvPr id="74" name="TextBox 98">
                  <a:extLst>
                    <a:ext uri="{FF2B5EF4-FFF2-40B4-BE49-F238E27FC236}">
                      <a16:creationId xmlns:a16="http://schemas.microsoft.com/office/drawing/2014/main" id="{BEBC29AA-7A7D-49F2-A513-5937BC57ECC2}"/>
                    </a:ext>
                  </a:extLst>
                </p:cNvPr>
                <p:cNvSpPr txBox="1"/>
                <p:nvPr/>
              </p:nvSpPr>
              <p:spPr>
                <a:xfrm>
                  <a:off x="8114933" y="853944"/>
                  <a:ext cx="548640" cy="212759"/>
                </a:xfrm>
                <a:prstGeom prst="rect">
                  <a:avLst/>
                </a:prstGeom>
                <a:noFill/>
              </p:spPr>
              <p:txBody>
                <a:bodyPr wrap="square" lIns="0" tIns="0" rIns="0" bIns="0"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342883">
                    <a:defRPr/>
                  </a:pPr>
                  <a:r>
                    <a:rPr lang="en-US" b="1" dirty="0">
                      <a:solidFill>
                        <a:srgbClr val="121C4E"/>
                      </a:solidFill>
                      <a:latin typeface="Helvetica"/>
                      <a:ea typeface="Taub Sans" pitchFamily="2" charset="0"/>
                      <a:cs typeface="Open Sans Extrabold" panose="020B0906030804020204" pitchFamily="34" charset="0"/>
                      <a:sym typeface="TaubSans-Regular"/>
                    </a:rPr>
                    <a:t>70</a:t>
                  </a:r>
                  <a:r>
                    <a:rPr lang="en-US" sz="1600" b="1" dirty="0">
                      <a:solidFill>
                        <a:srgbClr val="121C4E"/>
                      </a:solidFill>
                      <a:latin typeface="Helvetica"/>
                      <a:ea typeface="Taub Sans" pitchFamily="2" charset="0"/>
                      <a:cs typeface="Open Sans Extrabold" panose="020B0906030804020204" pitchFamily="34" charset="0"/>
                      <a:sym typeface="TaubSans-Regular"/>
                    </a:rPr>
                    <a:t>YRS</a:t>
                  </a:r>
                </a:p>
              </p:txBody>
            </p:sp>
            <p:sp>
              <p:nvSpPr>
                <p:cNvPr id="75" name="TextBox 99">
                  <a:extLst>
                    <a:ext uri="{FF2B5EF4-FFF2-40B4-BE49-F238E27FC236}">
                      <a16:creationId xmlns:a16="http://schemas.microsoft.com/office/drawing/2014/main" id="{FA6783DC-76E2-4C84-9109-3CC7B8244B7B}"/>
                    </a:ext>
                  </a:extLst>
                </p:cNvPr>
                <p:cNvSpPr txBox="1"/>
                <p:nvPr/>
              </p:nvSpPr>
              <p:spPr>
                <a:xfrm>
                  <a:off x="8069213" y="1080179"/>
                  <a:ext cx="640080" cy="169840"/>
                </a:xfrm>
                <a:prstGeom prst="rect">
                  <a:avLst/>
                </a:prstGeom>
                <a:noFill/>
              </p:spPr>
              <p:txBody>
                <a:bodyPr wrap="square" lIns="0" tIns="0" rIns="0" bIns="0"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342883">
                    <a:lnSpc>
                      <a:spcPct val="95000"/>
                    </a:lnSpc>
                    <a:defRPr/>
                  </a:pPr>
                  <a:r>
                    <a:rPr lang="en-US" sz="900" dirty="0">
                      <a:solidFill>
                        <a:srgbClr val="121C4E"/>
                      </a:solidFill>
                      <a:latin typeface="Helvetica"/>
                      <a:ea typeface="Taub Sans" pitchFamily="2" charset="0"/>
                      <a:cs typeface="Arial"/>
                      <a:sym typeface="TaubSans-Regular"/>
                    </a:rPr>
                    <a:t>in business</a:t>
                  </a:r>
                </a:p>
              </p:txBody>
            </p:sp>
          </p:grpSp>
          <p:sp>
            <p:nvSpPr>
              <p:cNvPr id="73" name="Rectangle 72"/>
              <p:cNvSpPr/>
              <p:nvPr/>
            </p:nvSpPr>
            <p:spPr>
              <a:xfrm>
                <a:off x="426352" y="1262166"/>
                <a:ext cx="1737360" cy="84056"/>
              </a:xfrm>
              <a:prstGeom prst="rect">
                <a:avLst/>
              </a:prstGeom>
              <a:solidFill>
                <a:srgbClr val="D0271D"/>
              </a:solidFill>
              <a:ln w="25400" cap="flat">
                <a:solidFill>
                  <a:srgbClr val="D0271D"/>
                </a:solidFill>
                <a:prstDash val="solid"/>
                <a:miter lim="800000"/>
              </a:ln>
              <a:effectLst/>
              <a:sp3d/>
            </p:spPr>
            <p:txBody>
              <a:bodyPr rot="0" spcFirstLastPara="1" vertOverflow="overflow" horzOverflow="overflow" vert="horz" wrap="square" lIns="121919" tIns="121919" rIns="121919" bIns="121919" numCol="1" spcCol="38100" rtlCol="0" fromWordArt="0" anchor="ctr" anchorCtr="0" forceAA="0" compatLnSpc="1">
                <a:prstTxWarp prst="textNoShape">
                  <a:avLst/>
                </a:prstTxWarp>
                <a:noAutofit/>
              </a:bodyPr>
              <a:lstStyle/>
              <a:p>
                <a:pPr defTabSz="1219139">
                  <a:defRPr/>
                </a:pPr>
                <a:endParaRPr lang="en-US" sz="4400" kern="0" spc="-180">
                  <a:solidFill>
                    <a:sysClr val="windowText" lastClr="000000"/>
                  </a:solidFill>
                  <a:latin typeface="Taub Sans"/>
                  <a:ea typeface="Taub Sans"/>
                  <a:cs typeface="Taub Sans"/>
                  <a:sym typeface="Taub Sans"/>
                </a:endParaRPr>
              </a:p>
            </p:txBody>
          </p:sp>
        </p:grpSp>
      </p:grpSp>
      <p:grpSp>
        <p:nvGrpSpPr>
          <p:cNvPr id="81" name="Group 80">
            <a:extLst>
              <a:ext uri="{FF2B5EF4-FFF2-40B4-BE49-F238E27FC236}">
                <a16:creationId xmlns:a16="http://schemas.microsoft.com/office/drawing/2014/main" id="{9C80FE12-546C-49BF-96A6-6663253FFDB8}"/>
              </a:ext>
            </a:extLst>
          </p:cNvPr>
          <p:cNvGrpSpPr/>
          <p:nvPr/>
        </p:nvGrpSpPr>
        <p:grpSpPr>
          <a:xfrm>
            <a:off x="2300140" y="5751858"/>
            <a:ext cx="8209364" cy="735474"/>
            <a:chOff x="422372" y="5612041"/>
            <a:chExt cx="8425585" cy="815275"/>
          </a:xfrm>
        </p:grpSpPr>
        <p:pic>
          <p:nvPicPr>
            <p:cNvPr id="82" name="Picture 81">
              <a:extLst>
                <a:ext uri="{FF2B5EF4-FFF2-40B4-BE49-F238E27FC236}">
                  <a16:creationId xmlns:a16="http://schemas.microsoft.com/office/drawing/2014/main" id="{DEECBEC0-C283-4E4D-9D1C-CAFADB6CC11E}"/>
                </a:ext>
              </a:extLst>
            </p:cNvPr>
            <p:cNvPicPr>
              <a:picLocks noChangeAspect="1"/>
            </p:cNvPicPr>
            <p:nvPr/>
          </p:nvPicPr>
          <p:blipFill>
            <a:blip r:embed="rId3"/>
            <a:stretch>
              <a:fillRect/>
            </a:stretch>
          </p:blipFill>
          <p:spPr>
            <a:xfrm>
              <a:off x="8093576" y="5650139"/>
              <a:ext cx="754381" cy="754381"/>
            </a:xfrm>
            <a:prstGeom prst="rect">
              <a:avLst/>
            </a:prstGeom>
          </p:spPr>
        </p:pic>
        <p:pic>
          <p:nvPicPr>
            <p:cNvPr id="83" name="Picture 82">
              <a:extLst>
                <a:ext uri="{FF2B5EF4-FFF2-40B4-BE49-F238E27FC236}">
                  <a16:creationId xmlns:a16="http://schemas.microsoft.com/office/drawing/2014/main" id="{B2ACFC41-0F2B-426F-BAF7-6FC58C81F82B}"/>
                </a:ext>
              </a:extLst>
            </p:cNvPr>
            <p:cNvPicPr>
              <a:picLocks noChangeAspect="1"/>
            </p:cNvPicPr>
            <p:nvPr/>
          </p:nvPicPr>
          <p:blipFill>
            <a:blip r:embed="rId4"/>
            <a:stretch>
              <a:fillRect/>
            </a:stretch>
          </p:blipFill>
          <p:spPr>
            <a:xfrm>
              <a:off x="1273897" y="5614226"/>
              <a:ext cx="764171" cy="761103"/>
            </a:xfrm>
            <a:prstGeom prst="rect">
              <a:avLst/>
            </a:prstGeom>
          </p:spPr>
        </p:pic>
        <p:pic>
          <p:nvPicPr>
            <p:cNvPr id="84" name="Picture 83">
              <a:extLst>
                <a:ext uri="{FF2B5EF4-FFF2-40B4-BE49-F238E27FC236}">
                  <a16:creationId xmlns:a16="http://schemas.microsoft.com/office/drawing/2014/main" id="{40593748-CEE1-4B06-B8C5-E4AB924A74DE}"/>
                </a:ext>
              </a:extLst>
            </p:cNvPr>
            <p:cNvPicPr>
              <a:picLocks noChangeAspect="1"/>
            </p:cNvPicPr>
            <p:nvPr/>
          </p:nvPicPr>
          <p:blipFill>
            <a:blip r:embed="rId5"/>
            <a:stretch>
              <a:fillRect/>
            </a:stretch>
          </p:blipFill>
          <p:spPr>
            <a:xfrm>
              <a:off x="3856017" y="5656779"/>
              <a:ext cx="763890" cy="760822"/>
            </a:xfrm>
            <a:prstGeom prst="rect">
              <a:avLst/>
            </a:prstGeom>
          </p:spPr>
        </p:pic>
        <p:pic>
          <p:nvPicPr>
            <p:cNvPr id="93" name="Picture 92">
              <a:extLst>
                <a:ext uri="{FF2B5EF4-FFF2-40B4-BE49-F238E27FC236}">
                  <a16:creationId xmlns:a16="http://schemas.microsoft.com/office/drawing/2014/main" id="{ADDC7709-BE70-4FB5-BD8D-50B680C158FD}"/>
                </a:ext>
              </a:extLst>
            </p:cNvPr>
            <p:cNvPicPr>
              <a:picLocks noChangeAspect="1"/>
            </p:cNvPicPr>
            <p:nvPr/>
          </p:nvPicPr>
          <p:blipFill>
            <a:blip r:embed="rId6"/>
            <a:stretch>
              <a:fillRect/>
            </a:stretch>
          </p:blipFill>
          <p:spPr>
            <a:xfrm>
              <a:off x="3000958" y="5650139"/>
              <a:ext cx="764171" cy="764171"/>
            </a:xfrm>
            <a:prstGeom prst="rect">
              <a:avLst/>
            </a:prstGeom>
          </p:spPr>
        </p:pic>
        <p:pic>
          <p:nvPicPr>
            <p:cNvPr id="95" name="Picture 94">
              <a:extLst>
                <a:ext uri="{FF2B5EF4-FFF2-40B4-BE49-F238E27FC236}">
                  <a16:creationId xmlns:a16="http://schemas.microsoft.com/office/drawing/2014/main" id="{D4DA7D62-4BB9-469F-82D1-83B9BE69E2CA}"/>
                </a:ext>
              </a:extLst>
            </p:cNvPr>
            <p:cNvPicPr>
              <a:picLocks noChangeAspect="1"/>
            </p:cNvPicPr>
            <p:nvPr/>
          </p:nvPicPr>
          <p:blipFill>
            <a:blip r:embed="rId7"/>
            <a:stretch>
              <a:fillRect/>
            </a:stretch>
          </p:blipFill>
          <p:spPr>
            <a:xfrm>
              <a:off x="2157147" y="5612041"/>
              <a:ext cx="764171" cy="761102"/>
            </a:xfrm>
            <a:prstGeom prst="rect">
              <a:avLst/>
            </a:prstGeom>
          </p:spPr>
        </p:pic>
        <p:pic>
          <p:nvPicPr>
            <p:cNvPr id="101" name="Picture 100">
              <a:extLst>
                <a:ext uri="{FF2B5EF4-FFF2-40B4-BE49-F238E27FC236}">
                  <a16:creationId xmlns:a16="http://schemas.microsoft.com/office/drawing/2014/main" id="{E23D24EA-FE50-47F1-9F82-2AC07445239B}"/>
                </a:ext>
              </a:extLst>
            </p:cNvPr>
            <p:cNvPicPr>
              <a:picLocks noChangeAspect="1"/>
            </p:cNvPicPr>
            <p:nvPr/>
          </p:nvPicPr>
          <p:blipFill>
            <a:blip r:embed="rId8"/>
            <a:stretch>
              <a:fillRect/>
            </a:stretch>
          </p:blipFill>
          <p:spPr>
            <a:xfrm>
              <a:off x="422372" y="5626255"/>
              <a:ext cx="729729" cy="732674"/>
            </a:xfrm>
            <a:prstGeom prst="rect">
              <a:avLst/>
            </a:prstGeom>
          </p:spPr>
        </p:pic>
        <p:pic>
          <p:nvPicPr>
            <p:cNvPr id="104" name="Picture 103">
              <a:extLst>
                <a:ext uri="{FF2B5EF4-FFF2-40B4-BE49-F238E27FC236}">
                  <a16:creationId xmlns:a16="http://schemas.microsoft.com/office/drawing/2014/main" id="{D5C3EA5F-19AD-47CC-9FB0-0347C1BE118B}"/>
                </a:ext>
              </a:extLst>
            </p:cNvPr>
            <p:cNvPicPr>
              <a:picLocks noChangeAspect="1"/>
            </p:cNvPicPr>
            <p:nvPr/>
          </p:nvPicPr>
          <p:blipFill>
            <a:blip r:embed="rId9"/>
            <a:stretch>
              <a:fillRect/>
            </a:stretch>
          </p:blipFill>
          <p:spPr>
            <a:xfrm>
              <a:off x="4716721" y="5660699"/>
              <a:ext cx="764171" cy="764172"/>
            </a:xfrm>
            <a:prstGeom prst="rect">
              <a:avLst/>
            </a:prstGeom>
          </p:spPr>
        </p:pic>
        <p:pic>
          <p:nvPicPr>
            <p:cNvPr id="105" name="Picture 104">
              <a:extLst>
                <a:ext uri="{FF2B5EF4-FFF2-40B4-BE49-F238E27FC236}">
                  <a16:creationId xmlns:a16="http://schemas.microsoft.com/office/drawing/2014/main" id="{E95D6DB2-B9E5-4F50-9705-68077E84DA74}"/>
                </a:ext>
              </a:extLst>
            </p:cNvPr>
            <p:cNvPicPr>
              <a:picLocks noChangeAspect="1"/>
            </p:cNvPicPr>
            <p:nvPr/>
          </p:nvPicPr>
          <p:blipFill>
            <a:blip r:embed="rId10"/>
            <a:stretch>
              <a:fillRect/>
            </a:stretch>
          </p:blipFill>
          <p:spPr>
            <a:xfrm>
              <a:off x="5551270" y="5660990"/>
              <a:ext cx="764171" cy="764172"/>
            </a:xfrm>
            <a:prstGeom prst="rect">
              <a:avLst/>
            </a:prstGeom>
          </p:spPr>
        </p:pic>
        <p:pic>
          <p:nvPicPr>
            <p:cNvPr id="135" name="Picture 134">
              <a:extLst>
                <a:ext uri="{FF2B5EF4-FFF2-40B4-BE49-F238E27FC236}">
                  <a16:creationId xmlns:a16="http://schemas.microsoft.com/office/drawing/2014/main" id="{886D231E-2B1A-4BB9-A679-1B58F1646840}"/>
                </a:ext>
              </a:extLst>
            </p:cNvPr>
            <p:cNvPicPr>
              <a:picLocks noChangeAspect="1"/>
            </p:cNvPicPr>
            <p:nvPr/>
          </p:nvPicPr>
          <p:blipFill>
            <a:blip r:embed="rId11"/>
            <a:stretch>
              <a:fillRect/>
            </a:stretch>
          </p:blipFill>
          <p:spPr>
            <a:xfrm>
              <a:off x="6383527" y="5660990"/>
              <a:ext cx="764171" cy="764172"/>
            </a:xfrm>
            <a:prstGeom prst="rect">
              <a:avLst/>
            </a:prstGeom>
          </p:spPr>
        </p:pic>
        <p:sp>
          <p:nvSpPr>
            <p:cNvPr id="136" name="Oval 135">
              <a:hlinkClick r:id="rId12"/>
              <a:extLst>
                <a:ext uri="{FF2B5EF4-FFF2-40B4-BE49-F238E27FC236}">
                  <a16:creationId xmlns:a16="http://schemas.microsoft.com/office/drawing/2014/main" id="{9B08004F-CD70-46CD-90C9-C9EE3286C618}"/>
                </a:ext>
              </a:extLst>
            </p:cNvPr>
            <p:cNvSpPr/>
            <p:nvPr/>
          </p:nvSpPr>
          <p:spPr>
            <a:xfrm>
              <a:off x="5552153" y="5664026"/>
              <a:ext cx="763288" cy="763290"/>
            </a:xfrm>
            <a:prstGeom prst="ellipse">
              <a:avLst/>
            </a:prstGeom>
            <a:solidFill>
              <a:schemeClr val="accent2">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en-US" sz="2400" dirty="0">
                <a:solidFill>
                  <a:prstClr val="white"/>
                </a:solidFill>
                <a:latin typeface="Calibri" panose="020F0502020204030204"/>
                <a:cs typeface="Helvetica"/>
                <a:sym typeface="TaubSans-Regular"/>
              </a:endParaRPr>
            </a:p>
          </p:txBody>
        </p:sp>
        <p:pic>
          <p:nvPicPr>
            <p:cNvPr id="137" name="Picture 2" descr="2017 Diversity Inc">
              <a:extLst>
                <a:ext uri="{FF2B5EF4-FFF2-40B4-BE49-F238E27FC236}">
                  <a16:creationId xmlns:a16="http://schemas.microsoft.com/office/drawing/2014/main" id="{135616CC-DCC7-41EB-86E7-495F38E7450F}"/>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598257" y="5854697"/>
              <a:ext cx="301389" cy="417893"/>
            </a:xfrm>
            <a:prstGeom prst="rect">
              <a:avLst/>
            </a:prstGeom>
            <a:noFill/>
            <a:extLst>
              <a:ext uri="{909E8E84-426E-40DD-AFC4-6F175D3DCCD1}">
                <a14:hiddenFill xmlns:a14="http://schemas.microsoft.com/office/drawing/2010/main">
                  <a:solidFill>
                    <a:srgbClr val="FFFFFF"/>
                  </a:solidFill>
                </a14:hiddenFill>
              </a:ext>
            </a:extLst>
          </p:spPr>
        </p:pic>
        <p:pic>
          <p:nvPicPr>
            <p:cNvPr id="138" name="Picture 137">
              <a:extLst>
                <a:ext uri="{FF2B5EF4-FFF2-40B4-BE49-F238E27FC236}">
                  <a16:creationId xmlns:a16="http://schemas.microsoft.com/office/drawing/2014/main" id="{DEEA3DC6-F197-48A2-AEF5-64980B42882C}"/>
                </a:ext>
              </a:extLst>
            </p:cNvPr>
            <p:cNvPicPr>
              <a:picLocks noChangeAspect="1"/>
            </p:cNvPicPr>
            <p:nvPr/>
          </p:nvPicPr>
          <p:blipFill>
            <a:blip r:embed="rId14"/>
            <a:stretch>
              <a:fillRect/>
            </a:stretch>
          </p:blipFill>
          <p:spPr>
            <a:xfrm>
              <a:off x="7248851" y="5664026"/>
              <a:ext cx="746867" cy="746867"/>
            </a:xfrm>
            <a:prstGeom prst="rect">
              <a:avLst/>
            </a:prstGeom>
          </p:spPr>
        </p:pic>
      </p:grpSp>
      <p:sp>
        <p:nvSpPr>
          <p:cNvPr id="139" name="TextBox 138">
            <a:extLst>
              <a:ext uri="{FF2B5EF4-FFF2-40B4-BE49-F238E27FC236}">
                <a16:creationId xmlns:a16="http://schemas.microsoft.com/office/drawing/2014/main" id="{9058AF16-08E9-41E5-BB82-DC745280F801}"/>
              </a:ext>
            </a:extLst>
          </p:cNvPr>
          <p:cNvSpPr txBox="1"/>
          <p:nvPr/>
        </p:nvSpPr>
        <p:spPr>
          <a:xfrm>
            <a:off x="8030097" y="1794434"/>
            <a:ext cx="1795683" cy="1446358"/>
          </a:xfrm>
          <a:prstGeom prst="rect">
            <a:avLst/>
          </a:prstGeom>
          <a:noFill/>
        </p:spPr>
        <p:txBody>
          <a:bodyPr wrap="none" rtlCol="0" anchor="ctr">
            <a:spAutoFit/>
          </a:bodyPr>
          <a:lstStyle/>
          <a:p>
            <a:pPr algn="ctr" defTabSz="1219170">
              <a:defRPr/>
            </a:pPr>
            <a:r>
              <a:rPr lang="en-US" sz="2400" b="1" kern="0" dirty="0">
                <a:solidFill>
                  <a:srgbClr val="262626"/>
                </a:solidFill>
                <a:latin typeface="Taub Sans" pitchFamily="2" charset="0"/>
                <a:ea typeface="Taub Sans" pitchFamily="2" charset="0"/>
                <a:cs typeface="Arial" panose="020B0604020202020204" pitchFamily="34" charset="0"/>
                <a:sym typeface="TaubSans-Regular"/>
              </a:rPr>
              <a:t>HR Services</a:t>
            </a:r>
          </a:p>
          <a:p>
            <a:pPr algn="ctr" defTabSz="1219170">
              <a:defRPr/>
            </a:pPr>
            <a:r>
              <a:rPr lang="en-US" sz="2133" kern="0" dirty="0">
                <a:solidFill>
                  <a:srgbClr val="262626"/>
                </a:solidFill>
                <a:latin typeface="Taub Sans" pitchFamily="2" charset="0"/>
                <a:ea typeface="Taub Sans" pitchFamily="2" charset="0"/>
                <a:cs typeface="Arial" panose="020B0604020202020204" pitchFamily="34" charset="0"/>
                <a:sym typeface="TaubSans-Regular"/>
              </a:rPr>
              <a:t>For over </a:t>
            </a:r>
            <a:br>
              <a:rPr lang="en-US" sz="2133" kern="0" dirty="0">
                <a:solidFill>
                  <a:srgbClr val="262626"/>
                </a:solidFill>
                <a:latin typeface="Taub Sans" pitchFamily="2" charset="0"/>
                <a:ea typeface="Taub Sans" pitchFamily="2" charset="0"/>
                <a:cs typeface="Arial" panose="020B0604020202020204" pitchFamily="34" charset="0"/>
                <a:sym typeface="TaubSans-Regular"/>
              </a:rPr>
            </a:br>
            <a:r>
              <a:rPr lang="en-US" sz="2133" b="1" kern="0" dirty="0">
                <a:solidFill>
                  <a:srgbClr val="F1645D"/>
                </a:solidFill>
                <a:latin typeface="Taub Sans" pitchFamily="2" charset="0"/>
                <a:ea typeface="Taub Sans" pitchFamily="2" charset="0"/>
                <a:cs typeface="Arial" panose="020B0604020202020204" pitchFamily="34" charset="0"/>
                <a:sym typeface="TaubSans-Regular"/>
              </a:rPr>
              <a:t>120,000</a:t>
            </a:r>
            <a:r>
              <a:rPr lang="en-US" sz="2133" kern="0" dirty="0">
                <a:solidFill>
                  <a:srgbClr val="F1645D"/>
                </a:solidFill>
                <a:latin typeface="Taub Sans" pitchFamily="2" charset="0"/>
                <a:ea typeface="Taub Sans" pitchFamily="2" charset="0"/>
                <a:cs typeface="Arial" panose="020B0604020202020204" pitchFamily="34" charset="0"/>
                <a:sym typeface="TaubSans-Regular"/>
              </a:rPr>
              <a:t> </a:t>
            </a:r>
            <a:br>
              <a:rPr lang="en-US" sz="2133" kern="0" dirty="0">
                <a:solidFill>
                  <a:srgbClr val="262626"/>
                </a:solidFill>
                <a:latin typeface="Taub Sans" pitchFamily="2" charset="0"/>
                <a:ea typeface="Taub Sans" pitchFamily="2" charset="0"/>
                <a:cs typeface="Arial" panose="020B0604020202020204" pitchFamily="34" charset="0"/>
                <a:sym typeface="TaubSans-Regular"/>
              </a:rPr>
            </a:br>
            <a:r>
              <a:rPr lang="en-US" sz="2133" kern="0" dirty="0">
                <a:solidFill>
                  <a:srgbClr val="262626"/>
                </a:solidFill>
                <a:latin typeface="Taub Sans" pitchFamily="2" charset="0"/>
                <a:ea typeface="Taub Sans" pitchFamily="2" charset="0"/>
                <a:cs typeface="Arial" panose="020B0604020202020204" pitchFamily="34" charset="0"/>
                <a:sym typeface="TaubSans-Regular"/>
              </a:rPr>
              <a:t>clients</a:t>
            </a:r>
          </a:p>
        </p:txBody>
      </p:sp>
      <p:sp>
        <p:nvSpPr>
          <p:cNvPr id="140" name="TextBox 139">
            <a:extLst>
              <a:ext uri="{FF2B5EF4-FFF2-40B4-BE49-F238E27FC236}">
                <a16:creationId xmlns:a16="http://schemas.microsoft.com/office/drawing/2014/main" id="{7CD84080-50F7-4811-B0FB-878F08946AF9}"/>
              </a:ext>
            </a:extLst>
          </p:cNvPr>
          <p:cNvSpPr txBox="1"/>
          <p:nvPr/>
        </p:nvSpPr>
        <p:spPr>
          <a:xfrm>
            <a:off x="3483704" y="1776962"/>
            <a:ext cx="1944763" cy="1446358"/>
          </a:xfrm>
          <a:prstGeom prst="rect">
            <a:avLst/>
          </a:prstGeom>
          <a:noFill/>
        </p:spPr>
        <p:txBody>
          <a:bodyPr wrap="none" rtlCol="0" anchor="ctr">
            <a:spAutoFit/>
          </a:bodyPr>
          <a:lstStyle/>
          <a:p>
            <a:pPr algn="ctr" defTabSz="1219170">
              <a:defRPr/>
            </a:pPr>
            <a:r>
              <a:rPr lang="en-US" sz="2400" b="1" kern="0" dirty="0">
                <a:solidFill>
                  <a:srgbClr val="262626"/>
                </a:solidFill>
                <a:latin typeface="Taub Sans" pitchFamily="2" charset="0"/>
                <a:ea typeface="Taub Sans" pitchFamily="2" charset="0"/>
                <a:cs typeface="Arial" panose="020B0604020202020204" pitchFamily="34" charset="0"/>
                <a:sym typeface="TaubSans-Regular"/>
              </a:rPr>
              <a:t>Time &amp; Labor</a:t>
            </a:r>
          </a:p>
          <a:p>
            <a:pPr algn="ctr" defTabSz="1219170">
              <a:defRPr/>
            </a:pPr>
            <a:r>
              <a:rPr lang="en-US" sz="2133" kern="0" dirty="0">
                <a:solidFill>
                  <a:srgbClr val="262626"/>
                </a:solidFill>
                <a:latin typeface="Taub Sans" pitchFamily="2" charset="0"/>
                <a:ea typeface="Taub Sans" pitchFamily="2" charset="0"/>
                <a:cs typeface="Arial" panose="020B0604020202020204" pitchFamily="34" charset="0"/>
                <a:sym typeface="TaubSans-Regular"/>
              </a:rPr>
              <a:t>For over </a:t>
            </a:r>
            <a:br>
              <a:rPr lang="en-US" sz="2133" kern="0" dirty="0">
                <a:solidFill>
                  <a:srgbClr val="262626"/>
                </a:solidFill>
                <a:latin typeface="Taub Sans" pitchFamily="2" charset="0"/>
                <a:ea typeface="Taub Sans" pitchFamily="2" charset="0"/>
                <a:cs typeface="Arial" panose="020B0604020202020204" pitchFamily="34" charset="0"/>
                <a:sym typeface="TaubSans-Regular"/>
              </a:rPr>
            </a:br>
            <a:r>
              <a:rPr lang="en-US" sz="2133" b="1" kern="0" dirty="0">
                <a:solidFill>
                  <a:srgbClr val="F15D22"/>
                </a:solidFill>
                <a:latin typeface="Taub Sans" pitchFamily="2" charset="0"/>
                <a:ea typeface="Taub Sans" pitchFamily="2" charset="0"/>
                <a:cs typeface="Arial" panose="020B0604020202020204" pitchFamily="34" charset="0"/>
                <a:sym typeface="TaubSans-Regular"/>
              </a:rPr>
              <a:t>50,000</a:t>
            </a:r>
            <a:r>
              <a:rPr lang="en-US" sz="2133" kern="0" dirty="0">
                <a:solidFill>
                  <a:srgbClr val="F15D22"/>
                </a:solidFill>
                <a:latin typeface="Taub Sans" pitchFamily="2" charset="0"/>
                <a:ea typeface="Taub Sans" pitchFamily="2" charset="0"/>
                <a:cs typeface="Arial" panose="020B0604020202020204" pitchFamily="34" charset="0"/>
                <a:sym typeface="TaubSans-Regular"/>
              </a:rPr>
              <a:t> </a:t>
            </a:r>
            <a:br>
              <a:rPr lang="en-US" sz="2133" kern="0" dirty="0">
                <a:solidFill>
                  <a:srgbClr val="F15D22"/>
                </a:solidFill>
                <a:latin typeface="Taub Sans" pitchFamily="2" charset="0"/>
                <a:ea typeface="Taub Sans" pitchFamily="2" charset="0"/>
                <a:cs typeface="Arial" panose="020B0604020202020204" pitchFamily="34" charset="0"/>
                <a:sym typeface="TaubSans-Regular"/>
              </a:rPr>
            </a:br>
            <a:r>
              <a:rPr lang="en-US" sz="2133" kern="0" dirty="0">
                <a:solidFill>
                  <a:srgbClr val="262626"/>
                </a:solidFill>
                <a:latin typeface="Taub Sans" pitchFamily="2" charset="0"/>
                <a:ea typeface="Taub Sans" pitchFamily="2" charset="0"/>
                <a:cs typeface="Arial" panose="020B0604020202020204" pitchFamily="34" charset="0"/>
                <a:sym typeface="TaubSans-Regular"/>
              </a:rPr>
              <a:t>clients</a:t>
            </a:r>
          </a:p>
        </p:txBody>
      </p:sp>
      <p:sp>
        <p:nvSpPr>
          <p:cNvPr id="141" name="TextBox 140">
            <a:extLst>
              <a:ext uri="{FF2B5EF4-FFF2-40B4-BE49-F238E27FC236}">
                <a16:creationId xmlns:a16="http://schemas.microsoft.com/office/drawing/2014/main" id="{4A79AE58-52E1-4D85-AE1D-6FA00E12AE82}"/>
              </a:ext>
            </a:extLst>
          </p:cNvPr>
          <p:cNvSpPr txBox="1"/>
          <p:nvPr/>
        </p:nvSpPr>
        <p:spPr>
          <a:xfrm>
            <a:off x="7920433" y="3303901"/>
            <a:ext cx="2132315" cy="1446358"/>
          </a:xfrm>
          <a:prstGeom prst="rect">
            <a:avLst/>
          </a:prstGeom>
          <a:noFill/>
        </p:spPr>
        <p:txBody>
          <a:bodyPr wrap="none" rtlCol="0" anchor="ctr">
            <a:spAutoFit/>
          </a:bodyPr>
          <a:lstStyle/>
          <a:p>
            <a:pPr algn="ctr" defTabSz="1219170">
              <a:defRPr/>
            </a:pPr>
            <a:r>
              <a:rPr lang="en-US" sz="2400" b="1" kern="0" dirty="0">
                <a:solidFill>
                  <a:srgbClr val="262626"/>
                </a:solidFill>
                <a:latin typeface="Taub Sans" pitchFamily="2" charset="0"/>
                <a:ea typeface="Taub Sans" pitchFamily="2" charset="0"/>
                <a:cs typeface="Arial" panose="020B0604020202020204" pitchFamily="34" charset="0"/>
                <a:sym typeface="TaubSans-Regular"/>
              </a:rPr>
              <a:t>Benefit Admin</a:t>
            </a:r>
          </a:p>
          <a:p>
            <a:pPr algn="ctr" defTabSz="1219170">
              <a:defRPr/>
            </a:pPr>
            <a:r>
              <a:rPr lang="en-US" sz="2133" kern="0" dirty="0">
                <a:solidFill>
                  <a:srgbClr val="262626"/>
                </a:solidFill>
                <a:latin typeface="Taub Sans" pitchFamily="2" charset="0"/>
                <a:ea typeface="Taub Sans" pitchFamily="2" charset="0"/>
                <a:cs typeface="Arial" panose="020B0604020202020204" pitchFamily="34" charset="0"/>
                <a:sym typeface="TaubSans-Regular"/>
              </a:rPr>
              <a:t>For over</a:t>
            </a:r>
            <a:br>
              <a:rPr lang="en-US" sz="2133" kern="0" dirty="0">
                <a:solidFill>
                  <a:srgbClr val="262626"/>
                </a:solidFill>
                <a:latin typeface="Taub Sans" pitchFamily="2" charset="0"/>
                <a:ea typeface="Taub Sans" pitchFamily="2" charset="0"/>
                <a:cs typeface="Arial" panose="020B0604020202020204" pitchFamily="34" charset="0"/>
                <a:sym typeface="TaubSans-Regular"/>
              </a:rPr>
            </a:br>
            <a:r>
              <a:rPr lang="en-US" sz="2133" b="1" kern="0" dirty="0">
                <a:solidFill>
                  <a:srgbClr val="D02827"/>
                </a:solidFill>
                <a:latin typeface="Taub Sans" pitchFamily="2" charset="0"/>
                <a:ea typeface="Taub Sans" pitchFamily="2" charset="0"/>
                <a:cs typeface="Arial" panose="020B0604020202020204" pitchFamily="34" charset="0"/>
                <a:sym typeface="TaubSans-Regular"/>
              </a:rPr>
              <a:t> </a:t>
            </a:r>
            <a:r>
              <a:rPr lang="en-US" sz="2133" b="1" kern="0" dirty="0">
                <a:solidFill>
                  <a:srgbClr val="7A68AE"/>
                </a:solidFill>
                <a:latin typeface="Taub Sans" pitchFamily="2" charset="0"/>
                <a:ea typeface="Taub Sans" pitchFamily="2" charset="0"/>
                <a:cs typeface="Arial" panose="020B0604020202020204" pitchFamily="34" charset="0"/>
                <a:sym typeface="TaubSans-Regular"/>
              </a:rPr>
              <a:t>15 million </a:t>
            </a:r>
            <a:br>
              <a:rPr lang="en-US" sz="2133" b="1" kern="0" dirty="0">
                <a:solidFill>
                  <a:srgbClr val="7A68AE"/>
                </a:solidFill>
                <a:latin typeface="Taub Sans" pitchFamily="2" charset="0"/>
                <a:ea typeface="Taub Sans" pitchFamily="2" charset="0"/>
                <a:cs typeface="Arial" panose="020B0604020202020204" pitchFamily="34" charset="0"/>
                <a:sym typeface="TaubSans-Regular"/>
              </a:rPr>
            </a:br>
            <a:r>
              <a:rPr lang="en-US" sz="2133" kern="0" dirty="0">
                <a:solidFill>
                  <a:srgbClr val="262626"/>
                </a:solidFill>
                <a:latin typeface="Taub Sans" pitchFamily="2" charset="0"/>
                <a:ea typeface="Taub Sans" pitchFamily="2" charset="0"/>
                <a:cs typeface="Arial" panose="020B0604020202020204" pitchFamily="34" charset="0"/>
                <a:sym typeface="TaubSans-Regular"/>
              </a:rPr>
              <a:t>people</a:t>
            </a:r>
          </a:p>
        </p:txBody>
      </p:sp>
      <p:grpSp>
        <p:nvGrpSpPr>
          <p:cNvPr id="142" name="Group 141">
            <a:extLst>
              <a:ext uri="{FF2B5EF4-FFF2-40B4-BE49-F238E27FC236}">
                <a16:creationId xmlns:a16="http://schemas.microsoft.com/office/drawing/2014/main" id="{A84EA457-3B7D-4CD5-A583-35D343C282A6}"/>
              </a:ext>
            </a:extLst>
          </p:cNvPr>
          <p:cNvGrpSpPr/>
          <p:nvPr/>
        </p:nvGrpSpPr>
        <p:grpSpPr>
          <a:xfrm>
            <a:off x="5756603" y="3754845"/>
            <a:ext cx="848348" cy="932152"/>
            <a:chOff x="3754927" y="2174002"/>
            <a:chExt cx="661169" cy="726482"/>
          </a:xfrm>
        </p:grpSpPr>
        <p:sp>
          <p:nvSpPr>
            <p:cNvPr id="143" name="object 32">
              <a:extLst>
                <a:ext uri="{FF2B5EF4-FFF2-40B4-BE49-F238E27FC236}">
                  <a16:creationId xmlns:a16="http://schemas.microsoft.com/office/drawing/2014/main" id="{CBDB6602-077A-44BB-9AFE-BD16DF1C739C}"/>
                </a:ext>
              </a:extLst>
            </p:cNvPr>
            <p:cNvSpPr/>
            <p:nvPr/>
          </p:nvSpPr>
          <p:spPr>
            <a:xfrm>
              <a:off x="3754927" y="2174002"/>
              <a:ext cx="661169" cy="726482"/>
            </a:xfrm>
            <a:custGeom>
              <a:avLst/>
              <a:gdLst/>
              <a:ahLst/>
              <a:cxnLst/>
              <a:rect l="l" t="t" r="r" b="b"/>
              <a:pathLst>
                <a:path w="2622550" h="2909570">
                  <a:moveTo>
                    <a:pt x="1298276" y="0"/>
                  </a:moveTo>
                  <a:lnTo>
                    <a:pt x="1250297" y="1361"/>
                  </a:lnTo>
                  <a:lnTo>
                    <a:pt x="1201936" y="4560"/>
                  </a:lnTo>
                  <a:lnTo>
                    <a:pt x="1153218" y="9630"/>
                  </a:lnTo>
                  <a:lnTo>
                    <a:pt x="1104168" y="16605"/>
                  </a:lnTo>
                  <a:lnTo>
                    <a:pt x="1054814" y="25519"/>
                  </a:lnTo>
                  <a:lnTo>
                    <a:pt x="1004339" y="36488"/>
                  </a:lnTo>
                  <a:lnTo>
                    <a:pt x="954884" y="49258"/>
                  </a:lnTo>
                  <a:lnTo>
                    <a:pt x="906466" y="63780"/>
                  </a:lnTo>
                  <a:lnTo>
                    <a:pt x="859102" y="80006"/>
                  </a:lnTo>
                  <a:lnTo>
                    <a:pt x="812811" y="97888"/>
                  </a:lnTo>
                  <a:lnTo>
                    <a:pt x="767608" y="117378"/>
                  </a:lnTo>
                  <a:lnTo>
                    <a:pt x="723513" y="138427"/>
                  </a:lnTo>
                  <a:lnTo>
                    <a:pt x="680541" y="160988"/>
                  </a:lnTo>
                  <a:lnTo>
                    <a:pt x="638710" y="185013"/>
                  </a:lnTo>
                  <a:lnTo>
                    <a:pt x="598038" y="210452"/>
                  </a:lnTo>
                  <a:lnTo>
                    <a:pt x="558542" y="237259"/>
                  </a:lnTo>
                  <a:lnTo>
                    <a:pt x="520240" y="265385"/>
                  </a:lnTo>
                  <a:lnTo>
                    <a:pt x="483148" y="294781"/>
                  </a:lnTo>
                  <a:lnTo>
                    <a:pt x="447284" y="325400"/>
                  </a:lnTo>
                  <a:lnTo>
                    <a:pt x="412666" y="357194"/>
                  </a:lnTo>
                  <a:lnTo>
                    <a:pt x="379310" y="390114"/>
                  </a:lnTo>
                  <a:lnTo>
                    <a:pt x="347235" y="424112"/>
                  </a:lnTo>
                  <a:lnTo>
                    <a:pt x="316457" y="459140"/>
                  </a:lnTo>
                  <a:lnTo>
                    <a:pt x="286994" y="495150"/>
                  </a:lnTo>
                  <a:lnTo>
                    <a:pt x="258863" y="532094"/>
                  </a:lnTo>
                  <a:lnTo>
                    <a:pt x="232082" y="569923"/>
                  </a:lnTo>
                  <a:lnTo>
                    <a:pt x="206591" y="608716"/>
                  </a:lnTo>
                  <a:lnTo>
                    <a:pt x="182638" y="648046"/>
                  </a:lnTo>
                  <a:lnTo>
                    <a:pt x="160009" y="688243"/>
                  </a:lnTo>
                  <a:lnTo>
                    <a:pt x="138800" y="729133"/>
                  </a:lnTo>
                  <a:lnTo>
                    <a:pt x="119027" y="770669"/>
                  </a:lnTo>
                  <a:lnTo>
                    <a:pt x="100708" y="812800"/>
                  </a:lnTo>
                  <a:lnTo>
                    <a:pt x="83860" y="855481"/>
                  </a:lnTo>
                  <a:lnTo>
                    <a:pt x="68500" y="898661"/>
                  </a:lnTo>
                  <a:lnTo>
                    <a:pt x="54646" y="942295"/>
                  </a:lnTo>
                  <a:lnTo>
                    <a:pt x="42316" y="986332"/>
                  </a:lnTo>
                  <a:lnTo>
                    <a:pt x="31526" y="1030725"/>
                  </a:lnTo>
                  <a:lnTo>
                    <a:pt x="22293" y="1075426"/>
                  </a:lnTo>
                  <a:lnTo>
                    <a:pt x="14636" y="1120386"/>
                  </a:lnTo>
                  <a:lnTo>
                    <a:pt x="7886" y="1171592"/>
                  </a:lnTo>
                  <a:lnTo>
                    <a:pt x="3190" y="1223019"/>
                  </a:lnTo>
                  <a:lnTo>
                    <a:pt x="558" y="1274613"/>
                  </a:lnTo>
                  <a:lnTo>
                    <a:pt x="0" y="1326320"/>
                  </a:lnTo>
                  <a:lnTo>
                    <a:pt x="1523" y="1378085"/>
                  </a:lnTo>
                  <a:lnTo>
                    <a:pt x="5139" y="1429853"/>
                  </a:lnTo>
                  <a:lnTo>
                    <a:pt x="11098" y="1476079"/>
                  </a:lnTo>
                  <a:lnTo>
                    <a:pt x="16895" y="1522819"/>
                  </a:lnTo>
                  <a:lnTo>
                    <a:pt x="28401" y="1617568"/>
                  </a:lnTo>
                  <a:lnTo>
                    <a:pt x="34309" y="1665438"/>
                  </a:lnTo>
                  <a:lnTo>
                    <a:pt x="40453" y="1713547"/>
                  </a:lnTo>
                  <a:lnTo>
                    <a:pt x="46932" y="1761826"/>
                  </a:lnTo>
                  <a:lnTo>
                    <a:pt x="53846" y="1810205"/>
                  </a:lnTo>
                  <a:lnTo>
                    <a:pt x="61294" y="1858617"/>
                  </a:lnTo>
                  <a:lnTo>
                    <a:pt x="69377" y="1906991"/>
                  </a:lnTo>
                  <a:lnTo>
                    <a:pt x="78193" y="1955259"/>
                  </a:lnTo>
                  <a:lnTo>
                    <a:pt x="87841" y="2003352"/>
                  </a:lnTo>
                  <a:lnTo>
                    <a:pt x="98422" y="2051201"/>
                  </a:lnTo>
                  <a:lnTo>
                    <a:pt x="110035" y="2098737"/>
                  </a:lnTo>
                  <a:lnTo>
                    <a:pt x="122780" y="2145890"/>
                  </a:lnTo>
                  <a:lnTo>
                    <a:pt x="136755" y="2192593"/>
                  </a:lnTo>
                  <a:lnTo>
                    <a:pt x="152060" y="2238776"/>
                  </a:lnTo>
                  <a:lnTo>
                    <a:pt x="168795" y="2284369"/>
                  </a:lnTo>
                  <a:lnTo>
                    <a:pt x="187059" y="2329305"/>
                  </a:lnTo>
                  <a:lnTo>
                    <a:pt x="206953" y="2373514"/>
                  </a:lnTo>
                  <a:lnTo>
                    <a:pt x="228574" y="2416926"/>
                  </a:lnTo>
                  <a:lnTo>
                    <a:pt x="252023" y="2459474"/>
                  </a:lnTo>
                  <a:lnTo>
                    <a:pt x="277400" y="2501088"/>
                  </a:lnTo>
                  <a:lnTo>
                    <a:pt x="304803" y="2541699"/>
                  </a:lnTo>
                  <a:lnTo>
                    <a:pt x="334332" y="2581238"/>
                  </a:lnTo>
                  <a:lnTo>
                    <a:pt x="366087" y="2619636"/>
                  </a:lnTo>
                  <a:lnTo>
                    <a:pt x="400167" y="2656825"/>
                  </a:lnTo>
                  <a:lnTo>
                    <a:pt x="436672" y="2692734"/>
                  </a:lnTo>
                  <a:lnTo>
                    <a:pt x="475701" y="2727296"/>
                  </a:lnTo>
                  <a:lnTo>
                    <a:pt x="517354" y="2760441"/>
                  </a:lnTo>
                  <a:lnTo>
                    <a:pt x="558886" y="2789123"/>
                  </a:lnTo>
                  <a:lnTo>
                    <a:pt x="600547" y="2814463"/>
                  </a:lnTo>
                  <a:lnTo>
                    <a:pt x="642320" y="2836564"/>
                  </a:lnTo>
                  <a:lnTo>
                    <a:pt x="684187" y="2855530"/>
                  </a:lnTo>
                  <a:lnTo>
                    <a:pt x="726131" y="2871464"/>
                  </a:lnTo>
                  <a:lnTo>
                    <a:pt x="768135" y="2884470"/>
                  </a:lnTo>
                  <a:lnTo>
                    <a:pt x="810182" y="2894650"/>
                  </a:lnTo>
                  <a:lnTo>
                    <a:pt x="852254" y="2902109"/>
                  </a:lnTo>
                  <a:lnTo>
                    <a:pt x="894335" y="2906949"/>
                  </a:lnTo>
                  <a:lnTo>
                    <a:pt x="936406" y="2909274"/>
                  </a:lnTo>
                  <a:lnTo>
                    <a:pt x="978450" y="2909188"/>
                  </a:lnTo>
                  <a:lnTo>
                    <a:pt x="1020451" y="2906793"/>
                  </a:lnTo>
                  <a:lnTo>
                    <a:pt x="1062391" y="2902193"/>
                  </a:lnTo>
                  <a:lnTo>
                    <a:pt x="1104253" y="2895491"/>
                  </a:lnTo>
                  <a:lnTo>
                    <a:pt x="1146019" y="2886791"/>
                  </a:lnTo>
                  <a:lnTo>
                    <a:pt x="1187672" y="2876196"/>
                  </a:lnTo>
                  <a:lnTo>
                    <a:pt x="1229195" y="2863810"/>
                  </a:lnTo>
                  <a:lnTo>
                    <a:pt x="1270571" y="2849735"/>
                  </a:lnTo>
                  <a:lnTo>
                    <a:pt x="1311782" y="2834075"/>
                  </a:lnTo>
                  <a:lnTo>
                    <a:pt x="1352811" y="2816934"/>
                  </a:lnTo>
                  <a:lnTo>
                    <a:pt x="1393641" y="2798415"/>
                  </a:lnTo>
                  <a:lnTo>
                    <a:pt x="1434255" y="2778621"/>
                  </a:lnTo>
                  <a:lnTo>
                    <a:pt x="1474635" y="2757656"/>
                  </a:lnTo>
                  <a:lnTo>
                    <a:pt x="1514763" y="2735622"/>
                  </a:lnTo>
                  <a:lnTo>
                    <a:pt x="1554624" y="2712624"/>
                  </a:lnTo>
                  <a:lnTo>
                    <a:pt x="1594199" y="2688764"/>
                  </a:lnTo>
                  <a:lnTo>
                    <a:pt x="1633471" y="2664146"/>
                  </a:lnTo>
                  <a:lnTo>
                    <a:pt x="1672423" y="2638874"/>
                  </a:lnTo>
                  <a:lnTo>
                    <a:pt x="1711037" y="2613051"/>
                  </a:lnTo>
                  <a:lnTo>
                    <a:pt x="1749297" y="2586779"/>
                  </a:lnTo>
                  <a:lnTo>
                    <a:pt x="1787185" y="2560163"/>
                  </a:lnTo>
                  <a:lnTo>
                    <a:pt x="1824684" y="2533306"/>
                  </a:lnTo>
                  <a:lnTo>
                    <a:pt x="1898445" y="2479281"/>
                  </a:lnTo>
                  <a:lnTo>
                    <a:pt x="2108590" y="2322167"/>
                  </a:lnTo>
                  <a:lnTo>
                    <a:pt x="2141809" y="2297789"/>
                  </a:lnTo>
                  <a:lnTo>
                    <a:pt x="2174466" y="2274205"/>
                  </a:lnTo>
                  <a:lnTo>
                    <a:pt x="2213692" y="2237138"/>
                  </a:lnTo>
                  <a:lnTo>
                    <a:pt x="2250869" y="2199855"/>
                  </a:lnTo>
                  <a:lnTo>
                    <a:pt x="2286047" y="2162345"/>
                  </a:lnTo>
                  <a:lnTo>
                    <a:pt x="2319273" y="2124600"/>
                  </a:lnTo>
                  <a:lnTo>
                    <a:pt x="2350596" y="2086607"/>
                  </a:lnTo>
                  <a:lnTo>
                    <a:pt x="2380062" y="2048358"/>
                  </a:lnTo>
                  <a:lnTo>
                    <a:pt x="2410731" y="2004089"/>
                  </a:lnTo>
                  <a:lnTo>
                    <a:pt x="2439447" y="1959239"/>
                  </a:lnTo>
                  <a:lnTo>
                    <a:pt x="2466180" y="1913846"/>
                  </a:lnTo>
                  <a:lnTo>
                    <a:pt x="2490903" y="1867951"/>
                  </a:lnTo>
                  <a:lnTo>
                    <a:pt x="2513586" y="1821592"/>
                  </a:lnTo>
                  <a:lnTo>
                    <a:pt x="2534200" y="1774808"/>
                  </a:lnTo>
                  <a:lnTo>
                    <a:pt x="2552717" y="1727640"/>
                  </a:lnTo>
                  <a:lnTo>
                    <a:pt x="2569109" y="1680126"/>
                  </a:lnTo>
                  <a:lnTo>
                    <a:pt x="2583346" y="1632305"/>
                  </a:lnTo>
                  <a:lnTo>
                    <a:pt x="2595400" y="1584217"/>
                  </a:lnTo>
                  <a:lnTo>
                    <a:pt x="2605242" y="1535901"/>
                  </a:lnTo>
                  <a:lnTo>
                    <a:pt x="2612843" y="1487397"/>
                  </a:lnTo>
                  <a:lnTo>
                    <a:pt x="2618176" y="1438743"/>
                  </a:lnTo>
                  <a:lnTo>
                    <a:pt x="2621210" y="1389979"/>
                  </a:lnTo>
                  <a:lnTo>
                    <a:pt x="2621918" y="1341144"/>
                  </a:lnTo>
                  <a:lnTo>
                    <a:pt x="2622017" y="1295944"/>
                  </a:lnTo>
                  <a:lnTo>
                    <a:pt x="2620594" y="1250639"/>
                  </a:lnTo>
                  <a:lnTo>
                    <a:pt x="2617686" y="1205232"/>
                  </a:lnTo>
                  <a:lnTo>
                    <a:pt x="2613332" y="1159725"/>
                  </a:lnTo>
                  <a:lnTo>
                    <a:pt x="2607378" y="1114296"/>
                  </a:lnTo>
                  <a:lnTo>
                    <a:pt x="2600037" y="1068791"/>
                  </a:lnTo>
                  <a:lnTo>
                    <a:pt x="2591324" y="1023239"/>
                  </a:lnTo>
                  <a:lnTo>
                    <a:pt x="2581260" y="977668"/>
                  </a:lnTo>
                  <a:lnTo>
                    <a:pt x="2567066" y="934121"/>
                  </a:lnTo>
                  <a:lnTo>
                    <a:pt x="2551502" y="891134"/>
                  </a:lnTo>
                  <a:lnTo>
                    <a:pt x="2534596" y="848740"/>
                  </a:lnTo>
                  <a:lnTo>
                    <a:pt x="2516372" y="806972"/>
                  </a:lnTo>
                  <a:lnTo>
                    <a:pt x="2496856" y="765865"/>
                  </a:lnTo>
                  <a:lnTo>
                    <a:pt x="2476076" y="725453"/>
                  </a:lnTo>
                  <a:lnTo>
                    <a:pt x="2454056" y="685768"/>
                  </a:lnTo>
                  <a:lnTo>
                    <a:pt x="2430822" y="646844"/>
                  </a:lnTo>
                  <a:lnTo>
                    <a:pt x="2406315" y="608590"/>
                  </a:lnTo>
                  <a:lnTo>
                    <a:pt x="2380818" y="571416"/>
                  </a:lnTo>
                  <a:lnTo>
                    <a:pt x="2354100" y="534978"/>
                  </a:lnTo>
                  <a:lnTo>
                    <a:pt x="2326272" y="499436"/>
                  </a:lnTo>
                  <a:lnTo>
                    <a:pt x="2297360" y="464824"/>
                  </a:lnTo>
                  <a:lnTo>
                    <a:pt x="2267391" y="431175"/>
                  </a:lnTo>
                  <a:lnTo>
                    <a:pt x="2236389" y="398523"/>
                  </a:lnTo>
                  <a:lnTo>
                    <a:pt x="2204382" y="366901"/>
                  </a:lnTo>
                  <a:lnTo>
                    <a:pt x="2171395" y="336343"/>
                  </a:lnTo>
                  <a:lnTo>
                    <a:pt x="2137454" y="306883"/>
                  </a:lnTo>
                  <a:lnTo>
                    <a:pt x="2102585" y="278555"/>
                  </a:lnTo>
                  <a:lnTo>
                    <a:pt x="2066814" y="251391"/>
                  </a:lnTo>
                  <a:lnTo>
                    <a:pt x="2030167" y="225426"/>
                  </a:lnTo>
                  <a:lnTo>
                    <a:pt x="1992670" y="200693"/>
                  </a:lnTo>
                  <a:lnTo>
                    <a:pt x="1954348" y="177226"/>
                  </a:lnTo>
                  <a:lnTo>
                    <a:pt x="1915229" y="155059"/>
                  </a:lnTo>
                  <a:lnTo>
                    <a:pt x="1875337" y="134225"/>
                  </a:lnTo>
                  <a:lnTo>
                    <a:pt x="1834699" y="114757"/>
                  </a:lnTo>
                  <a:lnTo>
                    <a:pt x="1793340" y="96690"/>
                  </a:lnTo>
                  <a:lnTo>
                    <a:pt x="1751287" y="80057"/>
                  </a:lnTo>
                  <a:lnTo>
                    <a:pt x="1708566" y="64892"/>
                  </a:lnTo>
                  <a:lnTo>
                    <a:pt x="1665202" y="51228"/>
                  </a:lnTo>
                  <a:lnTo>
                    <a:pt x="1621222" y="39099"/>
                  </a:lnTo>
                  <a:lnTo>
                    <a:pt x="1576651" y="28539"/>
                  </a:lnTo>
                  <a:lnTo>
                    <a:pt x="1531515" y="19580"/>
                  </a:lnTo>
                  <a:lnTo>
                    <a:pt x="1485841" y="12258"/>
                  </a:lnTo>
                  <a:lnTo>
                    <a:pt x="1439654" y="6605"/>
                  </a:lnTo>
                  <a:lnTo>
                    <a:pt x="1392980" y="2655"/>
                  </a:lnTo>
                  <a:lnTo>
                    <a:pt x="1345845" y="442"/>
                  </a:lnTo>
                  <a:lnTo>
                    <a:pt x="1298276" y="0"/>
                  </a:lnTo>
                  <a:close/>
                </a:path>
              </a:pathLst>
            </a:custGeom>
            <a:solidFill>
              <a:srgbClr val="F1645D"/>
            </a:solidFill>
          </p:spPr>
          <p:txBody>
            <a:bodyPr wrap="square" lIns="0" tIns="0" rIns="0" bIns="0" rtlCol="0"/>
            <a:lstStyle/>
            <a:p>
              <a:pPr defTabSz="1219170">
                <a:defRPr/>
              </a:pPr>
              <a:endParaRPr sz="2400" dirty="0">
                <a:solidFill>
                  <a:prstClr val="black"/>
                </a:solidFill>
                <a:latin typeface="Calibri" panose="020F0502020204030204"/>
                <a:cs typeface="Helvetica"/>
                <a:sym typeface="TaubSans-Regular"/>
              </a:endParaRPr>
            </a:p>
          </p:txBody>
        </p:sp>
        <p:sp>
          <p:nvSpPr>
            <p:cNvPr id="144" name="Freeform 25">
              <a:extLst>
                <a:ext uri="{FF2B5EF4-FFF2-40B4-BE49-F238E27FC236}">
                  <a16:creationId xmlns:a16="http://schemas.microsoft.com/office/drawing/2014/main" id="{86A28E1F-E52F-49D5-98CD-24E505BC5756}"/>
                </a:ext>
              </a:extLst>
            </p:cNvPr>
            <p:cNvSpPr>
              <a:spLocks noChangeAspect="1" noEditPoints="1"/>
            </p:cNvSpPr>
            <p:nvPr/>
          </p:nvSpPr>
          <p:spPr bwMode="auto">
            <a:xfrm>
              <a:off x="3898157" y="2321806"/>
              <a:ext cx="344312" cy="358208"/>
            </a:xfrm>
            <a:custGeom>
              <a:avLst/>
              <a:gdLst>
                <a:gd name="T0" fmla="*/ 77 w 95"/>
                <a:gd name="T1" fmla="*/ 68 h 96"/>
                <a:gd name="T2" fmla="*/ 89 w 95"/>
                <a:gd name="T3" fmla="*/ 56 h 96"/>
                <a:gd name="T4" fmla="*/ 77 w 95"/>
                <a:gd name="T5" fmla="*/ 44 h 96"/>
                <a:gd name="T6" fmla="*/ 65 w 95"/>
                <a:gd name="T7" fmla="*/ 56 h 96"/>
                <a:gd name="T8" fmla="*/ 77 w 95"/>
                <a:gd name="T9" fmla="*/ 68 h 96"/>
                <a:gd name="T10" fmla="*/ 77 w 95"/>
                <a:gd name="T11" fmla="*/ 52 h 96"/>
                <a:gd name="T12" fmla="*/ 81 w 95"/>
                <a:gd name="T13" fmla="*/ 56 h 96"/>
                <a:gd name="T14" fmla="*/ 77 w 95"/>
                <a:gd name="T15" fmla="*/ 60 h 96"/>
                <a:gd name="T16" fmla="*/ 73 w 95"/>
                <a:gd name="T17" fmla="*/ 56 h 96"/>
                <a:gd name="T18" fmla="*/ 77 w 95"/>
                <a:gd name="T19" fmla="*/ 52 h 96"/>
                <a:gd name="T20" fmla="*/ 48 w 95"/>
                <a:gd name="T21" fmla="*/ 24 h 96"/>
                <a:gd name="T22" fmla="*/ 60 w 95"/>
                <a:gd name="T23" fmla="*/ 12 h 96"/>
                <a:gd name="T24" fmla="*/ 48 w 95"/>
                <a:gd name="T25" fmla="*/ 0 h 96"/>
                <a:gd name="T26" fmla="*/ 36 w 95"/>
                <a:gd name="T27" fmla="*/ 12 h 96"/>
                <a:gd name="T28" fmla="*/ 48 w 95"/>
                <a:gd name="T29" fmla="*/ 24 h 96"/>
                <a:gd name="T30" fmla="*/ 48 w 95"/>
                <a:gd name="T31" fmla="*/ 8 h 96"/>
                <a:gd name="T32" fmla="*/ 52 w 95"/>
                <a:gd name="T33" fmla="*/ 12 h 96"/>
                <a:gd name="T34" fmla="*/ 48 w 95"/>
                <a:gd name="T35" fmla="*/ 16 h 96"/>
                <a:gd name="T36" fmla="*/ 44 w 95"/>
                <a:gd name="T37" fmla="*/ 12 h 96"/>
                <a:gd name="T38" fmla="*/ 48 w 95"/>
                <a:gd name="T39" fmla="*/ 8 h 96"/>
                <a:gd name="T40" fmla="*/ 0 w 95"/>
                <a:gd name="T41" fmla="*/ 72 h 96"/>
                <a:gd name="T42" fmla="*/ 36 w 95"/>
                <a:gd name="T43" fmla="*/ 72 h 96"/>
                <a:gd name="T44" fmla="*/ 36 w 95"/>
                <a:gd name="T45" fmla="*/ 96 h 96"/>
                <a:gd name="T46" fmla="*/ 28 w 95"/>
                <a:gd name="T47" fmla="*/ 96 h 96"/>
                <a:gd name="T48" fmla="*/ 28 w 95"/>
                <a:gd name="T49" fmla="*/ 80 h 96"/>
                <a:gd name="T50" fmla="*/ 8 w 95"/>
                <a:gd name="T51" fmla="*/ 80 h 96"/>
                <a:gd name="T52" fmla="*/ 8 w 95"/>
                <a:gd name="T53" fmla="*/ 96 h 96"/>
                <a:gd name="T54" fmla="*/ 0 w 95"/>
                <a:gd name="T55" fmla="*/ 96 h 96"/>
                <a:gd name="T56" fmla="*/ 0 w 95"/>
                <a:gd name="T57" fmla="*/ 72 h 96"/>
                <a:gd name="T58" fmla="*/ 18 w 95"/>
                <a:gd name="T59" fmla="*/ 68 h 96"/>
                <a:gd name="T60" fmla="*/ 30 w 95"/>
                <a:gd name="T61" fmla="*/ 56 h 96"/>
                <a:gd name="T62" fmla="*/ 18 w 95"/>
                <a:gd name="T63" fmla="*/ 44 h 96"/>
                <a:gd name="T64" fmla="*/ 6 w 95"/>
                <a:gd name="T65" fmla="*/ 56 h 96"/>
                <a:gd name="T66" fmla="*/ 18 w 95"/>
                <a:gd name="T67" fmla="*/ 68 h 96"/>
                <a:gd name="T68" fmla="*/ 18 w 95"/>
                <a:gd name="T69" fmla="*/ 52 h 96"/>
                <a:gd name="T70" fmla="*/ 22 w 95"/>
                <a:gd name="T71" fmla="*/ 56 h 96"/>
                <a:gd name="T72" fmla="*/ 18 w 95"/>
                <a:gd name="T73" fmla="*/ 60 h 96"/>
                <a:gd name="T74" fmla="*/ 14 w 95"/>
                <a:gd name="T75" fmla="*/ 56 h 96"/>
                <a:gd name="T76" fmla="*/ 18 w 95"/>
                <a:gd name="T77" fmla="*/ 52 h 96"/>
                <a:gd name="T78" fmla="*/ 95 w 95"/>
                <a:gd name="T79" fmla="*/ 72 h 96"/>
                <a:gd name="T80" fmla="*/ 95 w 95"/>
                <a:gd name="T81" fmla="*/ 96 h 96"/>
                <a:gd name="T82" fmla="*/ 87 w 95"/>
                <a:gd name="T83" fmla="*/ 96 h 96"/>
                <a:gd name="T84" fmla="*/ 87 w 95"/>
                <a:gd name="T85" fmla="*/ 80 h 96"/>
                <a:gd name="T86" fmla="*/ 67 w 95"/>
                <a:gd name="T87" fmla="*/ 80 h 96"/>
                <a:gd name="T88" fmla="*/ 67 w 95"/>
                <a:gd name="T89" fmla="*/ 96 h 96"/>
                <a:gd name="T90" fmla="*/ 59 w 95"/>
                <a:gd name="T91" fmla="*/ 96 h 96"/>
                <a:gd name="T92" fmla="*/ 59 w 95"/>
                <a:gd name="T93" fmla="*/ 72 h 96"/>
                <a:gd name="T94" fmla="*/ 95 w 95"/>
                <a:gd name="T95" fmla="*/ 72 h 96"/>
                <a:gd name="T96" fmla="*/ 58 w 95"/>
                <a:gd name="T97" fmla="*/ 48 h 96"/>
                <a:gd name="T98" fmla="*/ 58 w 95"/>
                <a:gd name="T99" fmla="*/ 36 h 96"/>
                <a:gd name="T100" fmla="*/ 38 w 95"/>
                <a:gd name="T101" fmla="*/ 36 h 96"/>
                <a:gd name="T102" fmla="*/ 38 w 95"/>
                <a:gd name="T103" fmla="*/ 48 h 96"/>
                <a:gd name="T104" fmla="*/ 30 w 95"/>
                <a:gd name="T105" fmla="*/ 48 h 96"/>
                <a:gd name="T106" fmla="*/ 30 w 95"/>
                <a:gd name="T107" fmla="*/ 28 h 96"/>
                <a:gd name="T108" fmla="*/ 66 w 95"/>
                <a:gd name="T109" fmla="*/ 28 h 96"/>
                <a:gd name="T110" fmla="*/ 66 w 95"/>
                <a:gd name="T111" fmla="*/ 48 h 96"/>
                <a:gd name="T112" fmla="*/ 58 w 95"/>
                <a:gd name="T113" fmla="*/ 4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5" h="96">
                  <a:moveTo>
                    <a:pt x="77" y="68"/>
                  </a:moveTo>
                  <a:cubicBezTo>
                    <a:pt x="83" y="68"/>
                    <a:pt x="89" y="62"/>
                    <a:pt x="89" y="56"/>
                  </a:cubicBezTo>
                  <a:cubicBezTo>
                    <a:pt x="89" y="49"/>
                    <a:pt x="83" y="44"/>
                    <a:pt x="77" y="44"/>
                  </a:cubicBezTo>
                  <a:cubicBezTo>
                    <a:pt x="70" y="44"/>
                    <a:pt x="65" y="49"/>
                    <a:pt x="65" y="56"/>
                  </a:cubicBezTo>
                  <a:cubicBezTo>
                    <a:pt x="65" y="62"/>
                    <a:pt x="70" y="68"/>
                    <a:pt x="77" y="68"/>
                  </a:cubicBezTo>
                  <a:close/>
                  <a:moveTo>
                    <a:pt x="77" y="52"/>
                  </a:moveTo>
                  <a:cubicBezTo>
                    <a:pt x="79" y="52"/>
                    <a:pt x="81" y="53"/>
                    <a:pt x="81" y="56"/>
                  </a:cubicBezTo>
                  <a:cubicBezTo>
                    <a:pt x="81" y="58"/>
                    <a:pt x="79" y="60"/>
                    <a:pt x="77" y="60"/>
                  </a:cubicBezTo>
                  <a:cubicBezTo>
                    <a:pt x="75" y="60"/>
                    <a:pt x="73" y="58"/>
                    <a:pt x="73" y="56"/>
                  </a:cubicBezTo>
                  <a:cubicBezTo>
                    <a:pt x="73" y="53"/>
                    <a:pt x="75" y="52"/>
                    <a:pt x="77" y="52"/>
                  </a:cubicBezTo>
                  <a:close/>
                  <a:moveTo>
                    <a:pt x="48" y="24"/>
                  </a:moveTo>
                  <a:cubicBezTo>
                    <a:pt x="54" y="24"/>
                    <a:pt x="60" y="19"/>
                    <a:pt x="60" y="12"/>
                  </a:cubicBezTo>
                  <a:cubicBezTo>
                    <a:pt x="60" y="6"/>
                    <a:pt x="54" y="0"/>
                    <a:pt x="48" y="0"/>
                  </a:cubicBezTo>
                  <a:cubicBezTo>
                    <a:pt x="41" y="0"/>
                    <a:pt x="36" y="6"/>
                    <a:pt x="36" y="12"/>
                  </a:cubicBezTo>
                  <a:cubicBezTo>
                    <a:pt x="36" y="19"/>
                    <a:pt x="41" y="24"/>
                    <a:pt x="48" y="24"/>
                  </a:cubicBezTo>
                  <a:close/>
                  <a:moveTo>
                    <a:pt x="48" y="8"/>
                  </a:moveTo>
                  <a:cubicBezTo>
                    <a:pt x="50" y="8"/>
                    <a:pt x="52" y="10"/>
                    <a:pt x="52" y="12"/>
                  </a:cubicBezTo>
                  <a:cubicBezTo>
                    <a:pt x="52" y="14"/>
                    <a:pt x="50" y="16"/>
                    <a:pt x="48" y="16"/>
                  </a:cubicBezTo>
                  <a:cubicBezTo>
                    <a:pt x="45" y="16"/>
                    <a:pt x="44" y="14"/>
                    <a:pt x="44" y="12"/>
                  </a:cubicBezTo>
                  <a:cubicBezTo>
                    <a:pt x="44" y="10"/>
                    <a:pt x="45" y="8"/>
                    <a:pt x="48" y="8"/>
                  </a:cubicBezTo>
                  <a:close/>
                  <a:moveTo>
                    <a:pt x="0" y="72"/>
                  </a:moveTo>
                  <a:cubicBezTo>
                    <a:pt x="36" y="72"/>
                    <a:pt x="36" y="72"/>
                    <a:pt x="36" y="72"/>
                  </a:cubicBezTo>
                  <a:cubicBezTo>
                    <a:pt x="36" y="96"/>
                    <a:pt x="36" y="96"/>
                    <a:pt x="36" y="96"/>
                  </a:cubicBezTo>
                  <a:cubicBezTo>
                    <a:pt x="28" y="96"/>
                    <a:pt x="28" y="96"/>
                    <a:pt x="28" y="96"/>
                  </a:cubicBezTo>
                  <a:cubicBezTo>
                    <a:pt x="28" y="80"/>
                    <a:pt x="28" y="80"/>
                    <a:pt x="28" y="80"/>
                  </a:cubicBezTo>
                  <a:cubicBezTo>
                    <a:pt x="8" y="80"/>
                    <a:pt x="8" y="80"/>
                    <a:pt x="8" y="80"/>
                  </a:cubicBezTo>
                  <a:cubicBezTo>
                    <a:pt x="8" y="96"/>
                    <a:pt x="8" y="96"/>
                    <a:pt x="8" y="96"/>
                  </a:cubicBezTo>
                  <a:cubicBezTo>
                    <a:pt x="0" y="96"/>
                    <a:pt x="0" y="96"/>
                    <a:pt x="0" y="96"/>
                  </a:cubicBezTo>
                  <a:lnTo>
                    <a:pt x="0" y="72"/>
                  </a:lnTo>
                  <a:close/>
                  <a:moveTo>
                    <a:pt x="18" y="68"/>
                  </a:moveTo>
                  <a:cubicBezTo>
                    <a:pt x="24" y="68"/>
                    <a:pt x="30" y="62"/>
                    <a:pt x="30" y="56"/>
                  </a:cubicBezTo>
                  <a:cubicBezTo>
                    <a:pt x="30" y="49"/>
                    <a:pt x="24" y="44"/>
                    <a:pt x="18" y="44"/>
                  </a:cubicBezTo>
                  <a:cubicBezTo>
                    <a:pt x="11" y="44"/>
                    <a:pt x="6" y="49"/>
                    <a:pt x="6" y="56"/>
                  </a:cubicBezTo>
                  <a:cubicBezTo>
                    <a:pt x="6" y="62"/>
                    <a:pt x="11" y="68"/>
                    <a:pt x="18" y="68"/>
                  </a:cubicBezTo>
                  <a:close/>
                  <a:moveTo>
                    <a:pt x="18" y="52"/>
                  </a:moveTo>
                  <a:cubicBezTo>
                    <a:pt x="20" y="52"/>
                    <a:pt x="22" y="53"/>
                    <a:pt x="22" y="56"/>
                  </a:cubicBezTo>
                  <a:cubicBezTo>
                    <a:pt x="22" y="58"/>
                    <a:pt x="20" y="60"/>
                    <a:pt x="18" y="60"/>
                  </a:cubicBezTo>
                  <a:cubicBezTo>
                    <a:pt x="15" y="60"/>
                    <a:pt x="14" y="58"/>
                    <a:pt x="14" y="56"/>
                  </a:cubicBezTo>
                  <a:cubicBezTo>
                    <a:pt x="14" y="53"/>
                    <a:pt x="15" y="52"/>
                    <a:pt x="18" y="52"/>
                  </a:cubicBezTo>
                  <a:close/>
                  <a:moveTo>
                    <a:pt x="95" y="72"/>
                  </a:moveTo>
                  <a:cubicBezTo>
                    <a:pt x="95" y="96"/>
                    <a:pt x="95" y="96"/>
                    <a:pt x="95" y="96"/>
                  </a:cubicBezTo>
                  <a:cubicBezTo>
                    <a:pt x="87" y="96"/>
                    <a:pt x="87" y="96"/>
                    <a:pt x="87" y="96"/>
                  </a:cubicBezTo>
                  <a:cubicBezTo>
                    <a:pt x="87" y="80"/>
                    <a:pt x="87" y="80"/>
                    <a:pt x="87" y="80"/>
                  </a:cubicBezTo>
                  <a:cubicBezTo>
                    <a:pt x="67" y="80"/>
                    <a:pt x="67" y="80"/>
                    <a:pt x="67" y="80"/>
                  </a:cubicBezTo>
                  <a:cubicBezTo>
                    <a:pt x="67" y="96"/>
                    <a:pt x="67" y="96"/>
                    <a:pt x="67" y="96"/>
                  </a:cubicBezTo>
                  <a:cubicBezTo>
                    <a:pt x="59" y="96"/>
                    <a:pt x="59" y="96"/>
                    <a:pt x="59" y="96"/>
                  </a:cubicBezTo>
                  <a:cubicBezTo>
                    <a:pt x="59" y="72"/>
                    <a:pt x="59" y="72"/>
                    <a:pt x="59" y="72"/>
                  </a:cubicBezTo>
                  <a:lnTo>
                    <a:pt x="95" y="72"/>
                  </a:lnTo>
                  <a:close/>
                  <a:moveTo>
                    <a:pt x="58" y="48"/>
                  </a:moveTo>
                  <a:cubicBezTo>
                    <a:pt x="58" y="36"/>
                    <a:pt x="58" y="36"/>
                    <a:pt x="58" y="36"/>
                  </a:cubicBezTo>
                  <a:cubicBezTo>
                    <a:pt x="38" y="36"/>
                    <a:pt x="38" y="36"/>
                    <a:pt x="38" y="36"/>
                  </a:cubicBezTo>
                  <a:cubicBezTo>
                    <a:pt x="38" y="48"/>
                    <a:pt x="38" y="48"/>
                    <a:pt x="38" y="48"/>
                  </a:cubicBezTo>
                  <a:cubicBezTo>
                    <a:pt x="30" y="48"/>
                    <a:pt x="30" y="48"/>
                    <a:pt x="30" y="48"/>
                  </a:cubicBezTo>
                  <a:cubicBezTo>
                    <a:pt x="30" y="28"/>
                    <a:pt x="30" y="28"/>
                    <a:pt x="30" y="28"/>
                  </a:cubicBezTo>
                  <a:cubicBezTo>
                    <a:pt x="66" y="28"/>
                    <a:pt x="66" y="28"/>
                    <a:pt x="66" y="28"/>
                  </a:cubicBezTo>
                  <a:cubicBezTo>
                    <a:pt x="66" y="48"/>
                    <a:pt x="66" y="48"/>
                    <a:pt x="66" y="48"/>
                  </a:cubicBezTo>
                  <a:lnTo>
                    <a:pt x="58" y="48"/>
                  </a:lnTo>
                  <a:close/>
                </a:path>
              </a:pathLst>
            </a:custGeom>
            <a:solidFill>
              <a:schemeClr val="bg1"/>
            </a:solidFill>
            <a:ln>
              <a:noFill/>
            </a:ln>
          </p:spPr>
          <p:txBody>
            <a:bodyPr vert="horz" wrap="square" lIns="121920" tIns="60960" rIns="121920" bIns="60960" numCol="1" anchor="t" anchorCtr="0" compatLnSpc="1">
              <a:prstTxWarp prst="textNoShape">
                <a:avLst/>
              </a:prstTxWarp>
            </a:bodyPr>
            <a:lstStyle/>
            <a:p>
              <a:pPr defTabSz="1219170">
                <a:defRPr/>
              </a:pPr>
              <a:endParaRPr lang="en-US" sz="2400" dirty="0">
                <a:solidFill>
                  <a:prstClr val="black"/>
                </a:solidFill>
                <a:latin typeface="Calibri" panose="020F0502020204030204"/>
                <a:cs typeface="Helvetica"/>
                <a:sym typeface="TaubSans-Regular"/>
              </a:endParaRPr>
            </a:p>
          </p:txBody>
        </p:sp>
      </p:grpSp>
      <p:grpSp>
        <p:nvGrpSpPr>
          <p:cNvPr id="145" name="Group 144">
            <a:extLst>
              <a:ext uri="{FF2B5EF4-FFF2-40B4-BE49-F238E27FC236}">
                <a16:creationId xmlns:a16="http://schemas.microsoft.com/office/drawing/2014/main" id="{08F8F1E8-5026-4D31-A2BF-5BC084665B3D}"/>
              </a:ext>
            </a:extLst>
          </p:cNvPr>
          <p:cNvGrpSpPr/>
          <p:nvPr/>
        </p:nvGrpSpPr>
        <p:grpSpPr>
          <a:xfrm>
            <a:off x="5846477" y="2180869"/>
            <a:ext cx="801028" cy="920484"/>
            <a:chOff x="5924063" y="2178549"/>
            <a:chExt cx="624290" cy="717389"/>
          </a:xfrm>
        </p:grpSpPr>
        <p:sp>
          <p:nvSpPr>
            <p:cNvPr id="146" name="object 115">
              <a:extLst>
                <a:ext uri="{FF2B5EF4-FFF2-40B4-BE49-F238E27FC236}">
                  <a16:creationId xmlns:a16="http://schemas.microsoft.com/office/drawing/2014/main" id="{7463B9F0-9B26-484A-A236-F7AEECF6DD7B}"/>
                </a:ext>
              </a:extLst>
            </p:cNvPr>
            <p:cNvSpPr/>
            <p:nvPr/>
          </p:nvSpPr>
          <p:spPr>
            <a:xfrm>
              <a:off x="5924063" y="2178549"/>
              <a:ext cx="624290" cy="717389"/>
            </a:xfrm>
            <a:custGeom>
              <a:avLst/>
              <a:gdLst/>
              <a:ahLst/>
              <a:cxnLst/>
              <a:rect l="l" t="t" r="r" b="b"/>
              <a:pathLst>
                <a:path w="911225" h="1047114">
                  <a:moveTo>
                    <a:pt x="374685" y="0"/>
                  </a:moveTo>
                  <a:lnTo>
                    <a:pt x="329160" y="3151"/>
                  </a:lnTo>
                  <a:lnTo>
                    <a:pt x="287633" y="9527"/>
                  </a:lnTo>
                  <a:lnTo>
                    <a:pt x="250102" y="19149"/>
                  </a:lnTo>
                  <a:lnTo>
                    <a:pt x="207700" y="34849"/>
                  </a:lnTo>
                  <a:lnTo>
                    <a:pt x="169420" y="54088"/>
                  </a:lnTo>
                  <a:lnTo>
                    <a:pt x="135257" y="76850"/>
                  </a:lnTo>
                  <a:lnTo>
                    <a:pt x="105206" y="103115"/>
                  </a:lnTo>
                  <a:lnTo>
                    <a:pt x="79225" y="132282"/>
                  </a:lnTo>
                  <a:lnTo>
                    <a:pt x="57371" y="163703"/>
                  </a:lnTo>
                  <a:lnTo>
                    <a:pt x="26036" y="233352"/>
                  </a:lnTo>
                  <a:lnTo>
                    <a:pt x="15757" y="271163"/>
                  </a:lnTo>
                  <a:lnTo>
                    <a:pt x="8107" y="309779"/>
                  </a:lnTo>
                  <a:lnTo>
                    <a:pt x="3006" y="349545"/>
                  </a:lnTo>
                  <a:lnTo>
                    <a:pt x="466" y="390353"/>
                  </a:lnTo>
                  <a:lnTo>
                    <a:pt x="0" y="431775"/>
                  </a:lnTo>
                  <a:lnTo>
                    <a:pt x="1064" y="473181"/>
                  </a:lnTo>
                  <a:lnTo>
                    <a:pt x="3654" y="514578"/>
                  </a:lnTo>
                  <a:lnTo>
                    <a:pt x="7764" y="555971"/>
                  </a:lnTo>
                  <a:lnTo>
                    <a:pt x="12796" y="596596"/>
                  </a:lnTo>
                  <a:lnTo>
                    <a:pt x="18131" y="635716"/>
                  </a:lnTo>
                  <a:lnTo>
                    <a:pt x="29763" y="709359"/>
                  </a:lnTo>
                  <a:lnTo>
                    <a:pt x="47685" y="767470"/>
                  </a:lnTo>
                  <a:lnTo>
                    <a:pt x="67358" y="820038"/>
                  </a:lnTo>
                  <a:lnTo>
                    <a:pt x="88788" y="867059"/>
                  </a:lnTo>
                  <a:lnTo>
                    <a:pt x="111976" y="908534"/>
                  </a:lnTo>
                  <a:lnTo>
                    <a:pt x="136927" y="944461"/>
                  </a:lnTo>
                  <a:lnTo>
                    <a:pt x="163644" y="974838"/>
                  </a:lnTo>
                  <a:lnTo>
                    <a:pt x="215671" y="1012889"/>
                  </a:lnTo>
                  <a:lnTo>
                    <a:pt x="279337" y="1034480"/>
                  </a:lnTo>
                  <a:lnTo>
                    <a:pt x="348086" y="1044203"/>
                  </a:lnTo>
                  <a:lnTo>
                    <a:pt x="415689" y="1046616"/>
                  </a:lnTo>
                  <a:lnTo>
                    <a:pt x="448136" y="1045478"/>
                  </a:lnTo>
                  <a:lnTo>
                    <a:pt x="507173" y="1040010"/>
                  </a:lnTo>
                  <a:lnTo>
                    <a:pt x="556413" y="1031123"/>
                  </a:lnTo>
                  <a:lnTo>
                    <a:pt x="589715" y="1021056"/>
                  </a:lnTo>
                  <a:lnTo>
                    <a:pt x="619091" y="1016332"/>
                  </a:lnTo>
                  <a:lnTo>
                    <a:pt x="671438" y="1000546"/>
                  </a:lnTo>
                  <a:lnTo>
                    <a:pt x="715744" y="976640"/>
                  </a:lnTo>
                  <a:lnTo>
                    <a:pt x="754647" y="947382"/>
                  </a:lnTo>
                  <a:lnTo>
                    <a:pt x="800176" y="898354"/>
                  </a:lnTo>
                  <a:lnTo>
                    <a:pt x="825291" y="859095"/>
                  </a:lnTo>
                  <a:lnTo>
                    <a:pt x="847677" y="813142"/>
                  </a:lnTo>
                  <a:lnTo>
                    <a:pt x="867350" y="760478"/>
                  </a:lnTo>
                  <a:lnTo>
                    <a:pt x="880727" y="715079"/>
                  </a:lnTo>
                  <a:lnTo>
                    <a:pt x="891668" y="668386"/>
                  </a:lnTo>
                  <a:lnTo>
                    <a:pt x="900173" y="620407"/>
                  </a:lnTo>
                  <a:lnTo>
                    <a:pt x="906241" y="571146"/>
                  </a:lnTo>
                  <a:lnTo>
                    <a:pt x="909872" y="520611"/>
                  </a:lnTo>
                  <a:lnTo>
                    <a:pt x="910818" y="469788"/>
                  </a:lnTo>
                  <a:lnTo>
                    <a:pt x="908734" y="419420"/>
                  </a:lnTo>
                  <a:lnTo>
                    <a:pt x="903629" y="369518"/>
                  </a:lnTo>
                  <a:lnTo>
                    <a:pt x="895514" y="320095"/>
                  </a:lnTo>
                  <a:lnTo>
                    <a:pt x="884362" y="271050"/>
                  </a:lnTo>
                  <a:lnTo>
                    <a:pt x="869786" y="224094"/>
                  </a:lnTo>
                  <a:lnTo>
                    <a:pt x="851268" y="180336"/>
                  </a:lnTo>
                  <a:lnTo>
                    <a:pt x="828851" y="139895"/>
                  </a:lnTo>
                  <a:lnTo>
                    <a:pt x="802544" y="102781"/>
                  </a:lnTo>
                  <a:lnTo>
                    <a:pt x="772358" y="69001"/>
                  </a:lnTo>
                  <a:lnTo>
                    <a:pt x="742689" y="40695"/>
                  </a:lnTo>
                  <a:lnTo>
                    <a:pt x="699282" y="17861"/>
                  </a:lnTo>
                  <a:lnTo>
                    <a:pt x="649090" y="7429"/>
                  </a:lnTo>
                  <a:lnTo>
                    <a:pt x="615805" y="4900"/>
                  </a:lnTo>
                  <a:lnTo>
                    <a:pt x="534618" y="4900"/>
                  </a:lnTo>
                  <a:lnTo>
                    <a:pt x="515188" y="4823"/>
                  </a:lnTo>
                  <a:lnTo>
                    <a:pt x="496222" y="4286"/>
                  </a:lnTo>
                  <a:lnTo>
                    <a:pt x="424210" y="52"/>
                  </a:lnTo>
                  <a:lnTo>
                    <a:pt x="374685" y="0"/>
                  </a:lnTo>
                  <a:close/>
                </a:path>
                <a:path w="911225" h="1047114">
                  <a:moveTo>
                    <a:pt x="574344" y="4128"/>
                  </a:moveTo>
                  <a:lnTo>
                    <a:pt x="534618" y="4900"/>
                  </a:lnTo>
                  <a:lnTo>
                    <a:pt x="615805" y="4900"/>
                  </a:lnTo>
                  <a:lnTo>
                    <a:pt x="612650" y="4728"/>
                  </a:lnTo>
                  <a:lnTo>
                    <a:pt x="593725" y="4194"/>
                  </a:lnTo>
                  <a:lnTo>
                    <a:pt x="574344" y="4128"/>
                  </a:lnTo>
                  <a:close/>
                </a:path>
              </a:pathLst>
            </a:custGeom>
            <a:solidFill>
              <a:srgbClr val="F15D22"/>
            </a:solidFill>
          </p:spPr>
          <p:txBody>
            <a:bodyPr wrap="square" lIns="0" tIns="0" rIns="0" bIns="0" rtlCol="0"/>
            <a:lstStyle/>
            <a:p>
              <a:pPr defTabSz="1219170">
                <a:defRPr/>
              </a:pPr>
              <a:endParaRPr sz="2400" dirty="0">
                <a:solidFill>
                  <a:prstClr val="black"/>
                </a:solidFill>
                <a:latin typeface="Calibri" panose="020F0502020204030204"/>
                <a:cs typeface="Helvetica"/>
                <a:sym typeface="TaubSans-Regular"/>
              </a:endParaRPr>
            </a:p>
          </p:txBody>
        </p:sp>
        <p:sp>
          <p:nvSpPr>
            <p:cNvPr id="147" name="Freeform 31">
              <a:extLst>
                <a:ext uri="{FF2B5EF4-FFF2-40B4-BE49-F238E27FC236}">
                  <a16:creationId xmlns:a16="http://schemas.microsoft.com/office/drawing/2014/main" id="{2E0EB619-45C8-474A-8FAB-8EADED8D574D}"/>
                </a:ext>
              </a:extLst>
            </p:cNvPr>
            <p:cNvSpPr>
              <a:spLocks noChangeAspect="1" noEditPoints="1"/>
            </p:cNvSpPr>
            <p:nvPr/>
          </p:nvSpPr>
          <p:spPr bwMode="auto">
            <a:xfrm>
              <a:off x="6055705" y="2355061"/>
              <a:ext cx="349250" cy="354013"/>
            </a:xfrm>
            <a:custGeom>
              <a:avLst/>
              <a:gdLst>
                <a:gd name="T0" fmla="*/ 88 w 96"/>
                <a:gd name="T1" fmla="*/ 52 h 96"/>
                <a:gd name="T2" fmla="*/ 96 w 96"/>
                <a:gd name="T3" fmla="*/ 52 h 96"/>
                <a:gd name="T4" fmla="*/ 96 w 96"/>
                <a:gd name="T5" fmla="*/ 76 h 96"/>
                <a:gd name="T6" fmla="*/ 76 w 96"/>
                <a:gd name="T7" fmla="*/ 96 h 96"/>
                <a:gd name="T8" fmla="*/ 20 w 96"/>
                <a:gd name="T9" fmla="*/ 96 h 96"/>
                <a:gd name="T10" fmla="*/ 0 w 96"/>
                <a:gd name="T11" fmla="*/ 76 h 96"/>
                <a:gd name="T12" fmla="*/ 0 w 96"/>
                <a:gd name="T13" fmla="*/ 52 h 96"/>
                <a:gd name="T14" fmla="*/ 8 w 96"/>
                <a:gd name="T15" fmla="*/ 52 h 96"/>
                <a:gd name="T16" fmla="*/ 8 w 96"/>
                <a:gd name="T17" fmla="*/ 76 h 96"/>
                <a:gd name="T18" fmla="*/ 20 w 96"/>
                <a:gd name="T19" fmla="*/ 88 h 96"/>
                <a:gd name="T20" fmla="*/ 76 w 96"/>
                <a:gd name="T21" fmla="*/ 88 h 96"/>
                <a:gd name="T22" fmla="*/ 88 w 96"/>
                <a:gd name="T23" fmla="*/ 76 h 96"/>
                <a:gd name="T24" fmla="*/ 88 w 96"/>
                <a:gd name="T25" fmla="*/ 52 h 96"/>
                <a:gd name="T26" fmla="*/ 24 w 96"/>
                <a:gd name="T27" fmla="*/ 44 h 96"/>
                <a:gd name="T28" fmla="*/ 24 w 96"/>
                <a:gd name="T29" fmla="*/ 52 h 96"/>
                <a:gd name="T30" fmla="*/ 48 w 96"/>
                <a:gd name="T31" fmla="*/ 52 h 96"/>
                <a:gd name="T32" fmla="*/ 48 w 96"/>
                <a:gd name="T33" fmla="*/ 44 h 96"/>
                <a:gd name="T34" fmla="*/ 24 w 96"/>
                <a:gd name="T35" fmla="*/ 44 h 96"/>
                <a:gd name="T36" fmla="*/ 76 w 96"/>
                <a:gd name="T37" fmla="*/ 0 h 96"/>
                <a:gd name="T38" fmla="*/ 20 w 96"/>
                <a:gd name="T39" fmla="*/ 0 h 96"/>
                <a:gd name="T40" fmla="*/ 0 w 96"/>
                <a:gd name="T41" fmla="*/ 20 h 96"/>
                <a:gd name="T42" fmla="*/ 0 w 96"/>
                <a:gd name="T43" fmla="*/ 44 h 96"/>
                <a:gd name="T44" fmla="*/ 8 w 96"/>
                <a:gd name="T45" fmla="*/ 44 h 96"/>
                <a:gd name="T46" fmla="*/ 8 w 96"/>
                <a:gd name="T47" fmla="*/ 20 h 96"/>
                <a:gd name="T48" fmla="*/ 20 w 96"/>
                <a:gd name="T49" fmla="*/ 8 h 96"/>
                <a:gd name="T50" fmla="*/ 76 w 96"/>
                <a:gd name="T51" fmla="*/ 8 h 96"/>
                <a:gd name="T52" fmla="*/ 88 w 96"/>
                <a:gd name="T53" fmla="*/ 20 h 96"/>
                <a:gd name="T54" fmla="*/ 88 w 96"/>
                <a:gd name="T55" fmla="*/ 44 h 96"/>
                <a:gd name="T56" fmla="*/ 96 w 96"/>
                <a:gd name="T57" fmla="*/ 44 h 96"/>
                <a:gd name="T58" fmla="*/ 96 w 96"/>
                <a:gd name="T59" fmla="*/ 20 h 96"/>
                <a:gd name="T60" fmla="*/ 76 w 96"/>
                <a:gd name="T61" fmla="*/ 0 h 96"/>
                <a:gd name="T62" fmla="*/ 69 w 96"/>
                <a:gd name="T63" fmla="*/ 17 h 96"/>
                <a:gd name="T64" fmla="*/ 49 w 96"/>
                <a:gd name="T65" fmla="*/ 41 h 96"/>
                <a:gd name="T66" fmla="*/ 55 w 96"/>
                <a:gd name="T67" fmla="*/ 47 h 96"/>
                <a:gd name="T68" fmla="*/ 75 w 96"/>
                <a:gd name="T69" fmla="*/ 23 h 96"/>
                <a:gd name="T70" fmla="*/ 69 w 96"/>
                <a:gd name="T71" fmla="*/ 17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6" h="96">
                  <a:moveTo>
                    <a:pt x="88" y="52"/>
                  </a:moveTo>
                  <a:cubicBezTo>
                    <a:pt x="96" y="52"/>
                    <a:pt x="96" y="52"/>
                    <a:pt x="96" y="52"/>
                  </a:cubicBezTo>
                  <a:cubicBezTo>
                    <a:pt x="96" y="76"/>
                    <a:pt x="96" y="76"/>
                    <a:pt x="96" y="76"/>
                  </a:cubicBezTo>
                  <a:cubicBezTo>
                    <a:pt x="96" y="87"/>
                    <a:pt x="87" y="96"/>
                    <a:pt x="76" y="96"/>
                  </a:cubicBezTo>
                  <a:cubicBezTo>
                    <a:pt x="20" y="96"/>
                    <a:pt x="20" y="96"/>
                    <a:pt x="20" y="96"/>
                  </a:cubicBezTo>
                  <a:cubicBezTo>
                    <a:pt x="9" y="96"/>
                    <a:pt x="0" y="87"/>
                    <a:pt x="0" y="76"/>
                  </a:cubicBezTo>
                  <a:cubicBezTo>
                    <a:pt x="0" y="52"/>
                    <a:pt x="0" y="52"/>
                    <a:pt x="0" y="52"/>
                  </a:cubicBezTo>
                  <a:cubicBezTo>
                    <a:pt x="8" y="52"/>
                    <a:pt x="8" y="52"/>
                    <a:pt x="8" y="52"/>
                  </a:cubicBezTo>
                  <a:cubicBezTo>
                    <a:pt x="8" y="76"/>
                    <a:pt x="8" y="76"/>
                    <a:pt x="8" y="76"/>
                  </a:cubicBezTo>
                  <a:cubicBezTo>
                    <a:pt x="8" y="83"/>
                    <a:pt x="13" y="88"/>
                    <a:pt x="20" y="88"/>
                  </a:cubicBezTo>
                  <a:cubicBezTo>
                    <a:pt x="76" y="88"/>
                    <a:pt x="76" y="88"/>
                    <a:pt x="76" y="88"/>
                  </a:cubicBezTo>
                  <a:cubicBezTo>
                    <a:pt x="83" y="88"/>
                    <a:pt x="88" y="83"/>
                    <a:pt x="88" y="76"/>
                  </a:cubicBezTo>
                  <a:lnTo>
                    <a:pt x="88" y="52"/>
                  </a:lnTo>
                  <a:close/>
                  <a:moveTo>
                    <a:pt x="24" y="44"/>
                  </a:moveTo>
                  <a:cubicBezTo>
                    <a:pt x="24" y="52"/>
                    <a:pt x="24" y="52"/>
                    <a:pt x="24" y="52"/>
                  </a:cubicBezTo>
                  <a:cubicBezTo>
                    <a:pt x="48" y="52"/>
                    <a:pt x="48" y="52"/>
                    <a:pt x="48" y="52"/>
                  </a:cubicBezTo>
                  <a:cubicBezTo>
                    <a:pt x="48" y="44"/>
                    <a:pt x="48" y="44"/>
                    <a:pt x="48" y="44"/>
                  </a:cubicBezTo>
                  <a:lnTo>
                    <a:pt x="24" y="44"/>
                  </a:lnTo>
                  <a:close/>
                  <a:moveTo>
                    <a:pt x="76" y="0"/>
                  </a:moveTo>
                  <a:cubicBezTo>
                    <a:pt x="20" y="0"/>
                    <a:pt x="20" y="0"/>
                    <a:pt x="20" y="0"/>
                  </a:cubicBezTo>
                  <a:cubicBezTo>
                    <a:pt x="9" y="0"/>
                    <a:pt x="0" y="9"/>
                    <a:pt x="0" y="20"/>
                  </a:cubicBezTo>
                  <a:cubicBezTo>
                    <a:pt x="0" y="44"/>
                    <a:pt x="0" y="44"/>
                    <a:pt x="0" y="44"/>
                  </a:cubicBezTo>
                  <a:cubicBezTo>
                    <a:pt x="8" y="44"/>
                    <a:pt x="8" y="44"/>
                    <a:pt x="8" y="44"/>
                  </a:cubicBezTo>
                  <a:cubicBezTo>
                    <a:pt x="8" y="20"/>
                    <a:pt x="8" y="20"/>
                    <a:pt x="8" y="20"/>
                  </a:cubicBezTo>
                  <a:cubicBezTo>
                    <a:pt x="8" y="13"/>
                    <a:pt x="13" y="8"/>
                    <a:pt x="20" y="8"/>
                  </a:cubicBezTo>
                  <a:cubicBezTo>
                    <a:pt x="76" y="8"/>
                    <a:pt x="76" y="8"/>
                    <a:pt x="76" y="8"/>
                  </a:cubicBezTo>
                  <a:cubicBezTo>
                    <a:pt x="83" y="8"/>
                    <a:pt x="88" y="13"/>
                    <a:pt x="88" y="20"/>
                  </a:cubicBezTo>
                  <a:cubicBezTo>
                    <a:pt x="88" y="44"/>
                    <a:pt x="88" y="44"/>
                    <a:pt x="88" y="44"/>
                  </a:cubicBezTo>
                  <a:cubicBezTo>
                    <a:pt x="96" y="44"/>
                    <a:pt x="96" y="44"/>
                    <a:pt x="96" y="44"/>
                  </a:cubicBezTo>
                  <a:cubicBezTo>
                    <a:pt x="96" y="20"/>
                    <a:pt x="96" y="20"/>
                    <a:pt x="96" y="20"/>
                  </a:cubicBezTo>
                  <a:cubicBezTo>
                    <a:pt x="96" y="9"/>
                    <a:pt x="87" y="0"/>
                    <a:pt x="76" y="0"/>
                  </a:cubicBezTo>
                  <a:close/>
                  <a:moveTo>
                    <a:pt x="69" y="17"/>
                  </a:moveTo>
                  <a:cubicBezTo>
                    <a:pt x="49" y="41"/>
                    <a:pt x="49" y="41"/>
                    <a:pt x="49" y="41"/>
                  </a:cubicBezTo>
                  <a:cubicBezTo>
                    <a:pt x="55" y="47"/>
                    <a:pt x="55" y="47"/>
                    <a:pt x="55" y="47"/>
                  </a:cubicBezTo>
                  <a:cubicBezTo>
                    <a:pt x="75" y="23"/>
                    <a:pt x="75" y="23"/>
                    <a:pt x="75" y="23"/>
                  </a:cubicBezTo>
                  <a:lnTo>
                    <a:pt x="69" y="17"/>
                  </a:lnTo>
                  <a:close/>
                </a:path>
              </a:pathLst>
            </a:custGeom>
            <a:solidFill>
              <a:schemeClr val="bg1"/>
            </a:solidFill>
            <a:ln>
              <a:noFill/>
            </a:ln>
          </p:spPr>
          <p:txBody>
            <a:bodyPr vert="horz" wrap="square" lIns="121920" tIns="60960" rIns="121920" bIns="60960" numCol="1" anchor="t" anchorCtr="0" compatLnSpc="1">
              <a:prstTxWarp prst="textNoShape">
                <a:avLst/>
              </a:prstTxWarp>
            </a:bodyPr>
            <a:lstStyle/>
            <a:p>
              <a:pPr defTabSz="1219170">
                <a:defRPr/>
              </a:pPr>
              <a:endParaRPr lang="en-US" sz="2400" dirty="0">
                <a:solidFill>
                  <a:prstClr val="black"/>
                </a:solidFill>
                <a:latin typeface="Calibri" panose="020F0502020204030204"/>
                <a:cs typeface="Helvetica"/>
                <a:sym typeface="TaubSans-Regular"/>
              </a:endParaRPr>
            </a:p>
          </p:txBody>
        </p:sp>
      </p:grpSp>
      <p:grpSp>
        <p:nvGrpSpPr>
          <p:cNvPr id="148" name="Group 147">
            <a:extLst>
              <a:ext uri="{FF2B5EF4-FFF2-40B4-BE49-F238E27FC236}">
                <a16:creationId xmlns:a16="http://schemas.microsoft.com/office/drawing/2014/main" id="{1965B744-E9E2-46CC-B808-4F806A9B7B27}"/>
              </a:ext>
            </a:extLst>
          </p:cNvPr>
          <p:cNvGrpSpPr/>
          <p:nvPr/>
        </p:nvGrpSpPr>
        <p:grpSpPr>
          <a:xfrm>
            <a:off x="10305243" y="3624757"/>
            <a:ext cx="881967" cy="919924"/>
            <a:chOff x="7721275" y="2178766"/>
            <a:chExt cx="687371" cy="716954"/>
          </a:xfrm>
        </p:grpSpPr>
        <p:sp>
          <p:nvSpPr>
            <p:cNvPr id="149" name="object 131">
              <a:extLst>
                <a:ext uri="{FF2B5EF4-FFF2-40B4-BE49-F238E27FC236}">
                  <a16:creationId xmlns:a16="http://schemas.microsoft.com/office/drawing/2014/main" id="{FC5DF50F-2F95-48F1-9E52-31B4EEB6B041}"/>
                </a:ext>
              </a:extLst>
            </p:cNvPr>
            <p:cNvSpPr/>
            <p:nvPr/>
          </p:nvSpPr>
          <p:spPr>
            <a:xfrm>
              <a:off x="7721275" y="2178766"/>
              <a:ext cx="687371" cy="716954"/>
            </a:xfrm>
            <a:custGeom>
              <a:avLst/>
              <a:gdLst/>
              <a:ahLst/>
              <a:cxnLst/>
              <a:rect l="l" t="t" r="r" b="b"/>
              <a:pathLst>
                <a:path w="1003300" h="1046479">
                  <a:moveTo>
                    <a:pt x="605872" y="0"/>
                  </a:moveTo>
                  <a:lnTo>
                    <a:pt x="557150" y="821"/>
                  </a:lnTo>
                  <a:lnTo>
                    <a:pt x="506392" y="9655"/>
                  </a:lnTo>
                  <a:lnTo>
                    <a:pt x="455201" y="24134"/>
                  </a:lnTo>
                  <a:lnTo>
                    <a:pt x="405338" y="41524"/>
                  </a:lnTo>
                  <a:lnTo>
                    <a:pt x="356893" y="61883"/>
                  </a:lnTo>
                  <a:lnTo>
                    <a:pt x="309955" y="85265"/>
                  </a:lnTo>
                  <a:lnTo>
                    <a:pt x="264613" y="111727"/>
                  </a:lnTo>
                  <a:lnTo>
                    <a:pt x="220956" y="141324"/>
                  </a:lnTo>
                  <a:lnTo>
                    <a:pt x="179073" y="174111"/>
                  </a:lnTo>
                  <a:lnTo>
                    <a:pt x="142107" y="208129"/>
                  </a:lnTo>
                  <a:lnTo>
                    <a:pt x="109501" y="244380"/>
                  </a:lnTo>
                  <a:lnTo>
                    <a:pt x="81213" y="282795"/>
                  </a:lnTo>
                  <a:lnTo>
                    <a:pt x="57206" y="323308"/>
                  </a:lnTo>
                  <a:lnTo>
                    <a:pt x="37440" y="365848"/>
                  </a:lnTo>
                  <a:lnTo>
                    <a:pt x="21875" y="410348"/>
                  </a:lnTo>
                  <a:lnTo>
                    <a:pt x="10473" y="456740"/>
                  </a:lnTo>
                  <a:lnTo>
                    <a:pt x="3194" y="504956"/>
                  </a:lnTo>
                  <a:lnTo>
                    <a:pt x="0" y="554927"/>
                  </a:lnTo>
                  <a:lnTo>
                    <a:pt x="1192" y="604940"/>
                  </a:lnTo>
                  <a:lnTo>
                    <a:pt x="6813" y="654145"/>
                  </a:lnTo>
                  <a:lnTo>
                    <a:pt x="16456" y="702561"/>
                  </a:lnTo>
                  <a:lnTo>
                    <a:pt x="29716" y="750206"/>
                  </a:lnTo>
                  <a:lnTo>
                    <a:pt x="46187" y="797097"/>
                  </a:lnTo>
                  <a:lnTo>
                    <a:pt x="65463" y="843253"/>
                  </a:lnTo>
                  <a:lnTo>
                    <a:pt x="87829" y="886105"/>
                  </a:lnTo>
                  <a:lnTo>
                    <a:pt x="114244" y="924225"/>
                  </a:lnTo>
                  <a:lnTo>
                    <a:pt x="144479" y="957465"/>
                  </a:lnTo>
                  <a:lnTo>
                    <a:pt x="178302" y="985677"/>
                  </a:lnTo>
                  <a:lnTo>
                    <a:pt x="215485" y="1008712"/>
                  </a:lnTo>
                  <a:lnTo>
                    <a:pt x="255798" y="1026421"/>
                  </a:lnTo>
                  <a:lnTo>
                    <a:pt x="299010" y="1038658"/>
                  </a:lnTo>
                  <a:lnTo>
                    <a:pt x="344891" y="1045272"/>
                  </a:lnTo>
                  <a:lnTo>
                    <a:pt x="393213" y="1046116"/>
                  </a:lnTo>
                  <a:lnTo>
                    <a:pt x="443875" y="1043123"/>
                  </a:lnTo>
                  <a:lnTo>
                    <a:pt x="494323" y="1038436"/>
                  </a:lnTo>
                  <a:lnTo>
                    <a:pt x="544535" y="1032099"/>
                  </a:lnTo>
                  <a:lnTo>
                    <a:pt x="594491" y="1024154"/>
                  </a:lnTo>
                  <a:lnTo>
                    <a:pt x="644168" y="1014646"/>
                  </a:lnTo>
                  <a:lnTo>
                    <a:pt x="693547" y="1003618"/>
                  </a:lnTo>
                  <a:lnTo>
                    <a:pt x="742605" y="991112"/>
                  </a:lnTo>
                  <a:lnTo>
                    <a:pt x="789294" y="975527"/>
                  </a:lnTo>
                  <a:lnTo>
                    <a:pt x="831198" y="955454"/>
                  </a:lnTo>
                  <a:lnTo>
                    <a:pt x="868416" y="931038"/>
                  </a:lnTo>
                  <a:lnTo>
                    <a:pt x="901050" y="902420"/>
                  </a:lnTo>
                  <a:lnTo>
                    <a:pt x="929201" y="869744"/>
                  </a:lnTo>
                  <a:lnTo>
                    <a:pt x="952969" y="833152"/>
                  </a:lnTo>
                  <a:lnTo>
                    <a:pt x="972455" y="792787"/>
                  </a:lnTo>
                  <a:lnTo>
                    <a:pt x="987760" y="748792"/>
                  </a:lnTo>
                  <a:lnTo>
                    <a:pt x="998985" y="701310"/>
                  </a:lnTo>
                  <a:lnTo>
                    <a:pt x="1002817" y="661184"/>
                  </a:lnTo>
                  <a:lnTo>
                    <a:pt x="1003152" y="641223"/>
                  </a:lnTo>
                  <a:lnTo>
                    <a:pt x="1002566" y="621270"/>
                  </a:lnTo>
                  <a:lnTo>
                    <a:pt x="998574" y="569219"/>
                  </a:lnTo>
                  <a:lnTo>
                    <a:pt x="992201" y="517537"/>
                  </a:lnTo>
                  <a:lnTo>
                    <a:pt x="984017" y="466138"/>
                  </a:lnTo>
                  <a:lnTo>
                    <a:pt x="974590" y="414933"/>
                  </a:lnTo>
                  <a:lnTo>
                    <a:pt x="964490" y="363835"/>
                  </a:lnTo>
                  <a:lnTo>
                    <a:pt x="954285" y="312756"/>
                  </a:lnTo>
                  <a:lnTo>
                    <a:pt x="940488" y="261957"/>
                  </a:lnTo>
                  <a:lnTo>
                    <a:pt x="920138" y="215136"/>
                  </a:lnTo>
                  <a:lnTo>
                    <a:pt x="893545" y="172097"/>
                  </a:lnTo>
                  <a:lnTo>
                    <a:pt x="861017" y="132642"/>
                  </a:lnTo>
                  <a:lnTo>
                    <a:pt x="822864" y="96574"/>
                  </a:lnTo>
                  <a:lnTo>
                    <a:pt x="782642" y="65694"/>
                  </a:lnTo>
                  <a:lnTo>
                    <a:pt x="740944" y="40039"/>
                  </a:lnTo>
                  <a:lnTo>
                    <a:pt x="697657" y="20166"/>
                  </a:lnTo>
                  <a:lnTo>
                    <a:pt x="652671" y="6634"/>
                  </a:lnTo>
                  <a:lnTo>
                    <a:pt x="605872" y="0"/>
                  </a:lnTo>
                  <a:close/>
                </a:path>
              </a:pathLst>
            </a:custGeom>
            <a:solidFill>
              <a:srgbClr val="7A68AE"/>
            </a:solidFill>
          </p:spPr>
          <p:txBody>
            <a:bodyPr wrap="square" lIns="0" tIns="0" rIns="0" bIns="0" rtlCol="0"/>
            <a:lstStyle/>
            <a:p>
              <a:pPr defTabSz="1219170">
                <a:defRPr/>
              </a:pPr>
              <a:endParaRPr sz="2400" dirty="0">
                <a:solidFill>
                  <a:prstClr val="black"/>
                </a:solidFill>
                <a:latin typeface="Calibri" panose="020F0502020204030204"/>
                <a:cs typeface="Helvetica"/>
                <a:sym typeface="TaubSans-Regular"/>
              </a:endParaRPr>
            </a:p>
          </p:txBody>
        </p:sp>
        <p:sp>
          <p:nvSpPr>
            <p:cNvPr id="151" name="Freeform 12">
              <a:extLst>
                <a:ext uri="{FF2B5EF4-FFF2-40B4-BE49-F238E27FC236}">
                  <a16:creationId xmlns:a16="http://schemas.microsoft.com/office/drawing/2014/main" id="{87A71DFD-A63E-4B64-8982-3A1891A63183}"/>
                </a:ext>
              </a:extLst>
            </p:cNvPr>
            <p:cNvSpPr>
              <a:spLocks noChangeAspect="1" noEditPoints="1"/>
            </p:cNvSpPr>
            <p:nvPr/>
          </p:nvSpPr>
          <p:spPr bwMode="auto">
            <a:xfrm>
              <a:off x="7891869" y="2382500"/>
              <a:ext cx="368300" cy="377825"/>
            </a:xfrm>
            <a:custGeom>
              <a:avLst/>
              <a:gdLst>
                <a:gd name="T0" fmla="*/ 106 w 232"/>
                <a:gd name="T1" fmla="*/ 198 h 238"/>
                <a:gd name="T2" fmla="*/ 106 w 232"/>
                <a:gd name="T3" fmla="*/ 129 h 238"/>
                <a:gd name="T4" fmla="*/ 39 w 232"/>
                <a:gd name="T5" fmla="*/ 129 h 238"/>
                <a:gd name="T6" fmla="*/ 39 w 232"/>
                <a:gd name="T7" fmla="*/ 109 h 238"/>
                <a:gd name="T8" fmla="*/ 106 w 232"/>
                <a:gd name="T9" fmla="*/ 109 h 238"/>
                <a:gd name="T10" fmla="*/ 106 w 232"/>
                <a:gd name="T11" fmla="*/ 39 h 238"/>
                <a:gd name="T12" fmla="*/ 126 w 232"/>
                <a:gd name="T13" fmla="*/ 39 h 238"/>
                <a:gd name="T14" fmla="*/ 126 w 232"/>
                <a:gd name="T15" fmla="*/ 109 h 238"/>
                <a:gd name="T16" fmla="*/ 193 w 232"/>
                <a:gd name="T17" fmla="*/ 109 h 238"/>
                <a:gd name="T18" fmla="*/ 193 w 232"/>
                <a:gd name="T19" fmla="*/ 129 h 238"/>
                <a:gd name="T20" fmla="*/ 126 w 232"/>
                <a:gd name="T21" fmla="*/ 129 h 238"/>
                <a:gd name="T22" fmla="*/ 126 w 232"/>
                <a:gd name="T23" fmla="*/ 198 h 238"/>
                <a:gd name="T24" fmla="*/ 106 w 232"/>
                <a:gd name="T25" fmla="*/ 198 h 238"/>
                <a:gd name="T26" fmla="*/ 20 w 232"/>
                <a:gd name="T27" fmla="*/ 39 h 238"/>
                <a:gd name="T28" fmla="*/ 0 w 232"/>
                <a:gd name="T29" fmla="*/ 39 h 238"/>
                <a:gd name="T30" fmla="*/ 0 w 232"/>
                <a:gd name="T31" fmla="*/ 198 h 238"/>
                <a:gd name="T32" fmla="*/ 20 w 232"/>
                <a:gd name="T33" fmla="*/ 198 h 238"/>
                <a:gd name="T34" fmla="*/ 20 w 232"/>
                <a:gd name="T35" fmla="*/ 39 h 238"/>
                <a:gd name="T36" fmla="*/ 213 w 232"/>
                <a:gd name="T37" fmla="*/ 39 h 238"/>
                <a:gd name="T38" fmla="*/ 213 w 232"/>
                <a:gd name="T39" fmla="*/ 198 h 238"/>
                <a:gd name="T40" fmla="*/ 232 w 232"/>
                <a:gd name="T41" fmla="*/ 198 h 238"/>
                <a:gd name="T42" fmla="*/ 232 w 232"/>
                <a:gd name="T43" fmla="*/ 39 h 238"/>
                <a:gd name="T44" fmla="*/ 213 w 232"/>
                <a:gd name="T45" fmla="*/ 39 h 238"/>
                <a:gd name="T46" fmla="*/ 222 w 232"/>
                <a:gd name="T47" fmla="*/ 0 h 238"/>
                <a:gd name="T48" fmla="*/ 10 w 232"/>
                <a:gd name="T49" fmla="*/ 0 h 238"/>
                <a:gd name="T50" fmla="*/ 10 w 232"/>
                <a:gd name="T51" fmla="*/ 19 h 238"/>
                <a:gd name="T52" fmla="*/ 222 w 232"/>
                <a:gd name="T53" fmla="*/ 19 h 238"/>
                <a:gd name="T54" fmla="*/ 222 w 232"/>
                <a:gd name="T55" fmla="*/ 0 h 238"/>
                <a:gd name="T56" fmla="*/ 10 w 232"/>
                <a:gd name="T57" fmla="*/ 238 h 238"/>
                <a:gd name="T58" fmla="*/ 222 w 232"/>
                <a:gd name="T59" fmla="*/ 238 h 238"/>
                <a:gd name="T60" fmla="*/ 222 w 232"/>
                <a:gd name="T61" fmla="*/ 218 h 238"/>
                <a:gd name="T62" fmla="*/ 10 w 232"/>
                <a:gd name="T63" fmla="*/ 218 h 238"/>
                <a:gd name="T64" fmla="*/ 10 w 232"/>
                <a:gd name="T65" fmla="*/ 238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2" h="238">
                  <a:moveTo>
                    <a:pt x="106" y="198"/>
                  </a:moveTo>
                  <a:lnTo>
                    <a:pt x="106" y="129"/>
                  </a:lnTo>
                  <a:lnTo>
                    <a:pt x="39" y="129"/>
                  </a:lnTo>
                  <a:lnTo>
                    <a:pt x="39" y="109"/>
                  </a:lnTo>
                  <a:lnTo>
                    <a:pt x="106" y="109"/>
                  </a:lnTo>
                  <a:lnTo>
                    <a:pt x="106" y="39"/>
                  </a:lnTo>
                  <a:lnTo>
                    <a:pt x="126" y="39"/>
                  </a:lnTo>
                  <a:lnTo>
                    <a:pt x="126" y="109"/>
                  </a:lnTo>
                  <a:lnTo>
                    <a:pt x="193" y="109"/>
                  </a:lnTo>
                  <a:lnTo>
                    <a:pt x="193" y="129"/>
                  </a:lnTo>
                  <a:lnTo>
                    <a:pt x="126" y="129"/>
                  </a:lnTo>
                  <a:lnTo>
                    <a:pt x="126" y="198"/>
                  </a:lnTo>
                  <a:lnTo>
                    <a:pt x="106" y="198"/>
                  </a:lnTo>
                  <a:close/>
                  <a:moveTo>
                    <a:pt x="20" y="39"/>
                  </a:moveTo>
                  <a:lnTo>
                    <a:pt x="0" y="39"/>
                  </a:lnTo>
                  <a:lnTo>
                    <a:pt x="0" y="198"/>
                  </a:lnTo>
                  <a:lnTo>
                    <a:pt x="20" y="198"/>
                  </a:lnTo>
                  <a:lnTo>
                    <a:pt x="20" y="39"/>
                  </a:lnTo>
                  <a:close/>
                  <a:moveTo>
                    <a:pt x="213" y="39"/>
                  </a:moveTo>
                  <a:lnTo>
                    <a:pt x="213" y="198"/>
                  </a:lnTo>
                  <a:lnTo>
                    <a:pt x="232" y="198"/>
                  </a:lnTo>
                  <a:lnTo>
                    <a:pt x="232" y="39"/>
                  </a:lnTo>
                  <a:lnTo>
                    <a:pt x="213" y="39"/>
                  </a:lnTo>
                  <a:close/>
                  <a:moveTo>
                    <a:pt x="222" y="0"/>
                  </a:moveTo>
                  <a:lnTo>
                    <a:pt x="10" y="0"/>
                  </a:lnTo>
                  <a:lnTo>
                    <a:pt x="10" y="19"/>
                  </a:lnTo>
                  <a:lnTo>
                    <a:pt x="222" y="19"/>
                  </a:lnTo>
                  <a:lnTo>
                    <a:pt x="222" y="0"/>
                  </a:lnTo>
                  <a:close/>
                  <a:moveTo>
                    <a:pt x="10" y="238"/>
                  </a:moveTo>
                  <a:lnTo>
                    <a:pt x="222" y="238"/>
                  </a:lnTo>
                  <a:lnTo>
                    <a:pt x="222" y="218"/>
                  </a:lnTo>
                  <a:lnTo>
                    <a:pt x="10" y="218"/>
                  </a:lnTo>
                  <a:lnTo>
                    <a:pt x="10" y="238"/>
                  </a:lnTo>
                  <a:close/>
                </a:path>
              </a:pathLst>
            </a:custGeom>
            <a:solidFill>
              <a:schemeClr val="bg1"/>
            </a:solidFill>
            <a:ln>
              <a:noFill/>
            </a:ln>
          </p:spPr>
          <p:txBody>
            <a:bodyPr vert="horz" wrap="square" lIns="121920" tIns="60960" rIns="121920" bIns="60960" numCol="1" anchor="t" anchorCtr="0" compatLnSpc="1">
              <a:prstTxWarp prst="textNoShape">
                <a:avLst/>
              </a:prstTxWarp>
            </a:bodyPr>
            <a:lstStyle/>
            <a:p>
              <a:pPr defTabSz="1219170">
                <a:defRPr/>
              </a:pPr>
              <a:endParaRPr lang="en-US" sz="2400" dirty="0">
                <a:solidFill>
                  <a:prstClr val="black"/>
                </a:solidFill>
                <a:latin typeface="Calibri" panose="020F0502020204030204"/>
                <a:cs typeface="Helvetica"/>
                <a:sym typeface="TaubSans-Regular"/>
              </a:endParaRPr>
            </a:p>
          </p:txBody>
        </p:sp>
      </p:grpSp>
      <p:sp>
        <p:nvSpPr>
          <p:cNvPr id="152" name="TextBox 151">
            <a:extLst>
              <a:ext uri="{FF2B5EF4-FFF2-40B4-BE49-F238E27FC236}">
                <a16:creationId xmlns:a16="http://schemas.microsoft.com/office/drawing/2014/main" id="{F15B827F-E8B3-41D1-B564-C34CB0F884A9}"/>
              </a:ext>
            </a:extLst>
          </p:cNvPr>
          <p:cNvSpPr txBox="1"/>
          <p:nvPr/>
        </p:nvSpPr>
        <p:spPr>
          <a:xfrm>
            <a:off x="3788392" y="3298406"/>
            <a:ext cx="1210588" cy="1446358"/>
          </a:xfrm>
          <a:prstGeom prst="rect">
            <a:avLst/>
          </a:prstGeom>
          <a:noFill/>
        </p:spPr>
        <p:txBody>
          <a:bodyPr wrap="none" rtlCol="0" anchor="ctr">
            <a:spAutoFit/>
          </a:bodyPr>
          <a:lstStyle/>
          <a:p>
            <a:pPr algn="ctr" defTabSz="1219170">
              <a:defRPr/>
            </a:pPr>
            <a:r>
              <a:rPr lang="en-US" sz="2400" b="1" kern="0" dirty="0">
                <a:solidFill>
                  <a:srgbClr val="262626"/>
                </a:solidFill>
                <a:latin typeface="Taub Sans" pitchFamily="2" charset="0"/>
                <a:ea typeface="Taub Sans" pitchFamily="2" charset="0"/>
                <a:cs typeface="Arial" panose="020B0604020202020204" pitchFamily="34" charset="0"/>
                <a:sym typeface="TaubSans-Regular"/>
              </a:rPr>
              <a:t>Payroll</a:t>
            </a:r>
            <a:endParaRPr lang="en-US" sz="2667" b="1" kern="0" dirty="0">
              <a:solidFill>
                <a:srgbClr val="262626"/>
              </a:solidFill>
              <a:latin typeface="Taub Sans" pitchFamily="2" charset="0"/>
              <a:ea typeface="Taub Sans" pitchFamily="2" charset="0"/>
              <a:cs typeface="Arial" panose="020B0604020202020204" pitchFamily="34" charset="0"/>
              <a:sym typeface="TaubSans-Regular"/>
            </a:endParaRPr>
          </a:p>
          <a:p>
            <a:pPr algn="ctr" defTabSz="1219170">
              <a:defRPr/>
            </a:pPr>
            <a:r>
              <a:rPr lang="en-US" sz="2133" kern="0" dirty="0">
                <a:solidFill>
                  <a:srgbClr val="262626"/>
                </a:solidFill>
                <a:latin typeface="Taub Sans" pitchFamily="2" charset="0"/>
                <a:ea typeface="Taub Sans" pitchFamily="2" charset="0"/>
                <a:cs typeface="Arial" panose="020B0604020202020204" pitchFamily="34" charset="0"/>
                <a:sym typeface="TaubSans-Regular"/>
              </a:rPr>
              <a:t>For over </a:t>
            </a:r>
            <a:br>
              <a:rPr lang="en-US" sz="2133" kern="0" dirty="0">
                <a:solidFill>
                  <a:srgbClr val="262626"/>
                </a:solidFill>
                <a:latin typeface="Taub Sans" pitchFamily="2" charset="0"/>
                <a:ea typeface="Taub Sans" pitchFamily="2" charset="0"/>
                <a:cs typeface="Arial" panose="020B0604020202020204" pitchFamily="34" charset="0"/>
                <a:sym typeface="TaubSans-Regular"/>
              </a:rPr>
            </a:br>
            <a:r>
              <a:rPr lang="en-US" sz="2133" b="1" kern="0" dirty="0">
                <a:solidFill>
                  <a:srgbClr val="D02827"/>
                </a:solidFill>
                <a:latin typeface="Taub Sans" pitchFamily="2" charset="0"/>
                <a:ea typeface="Taub Sans" pitchFamily="2" charset="0"/>
                <a:cs typeface="Arial" panose="020B0604020202020204" pitchFamily="34" charset="0"/>
                <a:sym typeface="TaubSans-Regular"/>
              </a:rPr>
              <a:t>700,000 </a:t>
            </a:r>
            <a:br>
              <a:rPr lang="en-US" sz="2133" b="1" kern="0" dirty="0">
                <a:solidFill>
                  <a:srgbClr val="D02827"/>
                </a:solidFill>
                <a:latin typeface="Taub Sans" pitchFamily="2" charset="0"/>
                <a:ea typeface="Taub Sans" pitchFamily="2" charset="0"/>
                <a:cs typeface="Arial" panose="020B0604020202020204" pitchFamily="34" charset="0"/>
                <a:sym typeface="TaubSans-Regular"/>
              </a:rPr>
            </a:br>
            <a:r>
              <a:rPr lang="en-US" sz="2133" kern="0" dirty="0">
                <a:solidFill>
                  <a:srgbClr val="262626"/>
                </a:solidFill>
                <a:latin typeface="Taub Sans" pitchFamily="2" charset="0"/>
                <a:ea typeface="Taub Sans" pitchFamily="2" charset="0"/>
                <a:cs typeface="Arial" panose="020B0604020202020204" pitchFamily="34" charset="0"/>
                <a:sym typeface="TaubSans-Regular"/>
              </a:rPr>
              <a:t>clients </a:t>
            </a:r>
          </a:p>
        </p:txBody>
      </p:sp>
      <p:grpSp>
        <p:nvGrpSpPr>
          <p:cNvPr id="153" name="Group 152">
            <a:extLst>
              <a:ext uri="{FF2B5EF4-FFF2-40B4-BE49-F238E27FC236}">
                <a16:creationId xmlns:a16="http://schemas.microsoft.com/office/drawing/2014/main" id="{75E6F32E-95C2-461E-A0DC-871EE87B093A}"/>
              </a:ext>
            </a:extLst>
          </p:cNvPr>
          <p:cNvGrpSpPr/>
          <p:nvPr/>
        </p:nvGrpSpPr>
        <p:grpSpPr>
          <a:xfrm>
            <a:off x="10318330" y="2064802"/>
            <a:ext cx="821109" cy="931231"/>
            <a:chOff x="3049553" y="1687238"/>
            <a:chExt cx="923290" cy="1047115"/>
          </a:xfrm>
        </p:grpSpPr>
        <p:sp>
          <p:nvSpPr>
            <p:cNvPr id="154" name="object 112">
              <a:extLst>
                <a:ext uri="{FF2B5EF4-FFF2-40B4-BE49-F238E27FC236}">
                  <a16:creationId xmlns:a16="http://schemas.microsoft.com/office/drawing/2014/main" id="{5F9E8C9B-DD9C-453C-840A-F5DE80BE233A}"/>
                </a:ext>
              </a:extLst>
            </p:cNvPr>
            <p:cNvSpPr/>
            <p:nvPr/>
          </p:nvSpPr>
          <p:spPr>
            <a:xfrm>
              <a:off x="3049553" y="1687238"/>
              <a:ext cx="923290" cy="1047115"/>
            </a:xfrm>
            <a:custGeom>
              <a:avLst/>
              <a:gdLst/>
              <a:ahLst/>
              <a:cxnLst/>
              <a:rect l="l" t="t" r="r" b="b"/>
              <a:pathLst>
                <a:path w="923290" h="1047114">
                  <a:moveTo>
                    <a:pt x="460353" y="0"/>
                  </a:moveTo>
                  <a:lnTo>
                    <a:pt x="414779" y="1724"/>
                  </a:lnTo>
                  <a:lnTo>
                    <a:pt x="369404" y="8011"/>
                  </a:lnTo>
                  <a:lnTo>
                    <a:pt x="324555" y="18995"/>
                  </a:lnTo>
                  <a:lnTo>
                    <a:pt x="280560" y="34810"/>
                  </a:lnTo>
                  <a:lnTo>
                    <a:pt x="237746" y="55591"/>
                  </a:lnTo>
                  <a:lnTo>
                    <a:pt x="196440" y="81472"/>
                  </a:lnTo>
                  <a:lnTo>
                    <a:pt x="156970" y="112589"/>
                  </a:lnTo>
                  <a:lnTo>
                    <a:pt x="120302" y="148346"/>
                  </a:lnTo>
                  <a:lnTo>
                    <a:pt x="88650" y="186820"/>
                  </a:lnTo>
                  <a:lnTo>
                    <a:pt x="61942" y="227605"/>
                  </a:lnTo>
                  <a:lnTo>
                    <a:pt x="40103" y="270296"/>
                  </a:lnTo>
                  <a:lnTo>
                    <a:pt x="23063" y="314489"/>
                  </a:lnTo>
                  <a:lnTo>
                    <a:pt x="10747" y="359778"/>
                  </a:lnTo>
                  <a:lnTo>
                    <a:pt x="3084" y="405757"/>
                  </a:lnTo>
                  <a:lnTo>
                    <a:pt x="0" y="452022"/>
                  </a:lnTo>
                  <a:lnTo>
                    <a:pt x="1422" y="498167"/>
                  </a:lnTo>
                  <a:lnTo>
                    <a:pt x="7278" y="543786"/>
                  </a:lnTo>
                  <a:lnTo>
                    <a:pt x="17495" y="588476"/>
                  </a:lnTo>
                  <a:lnTo>
                    <a:pt x="32000" y="631830"/>
                  </a:lnTo>
                  <a:lnTo>
                    <a:pt x="54957" y="681549"/>
                  </a:lnTo>
                  <a:lnTo>
                    <a:pt x="83810" y="728277"/>
                  </a:lnTo>
                  <a:lnTo>
                    <a:pt x="139107" y="801477"/>
                  </a:lnTo>
                  <a:lnTo>
                    <a:pt x="167941" y="838623"/>
                  </a:lnTo>
                  <a:lnTo>
                    <a:pt x="198058" y="875085"/>
                  </a:lnTo>
                  <a:lnTo>
                    <a:pt x="229830" y="910079"/>
                  </a:lnTo>
                  <a:lnTo>
                    <a:pt x="263627" y="942819"/>
                  </a:lnTo>
                  <a:lnTo>
                    <a:pt x="299819" y="972520"/>
                  </a:lnTo>
                  <a:lnTo>
                    <a:pt x="338778" y="998396"/>
                  </a:lnTo>
                  <a:lnTo>
                    <a:pt x="380873" y="1019661"/>
                  </a:lnTo>
                  <a:lnTo>
                    <a:pt x="426475" y="1035531"/>
                  </a:lnTo>
                  <a:lnTo>
                    <a:pt x="475956" y="1045220"/>
                  </a:lnTo>
                  <a:lnTo>
                    <a:pt x="524392" y="1046640"/>
                  </a:lnTo>
                  <a:lnTo>
                    <a:pt x="568688" y="1040347"/>
                  </a:lnTo>
                  <a:lnTo>
                    <a:pt x="609129" y="1027102"/>
                  </a:lnTo>
                  <a:lnTo>
                    <a:pt x="646000" y="1007668"/>
                  </a:lnTo>
                  <a:lnTo>
                    <a:pt x="679586" y="982807"/>
                  </a:lnTo>
                  <a:lnTo>
                    <a:pt x="710171" y="953279"/>
                  </a:lnTo>
                  <a:lnTo>
                    <a:pt x="738043" y="919848"/>
                  </a:lnTo>
                  <a:lnTo>
                    <a:pt x="763484" y="883275"/>
                  </a:lnTo>
                  <a:lnTo>
                    <a:pt x="786781" y="844322"/>
                  </a:lnTo>
                  <a:lnTo>
                    <a:pt x="808218" y="803752"/>
                  </a:lnTo>
                  <a:lnTo>
                    <a:pt x="828082" y="762325"/>
                  </a:lnTo>
                  <a:lnTo>
                    <a:pt x="846655" y="720804"/>
                  </a:lnTo>
                  <a:lnTo>
                    <a:pt x="864225" y="679951"/>
                  </a:lnTo>
                  <a:lnTo>
                    <a:pt x="881076" y="640528"/>
                  </a:lnTo>
                  <a:lnTo>
                    <a:pt x="897492" y="603297"/>
                  </a:lnTo>
                  <a:lnTo>
                    <a:pt x="911889" y="549309"/>
                  </a:lnTo>
                  <a:lnTo>
                    <a:pt x="920528" y="497771"/>
                  </a:lnTo>
                  <a:lnTo>
                    <a:pt x="923116" y="441352"/>
                  </a:lnTo>
                  <a:lnTo>
                    <a:pt x="919361" y="386744"/>
                  </a:lnTo>
                  <a:lnTo>
                    <a:pt x="909215" y="334411"/>
                  </a:lnTo>
                  <a:lnTo>
                    <a:pt x="892626" y="284815"/>
                  </a:lnTo>
                  <a:lnTo>
                    <a:pt x="869546" y="238418"/>
                  </a:lnTo>
                  <a:lnTo>
                    <a:pt x="844219" y="197542"/>
                  </a:lnTo>
                  <a:lnTo>
                    <a:pt x="814690" y="158876"/>
                  </a:lnTo>
                  <a:lnTo>
                    <a:pt x="757445" y="104358"/>
                  </a:lnTo>
                  <a:lnTo>
                    <a:pt x="719644" y="77917"/>
                  </a:lnTo>
                  <a:lnTo>
                    <a:pt x="679750" y="55096"/>
                  </a:lnTo>
                  <a:lnTo>
                    <a:pt x="638092" y="36029"/>
                  </a:lnTo>
                  <a:lnTo>
                    <a:pt x="594996" y="20852"/>
                  </a:lnTo>
                  <a:lnTo>
                    <a:pt x="550789" y="9698"/>
                  </a:lnTo>
                  <a:lnTo>
                    <a:pt x="505799" y="2702"/>
                  </a:lnTo>
                  <a:lnTo>
                    <a:pt x="460353" y="0"/>
                  </a:lnTo>
                  <a:close/>
                </a:path>
              </a:pathLst>
            </a:custGeom>
            <a:solidFill>
              <a:srgbClr val="D02827"/>
            </a:solidFill>
          </p:spPr>
          <p:txBody>
            <a:bodyPr wrap="square" lIns="0" tIns="0" rIns="0" bIns="0" rtlCol="0"/>
            <a:lstStyle/>
            <a:p>
              <a:pPr defTabSz="1219170">
                <a:defRPr/>
              </a:pPr>
              <a:endParaRPr sz="2400" dirty="0">
                <a:solidFill>
                  <a:prstClr val="black"/>
                </a:solidFill>
                <a:latin typeface="Calibri" panose="020F0502020204030204"/>
                <a:cs typeface="Helvetica"/>
                <a:sym typeface="TaubSans-Regular"/>
              </a:endParaRPr>
            </a:p>
          </p:txBody>
        </p:sp>
        <p:sp>
          <p:nvSpPr>
            <p:cNvPr id="155" name="Freeform 29">
              <a:extLst>
                <a:ext uri="{FF2B5EF4-FFF2-40B4-BE49-F238E27FC236}">
                  <a16:creationId xmlns:a16="http://schemas.microsoft.com/office/drawing/2014/main" id="{35E43F8A-2C46-4C97-9372-350C5A2377E9}"/>
                </a:ext>
              </a:extLst>
            </p:cNvPr>
            <p:cNvSpPr>
              <a:spLocks noChangeAspect="1" noEditPoints="1"/>
            </p:cNvSpPr>
            <p:nvPr/>
          </p:nvSpPr>
          <p:spPr bwMode="auto">
            <a:xfrm>
              <a:off x="3267324" y="1864348"/>
              <a:ext cx="487748" cy="594360"/>
            </a:xfrm>
            <a:custGeom>
              <a:avLst/>
              <a:gdLst>
                <a:gd name="T0" fmla="*/ 64 w 183"/>
                <a:gd name="T1" fmla="*/ 74 h 223"/>
                <a:gd name="T2" fmla="*/ 64 w 183"/>
                <a:gd name="T3" fmla="*/ 84 h 223"/>
                <a:gd name="T4" fmla="*/ 101 w 183"/>
                <a:gd name="T5" fmla="*/ 84 h 223"/>
                <a:gd name="T6" fmla="*/ 101 w 183"/>
                <a:gd name="T7" fmla="*/ 130 h 223"/>
                <a:gd name="T8" fmla="*/ 82 w 183"/>
                <a:gd name="T9" fmla="*/ 130 h 223"/>
                <a:gd name="T10" fmla="*/ 82 w 183"/>
                <a:gd name="T11" fmla="*/ 149 h 223"/>
                <a:gd name="T12" fmla="*/ 64 w 183"/>
                <a:gd name="T13" fmla="*/ 149 h 223"/>
                <a:gd name="T14" fmla="*/ 64 w 183"/>
                <a:gd name="T15" fmla="*/ 130 h 223"/>
                <a:gd name="T16" fmla="*/ 46 w 183"/>
                <a:gd name="T17" fmla="*/ 130 h 223"/>
                <a:gd name="T18" fmla="*/ 46 w 183"/>
                <a:gd name="T19" fmla="*/ 112 h 223"/>
                <a:gd name="T20" fmla="*/ 82 w 183"/>
                <a:gd name="T21" fmla="*/ 112 h 223"/>
                <a:gd name="T22" fmla="*/ 82 w 183"/>
                <a:gd name="T23" fmla="*/ 102 h 223"/>
                <a:gd name="T24" fmla="*/ 46 w 183"/>
                <a:gd name="T25" fmla="*/ 102 h 223"/>
                <a:gd name="T26" fmla="*/ 46 w 183"/>
                <a:gd name="T27" fmla="*/ 56 h 223"/>
                <a:gd name="T28" fmla="*/ 64 w 183"/>
                <a:gd name="T29" fmla="*/ 56 h 223"/>
                <a:gd name="T30" fmla="*/ 64 w 183"/>
                <a:gd name="T31" fmla="*/ 37 h 223"/>
                <a:gd name="T32" fmla="*/ 82 w 183"/>
                <a:gd name="T33" fmla="*/ 37 h 223"/>
                <a:gd name="T34" fmla="*/ 82 w 183"/>
                <a:gd name="T35" fmla="*/ 56 h 223"/>
                <a:gd name="T36" fmla="*/ 101 w 183"/>
                <a:gd name="T37" fmla="*/ 56 h 223"/>
                <a:gd name="T38" fmla="*/ 101 w 183"/>
                <a:gd name="T39" fmla="*/ 74 h 223"/>
                <a:gd name="T40" fmla="*/ 64 w 183"/>
                <a:gd name="T41" fmla="*/ 74 h 223"/>
                <a:gd name="T42" fmla="*/ 18 w 183"/>
                <a:gd name="T43" fmla="*/ 37 h 223"/>
                <a:gd name="T44" fmla="*/ 0 w 183"/>
                <a:gd name="T45" fmla="*/ 37 h 223"/>
                <a:gd name="T46" fmla="*/ 0 w 183"/>
                <a:gd name="T47" fmla="*/ 158 h 223"/>
                <a:gd name="T48" fmla="*/ 18 w 183"/>
                <a:gd name="T49" fmla="*/ 158 h 223"/>
                <a:gd name="T50" fmla="*/ 18 w 183"/>
                <a:gd name="T51" fmla="*/ 37 h 223"/>
                <a:gd name="T52" fmla="*/ 128 w 183"/>
                <a:gd name="T53" fmla="*/ 158 h 223"/>
                <a:gd name="T54" fmla="*/ 147 w 183"/>
                <a:gd name="T55" fmla="*/ 158 h 223"/>
                <a:gd name="T56" fmla="*/ 147 w 183"/>
                <a:gd name="T57" fmla="*/ 37 h 223"/>
                <a:gd name="T58" fmla="*/ 128 w 183"/>
                <a:gd name="T59" fmla="*/ 37 h 223"/>
                <a:gd name="T60" fmla="*/ 128 w 183"/>
                <a:gd name="T61" fmla="*/ 158 h 223"/>
                <a:gd name="T62" fmla="*/ 137 w 183"/>
                <a:gd name="T63" fmla="*/ 0 h 223"/>
                <a:gd name="T64" fmla="*/ 9 w 183"/>
                <a:gd name="T65" fmla="*/ 0 h 223"/>
                <a:gd name="T66" fmla="*/ 9 w 183"/>
                <a:gd name="T67" fmla="*/ 19 h 223"/>
                <a:gd name="T68" fmla="*/ 137 w 183"/>
                <a:gd name="T69" fmla="*/ 19 h 223"/>
                <a:gd name="T70" fmla="*/ 137 w 183"/>
                <a:gd name="T71" fmla="*/ 0 h 223"/>
                <a:gd name="T72" fmla="*/ 165 w 183"/>
                <a:gd name="T73" fmla="*/ 65 h 223"/>
                <a:gd name="T74" fmla="*/ 165 w 183"/>
                <a:gd name="T75" fmla="*/ 186 h 223"/>
                <a:gd name="T76" fmla="*/ 183 w 183"/>
                <a:gd name="T77" fmla="*/ 186 h 223"/>
                <a:gd name="T78" fmla="*/ 183 w 183"/>
                <a:gd name="T79" fmla="*/ 65 h 223"/>
                <a:gd name="T80" fmla="*/ 165 w 183"/>
                <a:gd name="T81" fmla="*/ 65 h 223"/>
                <a:gd name="T82" fmla="*/ 27 w 183"/>
                <a:gd name="T83" fmla="*/ 223 h 223"/>
                <a:gd name="T84" fmla="*/ 165 w 183"/>
                <a:gd name="T85" fmla="*/ 223 h 223"/>
                <a:gd name="T86" fmla="*/ 165 w 183"/>
                <a:gd name="T87" fmla="*/ 205 h 223"/>
                <a:gd name="T88" fmla="*/ 27 w 183"/>
                <a:gd name="T89" fmla="*/ 205 h 223"/>
                <a:gd name="T90" fmla="*/ 27 w 183"/>
                <a:gd name="T91" fmla="*/ 223 h 223"/>
                <a:gd name="T92" fmla="*/ 137 w 183"/>
                <a:gd name="T93" fmla="*/ 177 h 223"/>
                <a:gd name="T94" fmla="*/ 9 w 183"/>
                <a:gd name="T95" fmla="*/ 177 h 223"/>
                <a:gd name="T96" fmla="*/ 9 w 183"/>
                <a:gd name="T97" fmla="*/ 195 h 223"/>
                <a:gd name="T98" fmla="*/ 137 w 183"/>
                <a:gd name="T99" fmla="*/ 195 h 223"/>
                <a:gd name="T100" fmla="*/ 137 w 183"/>
                <a:gd name="T101" fmla="*/ 177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83" h="223">
                  <a:moveTo>
                    <a:pt x="64" y="74"/>
                  </a:moveTo>
                  <a:lnTo>
                    <a:pt x="64" y="84"/>
                  </a:lnTo>
                  <a:lnTo>
                    <a:pt x="101" y="84"/>
                  </a:lnTo>
                  <a:lnTo>
                    <a:pt x="101" y="130"/>
                  </a:lnTo>
                  <a:lnTo>
                    <a:pt x="82" y="130"/>
                  </a:lnTo>
                  <a:lnTo>
                    <a:pt x="82" y="149"/>
                  </a:lnTo>
                  <a:lnTo>
                    <a:pt x="64" y="149"/>
                  </a:lnTo>
                  <a:lnTo>
                    <a:pt x="64" y="130"/>
                  </a:lnTo>
                  <a:lnTo>
                    <a:pt x="46" y="130"/>
                  </a:lnTo>
                  <a:lnTo>
                    <a:pt x="46" y="112"/>
                  </a:lnTo>
                  <a:lnTo>
                    <a:pt x="82" y="112"/>
                  </a:lnTo>
                  <a:lnTo>
                    <a:pt x="82" y="102"/>
                  </a:lnTo>
                  <a:lnTo>
                    <a:pt x="46" y="102"/>
                  </a:lnTo>
                  <a:lnTo>
                    <a:pt x="46" y="56"/>
                  </a:lnTo>
                  <a:lnTo>
                    <a:pt x="64" y="56"/>
                  </a:lnTo>
                  <a:lnTo>
                    <a:pt x="64" y="37"/>
                  </a:lnTo>
                  <a:lnTo>
                    <a:pt x="82" y="37"/>
                  </a:lnTo>
                  <a:lnTo>
                    <a:pt x="82" y="56"/>
                  </a:lnTo>
                  <a:lnTo>
                    <a:pt x="101" y="56"/>
                  </a:lnTo>
                  <a:lnTo>
                    <a:pt x="101" y="74"/>
                  </a:lnTo>
                  <a:lnTo>
                    <a:pt x="64" y="74"/>
                  </a:lnTo>
                  <a:close/>
                  <a:moveTo>
                    <a:pt x="18" y="37"/>
                  </a:moveTo>
                  <a:lnTo>
                    <a:pt x="0" y="37"/>
                  </a:lnTo>
                  <a:lnTo>
                    <a:pt x="0" y="158"/>
                  </a:lnTo>
                  <a:lnTo>
                    <a:pt x="18" y="158"/>
                  </a:lnTo>
                  <a:lnTo>
                    <a:pt x="18" y="37"/>
                  </a:lnTo>
                  <a:close/>
                  <a:moveTo>
                    <a:pt x="128" y="158"/>
                  </a:moveTo>
                  <a:lnTo>
                    <a:pt x="147" y="158"/>
                  </a:lnTo>
                  <a:lnTo>
                    <a:pt x="147" y="37"/>
                  </a:lnTo>
                  <a:lnTo>
                    <a:pt x="128" y="37"/>
                  </a:lnTo>
                  <a:lnTo>
                    <a:pt x="128" y="158"/>
                  </a:lnTo>
                  <a:close/>
                  <a:moveTo>
                    <a:pt x="137" y="0"/>
                  </a:moveTo>
                  <a:lnTo>
                    <a:pt x="9" y="0"/>
                  </a:lnTo>
                  <a:lnTo>
                    <a:pt x="9" y="19"/>
                  </a:lnTo>
                  <a:lnTo>
                    <a:pt x="137" y="19"/>
                  </a:lnTo>
                  <a:lnTo>
                    <a:pt x="137" y="0"/>
                  </a:lnTo>
                  <a:close/>
                  <a:moveTo>
                    <a:pt x="165" y="65"/>
                  </a:moveTo>
                  <a:lnTo>
                    <a:pt x="165" y="186"/>
                  </a:lnTo>
                  <a:lnTo>
                    <a:pt x="183" y="186"/>
                  </a:lnTo>
                  <a:lnTo>
                    <a:pt x="183" y="65"/>
                  </a:lnTo>
                  <a:lnTo>
                    <a:pt x="165" y="65"/>
                  </a:lnTo>
                  <a:close/>
                  <a:moveTo>
                    <a:pt x="27" y="223"/>
                  </a:moveTo>
                  <a:lnTo>
                    <a:pt x="165" y="223"/>
                  </a:lnTo>
                  <a:lnTo>
                    <a:pt x="165" y="205"/>
                  </a:lnTo>
                  <a:lnTo>
                    <a:pt x="27" y="205"/>
                  </a:lnTo>
                  <a:lnTo>
                    <a:pt x="27" y="223"/>
                  </a:lnTo>
                  <a:close/>
                  <a:moveTo>
                    <a:pt x="137" y="177"/>
                  </a:moveTo>
                  <a:lnTo>
                    <a:pt x="9" y="177"/>
                  </a:lnTo>
                  <a:lnTo>
                    <a:pt x="9" y="195"/>
                  </a:lnTo>
                  <a:lnTo>
                    <a:pt x="137" y="195"/>
                  </a:lnTo>
                  <a:lnTo>
                    <a:pt x="137" y="177"/>
                  </a:lnTo>
                  <a:close/>
                </a:path>
              </a:pathLst>
            </a:custGeom>
            <a:solidFill>
              <a:schemeClr val="bg1"/>
            </a:solidFill>
            <a:ln>
              <a:noFill/>
            </a:ln>
          </p:spPr>
          <p:txBody>
            <a:bodyPr vert="horz" wrap="square" lIns="121920" tIns="60960" rIns="121920" bIns="60960" numCol="1" anchor="t" anchorCtr="0" compatLnSpc="1">
              <a:prstTxWarp prst="textNoShape">
                <a:avLst/>
              </a:prstTxWarp>
            </a:bodyPr>
            <a:lstStyle/>
            <a:p>
              <a:pPr defTabSz="1219170">
                <a:defRPr/>
              </a:pPr>
              <a:endParaRPr lang="en-US" sz="2400" dirty="0">
                <a:solidFill>
                  <a:prstClr val="black"/>
                </a:solidFill>
                <a:latin typeface="Calibri" panose="020F0502020204030204"/>
                <a:cs typeface="Helvetica"/>
                <a:sym typeface="TaubSans-Regular"/>
              </a:endParaRPr>
            </a:p>
          </p:txBody>
        </p:sp>
      </p:grpSp>
      <p:grpSp>
        <p:nvGrpSpPr>
          <p:cNvPr id="158" name="Group 157">
            <a:extLst>
              <a:ext uri="{FF2B5EF4-FFF2-40B4-BE49-F238E27FC236}">
                <a16:creationId xmlns:a16="http://schemas.microsoft.com/office/drawing/2014/main" id="{FDD0D0EE-E50D-4020-8671-FADC9C1647E1}"/>
              </a:ext>
            </a:extLst>
          </p:cNvPr>
          <p:cNvGrpSpPr/>
          <p:nvPr/>
        </p:nvGrpSpPr>
        <p:grpSpPr>
          <a:xfrm>
            <a:off x="5758153" y="3586417"/>
            <a:ext cx="848348" cy="932152"/>
            <a:chOff x="3754927" y="2174002"/>
            <a:chExt cx="661169" cy="726482"/>
          </a:xfrm>
        </p:grpSpPr>
        <p:sp>
          <p:nvSpPr>
            <p:cNvPr id="159" name="object 32">
              <a:extLst>
                <a:ext uri="{FF2B5EF4-FFF2-40B4-BE49-F238E27FC236}">
                  <a16:creationId xmlns:a16="http://schemas.microsoft.com/office/drawing/2014/main" id="{22D5F495-61F1-44EE-A887-35B552B22132}"/>
                </a:ext>
              </a:extLst>
            </p:cNvPr>
            <p:cNvSpPr/>
            <p:nvPr/>
          </p:nvSpPr>
          <p:spPr>
            <a:xfrm>
              <a:off x="3754927" y="2174002"/>
              <a:ext cx="661169" cy="726482"/>
            </a:xfrm>
            <a:custGeom>
              <a:avLst/>
              <a:gdLst/>
              <a:ahLst/>
              <a:cxnLst/>
              <a:rect l="l" t="t" r="r" b="b"/>
              <a:pathLst>
                <a:path w="2622550" h="2909570">
                  <a:moveTo>
                    <a:pt x="1298276" y="0"/>
                  </a:moveTo>
                  <a:lnTo>
                    <a:pt x="1250297" y="1361"/>
                  </a:lnTo>
                  <a:lnTo>
                    <a:pt x="1201936" y="4560"/>
                  </a:lnTo>
                  <a:lnTo>
                    <a:pt x="1153218" y="9630"/>
                  </a:lnTo>
                  <a:lnTo>
                    <a:pt x="1104168" y="16605"/>
                  </a:lnTo>
                  <a:lnTo>
                    <a:pt x="1054814" y="25519"/>
                  </a:lnTo>
                  <a:lnTo>
                    <a:pt x="1004339" y="36488"/>
                  </a:lnTo>
                  <a:lnTo>
                    <a:pt x="954884" y="49258"/>
                  </a:lnTo>
                  <a:lnTo>
                    <a:pt x="906466" y="63780"/>
                  </a:lnTo>
                  <a:lnTo>
                    <a:pt x="859102" y="80006"/>
                  </a:lnTo>
                  <a:lnTo>
                    <a:pt x="812811" y="97888"/>
                  </a:lnTo>
                  <a:lnTo>
                    <a:pt x="767608" y="117378"/>
                  </a:lnTo>
                  <a:lnTo>
                    <a:pt x="723513" y="138427"/>
                  </a:lnTo>
                  <a:lnTo>
                    <a:pt x="680541" y="160988"/>
                  </a:lnTo>
                  <a:lnTo>
                    <a:pt x="638710" y="185013"/>
                  </a:lnTo>
                  <a:lnTo>
                    <a:pt x="598038" y="210452"/>
                  </a:lnTo>
                  <a:lnTo>
                    <a:pt x="558542" y="237259"/>
                  </a:lnTo>
                  <a:lnTo>
                    <a:pt x="520240" y="265385"/>
                  </a:lnTo>
                  <a:lnTo>
                    <a:pt x="483148" y="294781"/>
                  </a:lnTo>
                  <a:lnTo>
                    <a:pt x="447284" y="325400"/>
                  </a:lnTo>
                  <a:lnTo>
                    <a:pt x="412666" y="357194"/>
                  </a:lnTo>
                  <a:lnTo>
                    <a:pt x="379310" y="390114"/>
                  </a:lnTo>
                  <a:lnTo>
                    <a:pt x="347235" y="424112"/>
                  </a:lnTo>
                  <a:lnTo>
                    <a:pt x="316457" y="459140"/>
                  </a:lnTo>
                  <a:lnTo>
                    <a:pt x="286994" y="495150"/>
                  </a:lnTo>
                  <a:lnTo>
                    <a:pt x="258863" y="532094"/>
                  </a:lnTo>
                  <a:lnTo>
                    <a:pt x="232082" y="569923"/>
                  </a:lnTo>
                  <a:lnTo>
                    <a:pt x="206591" y="608716"/>
                  </a:lnTo>
                  <a:lnTo>
                    <a:pt x="182638" y="648046"/>
                  </a:lnTo>
                  <a:lnTo>
                    <a:pt x="160009" y="688243"/>
                  </a:lnTo>
                  <a:lnTo>
                    <a:pt x="138800" y="729133"/>
                  </a:lnTo>
                  <a:lnTo>
                    <a:pt x="119027" y="770669"/>
                  </a:lnTo>
                  <a:lnTo>
                    <a:pt x="100708" y="812800"/>
                  </a:lnTo>
                  <a:lnTo>
                    <a:pt x="83860" y="855481"/>
                  </a:lnTo>
                  <a:lnTo>
                    <a:pt x="68500" y="898661"/>
                  </a:lnTo>
                  <a:lnTo>
                    <a:pt x="54646" y="942295"/>
                  </a:lnTo>
                  <a:lnTo>
                    <a:pt x="42316" y="986332"/>
                  </a:lnTo>
                  <a:lnTo>
                    <a:pt x="31526" y="1030725"/>
                  </a:lnTo>
                  <a:lnTo>
                    <a:pt x="22293" y="1075426"/>
                  </a:lnTo>
                  <a:lnTo>
                    <a:pt x="14636" y="1120386"/>
                  </a:lnTo>
                  <a:lnTo>
                    <a:pt x="7886" y="1171592"/>
                  </a:lnTo>
                  <a:lnTo>
                    <a:pt x="3190" y="1223019"/>
                  </a:lnTo>
                  <a:lnTo>
                    <a:pt x="558" y="1274613"/>
                  </a:lnTo>
                  <a:lnTo>
                    <a:pt x="0" y="1326320"/>
                  </a:lnTo>
                  <a:lnTo>
                    <a:pt x="1523" y="1378085"/>
                  </a:lnTo>
                  <a:lnTo>
                    <a:pt x="5139" y="1429853"/>
                  </a:lnTo>
                  <a:lnTo>
                    <a:pt x="11098" y="1476079"/>
                  </a:lnTo>
                  <a:lnTo>
                    <a:pt x="16895" y="1522819"/>
                  </a:lnTo>
                  <a:lnTo>
                    <a:pt x="28401" y="1617568"/>
                  </a:lnTo>
                  <a:lnTo>
                    <a:pt x="34309" y="1665438"/>
                  </a:lnTo>
                  <a:lnTo>
                    <a:pt x="40453" y="1713547"/>
                  </a:lnTo>
                  <a:lnTo>
                    <a:pt x="46932" y="1761826"/>
                  </a:lnTo>
                  <a:lnTo>
                    <a:pt x="53846" y="1810205"/>
                  </a:lnTo>
                  <a:lnTo>
                    <a:pt x="61294" y="1858617"/>
                  </a:lnTo>
                  <a:lnTo>
                    <a:pt x="69377" y="1906991"/>
                  </a:lnTo>
                  <a:lnTo>
                    <a:pt x="78193" y="1955259"/>
                  </a:lnTo>
                  <a:lnTo>
                    <a:pt x="87841" y="2003352"/>
                  </a:lnTo>
                  <a:lnTo>
                    <a:pt x="98422" y="2051201"/>
                  </a:lnTo>
                  <a:lnTo>
                    <a:pt x="110035" y="2098737"/>
                  </a:lnTo>
                  <a:lnTo>
                    <a:pt x="122780" y="2145890"/>
                  </a:lnTo>
                  <a:lnTo>
                    <a:pt x="136755" y="2192593"/>
                  </a:lnTo>
                  <a:lnTo>
                    <a:pt x="152060" y="2238776"/>
                  </a:lnTo>
                  <a:lnTo>
                    <a:pt x="168795" y="2284369"/>
                  </a:lnTo>
                  <a:lnTo>
                    <a:pt x="187059" y="2329305"/>
                  </a:lnTo>
                  <a:lnTo>
                    <a:pt x="206953" y="2373514"/>
                  </a:lnTo>
                  <a:lnTo>
                    <a:pt x="228574" y="2416926"/>
                  </a:lnTo>
                  <a:lnTo>
                    <a:pt x="252023" y="2459474"/>
                  </a:lnTo>
                  <a:lnTo>
                    <a:pt x="277400" y="2501088"/>
                  </a:lnTo>
                  <a:lnTo>
                    <a:pt x="304803" y="2541699"/>
                  </a:lnTo>
                  <a:lnTo>
                    <a:pt x="334332" y="2581238"/>
                  </a:lnTo>
                  <a:lnTo>
                    <a:pt x="366087" y="2619636"/>
                  </a:lnTo>
                  <a:lnTo>
                    <a:pt x="400167" y="2656825"/>
                  </a:lnTo>
                  <a:lnTo>
                    <a:pt x="436672" y="2692734"/>
                  </a:lnTo>
                  <a:lnTo>
                    <a:pt x="475701" y="2727296"/>
                  </a:lnTo>
                  <a:lnTo>
                    <a:pt x="517354" y="2760441"/>
                  </a:lnTo>
                  <a:lnTo>
                    <a:pt x="558886" y="2789123"/>
                  </a:lnTo>
                  <a:lnTo>
                    <a:pt x="600547" y="2814463"/>
                  </a:lnTo>
                  <a:lnTo>
                    <a:pt x="642320" y="2836564"/>
                  </a:lnTo>
                  <a:lnTo>
                    <a:pt x="684187" y="2855530"/>
                  </a:lnTo>
                  <a:lnTo>
                    <a:pt x="726131" y="2871464"/>
                  </a:lnTo>
                  <a:lnTo>
                    <a:pt x="768135" y="2884470"/>
                  </a:lnTo>
                  <a:lnTo>
                    <a:pt x="810182" y="2894650"/>
                  </a:lnTo>
                  <a:lnTo>
                    <a:pt x="852254" y="2902109"/>
                  </a:lnTo>
                  <a:lnTo>
                    <a:pt x="894335" y="2906949"/>
                  </a:lnTo>
                  <a:lnTo>
                    <a:pt x="936406" y="2909274"/>
                  </a:lnTo>
                  <a:lnTo>
                    <a:pt x="978450" y="2909188"/>
                  </a:lnTo>
                  <a:lnTo>
                    <a:pt x="1020451" y="2906793"/>
                  </a:lnTo>
                  <a:lnTo>
                    <a:pt x="1062391" y="2902193"/>
                  </a:lnTo>
                  <a:lnTo>
                    <a:pt x="1104253" y="2895491"/>
                  </a:lnTo>
                  <a:lnTo>
                    <a:pt x="1146019" y="2886791"/>
                  </a:lnTo>
                  <a:lnTo>
                    <a:pt x="1187672" y="2876196"/>
                  </a:lnTo>
                  <a:lnTo>
                    <a:pt x="1229195" y="2863810"/>
                  </a:lnTo>
                  <a:lnTo>
                    <a:pt x="1270571" y="2849735"/>
                  </a:lnTo>
                  <a:lnTo>
                    <a:pt x="1311782" y="2834075"/>
                  </a:lnTo>
                  <a:lnTo>
                    <a:pt x="1352811" y="2816934"/>
                  </a:lnTo>
                  <a:lnTo>
                    <a:pt x="1393641" y="2798415"/>
                  </a:lnTo>
                  <a:lnTo>
                    <a:pt x="1434255" y="2778621"/>
                  </a:lnTo>
                  <a:lnTo>
                    <a:pt x="1474635" y="2757656"/>
                  </a:lnTo>
                  <a:lnTo>
                    <a:pt x="1514763" y="2735622"/>
                  </a:lnTo>
                  <a:lnTo>
                    <a:pt x="1554624" y="2712624"/>
                  </a:lnTo>
                  <a:lnTo>
                    <a:pt x="1594199" y="2688764"/>
                  </a:lnTo>
                  <a:lnTo>
                    <a:pt x="1633471" y="2664146"/>
                  </a:lnTo>
                  <a:lnTo>
                    <a:pt x="1672423" y="2638874"/>
                  </a:lnTo>
                  <a:lnTo>
                    <a:pt x="1711037" y="2613051"/>
                  </a:lnTo>
                  <a:lnTo>
                    <a:pt x="1749297" y="2586779"/>
                  </a:lnTo>
                  <a:lnTo>
                    <a:pt x="1787185" y="2560163"/>
                  </a:lnTo>
                  <a:lnTo>
                    <a:pt x="1824684" y="2533306"/>
                  </a:lnTo>
                  <a:lnTo>
                    <a:pt x="1898445" y="2479281"/>
                  </a:lnTo>
                  <a:lnTo>
                    <a:pt x="2108590" y="2322167"/>
                  </a:lnTo>
                  <a:lnTo>
                    <a:pt x="2141809" y="2297789"/>
                  </a:lnTo>
                  <a:lnTo>
                    <a:pt x="2174466" y="2274205"/>
                  </a:lnTo>
                  <a:lnTo>
                    <a:pt x="2213692" y="2237138"/>
                  </a:lnTo>
                  <a:lnTo>
                    <a:pt x="2250869" y="2199855"/>
                  </a:lnTo>
                  <a:lnTo>
                    <a:pt x="2286047" y="2162345"/>
                  </a:lnTo>
                  <a:lnTo>
                    <a:pt x="2319273" y="2124600"/>
                  </a:lnTo>
                  <a:lnTo>
                    <a:pt x="2350596" y="2086607"/>
                  </a:lnTo>
                  <a:lnTo>
                    <a:pt x="2380062" y="2048358"/>
                  </a:lnTo>
                  <a:lnTo>
                    <a:pt x="2410731" y="2004089"/>
                  </a:lnTo>
                  <a:lnTo>
                    <a:pt x="2439447" y="1959239"/>
                  </a:lnTo>
                  <a:lnTo>
                    <a:pt x="2466180" y="1913846"/>
                  </a:lnTo>
                  <a:lnTo>
                    <a:pt x="2490903" y="1867951"/>
                  </a:lnTo>
                  <a:lnTo>
                    <a:pt x="2513586" y="1821592"/>
                  </a:lnTo>
                  <a:lnTo>
                    <a:pt x="2534200" y="1774808"/>
                  </a:lnTo>
                  <a:lnTo>
                    <a:pt x="2552717" y="1727640"/>
                  </a:lnTo>
                  <a:lnTo>
                    <a:pt x="2569109" y="1680126"/>
                  </a:lnTo>
                  <a:lnTo>
                    <a:pt x="2583346" y="1632305"/>
                  </a:lnTo>
                  <a:lnTo>
                    <a:pt x="2595400" y="1584217"/>
                  </a:lnTo>
                  <a:lnTo>
                    <a:pt x="2605242" y="1535901"/>
                  </a:lnTo>
                  <a:lnTo>
                    <a:pt x="2612843" y="1487397"/>
                  </a:lnTo>
                  <a:lnTo>
                    <a:pt x="2618176" y="1438743"/>
                  </a:lnTo>
                  <a:lnTo>
                    <a:pt x="2621210" y="1389979"/>
                  </a:lnTo>
                  <a:lnTo>
                    <a:pt x="2621918" y="1341144"/>
                  </a:lnTo>
                  <a:lnTo>
                    <a:pt x="2622017" y="1295944"/>
                  </a:lnTo>
                  <a:lnTo>
                    <a:pt x="2620594" y="1250639"/>
                  </a:lnTo>
                  <a:lnTo>
                    <a:pt x="2617686" y="1205232"/>
                  </a:lnTo>
                  <a:lnTo>
                    <a:pt x="2613332" y="1159725"/>
                  </a:lnTo>
                  <a:lnTo>
                    <a:pt x="2607378" y="1114296"/>
                  </a:lnTo>
                  <a:lnTo>
                    <a:pt x="2600037" y="1068791"/>
                  </a:lnTo>
                  <a:lnTo>
                    <a:pt x="2591324" y="1023239"/>
                  </a:lnTo>
                  <a:lnTo>
                    <a:pt x="2581260" y="977668"/>
                  </a:lnTo>
                  <a:lnTo>
                    <a:pt x="2567066" y="934121"/>
                  </a:lnTo>
                  <a:lnTo>
                    <a:pt x="2551502" y="891134"/>
                  </a:lnTo>
                  <a:lnTo>
                    <a:pt x="2534596" y="848740"/>
                  </a:lnTo>
                  <a:lnTo>
                    <a:pt x="2516372" y="806972"/>
                  </a:lnTo>
                  <a:lnTo>
                    <a:pt x="2496856" y="765865"/>
                  </a:lnTo>
                  <a:lnTo>
                    <a:pt x="2476076" y="725453"/>
                  </a:lnTo>
                  <a:lnTo>
                    <a:pt x="2454056" y="685768"/>
                  </a:lnTo>
                  <a:lnTo>
                    <a:pt x="2430822" y="646844"/>
                  </a:lnTo>
                  <a:lnTo>
                    <a:pt x="2406315" y="608590"/>
                  </a:lnTo>
                  <a:lnTo>
                    <a:pt x="2380818" y="571416"/>
                  </a:lnTo>
                  <a:lnTo>
                    <a:pt x="2354100" y="534978"/>
                  </a:lnTo>
                  <a:lnTo>
                    <a:pt x="2326272" y="499436"/>
                  </a:lnTo>
                  <a:lnTo>
                    <a:pt x="2297360" y="464824"/>
                  </a:lnTo>
                  <a:lnTo>
                    <a:pt x="2267391" y="431175"/>
                  </a:lnTo>
                  <a:lnTo>
                    <a:pt x="2236389" y="398523"/>
                  </a:lnTo>
                  <a:lnTo>
                    <a:pt x="2204382" y="366901"/>
                  </a:lnTo>
                  <a:lnTo>
                    <a:pt x="2171395" y="336343"/>
                  </a:lnTo>
                  <a:lnTo>
                    <a:pt x="2137454" y="306883"/>
                  </a:lnTo>
                  <a:lnTo>
                    <a:pt x="2102585" y="278555"/>
                  </a:lnTo>
                  <a:lnTo>
                    <a:pt x="2066814" y="251391"/>
                  </a:lnTo>
                  <a:lnTo>
                    <a:pt x="2030167" y="225426"/>
                  </a:lnTo>
                  <a:lnTo>
                    <a:pt x="1992670" y="200693"/>
                  </a:lnTo>
                  <a:lnTo>
                    <a:pt x="1954348" y="177226"/>
                  </a:lnTo>
                  <a:lnTo>
                    <a:pt x="1915229" y="155059"/>
                  </a:lnTo>
                  <a:lnTo>
                    <a:pt x="1875337" y="134225"/>
                  </a:lnTo>
                  <a:lnTo>
                    <a:pt x="1834699" y="114757"/>
                  </a:lnTo>
                  <a:lnTo>
                    <a:pt x="1793340" y="96690"/>
                  </a:lnTo>
                  <a:lnTo>
                    <a:pt x="1751287" y="80057"/>
                  </a:lnTo>
                  <a:lnTo>
                    <a:pt x="1708566" y="64892"/>
                  </a:lnTo>
                  <a:lnTo>
                    <a:pt x="1665202" y="51228"/>
                  </a:lnTo>
                  <a:lnTo>
                    <a:pt x="1621222" y="39099"/>
                  </a:lnTo>
                  <a:lnTo>
                    <a:pt x="1576651" y="28539"/>
                  </a:lnTo>
                  <a:lnTo>
                    <a:pt x="1531515" y="19580"/>
                  </a:lnTo>
                  <a:lnTo>
                    <a:pt x="1485841" y="12258"/>
                  </a:lnTo>
                  <a:lnTo>
                    <a:pt x="1439654" y="6605"/>
                  </a:lnTo>
                  <a:lnTo>
                    <a:pt x="1392980" y="2655"/>
                  </a:lnTo>
                  <a:lnTo>
                    <a:pt x="1345845" y="442"/>
                  </a:lnTo>
                  <a:lnTo>
                    <a:pt x="1298276" y="0"/>
                  </a:lnTo>
                  <a:close/>
                </a:path>
              </a:pathLst>
            </a:custGeom>
            <a:solidFill>
              <a:srgbClr val="F1645D"/>
            </a:solidFill>
          </p:spPr>
          <p:txBody>
            <a:bodyPr wrap="square" lIns="0" tIns="0" rIns="0" bIns="0" rtlCol="0"/>
            <a:lstStyle/>
            <a:p>
              <a:pPr defTabSz="1219170">
                <a:defRPr/>
              </a:pPr>
              <a:endParaRPr sz="2400" dirty="0">
                <a:solidFill>
                  <a:prstClr val="black"/>
                </a:solidFill>
                <a:latin typeface="Calibri" panose="020F0502020204030204"/>
                <a:cs typeface="Helvetica"/>
                <a:sym typeface="TaubSans-Regular"/>
              </a:endParaRPr>
            </a:p>
          </p:txBody>
        </p:sp>
        <p:sp>
          <p:nvSpPr>
            <p:cNvPr id="160" name="Freeform 25">
              <a:extLst>
                <a:ext uri="{FF2B5EF4-FFF2-40B4-BE49-F238E27FC236}">
                  <a16:creationId xmlns:a16="http://schemas.microsoft.com/office/drawing/2014/main" id="{2FB59C75-4FBF-4043-A35E-44BD11BAF414}"/>
                </a:ext>
              </a:extLst>
            </p:cNvPr>
            <p:cNvSpPr>
              <a:spLocks noChangeAspect="1" noEditPoints="1"/>
            </p:cNvSpPr>
            <p:nvPr/>
          </p:nvSpPr>
          <p:spPr bwMode="auto">
            <a:xfrm>
              <a:off x="3898157" y="2321806"/>
              <a:ext cx="344312" cy="358208"/>
            </a:xfrm>
            <a:custGeom>
              <a:avLst/>
              <a:gdLst>
                <a:gd name="T0" fmla="*/ 77 w 95"/>
                <a:gd name="T1" fmla="*/ 68 h 96"/>
                <a:gd name="T2" fmla="*/ 89 w 95"/>
                <a:gd name="T3" fmla="*/ 56 h 96"/>
                <a:gd name="T4" fmla="*/ 77 w 95"/>
                <a:gd name="T5" fmla="*/ 44 h 96"/>
                <a:gd name="T6" fmla="*/ 65 w 95"/>
                <a:gd name="T7" fmla="*/ 56 h 96"/>
                <a:gd name="T8" fmla="*/ 77 w 95"/>
                <a:gd name="T9" fmla="*/ 68 h 96"/>
                <a:gd name="T10" fmla="*/ 77 w 95"/>
                <a:gd name="T11" fmla="*/ 52 h 96"/>
                <a:gd name="T12" fmla="*/ 81 w 95"/>
                <a:gd name="T13" fmla="*/ 56 h 96"/>
                <a:gd name="T14" fmla="*/ 77 w 95"/>
                <a:gd name="T15" fmla="*/ 60 h 96"/>
                <a:gd name="T16" fmla="*/ 73 w 95"/>
                <a:gd name="T17" fmla="*/ 56 h 96"/>
                <a:gd name="T18" fmla="*/ 77 w 95"/>
                <a:gd name="T19" fmla="*/ 52 h 96"/>
                <a:gd name="T20" fmla="*/ 48 w 95"/>
                <a:gd name="T21" fmla="*/ 24 h 96"/>
                <a:gd name="T22" fmla="*/ 60 w 95"/>
                <a:gd name="T23" fmla="*/ 12 h 96"/>
                <a:gd name="T24" fmla="*/ 48 w 95"/>
                <a:gd name="T25" fmla="*/ 0 h 96"/>
                <a:gd name="T26" fmla="*/ 36 w 95"/>
                <a:gd name="T27" fmla="*/ 12 h 96"/>
                <a:gd name="T28" fmla="*/ 48 w 95"/>
                <a:gd name="T29" fmla="*/ 24 h 96"/>
                <a:gd name="T30" fmla="*/ 48 w 95"/>
                <a:gd name="T31" fmla="*/ 8 h 96"/>
                <a:gd name="T32" fmla="*/ 52 w 95"/>
                <a:gd name="T33" fmla="*/ 12 h 96"/>
                <a:gd name="T34" fmla="*/ 48 w 95"/>
                <a:gd name="T35" fmla="*/ 16 h 96"/>
                <a:gd name="T36" fmla="*/ 44 w 95"/>
                <a:gd name="T37" fmla="*/ 12 h 96"/>
                <a:gd name="T38" fmla="*/ 48 w 95"/>
                <a:gd name="T39" fmla="*/ 8 h 96"/>
                <a:gd name="T40" fmla="*/ 0 w 95"/>
                <a:gd name="T41" fmla="*/ 72 h 96"/>
                <a:gd name="T42" fmla="*/ 36 w 95"/>
                <a:gd name="T43" fmla="*/ 72 h 96"/>
                <a:gd name="T44" fmla="*/ 36 w 95"/>
                <a:gd name="T45" fmla="*/ 96 h 96"/>
                <a:gd name="T46" fmla="*/ 28 w 95"/>
                <a:gd name="T47" fmla="*/ 96 h 96"/>
                <a:gd name="T48" fmla="*/ 28 w 95"/>
                <a:gd name="T49" fmla="*/ 80 h 96"/>
                <a:gd name="T50" fmla="*/ 8 w 95"/>
                <a:gd name="T51" fmla="*/ 80 h 96"/>
                <a:gd name="T52" fmla="*/ 8 w 95"/>
                <a:gd name="T53" fmla="*/ 96 h 96"/>
                <a:gd name="T54" fmla="*/ 0 w 95"/>
                <a:gd name="T55" fmla="*/ 96 h 96"/>
                <a:gd name="T56" fmla="*/ 0 w 95"/>
                <a:gd name="T57" fmla="*/ 72 h 96"/>
                <a:gd name="T58" fmla="*/ 18 w 95"/>
                <a:gd name="T59" fmla="*/ 68 h 96"/>
                <a:gd name="T60" fmla="*/ 30 w 95"/>
                <a:gd name="T61" fmla="*/ 56 h 96"/>
                <a:gd name="T62" fmla="*/ 18 w 95"/>
                <a:gd name="T63" fmla="*/ 44 h 96"/>
                <a:gd name="T64" fmla="*/ 6 w 95"/>
                <a:gd name="T65" fmla="*/ 56 h 96"/>
                <a:gd name="T66" fmla="*/ 18 w 95"/>
                <a:gd name="T67" fmla="*/ 68 h 96"/>
                <a:gd name="T68" fmla="*/ 18 w 95"/>
                <a:gd name="T69" fmla="*/ 52 h 96"/>
                <a:gd name="T70" fmla="*/ 22 w 95"/>
                <a:gd name="T71" fmla="*/ 56 h 96"/>
                <a:gd name="T72" fmla="*/ 18 w 95"/>
                <a:gd name="T73" fmla="*/ 60 h 96"/>
                <a:gd name="T74" fmla="*/ 14 w 95"/>
                <a:gd name="T75" fmla="*/ 56 h 96"/>
                <a:gd name="T76" fmla="*/ 18 w 95"/>
                <a:gd name="T77" fmla="*/ 52 h 96"/>
                <a:gd name="T78" fmla="*/ 95 w 95"/>
                <a:gd name="T79" fmla="*/ 72 h 96"/>
                <a:gd name="T80" fmla="*/ 95 w 95"/>
                <a:gd name="T81" fmla="*/ 96 h 96"/>
                <a:gd name="T82" fmla="*/ 87 w 95"/>
                <a:gd name="T83" fmla="*/ 96 h 96"/>
                <a:gd name="T84" fmla="*/ 87 w 95"/>
                <a:gd name="T85" fmla="*/ 80 h 96"/>
                <a:gd name="T86" fmla="*/ 67 w 95"/>
                <a:gd name="T87" fmla="*/ 80 h 96"/>
                <a:gd name="T88" fmla="*/ 67 w 95"/>
                <a:gd name="T89" fmla="*/ 96 h 96"/>
                <a:gd name="T90" fmla="*/ 59 w 95"/>
                <a:gd name="T91" fmla="*/ 96 h 96"/>
                <a:gd name="T92" fmla="*/ 59 w 95"/>
                <a:gd name="T93" fmla="*/ 72 h 96"/>
                <a:gd name="T94" fmla="*/ 95 w 95"/>
                <a:gd name="T95" fmla="*/ 72 h 96"/>
                <a:gd name="T96" fmla="*/ 58 w 95"/>
                <a:gd name="T97" fmla="*/ 48 h 96"/>
                <a:gd name="T98" fmla="*/ 58 w 95"/>
                <a:gd name="T99" fmla="*/ 36 h 96"/>
                <a:gd name="T100" fmla="*/ 38 w 95"/>
                <a:gd name="T101" fmla="*/ 36 h 96"/>
                <a:gd name="T102" fmla="*/ 38 w 95"/>
                <a:gd name="T103" fmla="*/ 48 h 96"/>
                <a:gd name="T104" fmla="*/ 30 w 95"/>
                <a:gd name="T105" fmla="*/ 48 h 96"/>
                <a:gd name="T106" fmla="*/ 30 w 95"/>
                <a:gd name="T107" fmla="*/ 28 h 96"/>
                <a:gd name="T108" fmla="*/ 66 w 95"/>
                <a:gd name="T109" fmla="*/ 28 h 96"/>
                <a:gd name="T110" fmla="*/ 66 w 95"/>
                <a:gd name="T111" fmla="*/ 48 h 96"/>
                <a:gd name="T112" fmla="*/ 58 w 95"/>
                <a:gd name="T113" fmla="*/ 4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5" h="96">
                  <a:moveTo>
                    <a:pt x="77" y="68"/>
                  </a:moveTo>
                  <a:cubicBezTo>
                    <a:pt x="83" y="68"/>
                    <a:pt x="89" y="62"/>
                    <a:pt x="89" y="56"/>
                  </a:cubicBezTo>
                  <a:cubicBezTo>
                    <a:pt x="89" y="49"/>
                    <a:pt x="83" y="44"/>
                    <a:pt x="77" y="44"/>
                  </a:cubicBezTo>
                  <a:cubicBezTo>
                    <a:pt x="70" y="44"/>
                    <a:pt x="65" y="49"/>
                    <a:pt x="65" y="56"/>
                  </a:cubicBezTo>
                  <a:cubicBezTo>
                    <a:pt x="65" y="62"/>
                    <a:pt x="70" y="68"/>
                    <a:pt x="77" y="68"/>
                  </a:cubicBezTo>
                  <a:close/>
                  <a:moveTo>
                    <a:pt x="77" y="52"/>
                  </a:moveTo>
                  <a:cubicBezTo>
                    <a:pt x="79" y="52"/>
                    <a:pt x="81" y="53"/>
                    <a:pt x="81" y="56"/>
                  </a:cubicBezTo>
                  <a:cubicBezTo>
                    <a:pt x="81" y="58"/>
                    <a:pt x="79" y="60"/>
                    <a:pt x="77" y="60"/>
                  </a:cubicBezTo>
                  <a:cubicBezTo>
                    <a:pt x="75" y="60"/>
                    <a:pt x="73" y="58"/>
                    <a:pt x="73" y="56"/>
                  </a:cubicBezTo>
                  <a:cubicBezTo>
                    <a:pt x="73" y="53"/>
                    <a:pt x="75" y="52"/>
                    <a:pt x="77" y="52"/>
                  </a:cubicBezTo>
                  <a:close/>
                  <a:moveTo>
                    <a:pt x="48" y="24"/>
                  </a:moveTo>
                  <a:cubicBezTo>
                    <a:pt x="54" y="24"/>
                    <a:pt x="60" y="19"/>
                    <a:pt x="60" y="12"/>
                  </a:cubicBezTo>
                  <a:cubicBezTo>
                    <a:pt x="60" y="6"/>
                    <a:pt x="54" y="0"/>
                    <a:pt x="48" y="0"/>
                  </a:cubicBezTo>
                  <a:cubicBezTo>
                    <a:pt x="41" y="0"/>
                    <a:pt x="36" y="6"/>
                    <a:pt x="36" y="12"/>
                  </a:cubicBezTo>
                  <a:cubicBezTo>
                    <a:pt x="36" y="19"/>
                    <a:pt x="41" y="24"/>
                    <a:pt x="48" y="24"/>
                  </a:cubicBezTo>
                  <a:close/>
                  <a:moveTo>
                    <a:pt x="48" y="8"/>
                  </a:moveTo>
                  <a:cubicBezTo>
                    <a:pt x="50" y="8"/>
                    <a:pt x="52" y="10"/>
                    <a:pt x="52" y="12"/>
                  </a:cubicBezTo>
                  <a:cubicBezTo>
                    <a:pt x="52" y="14"/>
                    <a:pt x="50" y="16"/>
                    <a:pt x="48" y="16"/>
                  </a:cubicBezTo>
                  <a:cubicBezTo>
                    <a:pt x="45" y="16"/>
                    <a:pt x="44" y="14"/>
                    <a:pt x="44" y="12"/>
                  </a:cubicBezTo>
                  <a:cubicBezTo>
                    <a:pt x="44" y="10"/>
                    <a:pt x="45" y="8"/>
                    <a:pt x="48" y="8"/>
                  </a:cubicBezTo>
                  <a:close/>
                  <a:moveTo>
                    <a:pt x="0" y="72"/>
                  </a:moveTo>
                  <a:cubicBezTo>
                    <a:pt x="36" y="72"/>
                    <a:pt x="36" y="72"/>
                    <a:pt x="36" y="72"/>
                  </a:cubicBezTo>
                  <a:cubicBezTo>
                    <a:pt x="36" y="96"/>
                    <a:pt x="36" y="96"/>
                    <a:pt x="36" y="96"/>
                  </a:cubicBezTo>
                  <a:cubicBezTo>
                    <a:pt x="28" y="96"/>
                    <a:pt x="28" y="96"/>
                    <a:pt x="28" y="96"/>
                  </a:cubicBezTo>
                  <a:cubicBezTo>
                    <a:pt x="28" y="80"/>
                    <a:pt x="28" y="80"/>
                    <a:pt x="28" y="80"/>
                  </a:cubicBezTo>
                  <a:cubicBezTo>
                    <a:pt x="8" y="80"/>
                    <a:pt x="8" y="80"/>
                    <a:pt x="8" y="80"/>
                  </a:cubicBezTo>
                  <a:cubicBezTo>
                    <a:pt x="8" y="96"/>
                    <a:pt x="8" y="96"/>
                    <a:pt x="8" y="96"/>
                  </a:cubicBezTo>
                  <a:cubicBezTo>
                    <a:pt x="0" y="96"/>
                    <a:pt x="0" y="96"/>
                    <a:pt x="0" y="96"/>
                  </a:cubicBezTo>
                  <a:lnTo>
                    <a:pt x="0" y="72"/>
                  </a:lnTo>
                  <a:close/>
                  <a:moveTo>
                    <a:pt x="18" y="68"/>
                  </a:moveTo>
                  <a:cubicBezTo>
                    <a:pt x="24" y="68"/>
                    <a:pt x="30" y="62"/>
                    <a:pt x="30" y="56"/>
                  </a:cubicBezTo>
                  <a:cubicBezTo>
                    <a:pt x="30" y="49"/>
                    <a:pt x="24" y="44"/>
                    <a:pt x="18" y="44"/>
                  </a:cubicBezTo>
                  <a:cubicBezTo>
                    <a:pt x="11" y="44"/>
                    <a:pt x="6" y="49"/>
                    <a:pt x="6" y="56"/>
                  </a:cubicBezTo>
                  <a:cubicBezTo>
                    <a:pt x="6" y="62"/>
                    <a:pt x="11" y="68"/>
                    <a:pt x="18" y="68"/>
                  </a:cubicBezTo>
                  <a:close/>
                  <a:moveTo>
                    <a:pt x="18" y="52"/>
                  </a:moveTo>
                  <a:cubicBezTo>
                    <a:pt x="20" y="52"/>
                    <a:pt x="22" y="53"/>
                    <a:pt x="22" y="56"/>
                  </a:cubicBezTo>
                  <a:cubicBezTo>
                    <a:pt x="22" y="58"/>
                    <a:pt x="20" y="60"/>
                    <a:pt x="18" y="60"/>
                  </a:cubicBezTo>
                  <a:cubicBezTo>
                    <a:pt x="15" y="60"/>
                    <a:pt x="14" y="58"/>
                    <a:pt x="14" y="56"/>
                  </a:cubicBezTo>
                  <a:cubicBezTo>
                    <a:pt x="14" y="53"/>
                    <a:pt x="15" y="52"/>
                    <a:pt x="18" y="52"/>
                  </a:cubicBezTo>
                  <a:close/>
                  <a:moveTo>
                    <a:pt x="95" y="72"/>
                  </a:moveTo>
                  <a:cubicBezTo>
                    <a:pt x="95" y="96"/>
                    <a:pt x="95" y="96"/>
                    <a:pt x="95" y="96"/>
                  </a:cubicBezTo>
                  <a:cubicBezTo>
                    <a:pt x="87" y="96"/>
                    <a:pt x="87" y="96"/>
                    <a:pt x="87" y="96"/>
                  </a:cubicBezTo>
                  <a:cubicBezTo>
                    <a:pt x="87" y="80"/>
                    <a:pt x="87" y="80"/>
                    <a:pt x="87" y="80"/>
                  </a:cubicBezTo>
                  <a:cubicBezTo>
                    <a:pt x="67" y="80"/>
                    <a:pt x="67" y="80"/>
                    <a:pt x="67" y="80"/>
                  </a:cubicBezTo>
                  <a:cubicBezTo>
                    <a:pt x="67" y="96"/>
                    <a:pt x="67" y="96"/>
                    <a:pt x="67" y="96"/>
                  </a:cubicBezTo>
                  <a:cubicBezTo>
                    <a:pt x="59" y="96"/>
                    <a:pt x="59" y="96"/>
                    <a:pt x="59" y="96"/>
                  </a:cubicBezTo>
                  <a:cubicBezTo>
                    <a:pt x="59" y="72"/>
                    <a:pt x="59" y="72"/>
                    <a:pt x="59" y="72"/>
                  </a:cubicBezTo>
                  <a:lnTo>
                    <a:pt x="95" y="72"/>
                  </a:lnTo>
                  <a:close/>
                  <a:moveTo>
                    <a:pt x="58" y="48"/>
                  </a:moveTo>
                  <a:cubicBezTo>
                    <a:pt x="58" y="36"/>
                    <a:pt x="58" y="36"/>
                    <a:pt x="58" y="36"/>
                  </a:cubicBezTo>
                  <a:cubicBezTo>
                    <a:pt x="38" y="36"/>
                    <a:pt x="38" y="36"/>
                    <a:pt x="38" y="36"/>
                  </a:cubicBezTo>
                  <a:cubicBezTo>
                    <a:pt x="38" y="48"/>
                    <a:pt x="38" y="48"/>
                    <a:pt x="38" y="48"/>
                  </a:cubicBezTo>
                  <a:cubicBezTo>
                    <a:pt x="30" y="48"/>
                    <a:pt x="30" y="48"/>
                    <a:pt x="30" y="48"/>
                  </a:cubicBezTo>
                  <a:cubicBezTo>
                    <a:pt x="30" y="28"/>
                    <a:pt x="30" y="28"/>
                    <a:pt x="30" y="28"/>
                  </a:cubicBezTo>
                  <a:cubicBezTo>
                    <a:pt x="66" y="28"/>
                    <a:pt x="66" y="28"/>
                    <a:pt x="66" y="28"/>
                  </a:cubicBezTo>
                  <a:cubicBezTo>
                    <a:pt x="66" y="48"/>
                    <a:pt x="66" y="48"/>
                    <a:pt x="66" y="48"/>
                  </a:cubicBezTo>
                  <a:lnTo>
                    <a:pt x="58" y="48"/>
                  </a:lnTo>
                  <a:close/>
                </a:path>
              </a:pathLst>
            </a:custGeom>
            <a:solidFill>
              <a:schemeClr val="bg1"/>
            </a:solidFill>
            <a:ln>
              <a:noFill/>
            </a:ln>
          </p:spPr>
          <p:txBody>
            <a:bodyPr vert="horz" wrap="square" lIns="121920" tIns="60960" rIns="121920" bIns="60960" numCol="1" anchor="t" anchorCtr="0" compatLnSpc="1">
              <a:prstTxWarp prst="textNoShape">
                <a:avLst/>
              </a:prstTxWarp>
            </a:bodyPr>
            <a:lstStyle/>
            <a:p>
              <a:pPr defTabSz="1219170">
                <a:defRPr/>
              </a:pPr>
              <a:endParaRPr lang="en-US" sz="2400" dirty="0">
                <a:solidFill>
                  <a:prstClr val="black"/>
                </a:solidFill>
                <a:latin typeface="Calibri" panose="020F0502020204030204"/>
                <a:cs typeface="Helvetica"/>
                <a:sym typeface="TaubSans-Regular"/>
              </a:endParaRPr>
            </a:p>
          </p:txBody>
        </p:sp>
      </p:grpSp>
      <p:grpSp>
        <p:nvGrpSpPr>
          <p:cNvPr id="161" name="Group 160">
            <a:extLst>
              <a:ext uri="{FF2B5EF4-FFF2-40B4-BE49-F238E27FC236}">
                <a16:creationId xmlns:a16="http://schemas.microsoft.com/office/drawing/2014/main" id="{45D2878F-C247-44FD-9278-A31581434E6D}"/>
              </a:ext>
            </a:extLst>
          </p:cNvPr>
          <p:cNvGrpSpPr/>
          <p:nvPr/>
        </p:nvGrpSpPr>
        <p:grpSpPr>
          <a:xfrm>
            <a:off x="5848026" y="2012441"/>
            <a:ext cx="801028" cy="920484"/>
            <a:chOff x="5924063" y="2178549"/>
            <a:chExt cx="624290" cy="717389"/>
          </a:xfrm>
        </p:grpSpPr>
        <p:sp>
          <p:nvSpPr>
            <p:cNvPr id="162" name="object 115">
              <a:extLst>
                <a:ext uri="{FF2B5EF4-FFF2-40B4-BE49-F238E27FC236}">
                  <a16:creationId xmlns:a16="http://schemas.microsoft.com/office/drawing/2014/main" id="{25D4E27C-3CED-423C-B2B4-55FBB6690711}"/>
                </a:ext>
              </a:extLst>
            </p:cNvPr>
            <p:cNvSpPr/>
            <p:nvPr/>
          </p:nvSpPr>
          <p:spPr>
            <a:xfrm>
              <a:off x="5924063" y="2178549"/>
              <a:ext cx="624290" cy="717389"/>
            </a:xfrm>
            <a:custGeom>
              <a:avLst/>
              <a:gdLst/>
              <a:ahLst/>
              <a:cxnLst/>
              <a:rect l="l" t="t" r="r" b="b"/>
              <a:pathLst>
                <a:path w="911225" h="1047114">
                  <a:moveTo>
                    <a:pt x="374685" y="0"/>
                  </a:moveTo>
                  <a:lnTo>
                    <a:pt x="329160" y="3151"/>
                  </a:lnTo>
                  <a:lnTo>
                    <a:pt x="287633" y="9527"/>
                  </a:lnTo>
                  <a:lnTo>
                    <a:pt x="250102" y="19149"/>
                  </a:lnTo>
                  <a:lnTo>
                    <a:pt x="207700" y="34849"/>
                  </a:lnTo>
                  <a:lnTo>
                    <a:pt x="169420" y="54088"/>
                  </a:lnTo>
                  <a:lnTo>
                    <a:pt x="135257" y="76850"/>
                  </a:lnTo>
                  <a:lnTo>
                    <a:pt x="105206" y="103115"/>
                  </a:lnTo>
                  <a:lnTo>
                    <a:pt x="79225" y="132282"/>
                  </a:lnTo>
                  <a:lnTo>
                    <a:pt x="57371" y="163703"/>
                  </a:lnTo>
                  <a:lnTo>
                    <a:pt x="26036" y="233352"/>
                  </a:lnTo>
                  <a:lnTo>
                    <a:pt x="15757" y="271163"/>
                  </a:lnTo>
                  <a:lnTo>
                    <a:pt x="8107" y="309779"/>
                  </a:lnTo>
                  <a:lnTo>
                    <a:pt x="3006" y="349545"/>
                  </a:lnTo>
                  <a:lnTo>
                    <a:pt x="466" y="390353"/>
                  </a:lnTo>
                  <a:lnTo>
                    <a:pt x="0" y="431775"/>
                  </a:lnTo>
                  <a:lnTo>
                    <a:pt x="1064" y="473181"/>
                  </a:lnTo>
                  <a:lnTo>
                    <a:pt x="3654" y="514578"/>
                  </a:lnTo>
                  <a:lnTo>
                    <a:pt x="7764" y="555971"/>
                  </a:lnTo>
                  <a:lnTo>
                    <a:pt x="12796" y="596596"/>
                  </a:lnTo>
                  <a:lnTo>
                    <a:pt x="18131" y="635716"/>
                  </a:lnTo>
                  <a:lnTo>
                    <a:pt x="29763" y="709359"/>
                  </a:lnTo>
                  <a:lnTo>
                    <a:pt x="47685" y="767470"/>
                  </a:lnTo>
                  <a:lnTo>
                    <a:pt x="67358" y="820038"/>
                  </a:lnTo>
                  <a:lnTo>
                    <a:pt x="88788" y="867059"/>
                  </a:lnTo>
                  <a:lnTo>
                    <a:pt x="111976" y="908534"/>
                  </a:lnTo>
                  <a:lnTo>
                    <a:pt x="136927" y="944461"/>
                  </a:lnTo>
                  <a:lnTo>
                    <a:pt x="163644" y="974838"/>
                  </a:lnTo>
                  <a:lnTo>
                    <a:pt x="215671" y="1012889"/>
                  </a:lnTo>
                  <a:lnTo>
                    <a:pt x="279337" y="1034480"/>
                  </a:lnTo>
                  <a:lnTo>
                    <a:pt x="348086" y="1044203"/>
                  </a:lnTo>
                  <a:lnTo>
                    <a:pt x="415689" y="1046616"/>
                  </a:lnTo>
                  <a:lnTo>
                    <a:pt x="448136" y="1045478"/>
                  </a:lnTo>
                  <a:lnTo>
                    <a:pt x="507173" y="1040010"/>
                  </a:lnTo>
                  <a:lnTo>
                    <a:pt x="556413" y="1031123"/>
                  </a:lnTo>
                  <a:lnTo>
                    <a:pt x="589715" y="1021056"/>
                  </a:lnTo>
                  <a:lnTo>
                    <a:pt x="619091" y="1016332"/>
                  </a:lnTo>
                  <a:lnTo>
                    <a:pt x="671438" y="1000546"/>
                  </a:lnTo>
                  <a:lnTo>
                    <a:pt x="715744" y="976640"/>
                  </a:lnTo>
                  <a:lnTo>
                    <a:pt x="754647" y="947382"/>
                  </a:lnTo>
                  <a:lnTo>
                    <a:pt x="800176" y="898354"/>
                  </a:lnTo>
                  <a:lnTo>
                    <a:pt x="825291" y="859095"/>
                  </a:lnTo>
                  <a:lnTo>
                    <a:pt x="847677" y="813142"/>
                  </a:lnTo>
                  <a:lnTo>
                    <a:pt x="867350" y="760478"/>
                  </a:lnTo>
                  <a:lnTo>
                    <a:pt x="880727" y="715079"/>
                  </a:lnTo>
                  <a:lnTo>
                    <a:pt x="891668" y="668386"/>
                  </a:lnTo>
                  <a:lnTo>
                    <a:pt x="900173" y="620407"/>
                  </a:lnTo>
                  <a:lnTo>
                    <a:pt x="906241" y="571146"/>
                  </a:lnTo>
                  <a:lnTo>
                    <a:pt x="909872" y="520611"/>
                  </a:lnTo>
                  <a:lnTo>
                    <a:pt x="910818" y="469788"/>
                  </a:lnTo>
                  <a:lnTo>
                    <a:pt x="908734" y="419420"/>
                  </a:lnTo>
                  <a:lnTo>
                    <a:pt x="903629" y="369518"/>
                  </a:lnTo>
                  <a:lnTo>
                    <a:pt x="895514" y="320095"/>
                  </a:lnTo>
                  <a:lnTo>
                    <a:pt x="884362" y="271050"/>
                  </a:lnTo>
                  <a:lnTo>
                    <a:pt x="869786" y="224094"/>
                  </a:lnTo>
                  <a:lnTo>
                    <a:pt x="851268" y="180336"/>
                  </a:lnTo>
                  <a:lnTo>
                    <a:pt x="828851" y="139895"/>
                  </a:lnTo>
                  <a:lnTo>
                    <a:pt x="802544" y="102781"/>
                  </a:lnTo>
                  <a:lnTo>
                    <a:pt x="772358" y="69001"/>
                  </a:lnTo>
                  <a:lnTo>
                    <a:pt x="742689" y="40695"/>
                  </a:lnTo>
                  <a:lnTo>
                    <a:pt x="699282" y="17861"/>
                  </a:lnTo>
                  <a:lnTo>
                    <a:pt x="649090" y="7429"/>
                  </a:lnTo>
                  <a:lnTo>
                    <a:pt x="615805" y="4900"/>
                  </a:lnTo>
                  <a:lnTo>
                    <a:pt x="534618" y="4900"/>
                  </a:lnTo>
                  <a:lnTo>
                    <a:pt x="515188" y="4823"/>
                  </a:lnTo>
                  <a:lnTo>
                    <a:pt x="496222" y="4286"/>
                  </a:lnTo>
                  <a:lnTo>
                    <a:pt x="424210" y="52"/>
                  </a:lnTo>
                  <a:lnTo>
                    <a:pt x="374685" y="0"/>
                  </a:lnTo>
                  <a:close/>
                </a:path>
                <a:path w="911225" h="1047114">
                  <a:moveTo>
                    <a:pt x="574344" y="4128"/>
                  </a:moveTo>
                  <a:lnTo>
                    <a:pt x="534618" y="4900"/>
                  </a:lnTo>
                  <a:lnTo>
                    <a:pt x="615805" y="4900"/>
                  </a:lnTo>
                  <a:lnTo>
                    <a:pt x="612650" y="4728"/>
                  </a:lnTo>
                  <a:lnTo>
                    <a:pt x="593725" y="4194"/>
                  </a:lnTo>
                  <a:lnTo>
                    <a:pt x="574344" y="4128"/>
                  </a:lnTo>
                  <a:close/>
                </a:path>
              </a:pathLst>
            </a:custGeom>
            <a:solidFill>
              <a:srgbClr val="F15D22"/>
            </a:solidFill>
          </p:spPr>
          <p:txBody>
            <a:bodyPr wrap="square" lIns="0" tIns="0" rIns="0" bIns="0" rtlCol="0"/>
            <a:lstStyle/>
            <a:p>
              <a:pPr defTabSz="1219170">
                <a:defRPr/>
              </a:pPr>
              <a:endParaRPr sz="2400" dirty="0">
                <a:solidFill>
                  <a:prstClr val="black"/>
                </a:solidFill>
                <a:latin typeface="Calibri" panose="020F0502020204030204"/>
                <a:cs typeface="Helvetica"/>
                <a:sym typeface="TaubSans-Regular"/>
              </a:endParaRPr>
            </a:p>
          </p:txBody>
        </p:sp>
        <p:sp>
          <p:nvSpPr>
            <p:cNvPr id="163" name="Freeform 31">
              <a:extLst>
                <a:ext uri="{FF2B5EF4-FFF2-40B4-BE49-F238E27FC236}">
                  <a16:creationId xmlns:a16="http://schemas.microsoft.com/office/drawing/2014/main" id="{7A92CF24-7087-431D-96CD-ED4C3729460F}"/>
                </a:ext>
              </a:extLst>
            </p:cNvPr>
            <p:cNvSpPr>
              <a:spLocks noChangeAspect="1" noEditPoints="1"/>
            </p:cNvSpPr>
            <p:nvPr/>
          </p:nvSpPr>
          <p:spPr bwMode="auto">
            <a:xfrm>
              <a:off x="6055705" y="2355061"/>
              <a:ext cx="349250" cy="354013"/>
            </a:xfrm>
            <a:custGeom>
              <a:avLst/>
              <a:gdLst>
                <a:gd name="T0" fmla="*/ 88 w 96"/>
                <a:gd name="T1" fmla="*/ 52 h 96"/>
                <a:gd name="T2" fmla="*/ 96 w 96"/>
                <a:gd name="T3" fmla="*/ 52 h 96"/>
                <a:gd name="T4" fmla="*/ 96 w 96"/>
                <a:gd name="T5" fmla="*/ 76 h 96"/>
                <a:gd name="T6" fmla="*/ 76 w 96"/>
                <a:gd name="T7" fmla="*/ 96 h 96"/>
                <a:gd name="T8" fmla="*/ 20 w 96"/>
                <a:gd name="T9" fmla="*/ 96 h 96"/>
                <a:gd name="T10" fmla="*/ 0 w 96"/>
                <a:gd name="T11" fmla="*/ 76 h 96"/>
                <a:gd name="T12" fmla="*/ 0 w 96"/>
                <a:gd name="T13" fmla="*/ 52 h 96"/>
                <a:gd name="T14" fmla="*/ 8 w 96"/>
                <a:gd name="T15" fmla="*/ 52 h 96"/>
                <a:gd name="T16" fmla="*/ 8 w 96"/>
                <a:gd name="T17" fmla="*/ 76 h 96"/>
                <a:gd name="T18" fmla="*/ 20 w 96"/>
                <a:gd name="T19" fmla="*/ 88 h 96"/>
                <a:gd name="T20" fmla="*/ 76 w 96"/>
                <a:gd name="T21" fmla="*/ 88 h 96"/>
                <a:gd name="T22" fmla="*/ 88 w 96"/>
                <a:gd name="T23" fmla="*/ 76 h 96"/>
                <a:gd name="T24" fmla="*/ 88 w 96"/>
                <a:gd name="T25" fmla="*/ 52 h 96"/>
                <a:gd name="T26" fmla="*/ 24 w 96"/>
                <a:gd name="T27" fmla="*/ 44 h 96"/>
                <a:gd name="T28" fmla="*/ 24 w 96"/>
                <a:gd name="T29" fmla="*/ 52 h 96"/>
                <a:gd name="T30" fmla="*/ 48 w 96"/>
                <a:gd name="T31" fmla="*/ 52 h 96"/>
                <a:gd name="T32" fmla="*/ 48 w 96"/>
                <a:gd name="T33" fmla="*/ 44 h 96"/>
                <a:gd name="T34" fmla="*/ 24 w 96"/>
                <a:gd name="T35" fmla="*/ 44 h 96"/>
                <a:gd name="T36" fmla="*/ 76 w 96"/>
                <a:gd name="T37" fmla="*/ 0 h 96"/>
                <a:gd name="T38" fmla="*/ 20 w 96"/>
                <a:gd name="T39" fmla="*/ 0 h 96"/>
                <a:gd name="T40" fmla="*/ 0 w 96"/>
                <a:gd name="T41" fmla="*/ 20 h 96"/>
                <a:gd name="T42" fmla="*/ 0 w 96"/>
                <a:gd name="T43" fmla="*/ 44 h 96"/>
                <a:gd name="T44" fmla="*/ 8 w 96"/>
                <a:gd name="T45" fmla="*/ 44 h 96"/>
                <a:gd name="T46" fmla="*/ 8 w 96"/>
                <a:gd name="T47" fmla="*/ 20 h 96"/>
                <a:gd name="T48" fmla="*/ 20 w 96"/>
                <a:gd name="T49" fmla="*/ 8 h 96"/>
                <a:gd name="T50" fmla="*/ 76 w 96"/>
                <a:gd name="T51" fmla="*/ 8 h 96"/>
                <a:gd name="T52" fmla="*/ 88 w 96"/>
                <a:gd name="T53" fmla="*/ 20 h 96"/>
                <a:gd name="T54" fmla="*/ 88 w 96"/>
                <a:gd name="T55" fmla="*/ 44 h 96"/>
                <a:gd name="T56" fmla="*/ 96 w 96"/>
                <a:gd name="T57" fmla="*/ 44 h 96"/>
                <a:gd name="T58" fmla="*/ 96 w 96"/>
                <a:gd name="T59" fmla="*/ 20 h 96"/>
                <a:gd name="T60" fmla="*/ 76 w 96"/>
                <a:gd name="T61" fmla="*/ 0 h 96"/>
                <a:gd name="T62" fmla="*/ 69 w 96"/>
                <a:gd name="T63" fmla="*/ 17 h 96"/>
                <a:gd name="T64" fmla="*/ 49 w 96"/>
                <a:gd name="T65" fmla="*/ 41 h 96"/>
                <a:gd name="T66" fmla="*/ 55 w 96"/>
                <a:gd name="T67" fmla="*/ 47 h 96"/>
                <a:gd name="T68" fmla="*/ 75 w 96"/>
                <a:gd name="T69" fmla="*/ 23 h 96"/>
                <a:gd name="T70" fmla="*/ 69 w 96"/>
                <a:gd name="T71" fmla="*/ 17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6" h="96">
                  <a:moveTo>
                    <a:pt x="88" y="52"/>
                  </a:moveTo>
                  <a:cubicBezTo>
                    <a:pt x="96" y="52"/>
                    <a:pt x="96" y="52"/>
                    <a:pt x="96" y="52"/>
                  </a:cubicBezTo>
                  <a:cubicBezTo>
                    <a:pt x="96" y="76"/>
                    <a:pt x="96" y="76"/>
                    <a:pt x="96" y="76"/>
                  </a:cubicBezTo>
                  <a:cubicBezTo>
                    <a:pt x="96" y="87"/>
                    <a:pt x="87" y="96"/>
                    <a:pt x="76" y="96"/>
                  </a:cubicBezTo>
                  <a:cubicBezTo>
                    <a:pt x="20" y="96"/>
                    <a:pt x="20" y="96"/>
                    <a:pt x="20" y="96"/>
                  </a:cubicBezTo>
                  <a:cubicBezTo>
                    <a:pt x="9" y="96"/>
                    <a:pt x="0" y="87"/>
                    <a:pt x="0" y="76"/>
                  </a:cubicBezTo>
                  <a:cubicBezTo>
                    <a:pt x="0" y="52"/>
                    <a:pt x="0" y="52"/>
                    <a:pt x="0" y="52"/>
                  </a:cubicBezTo>
                  <a:cubicBezTo>
                    <a:pt x="8" y="52"/>
                    <a:pt x="8" y="52"/>
                    <a:pt x="8" y="52"/>
                  </a:cubicBezTo>
                  <a:cubicBezTo>
                    <a:pt x="8" y="76"/>
                    <a:pt x="8" y="76"/>
                    <a:pt x="8" y="76"/>
                  </a:cubicBezTo>
                  <a:cubicBezTo>
                    <a:pt x="8" y="83"/>
                    <a:pt x="13" y="88"/>
                    <a:pt x="20" y="88"/>
                  </a:cubicBezTo>
                  <a:cubicBezTo>
                    <a:pt x="76" y="88"/>
                    <a:pt x="76" y="88"/>
                    <a:pt x="76" y="88"/>
                  </a:cubicBezTo>
                  <a:cubicBezTo>
                    <a:pt x="83" y="88"/>
                    <a:pt x="88" y="83"/>
                    <a:pt x="88" y="76"/>
                  </a:cubicBezTo>
                  <a:lnTo>
                    <a:pt x="88" y="52"/>
                  </a:lnTo>
                  <a:close/>
                  <a:moveTo>
                    <a:pt x="24" y="44"/>
                  </a:moveTo>
                  <a:cubicBezTo>
                    <a:pt x="24" y="52"/>
                    <a:pt x="24" y="52"/>
                    <a:pt x="24" y="52"/>
                  </a:cubicBezTo>
                  <a:cubicBezTo>
                    <a:pt x="48" y="52"/>
                    <a:pt x="48" y="52"/>
                    <a:pt x="48" y="52"/>
                  </a:cubicBezTo>
                  <a:cubicBezTo>
                    <a:pt x="48" y="44"/>
                    <a:pt x="48" y="44"/>
                    <a:pt x="48" y="44"/>
                  </a:cubicBezTo>
                  <a:lnTo>
                    <a:pt x="24" y="44"/>
                  </a:lnTo>
                  <a:close/>
                  <a:moveTo>
                    <a:pt x="76" y="0"/>
                  </a:moveTo>
                  <a:cubicBezTo>
                    <a:pt x="20" y="0"/>
                    <a:pt x="20" y="0"/>
                    <a:pt x="20" y="0"/>
                  </a:cubicBezTo>
                  <a:cubicBezTo>
                    <a:pt x="9" y="0"/>
                    <a:pt x="0" y="9"/>
                    <a:pt x="0" y="20"/>
                  </a:cubicBezTo>
                  <a:cubicBezTo>
                    <a:pt x="0" y="44"/>
                    <a:pt x="0" y="44"/>
                    <a:pt x="0" y="44"/>
                  </a:cubicBezTo>
                  <a:cubicBezTo>
                    <a:pt x="8" y="44"/>
                    <a:pt x="8" y="44"/>
                    <a:pt x="8" y="44"/>
                  </a:cubicBezTo>
                  <a:cubicBezTo>
                    <a:pt x="8" y="20"/>
                    <a:pt x="8" y="20"/>
                    <a:pt x="8" y="20"/>
                  </a:cubicBezTo>
                  <a:cubicBezTo>
                    <a:pt x="8" y="13"/>
                    <a:pt x="13" y="8"/>
                    <a:pt x="20" y="8"/>
                  </a:cubicBezTo>
                  <a:cubicBezTo>
                    <a:pt x="76" y="8"/>
                    <a:pt x="76" y="8"/>
                    <a:pt x="76" y="8"/>
                  </a:cubicBezTo>
                  <a:cubicBezTo>
                    <a:pt x="83" y="8"/>
                    <a:pt x="88" y="13"/>
                    <a:pt x="88" y="20"/>
                  </a:cubicBezTo>
                  <a:cubicBezTo>
                    <a:pt x="88" y="44"/>
                    <a:pt x="88" y="44"/>
                    <a:pt x="88" y="44"/>
                  </a:cubicBezTo>
                  <a:cubicBezTo>
                    <a:pt x="96" y="44"/>
                    <a:pt x="96" y="44"/>
                    <a:pt x="96" y="44"/>
                  </a:cubicBezTo>
                  <a:cubicBezTo>
                    <a:pt x="96" y="20"/>
                    <a:pt x="96" y="20"/>
                    <a:pt x="96" y="20"/>
                  </a:cubicBezTo>
                  <a:cubicBezTo>
                    <a:pt x="96" y="9"/>
                    <a:pt x="87" y="0"/>
                    <a:pt x="76" y="0"/>
                  </a:cubicBezTo>
                  <a:close/>
                  <a:moveTo>
                    <a:pt x="69" y="17"/>
                  </a:moveTo>
                  <a:cubicBezTo>
                    <a:pt x="49" y="41"/>
                    <a:pt x="49" y="41"/>
                    <a:pt x="49" y="41"/>
                  </a:cubicBezTo>
                  <a:cubicBezTo>
                    <a:pt x="55" y="47"/>
                    <a:pt x="55" y="47"/>
                    <a:pt x="55" y="47"/>
                  </a:cubicBezTo>
                  <a:cubicBezTo>
                    <a:pt x="75" y="23"/>
                    <a:pt x="75" y="23"/>
                    <a:pt x="75" y="23"/>
                  </a:cubicBezTo>
                  <a:lnTo>
                    <a:pt x="69" y="17"/>
                  </a:lnTo>
                  <a:close/>
                </a:path>
              </a:pathLst>
            </a:custGeom>
            <a:solidFill>
              <a:schemeClr val="bg1"/>
            </a:solidFill>
            <a:ln>
              <a:noFill/>
            </a:ln>
          </p:spPr>
          <p:txBody>
            <a:bodyPr vert="horz" wrap="square" lIns="121920" tIns="60960" rIns="121920" bIns="60960" numCol="1" anchor="t" anchorCtr="0" compatLnSpc="1">
              <a:prstTxWarp prst="textNoShape">
                <a:avLst/>
              </a:prstTxWarp>
            </a:bodyPr>
            <a:lstStyle/>
            <a:p>
              <a:pPr defTabSz="1219170">
                <a:defRPr/>
              </a:pPr>
              <a:endParaRPr lang="en-US" sz="2400" dirty="0">
                <a:solidFill>
                  <a:prstClr val="black"/>
                </a:solidFill>
                <a:latin typeface="Calibri" panose="020F0502020204030204"/>
                <a:cs typeface="Helvetica"/>
                <a:sym typeface="TaubSans-Regular"/>
              </a:endParaRPr>
            </a:p>
          </p:txBody>
        </p:sp>
      </p:grpSp>
    </p:spTree>
    <p:extLst>
      <p:ext uri="{BB962C8B-B14F-4D97-AF65-F5344CB8AC3E}">
        <p14:creationId xmlns:p14="http://schemas.microsoft.com/office/powerpoint/2010/main" val="2616414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ject 2">
            <a:extLst>
              <a:ext uri="{FF2B5EF4-FFF2-40B4-BE49-F238E27FC236}">
                <a16:creationId xmlns:a16="http://schemas.microsoft.com/office/drawing/2014/main" id="{73009C64-BD07-B546-943B-9A51B02B5C87}"/>
              </a:ext>
            </a:extLst>
          </p:cNvPr>
          <p:cNvSpPr/>
          <p:nvPr/>
        </p:nvSpPr>
        <p:spPr>
          <a:xfrm>
            <a:off x="8763000" y="385"/>
            <a:ext cx="3429000" cy="6857615"/>
          </a:xfrm>
          <a:custGeom>
            <a:avLst/>
            <a:gdLst/>
            <a:ahLst/>
            <a:cxnLst/>
            <a:rect l="l" t="t" r="r" b="b"/>
            <a:pathLst>
              <a:path w="8812530" h="11308715">
                <a:moveTo>
                  <a:pt x="0" y="11308556"/>
                </a:moveTo>
                <a:lnTo>
                  <a:pt x="8812087" y="11308556"/>
                </a:lnTo>
                <a:lnTo>
                  <a:pt x="8812087" y="0"/>
                </a:lnTo>
                <a:lnTo>
                  <a:pt x="0" y="0"/>
                </a:lnTo>
                <a:lnTo>
                  <a:pt x="0" y="11308556"/>
                </a:lnTo>
                <a:close/>
              </a:path>
            </a:pathLst>
          </a:custGeom>
          <a:solidFill>
            <a:srgbClr val="F3F7FA"/>
          </a:solidFill>
        </p:spPr>
        <p:txBody>
          <a:bodyPr wrap="square" lIns="0" tIns="0" rIns="0" bIns="0" rtlCol="0"/>
          <a:lstStyle/>
          <a:p>
            <a:endParaRPr sz="1092" dirty="0"/>
          </a:p>
        </p:txBody>
      </p:sp>
      <p:sp>
        <p:nvSpPr>
          <p:cNvPr id="2" name="Slide Number Placeholder 1">
            <a:extLst>
              <a:ext uri="{FF2B5EF4-FFF2-40B4-BE49-F238E27FC236}">
                <a16:creationId xmlns:a16="http://schemas.microsoft.com/office/drawing/2014/main" id="{B6F90A7E-D148-4232-BF0D-2149EDF08E52}"/>
              </a:ext>
            </a:extLst>
          </p:cNvPr>
          <p:cNvSpPr>
            <a:spLocks noGrp="1"/>
          </p:cNvSpPr>
          <p:nvPr>
            <p:ph type="sldNum" sz="quarter" idx="12"/>
          </p:nvPr>
        </p:nvSpPr>
        <p:spPr/>
        <p:txBody>
          <a:bodyPr/>
          <a:lstStyle/>
          <a:p>
            <a:fld id="{434F970D-FEAA-7440-B6E2-61B22D2C621B}" type="slidenum">
              <a:rPr lang="en-US" smtClean="0"/>
              <a:pPr/>
              <a:t>5</a:t>
            </a:fld>
            <a:endParaRPr lang="en-US" dirty="0"/>
          </a:p>
        </p:txBody>
      </p:sp>
      <p:sp>
        <p:nvSpPr>
          <p:cNvPr id="8" name="TextBox 7">
            <a:extLst>
              <a:ext uri="{FF2B5EF4-FFF2-40B4-BE49-F238E27FC236}">
                <a16:creationId xmlns:a16="http://schemas.microsoft.com/office/drawing/2014/main" id="{4421E8AF-4292-4793-BD20-F3B1B179469C}"/>
              </a:ext>
            </a:extLst>
          </p:cNvPr>
          <p:cNvSpPr txBox="1"/>
          <p:nvPr/>
        </p:nvSpPr>
        <p:spPr>
          <a:xfrm>
            <a:off x="9151472" y="1379865"/>
            <a:ext cx="2540733" cy="646331"/>
          </a:xfrm>
          <a:prstGeom prst="rect">
            <a:avLst/>
          </a:prstGeom>
          <a:noFill/>
        </p:spPr>
        <p:txBody>
          <a:bodyPr wrap="square" lIns="0" tIns="0" rIns="0" bIns="0" rtlCol="0">
            <a:spAutoFit/>
          </a:bodyPr>
          <a:lstStyle/>
          <a:p>
            <a:r>
              <a:rPr lang="en-US" sz="1400" b="1" dirty="0">
                <a:solidFill>
                  <a:srgbClr val="024882"/>
                </a:solidFill>
                <a:latin typeface="Open Sans Semibold" panose="020B0606030504020204" pitchFamily="34" charset="0"/>
                <a:ea typeface="Open Sans Semibold" panose="020B0606030504020204" pitchFamily="34" charset="0"/>
                <a:cs typeface="Open Sans Semibold" panose="020B0606030504020204" pitchFamily="34" charset="0"/>
              </a:rPr>
              <a:t>Our sights are set on transforming our benefits from the inside out</a:t>
            </a:r>
          </a:p>
        </p:txBody>
      </p:sp>
      <p:sp>
        <p:nvSpPr>
          <p:cNvPr id="9" name="TextBox 8">
            <a:extLst>
              <a:ext uri="{FF2B5EF4-FFF2-40B4-BE49-F238E27FC236}">
                <a16:creationId xmlns:a16="http://schemas.microsoft.com/office/drawing/2014/main" id="{D32D30C5-15A4-4539-AA51-9844A5B2B888}"/>
              </a:ext>
            </a:extLst>
          </p:cNvPr>
          <p:cNvSpPr txBox="1"/>
          <p:nvPr/>
        </p:nvSpPr>
        <p:spPr>
          <a:xfrm>
            <a:off x="576072" y="4124624"/>
            <a:ext cx="7441591" cy="200055"/>
          </a:xfrm>
          <a:prstGeom prst="rect">
            <a:avLst/>
          </a:prstGeom>
          <a:solidFill>
            <a:schemeClr val="bg1"/>
          </a:solidFill>
        </p:spPr>
        <p:txBody>
          <a:bodyPr wrap="square" lIns="0" tIns="0" rIns="0" bIns="0" rtlCol="0">
            <a:spAutoFit/>
          </a:bodyPr>
          <a:lstStyle/>
          <a:p>
            <a:r>
              <a:rPr lang="en-US" sz="1300" b="1" dirty="0">
                <a:solidFill>
                  <a:srgbClr val="024882"/>
                </a:solidFill>
                <a:latin typeface="Open Sans" panose="020B0606030504020204" pitchFamily="34" charset="0"/>
                <a:ea typeface="Open Sans" panose="020B0606030504020204" pitchFamily="34" charset="0"/>
                <a:cs typeface="Open Sans" panose="020B0606030504020204" pitchFamily="34" charset="0"/>
              </a:rPr>
              <a:t>Broad portfolio of benefits compatible with HR Connect for ADP Workforce Now</a:t>
            </a:r>
          </a:p>
        </p:txBody>
      </p:sp>
      <p:sp>
        <p:nvSpPr>
          <p:cNvPr id="19" name="TextBox 18">
            <a:extLst>
              <a:ext uri="{FF2B5EF4-FFF2-40B4-BE49-F238E27FC236}">
                <a16:creationId xmlns:a16="http://schemas.microsoft.com/office/drawing/2014/main" id="{A0783855-D202-4A4C-BC4D-C91620BCA9EA}"/>
              </a:ext>
            </a:extLst>
          </p:cNvPr>
          <p:cNvSpPr txBox="1"/>
          <p:nvPr/>
        </p:nvSpPr>
        <p:spPr>
          <a:xfrm>
            <a:off x="3827501" y="6272274"/>
            <a:ext cx="4536995" cy="230832"/>
          </a:xfrm>
          <a:prstGeom prst="rect">
            <a:avLst/>
          </a:prstGeom>
          <a:noFill/>
        </p:spPr>
        <p:txBody>
          <a:bodyPr wrap="square" lIns="0" tIns="0" rIns="0" bIns="0" rtlCol="0">
            <a:spAutoFit/>
          </a:bodyPr>
          <a:lstStyle/>
          <a:p>
            <a:r>
              <a:rPr lang="en-US" sz="750" dirty="0">
                <a:latin typeface="Open Sans" panose="020B0606030504020204" pitchFamily="34" charset="0"/>
                <a:ea typeface="Open Sans" panose="020B0606030504020204" pitchFamily="34" charset="0"/>
                <a:cs typeface="Open Sans" panose="020B0606030504020204" pitchFamily="34" charset="0"/>
              </a:rPr>
              <a:t>3 Harris Insights &amp; Analytics, 2017 Employer Loyalty Study, 2018. Based on Classic Group customers. </a:t>
            </a:r>
          </a:p>
          <a:p>
            <a:r>
              <a:rPr lang="en-US" sz="750" dirty="0">
                <a:latin typeface="Open Sans" panose="020B0606030504020204" pitchFamily="34" charset="0"/>
                <a:ea typeface="Open Sans" panose="020B0606030504020204" pitchFamily="34" charset="0"/>
                <a:cs typeface="Open Sans" panose="020B0606030504020204" pitchFamily="34" charset="0"/>
              </a:rPr>
              <a:t>4 Fortune, Fortune 100, 2018. </a:t>
            </a:r>
          </a:p>
        </p:txBody>
      </p:sp>
      <p:sp>
        <p:nvSpPr>
          <p:cNvPr id="14" name="TextBox 13">
            <a:extLst>
              <a:ext uri="{FF2B5EF4-FFF2-40B4-BE49-F238E27FC236}">
                <a16:creationId xmlns:a16="http://schemas.microsoft.com/office/drawing/2014/main" id="{BBFA2678-E13B-DD4C-B1A9-0DC5155854ED}"/>
              </a:ext>
            </a:extLst>
          </p:cNvPr>
          <p:cNvSpPr txBox="1"/>
          <p:nvPr/>
        </p:nvSpPr>
        <p:spPr>
          <a:xfrm>
            <a:off x="9151472" y="2380483"/>
            <a:ext cx="2540733" cy="1231106"/>
          </a:xfrm>
          <a:prstGeom prst="rect">
            <a:avLst/>
          </a:prstGeom>
          <a:noFill/>
        </p:spPr>
        <p:txBody>
          <a:bodyPr wrap="square" lIns="0" tIns="0" rIns="0" bIns="0" rtlCol="0">
            <a:spAutoFit/>
          </a:bodyPr>
          <a:lstStyle/>
          <a:p>
            <a:pPr>
              <a:lnSpc>
                <a:spcPts val="4800"/>
              </a:lnSpc>
            </a:pPr>
            <a:r>
              <a:rPr lang="en-US" sz="4400" b="1" dirty="0">
                <a:solidFill>
                  <a:srgbClr val="4CB3BB"/>
                </a:solidFill>
                <a:latin typeface="Open Sans" panose="020B0606030504020204" pitchFamily="34" charset="0"/>
                <a:ea typeface="Open Sans" panose="020B0606030504020204" pitchFamily="34" charset="0"/>
                <a:cs typeface="Open Sans" panose="020B0606030504020204" pitchFamily="34" charset="0"/>
              </a:rPr>
              <a:t>$80 </a:t>
            </a:r>
            <a:br>
              <a:rPr lang="en-US" sz="4400" b="1" dirty="0">
                <a:solidFill>
                  <a:srgbClr val="4CB3BB"/>
                </a:solidFill>
                <a:latin typeface="Open Sans" panose="020B0606030504020204" pitchFamily="34" charset="0"/>
                <a:ea typeface="Open Sans" panose="020B0606030504020204" pitchFamily="34" charset="0"/>
                <a:cs typeface="Open Sans" panose="020B0606030504020204" pitchFamily="34" charset="0"/>
              </a:rPr>
            </a:br>
            <a:r>
              <a:rPr lang="en-US" sz="4400" b="1" dirty="0">
                <a:solidFill>
                  <a:srgbClr val="4CB3BB"/>
                </a:solidFill>
                <a:latin typeface="Open Sans" panose="020B0606030504020204" pitchFamily="34" charset="0"/>
                <a:ea typeface="Open Sans" panose="020B0606030504020204" pitchFamily="34" charset="0"/>
                <a:cs typeface="Open Sans" panose="020B0606030504020204" pitchFamily="34" charset="0"/>
              </a:rPr>
              <a:t>million</a:t>
            </a:r>
          </a:p>
        </p:txBody>
      </p:sp>
      <p:sp>
        <p:nvSpPr>
          <p:cNvPr id="15" name="TextBox 14">
            <a:extLst>
              <a:ext uri="{FF2B5EF4-FFF2-40B4-BE49-F238E27FC236}">
                <a16:creationId xmlns:a16="http://schemas.microsoft.com/office/drawing/2014/main" id="{A3D8FC50-5103-A54B-AB8F-3D20F8C86F24}"/>
              </a:ext>
            </a:extLst>
          </p:cNvPr>
          <p:cNvSpPr txBox="1"/>
          <p:nvPr/>
        </p:nvSpPr>
        <p:spPr>
          <a:xfrm>
            <a:off x="9151472" y="3752522"/>
            <a:ext cx="2839505" cy="1231106"/>
          </a:xfrm>
          <a:prstGeom prst="rect">
            <a:avLst/>
          </a:prstGeom>
          <a:noFill/>
        </p:spPr>
        <p:txBody>
          <a:bodyPr wrap="square" lIns="0" tIns="0" rIns="0" bIns="0" rtlCol="0">
            <a:spAutoFit/>
          </a:bodyPr>
          <a:lstStyle/>
          <a:p>
            <a:r>
              <a:rPr lang="en-US" sz="2000" dirty="0">
                <a:solidFill>
                  <a:srgbClr val="024882"/>
                </a:solidFill>
                <a:latin typeface="Open Sans Light" panose="020B0306030504020204" pitchFamily="34" charset="0"/>
                <a:ea typeface="Open Sans Light" panose="020B0306030504020204" pitchFamily="34" charset="0"/>
                <a:cs typeface="Open Sans Light" panose="020B0306030504020204" pitchFamily="34" charset="0"/>
              </a:rPr>
              <a:t>invested to transform our customer experience and </a:t>
            </a:r>
            <a:br>
              <a:rPr lang="en-US" sz="2000" dirty="0">
                <a:solidFill>
                  <a:srgbClr val="024882"/>
                </a:solidFill>
                <a:latin typeface="Open Sans Light" panose="020B0306030504020204" pitchFamily="34" charset="0"/>
                <a:ea typeface="Open Sans Light" panose="020B0306030504020204" pitchFamily="34" charset="0"/>
                <a:cs typeface="Open Sans Light" panose="020B0306030504020204" pitchFamily="34" charset="0"/>
              </a:rPr>
            </a:br>
            <a:r>
              <a:rPr lang="en-US" sz="2000" dirty="0">
                <a:solidFill>
                  <a:srgbClr val="024882"/>
                </a:solidFill>
                <a:latin typeface="Open Sans Light" panose="020B0306030504020204" pitchFamily="34" charset="0"/>
                <a:ea typeface="Open Sans Light" panose="020B0306030504020204" pitchFamily="34" charset="0"/>
                <a:cs typeface="Open Sans Light" panose="020B0306030504020204" pitchFamily="34" charset="0"/>
              </a:rPr>
              <a:t>benefits technology</a:t>
            </a:r>
            <a:r>
              <a:rPr lang="en-US" sz="2000" baseline="30000" dirty="0">
                <a:solidFill>
                  <a:srgbClr val="024882"/>
                </a:solidFill>
                <a:latin typeface="Open Sans Light" panose="020B0306030504020204" pitchFamily="34" charset="0"/>
                <a:ea typeface="Open Sans Light" panose="020B0306030504020204" pitchFamily="34" charset="0"/>
                <a:cs typeface="Open Sans Light" panose="020B0306030504020204" pitchFamily="34" charset="0"/>
              </a:rPr>
              <a:t>1</a:t>
            </a:r>
          </a:p>
        </p:txBody>
      </p:sp>
      <p:sp>
        <p:nvSpPr>
          <p:cNvPr id="5" name="Rectangle 4">
            <a:extLst>
              <a:ext uri="{FF2B5EF4-FFF2-40B4-BE49-F238E27FC236}">
                <a16:creationId xmlns:a16="http://schemas.microsoft.com/office/drawing/2014/main" id="{0F0864BE-0AC1-314A-91F4-18E8DF3C2C9D}"/>
              </a:ext>
            </a:extLst>
          </p:cNvPr>
          <p:cNvSpPr/>
          <p:nvPr/>
        </p:nvSpPr>
        <p:spPr>
          <a:xfrm>
            <a:off x="576072" y="6272274"/>
            <a:ext cx="2680255" cy="230832"/>
          </a:xfrm>
          <a:prstGeom prst="rect">
            <a:avLst/>
          </a:prstGeom>
        </p:spPr>
        <p:txBody>
          <a:bodyPr wrap="square" lIns="0" tIns="0" rIns="0" bIns="0">
            <a:spAutoFit/>
          </a:bodyPr>
          <a:lstStyle/>
          <a:p>
            <a:r>
              <a:rPr lang="en-US" sz="750" dirty="0">
                <a:latin typeface="Open Sans" panose="020B0606030504020204" pitchFamily="34" charset="0"/>
                <a:ea typeface="Open Sans" panose="020B0606030504020204" pitchFamily="34" charset="0"/>
                <a:cs typeface="Open Sans" panose="020B0606030504020204" pitchFamily="34" charset="0"/>
              </a:rPr>
              <a:t>1 Unum internal data, 2018. </a:t>
            </a:r>
          </a:p>
          <a:p>
            <a:r>
              <a:rPr lang="en-US" sz="750" dirty="0">
                <a:latin typeface="Open Sans" panose="020B0606030504020204" pitchFamily="34" charset="0"/>
                <a:ea typeface="Open Sans" panose="020B0606030504020204" pitchFamily="34" charset="0"/>
                <a:cs typeface="Open Sans" panose="020B0606030504020204" pitchFamily="34" charset="0"/>
              </a:rPr>
              <a:t>2 Unum internal claims data, as of year end 2018. </a:t>
            </a:r>
            <a:endParaRPr lang="en-US" sz="750" dirty="0"/>
          </a:p>
        </p:txBody>
      </p:sp>
      <p:sp>
        <p:nvSpPr>
          <p:cNvPr id="16" name="TextBox 15">
            <a:extLst>
              <a:ext uri="{FF2B5EF4-FFF2-40B4-BE49-F238E27FC236}">
                <a16:creationId xmlns:a16="http://schemas.microsoft.com/office/drawing/2014/main" id="{1E278008-DCDF-CD4C-BA4F-1795AD6E63FF}"/>
              </a:ext>
            </a:extLst>
          </p:cNvPr>
          <p:cNvSpPr txBox="1"/>
          <p:nvPr/>
        </p:nvSpPr>
        <p:spPr>
          <a:xfrm>
            <a:off x="576072" y="457200"/>
            <a:ext cx="3327417" cy="487313"/>
          </a:xfrm>
          <a:prstGeom prst="rect">
            <a:avLst/>
          </a:prstGeom>
          <a:noFill/>
        </p:spPr>
        <p:txBody>
          <a:bodyPr wrap="square" lIns="0" tIns="0" rIns="0" bIns="0" rtlCol="0">
            <a:spAutoFit/>
          </a:bodyPr>
          <a:lstStyle/>
          <a:p>
            <a:pPr marL="7702" marR="3080" defTabSz="914422">
              <a:lnSpc>
                <a:spcPts val="3800"/>
              </a:lnSpc>
            </a:pPr>
            <a:r>
              <a:rPr lang="en-US" sz="3200" b="1" dirty="0">
                <a:solidFill>
                  <a:srgbClr val="024882"/>
                </a:solidFill>
                <a:latin typeface="Open Sans" panose="020B0606030504020204" pitchFamily="34" charset="0"/>
                <a:ea typeface="Open Sans" panose="020B0606030504020204" pitchFamily="34" charset="0"/>
                <a:cs typeface="Open Sans" panose="020B0606030504020204" pitchFamily="34" charset="0"/>
              </a:rPr>
              <a:t>ABOUT UNUM</a:t>
            </a:r>
          </a:p>
        </p:txBody>
      </p:sp>
      <p:sp>
        <p:nvSpPr>
          <p:cNvPr id="6" name="Rectangle 5">
            <a:extLst>
              <a:ext uri="{FF2B5EF4-FFF2-40B4-BE49-F238E27FC236}">
                <a16:creationId xmlns:a16="http://schemas.microsoft.com/office/drawing/2014/main" id="{AA0C566C-9BEA-DA4C-885B-0CACA02EAD03}"/>
              </a:ext>
            </a:extLst>
          </p:cNvPr>
          <p:cNvSpPr/>
          <p:nvPr/>
        </p:nvSpPr>
        <p:spPr>
          <a:xfrm>
            <a:off x="576072" y="4492957"/>
            <a:ext cx="3880667" cy="1456809"/>
          </a:xfrm>
          <a:prstGeom prst="rect">
            <a:avLst/>
          </a:prstGeom>
        </p:spPr>
        <p:txBody>
          <a:bodyPr wrap="square" lIns="0" tIns="0" rIns="0" bIns="0" numCol="1">
            <a:spAutoFit/>
          </a:bodyPr>
          <a:lstStyle/>
          <a:p>
            <a:pPr marL="194310" indent="-194310">
              <a:spcAft>
                <a:spcPts val="400"/>
              </a:spcAft>
              <a:buClr>
                <a:schemeClr val="accent4"/>
              </a:buClr>
              <a:buFont typeface="Arial" panose="020B0604020202020204" pitchFamily="34" charset="0"/>
              <a:buChar char="•"/>
            </a:pPr>
            <a:r>
              <a:rPr lang="en-US" sz="1300" dirty="0">
                <a:solidFill>
                  <a:srgbClr val="024882"/>
                </a:solidFill>
                <a:latin typeface="Open Sans Light" panose="020B0306030504020204" pitchFamily="34" charset="0"/>
                <a:ea typeface="Open Sans Light" panose="020B0306030504020204" pitchFamily="34" charset="0"/>
                <a:cs typeface="Open Sans Light" panose="020B0306030504020204" pitchFamily="34" charset="0"/>
              </a:rPr>
              <a:t>Employer-paid LTD &amp; STD</a:t>
            </a:r>
          </a:p>
          <a:p>
            <a:pPr marL="194310" indent="-194310">
              <a:spcAft>
                <a:spcPts val="400"/>
              </a:spcAft>
              <a:buClr>
                <a:schemeClr val="accent4"/>
              </a:buClr>
              <a:buFont typeface="Arial" panose="020B0604020202020204" pitchFamily="34" charset="0"/>
              <a:buChar char="•"/>
            </a:pPr>
            <a:r>
              <a:rPr lang="en-US" sz="1300" dirty="0">
                <a:solidFill>
                  <a:srgbClr val="024882"/>
                </a:solidFill>
                <a:latin typeface="Open Sans Light" panose="020B0306030504020204" pitchFamily="34" charset="0"/>
                <a:ea typeface="Open Sans Light" panose="020B0306030504020204" pitchFamily="34" charset="0"/>
                <a:cs typeface="Open Sans Light" panose="020B0306030504020204" pitchFamily="34" charset="0"/>
              </a:rPr>
              <a:t>Employer-paid Life &amp; AD&amp;D</a:t>
            </a:r>
          </a:p>
          <a:p>
            <a:pPr marL="194310" indent="-194310">
              <a:spcAft>
                <a:spcPts val="400"/>
              </a:spcAft>
              <a:buClr>
                <a:schemeClr val="accent4"/>
              </a:buClr>
              <a:buFont typeface="Arial" panose="020B0604020202020204" pitchFamily="34" charset="0"/>
              <a:buChar char="•"/>
            </a:pPr>
            <a:r>
              <a:rPr lang="en-US" sz="1300" dirty="0">
                <a:solidFill>
                  <a:srgbClr val="024882"/>
                </a:solidFill>
                <a:latin typeface="Open Sans Light" panose="020B0306030504020204" pitchFamily="34" charset="0"/>
                <a:ea typeface="Open Sans Light" panose="020B0306030504020204" pitchFamily="34" charset="0"/>
                <a:cs typeface="Open Sans Light" panose="020B0306030504020204" pitchFamily="34" charset="0"/>
              </a:rPr>
              <a:t>STD Administrative Services Only </a:t>
            </a:r>
          </a:p>
          <a:p>
            <a:pPr marL="194310" indent="-194310">
              <a:spcAft>
                <a:spcPts val="400"/>
              </a:spcAft>
              <a:buClr>
                <a:schemeClr val="accent4"/>
              </a:buClr>
              <a:buFont typeface="Arial" panose="020B0604020202020204" pitchFamily="34" charset="0"/>
              <a:buChar char="•"/>
            </a:pPr>
            <a:r>
              <a:rPr lang="en-US" sz="1300" dirty="0">
                <a:solidFill>
                  <a:srgbClr val="024882"/>
                </a:solidFill>
                <a:latin typeface="Open Sans Light" panose="020B0306030504020204" pitchFamily="34" charset="0"/>
                <a:ea typeface="Open Sans Light" panose="020B0306030504020204" pitchFamily="34" charset="0"/>
                <a:cs typeface="Open Sans Light" panose="020B0306030504020204" pitchFamily="34" charset="0"/>
              </a:rPr>
              <a:t>Attained Age Critical Illness </a:t>
            </a:r>
          </a:p>
          <a:p>
            <a:pPr marL="194310" indent="-194310">
              <a:spcAft>
                <a:spcPts val="400"/>
              </a:spcAft>
              <a:buClr>
                <a:schemeClr val="accent4"/>
              </a:buClr>
              <a:buFont typeface="Arial" panose="020B0604020202020204" pitchFamily="34" charset="0"/>
              <a:buChar char="•"/>
            </a:pPr>
            <a:r>
              <a:rPr lang="en-US" sz="1300" dirty="0">
                <a:solidFill>
                  <a:srgbClr val="024882"/>
                </a:solidFill>
                <a:latin typeface="Open Sans Light" panose="020B0306030504020204" pitchFamily="34" charset="0"/>
                <a:ea typeface="Open Sans Light" panose="020B0306030504020204" pitchFamily="34" charset="0"/>
                <a:cs typeface="Open Sans Light" panose="020B0306030504020204" pitchFamily="34" charset="0"/>
              </a:rPr>
              <a:t>Employee-paid Life &amp; AD&amp;D</a:t>
            </a:r>
          </a:p>
          <a:p>
            <a:pPr marL="194310" indent="-194310">
              <a:spcAft>
                <a:spcPts val="400"/>
              </a:spcAft>
              <a:buClr>
                <a:schemeClr val="accent4"/>
              </a:buClr>
              <a:buFont typeface="Arial" panose="020B0604020202020204" pitchFamily="34" charset="0"/>
              <a:buChar char="•"/>
            </a:pPr>
            <a:r>
              <a:rPr lang="en-US" sz="1300" dirty="0">
                <a:solidFill>
                  <a:srgbClr val="024882"/>
                </a:solidFill>
                <a:latin typeface="Open Sans Light" panose="020B0306030504020204" pitchFamily="34" charset="0"/>
                <a:ea typeface="Open Sans Light" panose="020B0306030504020204" pitchFamily="34" charset="0"/>
                <a:cs typeface="Open Sans Light" panose="020B0306030504020204" pitchFamily="34" charset="0"/>
              </a:rPr>
              <a:t>FMLA/ADA</a:t>
            </a:r>
          </a:p>
        </p:txBody>
      </p:sp>
      <p:sp>
        <p:nvSpPr>
          <p:cNvPr id="17" name="Rectangle 16">
            <a:extLst>
              <a:ext uri="{FF2B5EF4-FFF2-40B4-BE49-F238E27FC236}">
                <a16:creationId xmlns:a16="http://schemas.microsoft.com/office/drawing/2014/main" id="{291A036D-62DF-8346-A6BE-2319A0A672DC}"/>
              </a:ext>
            </a:extLst>
          </p:cNvPr>
          <p:cNvSpPr/>
          <p:nvPr/>
        </p:nvSpPr>
        <p:spPr>
          <a:xfrm>
            <a:off x="576072" y="1425969"/>
            <a:ext cx="7441591" cy="276999"/>
          </a:xfrm>
          <a:prstGeom prst="rect">
            <a:avLst/>
          </a:prstGeom>
        </p:spPr>
        <p:txBody>
          <a:bodyPr wrap="square" lIns="0" tIns="0" rIns="0" bIns="0">
            <a:spAutoFit/>
          </a:bodyPr>
          <a:lstStyle/>
          <a:p>
            <a:pPr>
              <a:spcAft>
                <a:spcPts val="1200"/>
              </a:spcAft>
            </a:pPr>
            <a:r>
              <a:rPr lang="en-US" b="1" dirty="0">
                <a:solidFill>
                  <a:srgbClr val="024882"/>
                </a:solidFill>
                <a:latin typeface="Open Sans" panose="020B0606030504020204" pitchFamily="34" charset="0"/>
                <a:ea typeface="Open Sans" panose="020B0606030504020204" pitchFamily="34" charset="0"/>
                <a:cs typeface="Open Sans" panose="020B0606030504020204" pitchFamily="34" charset="0"/>
              </a:rPr>
              <a:t>WORK WITH AN INDUSTRY LEADER</a:t>
            </a:r>
          </a:p>
        </p:txBody>
      </p:sp>
      <p:pic>
        <p:nvPicPr>
          <p:cNvPr id="18" name="Picture 17">
            <a:extLst>
              <a:ext uri="{FF2B5EF4-FFF2-40B4-BE49-F238E27FC236}">
                <a16:creationId xmlns:a16="http://schemas.microsoft.com/office/drawing/2014/main" id="{A7F46CEA-3622-3F43-82CA-30C65CEE39BF}"/>
              </a:ext>
            </a:extLst>
          </p:cNvPr>
          <p:cNvPicPr>
            <a:picLocks noChangeAspect="1"/>
          </p:cNvPicPr>
          <p:nvPr/>
        </p:nvPicPr>
        <p:blipFill>
          <a:blip r:embed="rId3"/>
          <a:stretch>
            <a:fillRect/>
          </a:stretch>
        </p:blipFill>
        <p:spPr>
          <a:xfrm>
            <a:off x="11353799" y="6449832"/>
            <a:ext cx="642266" cy="235934"/>
          </a:xfrm>
          <a:prstGeom prst="rect">
            <a:avLst/>
          </a:prstGeom>
        </p:spPr>
      </p:pic>
      <p:sp>
        <p:nvSpPr>
          <p:cNvPr id="10" name="Rectangle 9">
            <a:extLst>
              <a:ext uri="{FF2B5EF4-FFF2-40B4-BE49-F238E27FC236}">
                <a16:creationId xmlns:a16="http://schemas.microsoft.com/office/drawing/2014/main" id="{5A47C9E3-C894-6E48-ADB7-5BD7902D85CA}"/>
              </a:ext>
            </a:extLst>
          </p:cNvPr>
          <p:cNvSpPr/>
          <p:nvPr/>
        </p:nvSpPr>
        <p:spPr>
          <a:xfrm>
            <a:off x="4558554" y="4492957"/>
            <a:ext cx="3429000" cy="1154162"/>
          </a:xfrm>
          <a:prstGeom prst="rect">
            <a:avLst/>
          </a:prstGeom>
        </p:spPr>
        <p:txBody>
          <a:bodyPr wrap="square" lIns="0" tIns="0" rIns="0" bIns="0">
            <a:spAutoFit/>
          </a:bodyPr>
          <a:lstStyle/>
          <a:p>
            <a:pPr marL="193675" indent="-193675">
              <a:spcAft>
                <a:spcPts val="400"/>
              </a:spcAft>
              <a:buClr>
                <a:srgbClr val="F8B532"/>
              </a:buClr>
              <a:buFont typeface="Arial" panose="020B0604020202020204" pitchFamily="34" charset="0"/>
              <a:buChar char="•"/>
              <a:tabLst>
                <a:tab pos="1423988" algn="l"/>
              </a:tabLst>
            </a:pPr>
            <a:r>
              <a:rPr lang="en-US" sz="1300" dirty="0">
                <a:solidFill>
                  <a:srgbClr val="024882"/>
                </a:solidFill>
                <a:latin typeface="Open Sans Light" panose="020B0306030504020204" pitchFamily="34" charset="0"/>
                <a:ea typeface="Open Sans Light" panose="020B0306030504020204" pitchFamily="34" charset="0"/>
                <a:cs typeface="Open Sans Light" panose="020B0306030504020204" pitchFamily="34" charset="0"/>
              </a:rPr>
              <a:t>Select Group Voluntary Disability </a:t>
            </a:r>
            <a:br>
              <a:rPr lang="en-US" sz="1300" dirty="0">
                <a:solidFill>
                  <a:srgbClr val="024882"/>
                </a:solidFill>
                <a:latin typeface="Open Sans Light" panose="020B0306030504020204" pitchFamily="34" charset="0"/>
                <a:ea typeface="Open Sans Light" panose="020B0306030504020204" pitchFamily="34" charset="0"/>
                <a:cs typeface="Open Sans Light" panose="020B0306030504020204" pitchFamily="34" charset="0"/>
              </a:rPr>
            </a:br>
            <a:r>
              <a:rPr lang="en-US" sz="1300" dirty="0">
                <a:solidFill>
                  <a:srgbClr val="024882"/>
                </a:solidFill>
                <a:latin typeface="Open Sans Light" panose="020B0306030504020204" pitchFamily="34" charset="0"/>
                <a:ea typeface="Open Sans Light" panose="020B0306030504020204" pitchFamily="34" charset="0"/>
                <a:cs typeface="Open Sans Light" panose="020B0306030504020204" pitchFamily="34" charset="0"/>
              </a:rPr>
              <a:t>(single option % plans only)</a:t>
            </a:r>
          </a:p>
          <a:p>
            <a:pPr marL="193675" indent="-193675">
              <a:spcAft>
                <a:spcPts val="400"/>
              </a:spcAft>
              <a:buClr>
                <a:srgbClr val="F8B532"/>
              </a:buClr>
              <a:buFont typeface="Arial" panose="020B0604020202020204" pitchFamily="34" charset="0"/>
              <a:buChar char="•"/>
              <a:tabLst>
                <a:tab pos="1423988" algn="l"/>
              </a:tabLst>
            </a:pPr>
            <a:r>
              <a:rPr lang="en-US" sz="1300" dirty="0">
                <a:solidFill>
                  <a:srgbClr val="024882"/>
                </a:solidFill>
                <a:latin typeface="Open Sans Light" panose="020B0306030504020204" pitchFamily="34" charset="0"/>
                <a:ea typeface="Open Sans Light" panose="020B0306030504020204" pitchFamily="34" charset="0"/>
                <a:cs typeface="Open Sans Light" panose="020B0306030504020204" pitchFamily="34" charset="0"/>
              </a:rPr>
              <a:t>Dental</a:t>
            </a:r>
          </a:p>
          <a:p>
            <a:pPr marL="193675" indent="-193675">
              <a:spcAft>
                <a:spcPts val="400"/>
              </a:spcAft>
              <a:buClr>
                <a:srgbClr val="F8B532"/>
              </a:buClr>
              <a:buFont typeface="Arial" panose="020B0604020202020204" pitchFamily="34" charset="0"/>
              <a:buChar char="•"/>
              <a:tabLst>
                <a:tab pos="1423988" algn="l"/>
              </a:tabLst>
            </a:pPr>
            <a:r>
              <a:rPr lang="en-US" sz="1300" dirty="0">
                <a:solidFill>
                  <a:srgbClr val="024882"/>
                </a:solidFill>
                <a:latin typeface="Open Sans Light" panose="020B0306030504020204" pitchFamily="34" charset="0"/>
                <a:ea typeface="Open Sans Light" panose="020B0306030504020204" pitchFamily="34" charset="0"/>
                <a:cs typeface="Open Sans Light" panose="020B0306030504020204" pitchFamily="34" charset="0"/>
              </a:rPr>
              <a:t>Vision</a:t>
            </a:r>
          </a:p>
          <a:p>
            <a:pPr marL="193675" indent="-193675">
              <a:spcAft>
                <a:spcPts val="400"/>
              </a:spcAft>
              <a:buClr>
                <a:srgbClr val="F8B532"/>
              </a:buClr>
              <a:buFont typeface="Arial" panose="020B0604020202020204" pitchFamily="34" charset="0"/>
              <a:buChar char="•"/>
              <a:tabLst>
                <a:tab pos="1423988" algn="l"/>
              </a:tabLst>
            </a:pPr>
            <a:r>
              <a:rPr lang="en-US" sz="1300" dirty="0">
                <a:solidFill>
                  <a:srgbClr val="024882"/>
                </a:solidFill>
                <a:latin typeface="Open Sans Light" panose="020B0306030504020204" pitchFamily="34" charset="0"/>
                <a:ea typeface="Open Sans Light" panose="020B0306030504020204" pitchFamily="34" charset="0"/>
                <a:cs typeface="Open Sans Light" panose="020B0306030504020204" pitchFamily="34" charset="0"/>
              </a:rPr>
              <a:t>Issue Age Critical Illness </a:t>
            </a:r>
          </a:p>
        </p:txBody>
      </p:sp>
      <p:sp>
        <p:nvSpPr>
          <p:cNvPr id="20" name="Rectangle 19">
            <a:extLst>
              <a:ext uri="{FF2B5EF4-FFF2-40B4-BE49-F238E27FC236}">
                <a16:creationId xmlns:a16="http://schemas.microsoft.com/office/drawing/2014/main" id="{9C1AC44D-F2DE-AC45-81D7-54A6C0D84BE2}"/>
              </a:ext>
            </a:extLst>
          </p:cNvPr>
          <p:cNvSpPr/>
          <p:nvPr/>
        </p:nvSpPr>
        <p:spPr>
          <a:xfrm>
            <a:off x="6979106" y="3019626"/>
            <a:ext cx="1164560" cy="530145"/>
          </a:xfrm>
          <a:prstGeom prst="rect">
            <a:avLst/>
          </a:prstGeom>
        </p:spPr>
        <p:txBody>
          <a:bodyPr wrap="square" lIns="0" tIns="0" rIns="0" bIns="0">
            <a:spAutoFit/>
          </a:bodyPr>
          <a:lstStyle/>
          <a:p>
            <a:pPr algn="ctr">
              <a:lnSpc>
                <a:spcPts val="1400"/>
              </a:lnSpc>
            </a:pPr>
            <a:r>
              <a:rPr lang="en-US" sz="1100" dirty="0">
                <a:solidFill>
                  <a:srgbClr val="024882"/>
                </a:solidFill>
                <a:latin typeface="Open Sans" panose="020B0606030504020204" pitchFamily="34" charset="0"/>
                <a:ea typeface="Open Sans" panose="020B0606030504020204" pitchFamily="34" charset="0"/>
                <a:cs typeface="Open Sans" panose="020B0606030504020204" pitchFamily="34" charset="0"/>
              </a:rPr>
              <a:t>We serve over</a:t>
            </a:r>
            <a:r>
              <a:rPr lang="en-US" sz="1100" b="1" dirty="0">
                <a:solidFill>
                  <a:srgbClr val="024882"/>
                </a:solidFill>
                <a:latin typeface="Open Sans" panose="020B0606030504020204" pitchFamily="34" charset="0"/>
                <a:ea typeface="Open Sans" panose="020B0606030504020204" pitchFamily="34" charset="0"/>
                <a:cs typeface="Open Sans" panose="020B0606030504020204" pitchFamily="34" charset="0"/>
              </a:rPr>
              <a:t> </a:t>
            </a:r>
            <a:br>
              <a:rPr lang="en-US" sz="1100" b="1" dirty="0">
                <a:solidFill>
                  <a:srgbClr val="024882"/>
                </a:solidFill>
                <a:latin typeface="Open Sans" panose="020B0606030504020204" pitchFamily="34" charset="0"/>
                <a:ea typeface="Open Sans" panose="020B0606030504020204" pitchFamily="34" charset="0"/>
                <a:cs typeface="Open Sans" panose="020B0606030504020204" pitchFamily="34" charset="0"/>
              </a:rPr>
            </a:br>
            <a:r>
              <a:rPr lang="en-US" sz="1100" b="1" dirty="0">
                <a:solidFill>
                  <a:srgbClr val="4CB3BB"/>
                </a:solidFill>
                <a:latin typeface="Open Sans" panose="020B0606030504020204" pitchFamily="34" charset="0"/>
                <a:ea typeface="Open Sans" panose="020B0606030504020204" pitchFamily="34" charset="0"/>
                <a:cs typeface="Open Sans" panose="020B0606030504020204" pitchFamily="34" charset="0"/>
              </a:rPr>
              <a:t>1 in 2 </a:t>
            </a:r>
            <a:r>
              <a:rPr lang="en-US" sz="1100" dirty="0">
                <a:solidFill>
                  <a:srgbClr val="024882"/>
                </a:solidFill>
                <a:latin typeface="Open Sans" panose="020B0606030504020204" pitchFamily="34" charset="0"/>
                <a:ea typeface="Open Sans" panose="020B0606030504020204" pitchFamily="34" charset="0"/>
                <a:cs typeface="Open Sans" panose="020B0606030504020204" pitchFamily="34" charset="0"/>
              </a:rPr>
              <a:t>Fortune 100 companies</a:t>
            </a:r>
            <a:r>
              <a:rPr lang="en-US" sz="1100" baseline="30000" dirty="0">
                <a:solidFill>
                  <a:srgbClr val="024882"/>
                </a:solidFill>
                <a:latin typeface="Open Sans" panose="020B0606030504020204" pitchFamily="34" charset="0"/>
                <a:ea typeface="Open Sans" panose="020B0606030504020204" pitchFamily="34" charset="0"/>
                <a:cs typeface="Open Sans" panose="020B0606030504020204" pitchFamily="34" charset="0"/>
              </a:rPr>
              <a:t>4</a:t>
            </a:r>
          </a:p>
        </p:txBody>
      </p:sp>
      <p:sp>
        <p:nvSpPr>
          <p:cNvPr id="21" name="Rectangle 20">
            <a:extLst>
              <a:ext uri="{FF2B5EF4-FFF2-40B4-BE49-F238E27FC236}">
                <a16:creationId xmlns:a16="http://schemas.microsoft.com/office/drawing/2014/main" id="{F46EFB2B-3E53-114B-94B5-7C1D59F1F243}"/>
              </a:ext>
            </a:extLst>
          </p:cNvPr>
          <p:cNvSpPr/>
          <p:nvPr/>
        </p:nvSpPr>
        <p:spPr>
          <a:xfrm>
            <a:off x="576072" y="3019626"/>
            <a:ext cx="1470211" cy="530145"/>
          </a:xfrm>
          <a:prstGeom prst="rect">
            <a:avLst/>
          </a:prstGeom>
        </p:spPr>
        <p:txBody>
          <a:bodyPr wrap="square" lIns="0" tIns="0" rIns="0" bIns="0">
            <a:spAutoFit/>
          </a:bodyPr>
          <a:lstStyle/>
          <a:p>
            <a:pPr algn="ctr">
              <a:lnSpc>
                <a:spcPts val="1400"/>
              </a:lnSpc>
            </a:pPr>
            <a:r>
              <a:rPr lang="en-US" sz="1100" dirty="0">
                <a:solidFill>
                  <a:srgbClr val="024882"/>
                </a:solidFill>
                <a:latin typeface="Open Sans" panose="020B0606030504020204" pitchFamily="34" charset="0"/>
                <a:ea typeface="Open Sans" panose="020B0606030504020204" pitchFamily="34" charset="0"/>
                <a:cs typeface="Open Sans" panose="020B0606030504020204" pitchFamily="34" charset="0"/>
              </a:rPr>
              <a:t>We protect over</a:t>
            </a:r>
            <a:br>
              <a:rPr lang="en-US" sz="1100" dirty="0">
                <a:solidFill>
                  <a:srgbClr val="024882"/>
                </a:solidFill>
                <a:latin typeface="Open Sans" panose="020B0606030504020204" pitchFamily="34" charset="0"/>
                <a:ea typeface="Open Sans" panose="020B0606030504020204" pitchFamily="34" charset="0"/>
                <a:cs typeface="Open Sans" panose="020B0606030504020204" pitchFamily="34" charset="0"/>
              </a:rPr>
            </a:br>
            <a:r>
              <a:rPr lang="en-US" sz="1100" b="1" dirty="0">
                <a:solidFill>
                  <a:srgbClr val="4CB3BB"/>
                </a:solidFill>
                <a:latin typeface="Open Sans" panose="020B0606030504020204" pitchFamily="34" charset="0"/>
                <a:ea typeface="Open Sans" panose="020B0606030504020204" pitchFamily="34" charset="0"/>
                <a:cs typeface="Open Sans" panose="020B0606030504020204" pitchFamily="34" charset="0"/>
              </a:rPr>
              <a:t>36 million </a:t>
            </a:r>
            <a:r>
              <a:rPr lang="en-US" sz="1100" dirty="0">
                <a:solidFill>
                  <a:srgbClr val="024882"/>
                </a:solidFill>
                <a:latin typeface="Open Sans" panose="020B0606030504020204" pitchFamily="34" charset="0"/>
                <a:ea typeface="Open Sans" panose="020B0606030504020204" pitchFamily="34" charset="0"/>
                <a:cs typeface="Open Sans" panose="020B0606030504020204" pitchFamily="34" charset="0"/>
              </a:rPr>
              <a:t>employees and their families</a:t>
            </a:r>
            <a:r>
              <a:rPr lang="en-US" sz="1100" baseline="30000" dirty="0">
                <a:solidFill>
                  <a:srgbClr val="024882"/>
                </a:solidFill>
                <a:latin typeface="Open Sans" panose="020B0606030504020204" pitchFamily="34" charset="0"/>
                <a:ea typeface="Open Sans" panose="020B0606030504020204" pitchFamily="34" charset="0"/>
                <a:cs typeface="Open Sans" panose="020B0606030504020204" pitchFamily="34" charset="0"/>
              </a:rPr>
              <a:t>1</a:t>
            </a:r>
          </a:p>
        </p:txBody>
      </p:sp>
      <p:sp>
        <p:nvSpPr>
          <p:cNvPr id="22" name="Rectangle 21">
            <a:extLst>
              <a:ext uri="{FF2B5EF4-FFF2-40B4-BE49-F238E27FC236}">
                <a16:creationId xmlns:a16="http://schemas.microsoft.com/office/drawing/2014/main" id="{EA6A3723-4A32-C542-BF2E-7D7781F665B7}"/>
              </a:ext>
            </a:extLst>
          </p:cNvPr>
          <p:cNvSpPr/>
          <p:nvPr/>
        </p:nvSpPr>
        <p:spPr>
          <a:xfrm>
            <a:off x="2803785" y="3019626"/>
            <a:ext cx="1316321" cy="530145"/>
          </a:xfrm>
          <a:prstGeom prst="rect">
            <a:avLst/>
          </a:prstGeom>
        </p:spPr>
        <p:txBody>
          <a:bodyPr wrap="square" lIns="0" tIns="0" rIns="0" bIns="0">
            <a:spAutoFit/>
          </a:bodyPr>
          <a:lstStyle/>
          <a:p>
            <a:pPr algn="ctr">
              <a:lnSpc>
                <a:spcPts val="1400"/>
              </a:lnSpc>
            </a:pPr>
            <a:r>
              <a:rPr lang="en-US" sz="1100" dirty="0">
                <a:solidFill>
                  <a:srgbClr val="024882"/>
                </a:solidFill>
                <a:latin typeface="Open Sans" panose="020B0606030504020204" pitchFamily="34" charset="0"/>
                <a:ea typeface="Open Sans" panose="020B0606030504020204" pitchFamily="34" charset="0"/>
                <a:cs typeface="Open Sans" panose="020B0606030504020204" pitchFamily="34" charset="0"/>
              </a:rPr>
              <a:t>We paid </a:t>
            </a:r>
            <a:br>
              <a:rPr lang="en-US" sz="1100" dirty="0">
                <a:solidFill>
                  <a:srgbClr val="024882"/>
                </a:solidFill>
                <a:latin typeface="Open Sans" panose="020B0606030504020204" pitchFamily="34" charset="0"/>
                <a:ea typeface="Open Sans" panose="020B0606030504020204" pitchFamily="34" charset="0"/>
                <a:cs typeface="Open Sans" panose="020B0606030504020204" pitchFamily="34" charset="0"/>
              </a:rPr>
            </a:br>
            <a:r>
              <a:rPr lang="en-US" sz="1100" b="1" dirty="0">
                <a:solidFill>
                  <a:srgbClr val="4CB3BB"/>
                </a:solidFill>
                <a:latin typeface="Open Sans" panose="020B0606030504020204" pitchFamily="34" charset="0"/>
                <a:ea typeface="Open Sans" panose="020B0606030504020204" pitchFamily="34" charset="0"/>
                <a:cs typeface="Open Sans" panose="020B0606030504020204" pitchFamily="34" charset="0"/>
              </a:rPr>
              <a:t>$6 billion </a:t>
            </a:r>
            <a:r>
              <a:rPr lang="en-US" sz="1100" dirty="0">
                <a:solidFill>
                  <a:srgbClr val="024882"/>
                </a:solidFill>
                <a:latin typeface="Open Sans" panose="020B0606030504020204" pitchFamily="34" charset="0"/>
                <a:ea typeface="Open Sans" panose="020B0606030504020204" pitchFamily="34" charset="0"/>
                <a:cs typeface="Open Sans" panose="020B0606030504020204" pitchFamily="34" charset="0"/>
              </a:rPr>
              <a:t>in benefits in 2018</a:t>
            </a:r>
            <a:r>
              <a:rPr lang="en-US" sz="1100" baseline="30000" dirty="0">
                <a:solidFill>
                  <a:srgbClr val="024882"/>
                </a:solidFill>
                <a:latin typeface="Open Sans" panose="020B0606030504020204" pitchFamily="34" charset="0"/>
                <a:ea typeface="Open Sans" panose="020B0606030504020204" pitchFamily="34" charset="0"/>
                <a:cs typeface="Open Sans" panose="020B0606030504020204" pitchFamily="34" charset="0"/>
              </a:rPr>
              <a:t>2</a:t>
            </a:r>
          </a:p>
        </p:txBody>
      </p:sp>
      <p:sp>
        <p:nvSpPr>
          <p:cNvPr id="23" name="Rectangle 22">
            <a:extLst>
              <a:ext uri="{FF2B5EF4-FFF2-40B4-BE49-F238E27FC236}">
                <a16:creationId xmlns:a16="http://schemas.microsoft.com/office/drawing/2014/main" id="{DC6F080C-3AC4-6C40-81DA-C20172B0FE07}"/>
              </a:ext>
            </a:extLst>
          </p:cNvPr>
          <p:cNvSpPr/>
          <p:nvPr/>
        </p:nvSpPr>
        <p:spPr>
          <a:xfrm>
            <a:off x="4937056" y="3019626"/>
            <a:ext cx="1302337" cy="530145"/>
          </a:xfrm>
          <a:prstGeom prst="rect">
            <a:avLst/>
          </a:prstGeom>
        </p:spPr>
        <p:txBody>
          <a:bodyPr wrap="square" lIns="0" tIns="0" rIns="0" bIns="0">
            <a:spAutoFit/>
          </a:bodyPr>
          <a:lstStyle/>
          <a:p>
            <a:pPr algn="ctr">
              <a:lnSpc>
                <a:spcPts val="1400"/>
              </a:lnSpc>
            </a:pPr>
            <a:r>
              <a:rPr lang="en-US" sz="1100" b="1" dirty="0">
                <a:solidFill>
                  <a:srgbClr val="4CB3BB"/>
                </a:solidFill>
                <a:latin typeface="Open Sans" panose="020B0606030504020204" pitchFamily="34" charset="0"/>
                <a:ea typeface="Open Sans" panose="020B0606030504020204" pitchFamily="34" charset="0"/>
                <a:cs typeface="Open Sans" panose="020B0606030504020204" pitchFamily="34" charset="0"/>
              </a:rPr>
              <a:t>98% </a:t>
            </a:r>
            <a:r>
              <a:rPr lang="en-US" sz="1100" dirty="0">
                <a:solidFill>
                  <a:srgbClr val="024882"/>
                </a:solidFill>
                <a:latin typeface="Open Sans" panose="020B0606030504020204" pitchFamily="34" charset="0"/>
                <a:ea typeface="Open Sans" panose="020B0606030504020204" pitchFamily="34" charset="0"/>
                <a:cs typeface="Open Sans" panose="020B0606030504020204" pitchFamily="34" charset="0"/>
              </a:rPr>
              <a:t>of our </a:t>
            </a:r>
            <a:br>
              <a:rPr lang="en-US" sz="1100" dirty="0">
                <a:solidFill>
                  <a:srgbClr val="024882"/>
                </a:solidFill>
                <a:latin typeface="Open Sans" panose="020B0606030504020204" pitchFamily="34" charset="0"/>
                <a:ea typeface="Open Sans" panose="020B0606030504020204" pitchFamily="34" charset="0"/>
                <a:cs typeface="Open Sans" panose="020B0606030504020204" pitchFamily="34" charset="0"/>
              </a:rPr>
            </a:br>
            <a:r>
              <a:rPr lang="en-US" sz="1100" dirty="0">
                <a:solidFill>
                  <a:srgbClr val="024882"/>
                </a:solidFill>
                <a:latin typeface="Open Sans" panose="020B0606030504020204" pitchFamily="34" charset="0"/>
                <a:ea typeface="Open Sans" panose="020B0606030504020204" pitchFamily="34" charset="0"/>
                <a:cs typeface="Open Sans" panose="020B0606030504020204" pitchFamily="34" charset="0"/>
              </a:rPr>
              <a:t>clients are likely to renew with us</a:t>
            </a:r>
            <a:r>
              <a:rPr lang="en-US" sz="1100" baseline="30000" dirty="0">
                <a:solidFill>
                  <a:srgbClr val="024882"/>
                </a:solidFill>
                <a:latin typeface="Open Sans" panose="020B0606030504020204" pitchFamily="34" charset="0"/>
                <a:ea typeface="Open Sans" panose="020B0606030504020204" pitchFamily="34" charset="0"/>
                <a:cs typeface="Open Sans" panose="020B0606030504020204" pitchFamily="34" charset="0"/>
              </a:rPr>
              <a:t>3</a:t>
            </a:r>
          </a:p>
        </p:txBody>
      </p:sp>
      <p:cxnSp>
        <p:nvCxnSpPr>
          <p:cNvPr id="25" name="Straight Connector 24">
            <a:extLst>
              <a:ext uri="{FF2B5EF4-FFF2-40B4-BE49-F238E27FC236}">
                <a16:creationId xmlns:a16="http://schemas.microsoft.com/office/drawing/2014/main" id="{8CA5700A-4AEE-064C-87B0-BD352F874DB8}"/>
              </a:ext>
            </a:extLst>
          </p:cNvPr>
          <p:cNvCxnSpPr/>
          <p:nvPr/>
        </p:nvCxnSpPr>
        <p:spPr>
          <a:xfrm flipV="1">
            <a:off x="6641117" y="2312892"/>
            <a:ext cx="0" cy="1236879"/>
          </a:xfrm>
          <a:prstGeom prst="line">
            <a:avLst/>
          </a:prstGeom>
          <a:ln>
            <a:solidFill>
              <a:srgbClr val="4CB3BB"/>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4C23E836-AC94-B041-8B4E-DF4A2CD004B8}"/>
              </a:ext>
            </a:extLst>
          </p:cNvPr>
          <p:cNvCxnSpPr/>
          <p:nvPr/>
        </p:nvCxnSpPr>
        <p:spPr>
          <a:xfrm flipV="1">
            <a:off x="4548948" y="2312892"/>
            <a:ext cx="0" cy="1236879"/>
          </a:xfrm>
          <a:prstGeom prst="line">
            <a:avLst/>
          </a:prstGeom>
          <a:ln>
            <a:solidFill>
              <a:srgbClr val="4CB3BB"/>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B82A21AD-3A95-2242-9DC9-ACD58E9CDFF2}"/>
              </a:ext>
            </a:extLst>
          </p:cNvPr>
          <p:cNvCxnSpPr/>
          <p:nvPr/>
        </p:nvCxnSpPr>
        <p:spPr>
          <a:xfrm flipV="1">
            <a:off x="2481943" y="2312892"/>
            <a:ext cx="0" cy="1236879"/>
          </a:xfrm>
          <a:prstGeom prst="line">
            <a:avLst/>
          </a:prstGeom>
          <a:ln>
            <a:solidFill>
              <a:srgbClr val="4CB3BB"/>
            </a:solidFill>
          </a:ln>
        </p:spPr>
        <p:style>
          <a:lnRef idx="1">
            <a:schemeClr val="accent1"/>
          </a:lnRef>
          <a:fillRef idx="0">
            <a:schemeClr val="accent1"/>
          </a:fillRef>
          <a:effectRef idx="0">
            <a:schemeClr val="accent1"/>
          </a:effectRef>
          <a:fontRef idx="minor">
            <a:schemeClr val="tx1"/>
          </a:fontRef>
        </p:style>
      </p:cxnSp>
      <p:pic>
        <p:nvPicPr>
          <p:cNvPr id="28" name="Picture 27">
            <a:extLst>
              <a:ext uri="{FF2B5EF4-FFF2-40B4-BE49-F238E27FC236}">
                <a16:creationId xmlns:a16="http://schemas.microsoft.com/office/drawing/2014/main" id="{9590C994-0559-D24B-9CC6-2E44B42179B7}"/>
              </a:ext>
            </a:extLst>
          </p:cNvPr>
          <p:cNvPicPr>
            <a:picLocks noChangeAspect="1"/>
          </p:cNvPicPr>
          <p:nvPr/>
        </p:nvPicPr>
        <p:blipFill>
          <a:blip r:embed="rId4"/>
          <a:stretch>
            <a:fillRect/>
          </a:stretch>
        </p:blipFill>
        <p:spPr>
          <a:xfrm>
            <a:off x="3200756" y="2273635"/>
            <a:ext cx="522379" cy="546563"/>
          </a:xfrm>
          <a:prstGeom prst="rect">
            <a:avLst/>
          </a:prstGeom>
        </p:spPr>
      </p:pic>
      <p:pic>
        <p:nvPicPr>
          <p:cNvPr id="30" name="Picture 29">
            <a:extLst>
              <a:ext uri="{FF2B5EF4-FFF2-40B4-BE49-F238E27FC236}">
                <a16:creationId xmlns:a16="http://schemas.microsoft.com/office/drawing/2014/main" id="{01EF469C-02CF-D04C-A877-7771D079D245}"/>
              </a:ext>
            </a:extLst>
          </p:cNvPr>
          <p:cNvPicPr>
            <a:picLocks noChangeAspect="1"/>
          </p:cNvPicPr>
          <p:nvPr/>
        </p:nvPicPr>
        <p:blipFill>
          <a:blip r:embed="rId5"/>
          <a:stretch>
            <a:fillRect/>
          </a:stretch>
        </p:blipFill>
        <p:spPr>
          <a:xfrm>
            <a:off x="1094654" y="2269767"/>
            <a:ext cx="433046" cy="554299"/>
          </a:xfrm>
          <a:prstGeom prst="rect">
            <a:avLst/>
          </a:prstGeom>
        </p:spPr>
      </p:pic>
      <p:pic>
        <p:nvPicPr>
          <p:cNvPr id="31" name="Picture 30">
            <a:extLst>
              <a:ext uri="{FF2B5EF4-FFF2-40B4-BE49-F238E27FC236}">
                <a16:creationId xmlns:a16="http://schemas.microsoft.com/office/drawing/2014/main" id="{939825C5-B1EE-2543-A4FA-C9A59223768A}"/>
              </a:ext>
            </a:extLst>
          </p:cNvPr>
          <p:cNvPicPr>
            <a:picLocks noChangeAspect="1"/>
          </p:cNvPicPr>
          <p:nvPr/>
        </p:nvPicPr>
        <p:blipFill>
          <a:blip r:embed="rId6"/>
          <a:stretch>
            <a:fillRect/>
          </a:stretch>
        </p:blipFill>
        <p:spPr>
          <a:xfrm>
            <a:off x="5347031" y="2270254"/>
            <a:ext cx="482386" cy="553325"/>
          </a:xfrm>
          <a:prstGeom prst="rect">
            <a:avLst/>
          </a:prstGeom>
        </p:spPr>
      </p:pic>
      <p:pic>
        <p:nvPicPr>
          <p:cNvPr id="32" name="Picture 31">
            <a:extLst>
              <a:ext uri="{FF2B5EF4-FFF2-40B4-BE49-F238E27FC236}">
                <a16:creationId xmlns:a16="http://schemas.microsoft.com/office/drawing/2014/main" id="{5F5D6289-4DD6-354D-9B0C-D2C626B007C8}"/>
              </a:ext>
            </a:extLst>
          </p:cNvPr>
          <p:cNvPicPr>
            <a:picLocks noChangeAspect="1"/>
          </p:cNvPicPr>
          <p:nvPr/>
        </p:nvPicPr>
        <p:blipFill>
          <a:blip r:embed="rId7"/>
          <a:stretch>
            <a:fillRect/>
          </a:stretch>
        </p:blipFill>
        <p:spPr>
          <a:xfrm>
            <a:off x="7232197" y="2287030"/>
            <a:ext cx="658379" cy="519773"/>
          </a:xfrm>
          <a:prstGeom prst="rect">
            <a:avLst/>
          </a:prstGeom>
        </p:spPr>
      </p:pic>
    </p:spTree>
    <p:extLst>
      <p:ext uri="{BB962C8B-B14F-4D97-AF65-F5344CB8AC3E}">
        <p14:creationId xmlns:p14="http://schemas.microsoft.com/office/powerpoint/2010/main" val="8202899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32ACEA2-6A61-4BB2-ABD4-9E47A2F6B843}"/>
              </a:ext>
            </a:extLst>
          </p:cNvPr>
          <p:cNvSpPr>
            <a:spLocks noGrp="1"/>
          </p:cNvSpPr>
          <p:nvPr>
            <p:ph type="sldNum" sz="quarter" idx="12"/>
          </p:nvPr>
        </p:nvSpPr>
        <p:spPr>
          <a:xfrm>
            <a:off x="10806798" y="6518495"/>
            <a:ext cx="482873" cy="339505"/>
          </a:xfrm>
        </p:spPr>
        <p:txBody>
          <a:bodyPr/>
          <a:lstStyle/>
          <a:p>
            <a:fld id="{1FE3E5FF-F567-C747-AB2C-9AAD31BE383D}" type="slidenum">
              <a:rPr lang="en-US" smtClean="0"/>
              <a:pPr/>
              <a:t>6</a:t>
            </a:fld>
            <a:endParaRPr lang="en-US" dirty="0"/>
          </a:p>
        </p:txBody>
      </p:sp>
      <p:pic>
        <p:nvPicPr>
          <p:cNvPr id="7" name="Picture 6">
            <a:extLst>
              <a:ext uri="{FF2B5EF4-FFF2-40B4-BE49-F238E27FC236}">
                <a16:creationId xmlns:a16="http://schemas.microsoft.com/office/drawing/2014/main" id="{190D6243-47ED-4D8B-B38D-7EF2F74A5A24}"/>
              </a:ext>
            </a:extLst>
          </p:cNvPr>
          <p:cNvPicPr>
            <a:picLocks noChangeAspect="1"/>
          </p:cNvPicPr>
          <p:nvPr/>
        </p:nvPicPr>
        <p:blipFill rotWithShape="1">
          <a:blip r:embed="rId3"/>
          <a:srcRect l="10515" t="291" r="1937" b="3472"/>
          <a:stretch/>
        </p:blipFill>
        <p:spPr>
          <a:xfrm flipH="1">
            <a:off x="2" y="1828801"/>
            <a:ext cx="6858000" cy="5029200"/>
          </a:xfrm>
          <a:prstGeom prst="rect">
            <a:avLst/>
          </a:prstGeom>
        </p:spPr>
      </p:pic>
      <p:sp>
        <p:nvSpPr>
          <p:cNvPr id="13" name="object 2">
            <a:extLst>
              <a:ext uri="{FF2B5EF4-FFF2-40B4-BE49-F238E27FC236}">
                <a16:creationId xmlns:a16="http://schemas.microsoft.com/office/drawing/2014/main" id="{192ED702-C9A6-4A1E-B36C-3E2D7A5C3830}"/>
              </a:ext>
            </a:extLst>
          </p:cNvPr>
          <p:cNvSpPr/>
          <p:nvPr/>
        </p:nvSpPr>
        <p:spPr>
          <a:xfrm>
            <a:off x="1" y="1"/>
            <a:ext cx="6858000" cy="1828800"/>
          </a:xfrm>
          <a:custGeom>
            <a:avLst/>
            <a:gdLst/>
            <a:ahLst/>
            <a:cxnLst/>
            <a:rect l="l" t="t" r="r" b="b"/>
            <a:pathLst>
              <a:path w="8812530" h="11308715">
                <a:moveTo>
                  <a:pt x="0" y="11308556"/>
                </a:moveTo>
                <a:lnTo>
                  <a:pt x="8812087" y="11308556"/>
                </a:lnTo>
                <a:lnTo>
                  <a:pt x="8812087" y="0"/>
                </a:lnTo>
                <a:lnTo>
                  <a:pt x="0" y="0"/>
                </a:lnTo>
                <a:lnTo>
                  <a:pt x="0" y="11308556"/>
                </a:lnTo>
                <a:close/>
              </a:path>
            </a:pathLst>
          </a:custGeom>
          <a:solidFill>
            <a:srgbClr val="F3F7FA"/>
          </a:solidFill>
        </p:spPr>
        <p:txBody>
          <a:bodyPr wrap="square" lIns="0" tIns="0" rIns="0" bIns="0" rtlCol="0"/>
          <a:lstStyle/>
          <a:p>
            <a:endParaRPr sz="1092" dirty="0"/>
          </a:p>
        </p:txBody>
      </p:sp>
      <p:sp>
        <p:nvSpPr>
          <p:cNvPr id="14" name="TextBox 13">
            <a:extLst>
              <a:ext uri="{FF2B5EF4-FFF2-40B4-BE49-F238E27FC236}">
                <a16:creationId xmlns:a16="http://schemas.microsoft.com/office/drawing/2014/main" id="{2B5B566F-37F3-462E-8B42-6CB24851CFFE}"/>
              </a:ext>
            </a:extLst>
          </p:cNvPr>
          <p:cNvSpPr txBox="1"/>
          <p:nvPr/>
        </p:nvSpPr>
        <p:spPr>
          <a:xfrm>
            <a:off x="576072" y="457200"/>
            <a:ext cx="5760720" cy="974626"/>
          </a:xfrm>
          <a:prstGeom prst="rect">
            <a:avLst/>
          </a:prstGeom>
          <a:noFill/>
        </p:spPr>
        <p:txBody>
          <a:bodyPr wrap="square" lIns="0" tIns="0" rIns="0" bIns="0" rtlCol="0">
            <a:spAutoFit/>
          </a:bodyPr>
          <a:lstStyle/>
          <a:p>
            <a:pPr marL="7702" marR="3080" defTabSz="914422">
              <a:lnSpc>
                <a:spcPts val="3800"/>
              </a:lnSpc>
            </a:pPr>
            <a:r>
              <a:rPr lang="en-US" sz="3200" b="1" dirty="0">
                <a:solidFill>
                  <a:srgbClr val="024882"/>
                </a:solidFill>
                <a:latin typeface="Open Sans" panose="020B0606030504020204" pitchFamily="34" charset="0"/>
                <a:ea typeface="Open Sans" panose="020B0606030504020204" pitchFamily="34" charset="0"/>
                <a:cs typeface="Open Sans" panose="020B0606030504020204" pitchFamily="34" charset="0"/>
              </a:rPr>
              <a:t>THE BENEFITS EXPERIENCE </a:t>
            </a:r>
            <a:br>
              <a:rPr lang="en-US" sz="3200" b="1" dirty="0">
                <a:solidFill>
                  <a:srgbClr val="024882"/>
                </a:solidFill>
                <a:latin typeface="Open Sans" panose="020B0606030504020204" pitchFamily="34" charset="0"/>
                <a:ea typeface="Open Sans" panose="020B0606030504020204" pitchFamily="34" charset="0"/>
                <a:cs typeface="Open Sans" panose="020B0606030504020204" pitchFamily="34" charset="0"/>
              </a:rPr>
            </a:br>
            <a:r>
              <a:rPr lang="en-US" sz="3200" b="1" dirty="0">
                <a:solidFill>
                  <a:srgbClr val="024882"/>
                </a:solidFill>
                <a:latin typeface="Open Sans" panose="020B0606030504020204" pitchFamily="34" charset="0"/>
                <a:ea typeface="Open Sans" panose="020B0606030504020204" pitchFamily="34" charset="0"/>
                <a:cs typeface="Open Sans" panose="020B0606030504020204" pitchFamily="34" charset="0"/>
              </a:rPr>
              <a:t>OF THE PAST</a:t>
            </a:r>
          </a:p>
        </p:txBody>
      </p:sp>
      <p:sp>
        <p:nvSpPr>
          <p:cNvPr id="3" name="Rectangle 2">
            <a:extLst>
              <a:ext uri="{FF2B5EF4-FFF2-40B4-BE49-F238E27FC236}">
                <a16:creationId xmlns:a16="http://schemas.microsoft.com/office/drawing/2014/main" id="{470ACEE2-01DE-7641-823D-A99A82E6B448}"/>
              </a:ext>
            </a:extLst>
          </p:cNvPr>
          <p:cNvSpPr/>
          <p:nvPr/>
        </p:nvSpPr>
        <p:spPr>
          <a:xfrm>
            <a:off x="7589519" y="1828800"/>
            <a:ext cx="4023360" cy="3880871"/>
          </a:xfrm>
          <a:prstGeom prst="rect">
            <a:avLst/>
          </a:prstGeom>
        </p:spPr>
        <p:txBody>
          <a:bodyPr wrap="square" lIns="0" tIns="0" rIns="0" bIns="0">
            <a:spAutoFit/>
          </a:bodyPr>
          <a:lstStyle/>
          <a:p>
            <a:pPr defTabSz="914303">
              <a:lnSpc>
                <a:spcPts val="2000"/>
              </a:lnSpc>
              <a:spcAft>
                <a:spcPts val="600"/>
              </a:spcAft>
            </a:pPr>
            <a:r>
              <a:rPr lang="en-US" sz="1600" b="1" dirty="0">
                <a:solidFill>
                  <a:srgbClr val="D67921"/>
                </a:solidFill>
                <a:latin typeface="Open Sans" panose="020B0606030504020204"/>
              </a:rPr>
              <a:t>Time-consuming</a:t>
            </a:r>
            <a:endParaRPr lang="en-US" sz="1600" dirty="0">
              <a:solidFill>
                <a:srgbClr val="D67921"/>
              </a:solidFill>
              <a:latin typeface="Open Sans" panose="020B0606030504020204"/>
            </a:endParaRPr>
          </a:p>
          <a:p>
            <a:pPr defTabSz="914303">
              <a:lnSpc>
                <a:spcPts val="2000"/>
              </a:lnSpc>
            </a:pPr>
            <a:r>
              <a:rPr lang="en-US" sz="1600" dirty="0">
                <a:solidFill>
                  <a:srgbClr val="024882"/>
                </a:solidFill>
                <a:latin typeface="Open Sans" panose="020B0606030504020204"/>
              </a:rPr>
              <a:t>Clients spend </a:t>
            </a:r>
            <a:r>
              <a:rPr lang="en-US" sz="1600" b="1" dirty="0">
                <a:solidFill>
                  <a:srgbClr val="024882"/>
                </a:solidFill>
                <a:latin typeface="Open Sans" panose="020B0606030504020204"/>
              </a:rPr>
              <a:t>too much time </a:t>
            </a:r>
            <a:r>
              <a:rPr lang="en-US" sz="1600" dirty="0">
                <a:solidFill>
                  <a:srgbClr val="024882"/>
                </a:solidFill>
                <a:latin typeface="Open Sans" panose="020B0606030504020204"/>
              </a:rPr>
              <a:t>interpreting benefit plan setups or entering Unum rates into ADP Workforce Now.</a:t>
            </a:r>
          </a:p>
          <a:p>
            <a:pPr defTabSz="914303">
              <a:lnSpc>
                <a:spcPts val="2000"/>
              </a:lnSpc>
            </a:pPr>
            <a:endParaRPr lang="en-US" sz="1600" dirty="0">
              <a:solidFill>
                <a:srgbClr val="024882"/>
              </a:solidFill>
              <a:latin typeface="Open Sans" panose="020B0606030504020204"/>
            </a:endParaRPr>
          </a:p>
          <a:p>
            <a:pPr defTabSz="914303">
              <a:lnSpc>
                <a:spcPts val="2000"/>
              </a:lnSpc>
              <a:spcBef>
                <a:spcPts val="300"/>
              </a:spcBef>
              <a:spcAft>
                <a:spcPts val="600"/>
              </a:spcAft>
            </a:pPr>
            <a:r>
              <a:rPr lang="en-US" sz="1600" b="1" dirty="0">
                <a:solidFill>
                  <a:srgbClr val="D67921"/>
                </a:solidFill>
                <a:latin typeface="Open Sans" panose="020B0606030504020204" pitchFamily="34" charset="0"/>
                <a:ea typeface="Open Sans" panose="020B0606030504020204" pitchFamily="34" charset="0"/>
                <a:cs typeface="Open Sans" panose="020B0606030504020204" pitchFamily="34" charset="0"/>
              </a:rPr>
              <a:t>Inefficient</a:t>
            </a:r>
            <a:endParaRPr lang="en-US" sz="1600" dirty="0">
              <a:solidFill>
                <a:srgbClr val="D67921"/>
              </a:solidFill>
              <a:latin typeface="Open Sans" panose="020B0606030504020204" pitchFamily="34" charset="0"/>
              <a:ea typeface="Open Sans" panose="020B0606030504020204" pitchFamily="34" charset="0"/>
              <a:cs typeface="Open Sans" panose="020B0606030504020204" pitchFamily="34" charset="0"/>
            </a:endParaRPr>
          </a:p>
          <a:p>
            <a:pPr defTabSz="914303">
              <a:lnSpc>
                <a:spcPts val="2000"/>
              </a:lnSpc>
            </a:pPr>
            <a:r>
              <a:rPr lang="en-US" sz="1600" dirty="0">
                <a:solidFill>
                  <a:srgbClr val="024882"/>
                </a:solidFill>
                <a:latin typeface="Open Sans" panose="020B0606030504020204" pitchFamily="34" charset="0"/>
                <a:ea typeface="Open Sans" panose="020B0606030504020204" pitchFamily="34" charset="0"/>
                <a:cs typeface="Open Sans" panose="020B0606030504020204" pitchFamily="34" charset="0"/>
              </a:rPr>
              <a:t>Keeping Unum and Workforce Now data in alignment takes </a:t>
            </a:r>
            <a:r>
              <a:rPr lang="en-US" sz="1600" b="1" dirty="0">
                <a:solidFill>
                  <a:srgbClr val="024882"/>
                </a:solidFill>
                <a:latin typeface="Open Sans" panose="020B0606030504020204" pitchFamily="34" charset="0"/>
                <a:ea typeface="Open Sans" panose="020B0606030504020204" pitchFamily="34" charset="0"/>
                <a:cs typeface="Open Sans" panose="020B0606030504020204" pitchFamily="34" charset="0"/>
              </a:rPr>
              <a:t>manual effort</a:t>
            </a:r>
            <a:r>
              <a:rPr lang="en-US" sz="1600" dirty="0">
                <a:solidFill>
                  <a:srgbClr val="024882"/>
                </a:solidFill>
                <a:latin typeface="Open Sans" panose="020B0606030504020204" pitchFamily="34" charset="0"/>
                <a:ea typeface="Open Sans" panose="020B0606030504020204" pitchFamily="34" charset="0"/>
                <a:cs typeface="Open Sans" panose="020B0606030504020204" pitchFamily="34" charset="0"/>
              </a:rPr>
              <a:t>, especially during the billing process.</a:t>
            </a:r>
          </a:p>
          <a:p>
            <a:pPr defTabSz="914303">
              <a:lnSpc>
                <a:spcPts val="2000"/>
              </a:lnSpc>
            </a:pPr>
            <a:endParaRPr lang="en-US" sz="1600" dirty="0">
              <a:solidFill>
                <a:srgbClr val="024882"/>
              </a:solidFill>
              <a:latin typeface="Open Sans" panose="020B0606030504020204" pitchFamily="34" charset="0"/>
              <a:ea typeface="Open Sans" panose="020B0606030504020204" pitchFamily="34" charset="0"/>
              <a:cs typeface="Open Sans" panose="020B0606030504020204" pitchFamily="34" charset="0"/>
            </a:endParaRPr>
          </a:p>
          <a:p>
            <a:pPr defTabSz="914303">
              <a:lnSpc>
                <a:spcPts val="2000"/>
              </a:lnSpc>
              <a:spcBef>
                <a:spcPts val="300"/>
              </a:spcBef>
              <a:spcAft>
                <a:spcPts val="600"/>
              </a:spcAft>
            </a:pPr>
            <a:r>
              <a:rPr lang="en-US" sz="1600" b="1" dirty="0">
                <a:solidFill>
                  <a:srgbClr val="D67921"/>
                </a:solidFill>
                <a:latin typeface="Open Sans" panose="020B0606030504020204" pitchFamily="34" charset="0"/>
                <a:ea typeface="Open Sans" panose="020B0606030504020204" pitchFamily="34" charset="0"/>
                <a:cs typeface="Open Sans" panose="020B0606030504020204" pitchFamily="34" charset="0"/>
              </a:rPr>
              <a:t>Tedious</a:t>
            </a:r>
            <a:endParaRPr lang="en-US" sz="1600" dirty="0">
              <a:solidFill>
                <a:srgbClr val="D67921"/>
              </a:solidFill>
              <a:latin typeface="Open Sans" panose="020B0606030504020204" pitchFamily="34" charset="0"/>
              <a:ea typeface="Open Sans" panose="020B0606030504020204" pitchFamily="34" charset="0"/>
              <a:cs typeface="Open Sans" panose="020B0606030504020204" pitchFamily="34" charset="0"/>
            </a:endParaRPr>
          </a:p>
          <a:p>
            <a:pPr defTabSz="914303">
              <a:lnSpc>
                <a:spcPts val="2000"/>
              </a:lnSpc>
            </a:pPr>
            <a:r>
              <a:rPr lang="en-US" sz="1600" dirty="0">
                <a:solidFill>
                  <a:srgbClr val="024882"/>
                </a:solidFill>
                <a:latin typeface="Open Sans" panose="020B0606030504020204" pitchFamily="34" charset="0"/>
                <a:ea typeface="Open Sans" panose="020B0606030504020204" pitchFamily="34" charset="0"/>
                <a:cs typeface="Open Sans" panose="020B0606030504020204" pitchFamily="34" charset="0"/>
              </a:rPr>
              <a:t>Tasks like manually</a:t>
            </a:r>
            <a:r>
              <a:rPr lang="en-US" sz="1600" b="1" dirty="0">
                <a:solidFill>
                  <a:srgbClr val="024882"/>
                </a:solidFill>
                <a:latin typeface="Open Sans" panose="020B0606030504020204" pitchFamily="34" charset="0"/>
                <a:ea typeface="Open Sans" panose="020B0606030504020204" pitchFamily="34" charset="0"/>
                <a:cs typeface="Open Sans" panose="020B0606030504020204" pitchFamily="34" charset="0"/>
              </a:rPr>
              <a:t> </a:t>
            </a:r>
            <a:r>
              <a:rPr lang="en-US" sz="1600" dirty="0">
                <a:solidFill>
                  <a:srgbClr val="024882"/>
                </a:solidFill>
                <a:latin typeface="Open Sans" panose="020B0606030504020204" pitchFamily="34" charset="0"/>
                <a:ea typeface="Open Sans" panose="020B0606030504020204" pitchFamily="34" charset="0"/>
                <a:cs typeface="Open Sans" panose="020B0606030504020204" pitchFamily="34" charset="0"/>
              </a:rPr>
              <a:t>validating</a:t>
            </a:r>
            <a:r>
              <a:rPr lang="en-US" sz="1600" b="1" dirty="0">
                <a:solidFill>
                  <a:srgbClr val="024882"/>
                </a:solidFill>
                <a:latin typeface="Open Sans" panose="020B0606030504020204" pitchFamily="34" charset="0"/>
                <a:ea typeface="Open Sans" panose="020B0606030504020204" pitchFamily="34" charset="0"/>
                <a:cs typeface="Open Sans" panose="020B0606030504020204" pitchFamily="34" charset="0"/>
              </a:rPr>
              <a:t> </a:t>
            </a:r>
            <a:r>
              <a:rPr lang="en-US" sz="1600" dirty="0">
                <a:solidFill>
                  <a:srgbClr val="024882"/>
                </a:solidFill>
                <a:latin typeface="Open Sans" panose="020B0606030504020204" pitchFamily="34" charset="0"/>
                <a:ea typeface="Open Sans" panose="020B0606030504020204" pitchFamily="34" charset="0"/>
                <a:cs typeface="Open Sans" panose="020B0606030504020204" pitchFamily="34" charset="0"/>
              </a:rPr>
              <a:t>employee eligibility during the claims process are </a:t>
            </a:r>
            <a:r>
              <a:rPr lang="en-US" sz="1600" b="1" dirty="0">
                <a:solidFill>
                  <a:srgbClr val="024882"/>
                </a:solidFill>
                <a:latin typeface="Open Sans" panose="020B0606030504020204" pitchFamily="34" charset="0"/>
                <a:ea typeface="Open Sans" panose="020B0606030504020204" pitchFamily="34" charset="0"/>
                <a:cs typeface="Open Sans" panose="020B0606030504020204" pitchFamily="34" charset="0"/>
              </a:rPr>
              <a:t>tedious and annoying</a:t>
            </a:r>
            <a:r>
              <a:rPr lang="en-US" sz="1600" dirty="0">
                <a:solidFill>
                  <a:srgbClr val="024882"/>
                </a:solidFill>
                <a:latin typeface="Open Sans" panose="020B0606030504020204" pitchFamily="34" charset="0"/>
                <a:ea typeface="Open Sans" panose="020B0606030504020204" pitchFamily="34" charset="0"/>
                <a:cs typeface="Open Sans" panose="020B0606030504020204" pitchFamily="34" charset="0"/>
              </a:rPr>
              <a:t>.</a:t>
            </a:r>
            <a:endParaRPr lang="en-US" sz="1600" b="1" dirty="0">
              <a:solidFill>
                <a:srgbClr val="024882"/>
              </a:solidFill>
              <a:latin typeface="Open Sans" panose="020B0606030504020204"/>
            </a:endParaRPr>
          </a:p>
        </p:txBody>
      </p:sp>
      <p:pic>
        <p:nvPicPr>
          <p:cNvPr id="12" name="Picture 11">
            <a:extLst>
              <a:ext uri="{FF2B5EF4-FFF2-40B4-BE49-F238E27FC236}">
                <a16:creationId xmlns:a16="http://schemas.microsoft.com/office/drawing/2014/main" id="{F14A1E40-A41D-AB48-A690-AD570C9E29A6}"/>
              </a:ext>
            </a:extLst>
          </p:cNvPr>
          <p:cNvPicPr>
            <a:picLocks noChangeAspect="1"/>
          </p:cNvPicPr>
          <p:nvPr/>
        </p:nvPicPr>
        <p:blipFill>
          <a:blip r:embed="rId4"/>
          <a:stretch>
            <a:fillRect/>
          </a:stretch>
        </p:blipFill>
        <p:spPr>
          <a:xfrm>
            <a:off x="10226145" y="323051"/>
            <a:ext cx="1685440" cy="421360"/>
          </a:xfrm>
          <a:prstGeom prst="rect">
            <a:avLst/>
          </a:prstGeom>
        </p:spPr>
      </p:pic>
    </p:spTree>
    <p:extLst>
      <p:ext uri="{BB962C8B-B14F-4D97-AF65-F5344CB8AC3E}">
        <p14:creationId xmlns:p14="http://schemas.microsoft.com/office/powerpoint/2010/main" val="23542791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object 2">
            <a:extLst>
              <a:ext uri="{FF2B5EF4-FFF2-40B4-BE49-F238E27FC236}">
                <a16:creationId xmlns:a16="http://schemas.microsoft.com/office/drawing/2014/main" id="{4FCA2A3D-A75E-5B47-A877-5469432882DD}"/>
              </a:ext>
            </a:extLst>
          </p:cNvPr>
          <p:cNvSpPr/>
          <p:nvPr/>
        </p:nvSpPr>
        <p:spPr>
          <a:xfrm>
            <a:off x="0" y="0"/>
            <a:ext cx="6858000" cy="6858000"/>
          </a:xfrm>
          <a:custGeom>
            <a:avLst/>
            <a:gdLst/>
            <a:ahLst/>
            <a:cxnLst/>
            <a:rect l="l" t="t" r="r" b="b"/>
            <a:pathLst>
              <a:path w="8812530" h="11308715">
                <a:moveTo>
                  <a:pt x="0" y="11308556"/>
                </a:moveTo>
                <a:lnTo>
                  <a:pt x="8812087" y="11308556"/>
                </a:lnTo>
                <a:lnTo>
                  <a:pt x="8812087" y="0"/>
                </a:lnTo>
                <a:lnTo>
                  <a:pt x="0" y="0"/>
                </a:lnTo>
                <a:lnTo>
                  <a:pt x="0" y="11308556"/>
                </a:lnTo>
                <a:close/>
              </a:path>
            </a:pathLst>
          </a:custGeom>
          <a:solidFill>
            <a:srgbClr val="F3F7FA"/>
          </a:solidFill>
        </p:spPr>
        <p:txBody>
          <a:bodyPr wrap="square" lIns="0" tIns="0" rIns="0" bIns="0" rtlCol="0"/>
          <a:lstStyle/>
          <a:p>
            <a:endParaRPr sz="1092" dirty="0"/>
          </a:p>
        </p:txBody>
      </p:sp>
      <p:sp>
        <p:nvSpPr>
          <p:cNvPr id="2" name="Slide Number Placeholder 1">
            <a:extLst>
              <a:ext uri="{FF2B5EF4-FFF2-40B4-BE49-F238E27FC236}">
                <a16:creationId xmlns:a16="http://schemas.microsoft.com/office/drawing/2014/main" id="{2E23DF9D-FE94-A040-9825-0A3D0370C9E1}"/>
              </a:ext>
            </a:extLst>
          </p:cNvPr>
          <p:cNvSpPr>
            <a:spLocks noGrp="1"/>
          </p:cNvSpPr>
          <p:nvPr>
            <p:ph type="sldNum" sz="quarter" idx="12"/>
          </p:nvPr>
        </p:nvSpPr>
        <p:spPr/>
        <p:txBody>
          <a:bodyPr/>
          <a:lstStyle/>
          <a:p>
            <a:fld id="{434F970D-FEAA-7440-B6E2-61B22D2C621B}" type="slidenum">
              <a:rPr lang="en-US" smtClean="0"/>
              <a:pPr/>
              <a:t>7</a:t>
            </a:fld>
            <a:endParaRPr lang="en-US" dirty="0"/>
          </a:p>
        </p:txBody>
      </p:sp>
      <p:sp>
        <p:nvSpPr>
          <p:cNvPr id="3" name="Rectangle 2">
            <a:extLst>
              <a:ext uri="{FF2B5EF4-FFF2-40B4-BE49-F238E27FC236}">
                <a16:creationId xmlns:a16="http://schemas.microsoft.com/office/drawing/2014/main" id="{EB32453A-1C3C-D647-B941-2751EBD353AA}"/>
              </a:ext>
            </a:extLst>
          </p:cNvPr>
          <p:cNvSpPr/>
          <p:nvPr/>
        </p:nvSpPr>
        <p:spPr>
          <a:xfrm>
            <a:off x="627246" y="4899726"/>
            <a:ext cx="5760720" cy="495328"/>
          </a:xfrm>
          <a:prstGeom prst="rect">
            <a:avLst/>
          </a:prstGeom>
        </p:spPr>
        <p:txBody>
          <a:bodyPr wrap="square" lIns="0" tIns="0" rIns="0" bIns="0">
            <a:spAutoFit/>
          </a:bodyPr>
          <a:lstStyle/>
          <a:p>
            <a:pPr>
              <a:lnSpc>
                <a:spcPts val="2000"/>
              </a:lnSpc>
              <a:spcAft>
                <a:spcPts val="1800"/>
              </a:spcAft>
            </a:pPr>
            <a:r>
              <a:rPr lang="en-US" sz="1600" dirty="0">
                <a:solidFill>
                  <a:srgbClr val="024882"/>
                </a:solidFill>
                <a:latin typeface="Open Sans" panose="020B0606030504020204" pitchFamily="34" charset="0"/>
                <a:ea typeface="Open Sans" panose="020B0606030504020204" pitchFamily="34" charset="0"/>
                <a:cs typeface="Open Sans" panose="020B0606030504020204" pitchFamily="34" charset="0"/>
              </a:rPr>
              <a:t>A secure connection between Unum and ADP that automates some of your most time-consuming HR activities</a:t>
            </a:r>
          </a:p>
        </p:txBody>
      </p:sp>
      <p:grpSp>
        <p:nvGrpSpPr>
          <p:cNvPr id="34" name="Group 33">
            <a:extLst>
              <a:ext uri="{FF2B5EF4-FFF2-40B4-BE49-F238E27FC236}">
                <a16:creationId xmlns:a16="http://schemas.microsoft.com/office/drawing/2014/main" id="{C6AD4DF4-6834-E840-B75D-783CFBFABA64}"/>
              </a:ext>
            </a:extLst>
          </p:cNvPr>
          <p:cNvGrpSpPr/>
          <p:nvPr/>
        </p:nvGrpSpPr>
        <p:grpSpPr>
          <a:xfrm>
            <a:off x="7898652" y="2993762"/>
            <a:ext cx="1451267" cy="795600"/>
            <a:chOff x="7995637" y="3150284"/>
            <a:chExt cx="1451267" cy="795600"/>
          </a:xfrm>
        </p:grpSpPr>
        <p:sp>
          <p:nvSpPr>
            <p:cNvPr id="8" name="Rectangle 7">
              <a:extLst>
                <a:ext uri="{FF2B5EF4-FFF2-40B4-BE49-F238E27FC236}">
                  <a16:creationId xmlns:a16="http://schemas.microsoft.com/office/drawing/2014/main" id="{A5D49A34-CCDB-FC4B-AB71-2A4E6DF3A86A}"/>
                </a:ext>
              </a:extLst>
            </p:cNvPr>
            <p:cNvSpPr/>
            <p:nvPr/>
          </p:nvSpPr>
          <p:spPr>
            <a:xfrm>
              <a:off x="7995637" y="3728580"/>
              <a:ext cx="1451267" cy="217304"/>
            </a:xfrm>
            <a:prstGeom prst="rect">
              <a:avLst/>
            </a:prstGeom>
          </p:spPr>
          <p:txBody>
            <a:bodyPr wrap="square" lIns="0" tIns="0" rIns="0" bIns="0">
              <a:spAutoFit/>
            </a:bodyPr>
            <a:lstStyle/>
            <a:p>
              <a:pPr algn="ctr"/>
              <a:r>
                <a:rPr lang="en-US" sz="1400" b="1" dirty="0">
                  <a:solidFill>
                    <a:srgbClr val="024882"/>
                  </a:solidFill>
                  <a:latin typeface="Open Sans" panose="020B0606030504020204" pitchFamily="34" charset="0"/>
                  <a:ea typeface="Open Sans" panose="020B0606030504020204" pitchFamily="34" charset="0"/>
                  <a:cs typeface="Open Sans" panose="020B0606030504020204" pitchFamily="34" charset="0"/>
                </a:rPr>
                <a:t>PLAN SETUP</a:t>
              </a:r>
            </a:p>
          </p:txBody>
        </p:sp>
        <p:pic>
          <p:nvPicPr>
            <p:cNvPr id="9" name="Picture 8">
              <a:extLst>
                <a:ext uri="{FF2B5EF4-FFF2-40B4-BE49-F238E27FC236}">
                  <a16:creationId xmlns:a16="http://schemas.microsoft.com/office/drawing/2014/main" id="{5F4C0BA5-8B02-2847-A4C0-07820D6B8EF6}"/>
                </a:ext>
              </a:extLst>
            </p:cNvPr>
            <p:cNvPicPr>
              <a:picLocks noChangeAspect="1"/>
            </p:cNvPicPr>
            <p:nvPr/>
          </p:nvPicPr>
          <p:blipFill>
            <a:blip r:embed="rId2"/>
            <a:stretch>
              <a:fillRect/>
            </a:stretch>
          </p:blipFill>
          <p:spPr>
            <a:xfrm>
              <a:off x="8435520" y="3150284"/>
              <a:ext cx="571501" cy="373960"/>
            </a:xfrm>
            <a:prstGeom prst="rect">
              <a:avLst/>
            </a:prstGeom>
          </p:spPr>
        </p:pic>
      </p:grpSp>
      <p:grpSp>
        <p:nvGrpSpPr>
          <p:cNvPr id="37" name="Group 36">
            <a:extLst>
              <a:ext uri="{FF2B5EF4-FFF2-40B4-BE49-F238E27FC236}">
                <a16:creationId xmlns:a16="http://schemas.microsoft.com/office/drawing/2014/main" id="{20E37C15-3357-4F45-9F6E-6857EB111FAB}"/>
              </a:ext>
            </a:extLst>
          </p:cNvPr>
          <p:cNvGrpSpPr/>
          <p:nvPr/>
        </p:nvGrpSpPr>
        <p:grpSpPr>
          <a:xfrm>
            <a:off x="7991695" y="4603940"/>
            <a:ext cx="1265180" cy="803738"/>
            <a:chOff x="8088680" y="4496846"/>
            <a:chExt cx="1265180" cy="803738"/>
          </a:xfrm>
        </p:grpSpPr>
        <p:pic>
          <p:nvPicPr>
            <p:cNvPr id="11" name="Picture 10">
              <a:extLst>
                <a:ext uri="{FF2B5EF4-FFF2-40B4-BE49-F238E27FC236}">
                  <a16:creationId xmlns:a16="http://schemas.microsoft.com/office/drawing/2014/main" id="{FCF6FA25-10A7-CD49-A501-C967D10773FE}"/>
                </a:ext>
              </a:extLst>
            </p:cNvPr>
            <p:cNvPicPr>
              <a:picLocks noChangeAspect="1"/>
            </p:cNvPicPr>
            <p:nvPr/>
          </p:nvPicPr>
          <p:blipFill>
            <a:blip r:embed="rId3"/>
            <a:stretch>
              <a:fillRect/>
            </a:stretch>
          </p:blipFill>
          <p:spPr>
            <a:xfrm>
              <a:off x="8407119" y="4496846"/>
              <a:ext cx="628303" cy="373960"/>
            </a:xfrm>
            <a:prstGeom prst="rect">
              <a:avLst/>
            </a:prstGeom>
          </p:spPr>
        </p:pic>
        <p:sp>
          <p:nvSpPr>
            <p:cNvPr id="12" name="Rectangle 11">
              <a:extLst>
                <a:ext uri="{FF2B5EF4-FFF2-40B4-BE49-F238E27FC236}">
                  <a16:creationId xmlns:a16="http://schemas.microsoft.com/office/drawing/2014/main" id="{F02202AF-989F-9F4E-A9D5-CDB3D4036E64}"/>
                </a:ext>
              </a:extLst>
            </p:cNvPr>
            <p:cNvSpPr/>
            <p:nvPr/>
          </p:nvSpPr>
          <p:spPr>
            <a:xfrm>
              <a:off x="8088680" y="5083280"/>
              <a:ext cx="1265180" cy="217304"/>
            </a:xfrm>
            <a:prstGeom prst="rect">
              <a:avLst/>
            </a:prstGeom>
          </p:spPr>
          <p:txBody>
            <a:bodyPr wrap="square" lIns="0" tIns="0" rIns="0" bIns="0">
              <a:spAutoFit/>
            </a:bodyPr>
            <a:lstStyle/>
            <a:p>
              <a:pPr algn="ctr"/>
              <a:r>
                <a:rPr lang="en-US" sz="1400" b="1" dirty="0">
                  <a:solidFill>
                    <a:srgbClr val="024882"/>
                  </a:solidFill>
                  <a:latin typeface="Open Sans" panose="020B0606030504020204" pitchFamily="34" charset="0"/>
                  <a:ea typeface="Open Sans" panose="020B0606030504020204" pitchFamily="34" charset="0"/>
                  <a:cs typeface="Open Sans" panose="020B0606030504020204" pitchFamily="34" charset="0"/>
                </a:rPr>
                <a:t>ONLINE EOI</a:t>
              </a:r>
            </a:p>
          </p:txBody>
        </p:sp>
      </p:grpSp>
      <p:grpSp>
        <p:nvGrpSpPr>
          <p:cNvPr id="36" name="Group 35">
            <a:extLst>
              <a:ext uri="{FF2B5EF4-FFF2-40B4-BE49-F238E27FC236}">
                <a16:creationId xmlns:a16="http://schemas.microsoft.com/office/drawing/2014/main" id="{3D98D7F2-9DE8-E549-8028-5F96A04B4428}"/>
              </a:ext>
            </a:extLst>
          </p:cNvPr>
          <p:cNvGrpSpPr/>
          <p:nvPr/>
        </p:nvGrpSpPr>
        <p:grpSpPr>
          <a:xfrm>
            <a:off x="10075189" y="4606023"/>
            <a:ext cx="981405" cy="801655"/>
            <a:chOff x="10172174" y="4498929"/>
            <a:chExt cx="981405" cy="801655"/>
          </a:xfrm>
        </p:grpSpPr>
        <p:sp>
          <p:nvSpPr>
            <p:cNvPr id="5" name="Rectangle 4">
              <a:extLst>
                <a:ext uri="{FF2B5EF4-FFF2-40B4-BE49-F238E27FC236}">
                  <a16:creationId xmlns:a16="http://schemas.microsoft.com/office/drawing/2014/main" id="{8E9EC7BB-5D37-164B-A9DE-3D2CBD5EF271}"/>
                </a:ext>
              </a:extLst>
            </p:cNvPr>
            <p:cNvSpPr/>
            <p:nvPr/>
          </p:nvSpPr>
          <p:spPr>
            <a:xfrm>
              <a:off x="10172174" y="5083280"/>
              <a:ext cx="981405" cy="217304"/>
            </a:xfrm>
            <a:prstGeom prst="rect">
              <a:avLst/>
            </a:prstGeom>
          </p:spPr>
          <p:txBody>
            <a:bodyPr wrap="square" lIns="0" tIns="0" rIns="0" bIns="0">
              <a:spAutoFit/>
            </a:bodyPr>
            <a:lstStyle/>
            <a:p>
              <a:pPr algn="ctr"/>
              <a:r>
                <a:rPr lang="en-US" sz="1400" b="1" dirty="0">
                  <a:solidFill>
                    <a:srgbClr val="024882"/>
                  </a:solidFill>
                  <a:latin typeface="Open Sans" panose="020B0606030504020204" pitchFamily="34" charset="0"/>
                  <a:ea typeface="Open Sans" panose="020B0606030504020204" pitchFamily="34" charset="0"/>
                  <a:cs typeface="Open Sans" panose="020B0606030504020204" pitchFamily="34" charset="0"/>
                </a:rPr>
                <a:t>BILLING</a:t>
              </a:r>
            </a:p>
          </p:txBody>
        </p:sp>
        <p:pic>
          <p:nvPicPr>
            <p:cNvPr id="6" name="Picture 5">
              <a:extLst>
                <a:ext uri="{FF2B5EF4-FFF2-40B4-BE49-F238E27FC236}">
                  <a16:creationId xmlns:a16="http://schemas.microsoft.com/office/drawing/2014/main" id="{99093D07-A875-FE48-A13B-670FED5B4B3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377126" y="4498929"/>
              <a:ext cx="571500" cy="369794"/>
            </a:xfrm>
            <a:prstGeom prst="rect">
              <a:avLst/>
            </a:prstGeom>
          </p:spPr>
        </p:pic>
      </p:grpSp>
      <p:grpSp>
        <p:nvGrpSpPr>
          <p:cNvPr id="35" name="Group 34">
            <a:extLst>
              <a:ext uri="{FF2B5EF4-FFF2-40B4-BE49-F238E27FC236}">
                <a16:creationId xmlns:a16="http://schemas.microsoft.com/office/drawing/2014/main" id="{0846B6AF-A625-7441-AE9A-CEFDFA5F093B}"/>
              </a:ext>
            </a:extLst>
          </p:cNvPr>
          <p:cNvGrpSpPr/>
          <p:nvPr/>
        </p:nvGrpSpPr>
        <p:grpSpPr>
          <a:xfrm>
            <a:off x="9838286" y="2973902"/>
            <a:ext cx="1455210" cy="815460"/>
            <a:chOff x="9935271" y="3130424"/>
            <a:chExt cx="1455210" cy="815460"/>
          </a:xfrm>
        </p:grpSpPr>
        <p:sp>
          <p:nvSpPr>
            <p:cNvPr id="14" name="Rectangle 13">
              <a:extLst>
                <a:ext uri="{FF2B5EF4-FFF2-40B4-BE49-F238E27FC236}">
                  <a16:creationId xmlns:a16="http://schemas.microsoft.com/office/drawing/2014/main" id="{F332E358-8E62-A348-9928-59E2D46F9D08}"/>
                </a:ext>
              </a:extLst>
            </p:cNvPr>
            <p:cNvSpPr/>
            <p:nvPr/>
          </p:nvSpPr>
          <p:spPr>
            <a:xfrm>
              <a:off x="9935271" y="3728580"/>
              <a:ext cx="1455210" cy="217304"/>
            </a:xfrm>
            <a:prstGeom prst="rect">
              <a:avLst/>
            </a:prstGeom>
          </p:spPr>
          <p:txBody>
            <a:bodyPr wrap="square" lIns="0" tIns="0" rIns="0" bIns="0">
              <a:spAutoFit/>
            </a:bodyPr>
            <a:lstStyle/>
            <a:p>
              <a:pPr algn="ctr"/>
              <a:r>
                <a:rPr lang="en-US" sz="1400" b="1" dirty="0">
                  <a:solidFill>
                    <a:srgbClr val="024882"/>
                  </a:solidFill>
                  <a:latin typeface="Open Sans" panose="020B0606030504020204" pitchFamily="34" charset="0"/>
                  <a:ea typeface="Open Sans" panose="020B0606030504020204" pitchFamily="34" charset="0"/>
                  <a:cs typeface="Open Sans" panose="020B0606030504020204" pitchFamily="34" charset="0"/>
                </a:rPr>
                <a:t>ENROLLMENT</a:t>
              </a:r>
            </a:p>
          </p:txBody>
        </p:sp>
        <p:pic>
          <p:nvPicPr>
            <p:cNvPr id="15" name="Picture 14">
              <a:extLst>
                <a:ext uri="{FF2B5EF4-FFF2-40B4-BE49-F238E27FC236}">
                  <a16:creationId xmlns:a16="http://schemas.microsoft.com/office/drawing/2014/main" id="{6E3AED52-AD7A-BF4B-9FC2-BCD69E00AADB}"/>
                </a:ext>
              </a:extLst>
            </p:cNvPr>
            <p:cNvPicPr>
              <a:picLocks noChangeAspect="1"/>
            </p:cNvPicPr>
            <p:nvPr/>
          </p:nvPicPr>
          <p:blipFill>
            <a:blip r:embed="rId5" cstate="email">
              <a:duotone>
                <a:prstClr val="black"/>
                <a:schemeClr val="accent1">
                  <a:tint val="45000"/>
                  <a:satMod val="400000"/>
                </a:schemeClr>
              </a:duotone>
              <a:extLst>
                <a:ext uri="{28A0092B-C50C-407E-A947-70E740481C1C}">
                  <a14:useLocalDpi xmlns:a14="http://schemas.microsoft.com/office/drawing/2010/main"/>
                </a:ext>
              </a:extLst>
            </a:blip>
            <a:stretch>
              <a:fillRect/>
            </a:stretch>
          </p:blipFill>
          <p:spPr>
            <a:xfrm>
              <a:off x="10388556" y="3130424"/>
              <a:ext cx="548640" cy="393820"/>
            </a:xfrm>
            <a:prstGeom prst="rect">
              <a:avLst/>
            </a:prstGeom>
            <a:noFill/>
            <a:ln>
              <a:solidFill>
                <a:srgbClr val="024882"/>
              </a:solidFill>
            </a:ln>
          </p:spPr>
        </p:pic>
      </p:grpSp>
      <p:sp>
        <p:nvSpPr>
          <p:cNvPr id="16" name="TextBox 15">
            <a:extLst>
              <a:ext uri="{FF2B5EF4-FFF2-40B4-BE49-F238E27FC236}">
                <a16:creationId xmlns:a16="http://schemas.microsoft.com/office/drawing/2014/main" id="{AC42F2B5-188A-5042-A1C1-8A1E7AC08E79}"/>
              </a:ext>
            </a:extLst>
          </p:cNvPr>
          <p:cNvSpPr txBox="1"/>
          <p:nvPr/>
        </p:nvSpPr>
        <p:spPr>
          <a:xfrm>
            <a:off x="560030" y="509337"/>
            <a:ext cx="2969233" cy="492443"/>
          </a:xfrm>
          <a:prstGeom prst="rect">
            <a:avLst/>
          </a:prstGeom>
          <a:noFill/>
        </p:spPr>
        <p:txBody>
          <a:bodyPr wrap="square" lIns="0" tIns="0" rIns="0" bIns="0" rtlCol="0">
            <a:spAutoFit/>
          </a:bodyPr>
          <a:lstStyle/>
          <a:p>
            <a:pPr marL="7702" marR="3080" defTabSz="914422">
              <a:spcBef>
                <a:spcPts val="439"/>
              </a:spcBef>
            </a:pPr>
            <a:r>
              <a:rPr lang="en-US" sz="3200" b="1" dirty="0">
                <a:solidFill>
                  <a:srgbClr val="065595"/>
                </a:solidFill>
                <a:latin typeface="Open Sans" panose="020B0606030504020204" pitchFamily="34" charset="0"/>
                <a:ea typeface="Open Sans" panose="020B0606030504020204" pitchFamily="34" charset="0"/>
                <a:cs typeface="Open Sans" panose="020B0606030504020204" pitchFamily="34" charset="0"/>
              </a:rPr>
              <a:t>INTRODUCING</a:t>
            </a:r>
          </a:p>
        </p:txBody>
      </p:sp>
      <p:sp>
        <p:nvSpPr>
          <p:cNvPr id="17" name="TextBox 16">
            <a:extLst>
              <a:ext uri="{FF2B5EF4-FFF2-40B4-BE49-F238E27FC236}">
                <a16:creationId xmlns:a16="http://schemas.microsoft.com/office/drawing/2014/main" id="{D2BB685A-2480-0C48-89A2-C65768703D06}"/>
              </a:ext>
            </a:extLst>
          </p:cNvPr>
          <p:cNvSpPr txBox="1"/>
          <p:nvPr/>
        </p:nvSpPr>
        <p:spPr>
          <a:xfrm>
            <a:off x="7557412" y="1405467"/>
            <a:ext cx="4077325" cy="1066061"/>
          </a:xfrm>
          <a:prstGeom prst="rect">
            <a:avLst/>
          </a:prstGeom>
          <a:noFill/>
        </p:spPr>
        <p:txBody>
          <a:bodyPr wrap="square" lIns="0" tIns="0" rIns="0" bIns="0" rtlCol="0">
            <a:spAutoFit/>
          </a:bodyPr>
          <a:lstStyle/>
          <a:p>
            <a:pPr marL="7702" marR="3080" algn="ctr" defTabSz="914422">
              <a:lnSpc>
                <a:spcPts val="2600"/>
              </a:lnSpc>
            </a:pPr>
            <a:r>
              <a:rPr lang="en-US" sz="2400" b="1" dirty="0">
                <a:solidFill>
                  <a:srgbClr val="065595"/>
                </a:solidFill>
                <a:latin typeface="Open Sans" panose="020B0606030504020204" pitchFamily="34" charset="0"/>
                <a:ea typeface="Open Sans" panose="020B0606030504020204" pitchFamily="34" charset="0"/>
                <a:cs typeface="Open Sans" panose="020B0606030504020204" pitchFamily="34" charset="0"/>
              </a:rPr>
              <a:t>NO NEED TO CHOOSE — YOU GET IT ALL!</a:t>
            </a:r>
          </a:p>
          <a:p>
            <a:pPr marL="7702" marR="3080" algn="ctr" defTabSz="914422">
              <a:lnSpc>
                <a:spcPts val="2000"/>
              </a:lnSpc>
              <a:spcBef>
                <a:spcPts val="1200"/>
              </a:spcBef>
            </a:pPr>
            <a:r>
              <a:rPr lang="en-US" sz="1600" dirty="0">
                <a:solidFill>
                  <a:srgbClr val="024882"/>
                </a:solidFill>
                <a:latin typeface="Open Sans" panose="020B0606030504020204" pitchFamily="34" charset="0"/>
                <a:ea typeface="Open Sans" panose="020B0606030504020204" pitchFamily="34" charset="0"/>
                <a:cs typeface="Open Sans" panose="020B0606030504020204" pitchFamily="34" charset="0"/>
              </a:rPr>
              <a:t>Our complete package of solutions:</a:t>
            </a:r>
          </a:p>
        </p:txBody>
      </p:sp>
      <p:grpSp>
        <p:nvGrpSpPr>
          <p:cNvPr id="38" name="Group 37">
            <a:extLst>
              <a:ext uri="{FF2B5EF4-FFF2-40B4-BE49-F238E27FC236}">
                <a16:creationId xmlns:a16="http://schemas.microsoft.com/office/drawing/2014/main" id="{A4DB6FF9-D938-8F4E-A8CE-F0D3771B0058}"/>
              </a:ext>
            </a:extLst>
          </p:cNvPr>
          <p:cNvGrpSpPr/>
          <p:nvPr/>
        </p:nvGrpSpPr>
        <p:grpSpPr>
          <a:xfrm>
            <a:off x="8445652" y="4141800"/>
            <a:ext cx="1079158" cy="759713"/>
            <a:chOff x="8517923" y="4141800"/>
            <a:chExt cx="1079158" cy="759713"/>
          </a:xfrm>
        </p:grpSpPr>
        <p:sp>
          <p:nvSpPr>
            <p:cNvPr id="20" name="Right Triangle 19">
              <a:extLst>
                <a:ext uri="{FF2B5EF4-FFF2-40B4-BE49-F238E27FC236}">
                  <a16:creationId xmlns:a16="http://schemas.microsoft.com/office/drawing/2014/main" id="{883EB873-217A-E542-89A3-8025EDEC5CB1}"/>
                </a:ext>
              </a:extLst>
            </p:cNvPr>
            <p:cNvSpPr/>
            <p:nvPr/>
          </p:nvSpPr>
          <p:spPr>
            <a:xfrm rot="10800000">
              <a:off x="8517923" y="4141800"/>
              <a:ext cx="1079158" cy="759713"/>
            </a:xfrm>
            <a:prstGeom prst="rtTriangle">
              <a:avLst/>
            </a:prstGeom>
            <a:solidFill>
              <a:srgbClr val="F8B53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dirty="0"/>
            </a:p>
          </p:txBody>
        </p:sp>
        <p:sp>
          <p:nvSpPr>
            <p:cNvPr id="21" name="TextBox 20">
              <a:extLst>
                <a:ext uri="{FF2B5EF4-FFF2-40B4-BE49-F238E27FC236}">
                  <a16:creationId xmlns:a16="http://schemas.microsoft.com/office/drawing/2014/main" id="{C99F824A-89A3-5F46-AFEF-F5F08B1B1D71}"/>
                </a:ext>
              </a:extLst>
            </p:cNvPr>
            <p:cNvSpPr txBox="1"/>
            <p:nvPr/>
          </p:nvSpPr>
          <p:spPr>
            <a:xfrm>
              <a:off x="8836675" y="4222421"/>
              <a:ext cx="686743" cy="333425"/>
            </a:xfrm>
            <a:prstGeom prst="rect">
              <a:avLst/>
            </a:prstGeom>
            <a:noFill/>
          </p:spPr>
          <p:txBody>
            <a:bodyPr wrap="square" lIns="0" tIns="0" rIns="0" bIns="0" rtlCol="0">
              <a:spAutoFit/>
            </a:bodyPr>
            <a:lstStyle/>
            <a:p>
              <a:pPr algn="r">
                <a:lnSpc>
                  <a:spcPts val="1300"/>
                </a:lnSpc>
              </a:pPr>
              <a:r>
                <a:rPr lang="en-US" sz="1100" b="1" dirty="0">
                  <a:solidFill>
                    <a:schemeClr val="bg1"/>
                  </a:solidFill>
                  <a:latin typeface="Open Sans" panose="020B0606030504020204" pitchFamily="34" charset="0"/>
                  <a:ea typeface="Open Sans" panose="020B0606030504020204" pitchFamily="34" charset="0"/>
                  <a:cs typeface="Open Sans" panose="020B0606030504020204" pitchFamily="34" charset="0"/>
                </a:rPr>
                <a:t>COMING SOON</a:t>
              </a:r>
            </a:p>
          </p:txBody>
        </p:sp>
      </p:grpSp>
      <p:pic>
        <p:nvPicPr>
          <p:cNvPr id="29" name="Picture 28">
            <a:extLst>
              <a:ext uri="{FF2B5EF4-FFF2-40B4-BE49-F238E27FC236}">
                <a16:creationId xmlns:a16="http://schemas.microsoft.com/office/drawing/2014/main" id="{C3DB8053-A206-AC4C-9404-120E48E7E5D0}"/>
              </a:ext>
            </a:extLst>
          </p:cNvPr>
          <p:cNvPicPr>
            <a:picLocks noChangeAspect="1"/>
          </p:cNvPicPr>
          <p:nvPr/>
        </p:nvPicPr>
        <p:blipFill>
          <a:blip r:embed="rId6"/>
          <a:stretch>
            <a:fillRect/>
          </a:stretch>
        </p:blipFill>
        <p:spPr>
          <a:xfrm>
            <a:off x="3749830" y="418556"/>
            <a:ext cx="2718118" cy="679530"/>
          </a:xfrm>
          <a:prstGeom prst="rect">
            <a:avLst/>
          </a:prstGeom>
        </p:spPr>
      </p:pic>
      <p:sp>
        <p:nvSpPr>
          <p:cNvPr id="39" name="Rectangle 38">
            <a:extLst>
              <a:ext uri="{FF2B5EF4-FFF2-40B4-BE49-F238E27FC236}">
                <a16:creationId xmlns:a16="http://schemas.microsoft.com/office/drawing/2014/main" id="{5A121414-AE69-0C49-B92A-934BBBE88B22}"/>
              </a:ext>
            </a:extLst>
          </p:cNvPr>
          <p:cNvSpPr/>
          <p:nvPr/>
        </p:nvSpPr>
        <p:spPr>
          <a:xfrm>
            <a:off x="7745437" y="4151870"/>
            <a:ext cx="1771136" cy="1408671"/>
          </a:xfrm>
          <a:prstGeom prst="rect">
            <a:avLst/>
          </a:prstGeom>
          <a:solidFill>
            <a:schemeClr val="bg1">
              <a:alpha val="0"/>
            </a:schemeClr>
          </a:solidFill>
          <a:ln w="38100" cap="rnd">
            <a:solidFill>
              <a:srgbClr val="F8B532"/>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5E356E9C-BAEB-624B-970C-41358028831E}"/>
              </a:ext>
            </a:extLst>
          </p:cNvPr>
          <p:cNvGrpSpPr/>
          <p:nvPr/>
        </p:nvGrpSpPr>
        <p:grpSpPr>
          <a:xfrm>
            <a:off x="547940" y="2385721"/>
            <a:ext cx="5856317" cy="1847088"/>
            <a:chOff x="7347832" y="4389764"/>
            <a:chExt cx="9515565" cy="2631682"/>
          </a:xfrm>
        </p:grpSpPr>
        <p:pic>
          <p:nvPicPr>
            <p:cNvPr id="43" name="Picture 42">
              <a:extLst>
                <a:ext uri="{FF2B5EF4-FFF2-40B4-BE49-F238E27FC236}">
                  <a16:creationId xmlns:a16="http://schemas.microsoft.com/office/drawing/2014/main" id="{50153322-4CDD-8445-8694-5DDC9CE8D7B8}"/>
                </a:ext>
              </a:extLst>
            </p:cNvPr>
            <p:cNvPicPr>
              <a:picLocks noChangeAspect="1"/>
            </p:cNvPicPr>
            <p:nvPr/>
          </p:nvPicPr>
          <p:blipFill>
            <a:blip r:embed="rId7"/>
            <a:stretch>
              <a:fillRect/>
            </a:stretch>
          </p:blipFill>
          <p:spPr>
            <a:xfrm>
              <a:off x="13605459" y="4389765"/>
              <a:ext cx="3257938" cy="2625329"/>
            </a:xfrm>
            <a:prstGeom prst="rect">
              <a:avLst/>
            </a:prstGeom>
          </p:spPr>
        </p:pic>
        <p:grpSp>
          <p:nvGrpSpPr>
            <p:cNvPr id="44" name="Group 43">
              <a:extLst>
                <a:ext uri="{FF2B5EF4-FFF2-40B4-BE49-F238E27FC236}">
                  <a16:creationId xmlns:a16="http://schemas.microsoft.com/office/drawing/2014/main" id="{0B7F502D-B09F-9A49-B5C8-C37C5B06BB40}"/>
                </a:ext>
              </a:extLst>
            </p:cNvPr>
            <p:cNvGrpSpPr/>
            <p:nvPr/>
          </p:nvGrpSpPr>
          <p:grpSpPr>
            <a:xfrm>
              <a:off x="7347832" y="4389764"/>
              <a:ext cx="3265821" cy="2631682"/>
              <a:chOff x="14862685" y="4232669"/>
              <a:chExt cx="3627747" cy="2923331"/>
            </a:xfrm>
          </p:grpSpPr>
          <p:pic>
            <p:nvPicPr>
              <p:cNvPr id="45" name="Picture 44">
                <a:extLst>
                  <a:ext uri="{FF2B5EF4-FFF2-40B4-BE49-F238E27FC236}">
                    <a16:creationId xmlns:a16="http://schemas.microsoft.com/office/drawing/2014/main" id="{0C4C4E02-FA1E-ED4E-A687-CC2F5FD73835}"/>
                  </a:ext>
                </a:extLst>
              </p:cNvPr>
              <p:cNvPicPr>
                <a:picLocks noChangeAspect="1"/>
              </p:cNvPicPr>
              <p:nvPr/>
            </p:nvPicPr>
            <p:blipFill>
              <a:blip r:embed="rId7"/>
              <a:stretch>
                <a:fillRect/>
              </a:stretch>
            </p:blipFill>
            <p:spPr>
              <a:xfrm>
                <a:off x="14862685" y="4232669"/>
                <a:ext cx="3627747" cy="2923331"/>
              </a:xfrm>
              <a:prstGeom prst="rect">
                <a:avLst/>
              </a:prstGeom>
            </p:spPr>
          </p:pic>
          <p:pic>
            <p:nvPicPr>
              <p:cNvPr id="46" name="Picture 45">
                <a:extLst>
                  <a:ext uri="{FF2B5EF4-FFF2-40B4-BE49-F238E27FC236}">
                    <a16:creationId xmlns:a16="http://schemas.microsoft.com/office/drawing/2014/main" id="{E6F70AC7-57E2-B84D-8B07-7129E19EF50E}"/>
                  </a:ext>
                </a:extLst>
              </p:cNvPr>
              <p:cNvPicPr>
                <a:picLocks/>
              </p:cNvPicPr>
              <p:nvPr/>
            </p:nvPicPr>
            <p:blipFill>
              <a:blip r:embed="rId8">
                <a:extLst>
                  <a:ext uri="{28A0092B-C50C-407E-A947-70E740481C1C}">
                    <a14:useLocalDpi xmlns:a14="http://schemas.microsoft.com/office/drawing/2010/main" val="0"/>
                  </a:ext>
                </a:extLst>
              </a:blip>
              <a:stretch>
                <a:fillRect/>
              </a:stretch>
            </p:blipFill>
            <p:spPr>
              <a:xfrm>
                <a:off x="15693532" y="4929444"/>
                <a:ext cx="1980487" cy="528129"/>
              </a:xfrm>
              <a:prstGeom prst="rect">
                <a:avLst/>
              </a:prstGeom>
            </p:spPr>
          </p:pic>
        </p:grpSp>
      </p:grpSp>
      <p:pic>
        <p:nvPicPr>
          <p:cNvPr id="47" name="Picture 46">
            <a:extLst>
              <a:ext uri="{FF2B5EF4-FFF2-40B4-BE49-F238E27FC236}">
                <a16:creationId xmlns:a16="http://schemas.microsoft.com/office/drawing/2014/main" id="{69F14549-25AA-6044-ABF6-5C68F75083D0}"/>
              </a:ext>
            </a:extLst>
          </p:cNvPr>
          <p:cNvPicPr>
            <a:picLocks noChangeAspect="1"/>
          </p:cNvPicPr>
          <p:nvPr/>
        </p:nvPicPr>
        <p:blipFill>
          <a:blip r:embed="rId9"/>
          <a:stretch>
            <a:fillRect/>
          </a:stretch>
        </p:blipFill>
        <p:spPr>
          <a:xfrm>
            <a:off x="2813965" y="2542624"/>
            <a:ext cx="1324265" cy="1240232"/>
          </a:xfrm>
          <a:prstGeom prst="rect">
            <a:avLst/>
          </a:prstGeom>
        </p:spPr>
      </p:pic>
      <p:pic>
        <p:nvPicPr>
          <p:cNvPr id="1028" name="Picture 4" descr="Image result for ADP logo">
            <a:extLst>
              <a:ext uri="{FF2B5EF4-FFF2-40B4-BE49-F238E27FC236}">
                <a16:creationId xmlns:a16="http://schemas.microsoft.com/office/drawing/2014/main" id="{FBB4131C-B3EC-6943-A954-80F4EB3F2EA4}"/>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846092" y="2737980"/>
            <a:ext cx="1092131" cy="5224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45820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object 2">
            <a:extLst>
              <a:ext uri="{FF2B5EF4-FFF2-40B4-BE49-F238E27FC236}">
                <a16:creationId xmlns:a16="http://schemas.microsoft.com/office/drawing/2014/main" id="{7676A95C-382E-8442-BD37-C3BEA4626190}"/>
              </a:ext>
            </a:extLst>
          </p:cNvPr>
          <p:cNvSpPr/>
          <p:nvPr/>
        </p:nvSpPr>
        <p:spPr>
          <a:xfrm>
            <a:off x="0" y="385"/>
            <a:ext cx="3429000" cy="6857615"/>
          </a:xfrm>
          <a:custGeom>
            <a:avLst/>
            <a:gdLst/>
            <a:ahLst/>
            <a:cxnLst/>
            <a:rect l="l" t="t" r="r" b="b"/>
            <a:pathLst>
              <a:path w="8812530" h="11308715">
                <a:moveTo>
                  <a:pt x="0" y="11308556"/>
                </a:moveTo>
                <a:lnTo>
                  <a:pt x="8812087" y="11308556"/>
                </a:lnTo>
                <a:lnTo>
                  <a:pt x="8812087" y="0"/>
                </a:lnTo>
                <a:lnTo>
                  <a:pt x="0" y="0"/>
                </a:lnTo>
                <a:lnTo>
                  <a:pt x="0" y="11308556"/>
                </a:lnTo>
                <a:close/>
              </a:path>
            </a:pathLst>
          </a:custGeom>
          <a:solidFill>
            <a:srgbClr val="F3F7FA"/>
          </a:solidFill>
        </p:spPr>
        <p:txBody>
          <a:bodyPr wrap="square" lIns="0" tIns="0" rIns="0" bIns="0" rtlCol="0"/>
          <a:lstStyle/>
          <a:p>
            <a:endParaRPr sz="1092" dirty="0"/>
          </a:p>
        </p:txBody>
      </p:sp>
      <p:sp>
        <p:nvSpPr>
          <p:cNvPr id="2" name="Slide Number Placeholder 1">
            <a:extLst>
              <a:ext uri="{FF2B5EF4-FFF2-40B4-BE49-F238E27FC236}">
                <a16:creationId xmlns:a16="http://schemas.microsoft.com/office/drawing/2014/main" id="{832ACEA2-6A61-4BB2-ABD4-9E47A2F6B843}"/>
              </a:ext>
            </a:extLst>
          </p:cNvPr>
          <p:cNvSpPr>
            <a:spLocks noGrp="1"/>
          </p:cNvSpPr>
          <p:nvPr>
            <p:ph type="sldNum" sz="quarter" idx="12"/>
          </p:nvPr>
        </p:nvSpPr>
        <p:spPr/>
        <p:txBody>
          <a:bodyPr/>
          <a:lstStyle/>
          <a:p>
            <a:fld id="{1FE3E5FF-F567-C747-AB2C-9AAD31BE383D}" type="slidenum">
              <a:rPr lang="en-US" smtClean="0"/>
              <a:pPr/>
              <a:t>8</a:t>
            </a:fld>
            <a:endParaRPr lang="en-US" dirty="0"/>
          </a:p>
        </p:txBody>
      </p:sp>
      <p:sp>
        <p:nvSpPr>
          <p:cNvPr id="3" name="TextBox 2">
            <a:extLst>
              <a:ext uri="{FF2B5EF4-FFF2-40B4-BE49-F238E27FC236}">
                <a16:creationId xmlns:a16="http://schemas.microsoft.com/office/drawing/2014/main" id="{CE228502-B7B4-46CF-908E-01C569085310}"/>
              </a:ext>
            </a:extLst>
          </p:cNvPr>
          <p:cNvSpPr txBox="1"/>
          <p:nvPr/>
        </p:nvSpPr>
        <p:spPr>
          <a:xfrm>
            <a:off x="576072" y="1600200"/>
            <a:ext cx="2400300" cy="820738"/>
          </a:xfrm>
          <a:prstGeom prst="rect">
            <a:avLst/>
          </a:prstGeom>
          <a:noFill/>
        </p:spPr>
        <p:txBody>
          <a:bodyPr wrap="square" lIns="0" tIns="0" rIns="0" bIns="0" rtlCol="0">
            <a:spAutoFit/>
          </a:bodyPr>
          <a:lstStyle/>
          <a:p>
            <a:pPr marL="7702" marR="3080" defTabSz="914422">
              <a:lnSpc>
                <a:spcPts val="3200"/>
              </a:lnSpc>
            </a:pPr>
            <a:r>
              <a:rPr lang="en-US" sz="2800" b="1" dirty="0">
                <a:solidFill>
                  <a:srgbClr val="024882"/>
                </a:solidFill>
                <a:latin typeface="Open Sans" panose="020B0606030504020204" pitchFamily="34" charset="0"/>
                <a:ea typeface="Open Sans" panose="020B0606030504020204" pitchFamily="34" charset="0"/>
                <a:cs typeface="Open Sans" panose="020B0606030504020204" pitchFamily="34" charset="0"/>
              </a:rPr>
              <a:t>Plan Setup Solution</a:t>
            </a:r>
          </a:p>
        </p:txBody>
      </p:sp>
      <p:sp>
        <p:nvSpPr>
          <p:cNvPr id="15" name="Rectangle 14">
            <a:extLst>
              <a:ext uri="{FF2B5EF4-FFF2-40B4-BE49-F238E27FC236}">
                <a16:creationId xmlns:a16="http://schemas.microsoft.com/office/drawing/2014/main" id="{F0C7BBE3-F698-0546-8427-182321ED7DF1}"/>
              </a:ext>
            </a:extLst>
          </p:cNvPr>
          <p:cNvSpPr/>
          <p:nvPr/>
        </p:nvSpPr>
        <p:spPr>
          <a:xfrm>
            <a:off x="576073" y="2743200"/>
            <a:ext cx="2408428" cy="769441"/>
          </a:xfrm>
          <a:prstGeom prst="rect">
            <a:avLst/>
          </a:prstGeom>
        </p:spPr>
        <p:txBody>
          <a:bodyPr wrap="square" lIns="0" tIns="0" rIns="0" bIns="0">
            <a:spAutoFit/>
          </a:bodyPr>
          <a:lstStyle/>
          <a:p>
            <a:pPr marL="0" lvl="1" fontAlgn="ctr">
              <a:lnSpc>
                <a:spcPts val="2000"/>
              </a:lnSpc>
            </a:pPr>
            <a:r>
              <a:rPr lang="en-US" sz="1600" dirty="0">
                <a:solidFill>
                  <a:srgbClr val="024882"/>
                </a:solidFill>
                <a:latin typeface="Open Sans" panose="020B0606030504020204"/>
              </a:rPr>
              <a:t>Automates the creation of Unum benefits in </a:t>
            </a:r>
            <a:br>
              <a:rPr lang="en-US" sz="1600" dirty="0">
                <a:solidFill>
                  <a:srgbClr val="024882"/>
                </a:solidFill>
                <a:latin typeface="Open Sans" panose="020B0606030504020204"/>
              </a:rPr>
            </a:br>
            <a:r>
              <a:rPr lang="en-US" sz="1600" dirty="0">
                <a:solidFill>
                  <a:srgbClr val="024882"/>
                </a:solidFill>
                <a:latin typeface="Open Sans" panose="020B0606030504020204"/>
              </a:rPr>
              <a:t>ADP Workforce Now </a:t>
            </a:r>
          </a:p>
        </p:txBody>
      </p:sp>
      <p:sp>
        <p:nvSpPr>
          <p:cNvPr id="13" name="TextBox 12">
            <a:extLst>
              <a:ext uri="{FF2B5EF4-FFF2-40B4-BE49-F238E27FC236}">
                <a16:creationId xmlns:a16="http://schemas.microsoft.com/office/drawing/2014/main" id="{E8996417-D437-471F-B8CF-E4BAF8CDA547}"/>
              </a:ext>
            </a:extLst>
          </p:cNvPr>
          <p:cNvSpPr txBox="1">
            <a:spLocks/>
          </p:cNvSpPr>
          <p:nvPr/>
        </p:nvSpPr>
        <p:spPr>
          <a:xfrm>
            <a:off x="8915400" y="2286000"/>
            <a:ext cx="2731192" cy="2290692"/>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defPPr>
              <a:defRPr lang="en-US"/>
            </a:defPPr>
            <a:lvl1pPr marL="53975" lvl="0" indent="-53975" defTabSz="1087313" eaLnBrk="1" hangingPunct="1">
              <a:lnSpc>
                <a:spcPct val="140000"/>
              </a:lnSpc>
              <a:buClr>
                <a:srgbClr val="272848"/>
              </a:buClr>
              <a:defRPr sz="800" baseline="0">
                <a:solidFill>
                  <a:schemeClr val="tx1">
                    <a:lumMod val="65000"/>
                    <a:lumOff val="35000"/>
                  </a:schemeClr>
                </a:solidFill>
                <a:latin typeface="Arial"/>
                <a:ea typeface="ＭＳ Ｐゴシック"/>
              </a:defRPr>
            </a:lvl1pPr>
            <a:lvl2pPr marL="235199" lvl="1" indent="-233272" defTabSz="1087313" eaLnBrk="1" hangingPunct="1">
              <a:buClr>
                <a:schemeClr val="tx2"/>
              </a:buClr>
              <a:buSzPct val="125000"/>
              <a:buFont typeface="Arial" pitchFamily="34" charset="0"/>
              <a:buChar char="•"/>
              <a:defRPr baseline="0">
                <a:latin typeface="+mn-lt"/>
              </a:defRPr>
            </a:lvl2pPr>
            <a:lvl3pPr marL="555224" lvl="2" indent="-318098" defTabSz="1087313" eaLnBrk="1" hangingPunct="1">
              <a:buClr>
                <a:schemeClr val="tx2"/>
              </a:buClr>
              <a:buSzPct val="120000"/>
              <a:buFont typeface="Arial" charset="0"/>
              <a:buChar char="–"/>
              <a:defRPr baseline="0">
                <a:latin typeface="+mn-lt"/>
              </a:defRPr>
            </a:lvl3pPr>
            <a:lvl4pPr marL="746082" lvl="3" indent="-188930" defTabSz="1087313" eaLnBrk="1" hangingPunct="1">
              <a:buClr>
                <a:schemeClr val="tx2"/>
              </a:buClr>
              <a:buSzPct val="100000"/>
              <a:buFont typeface="Arial" pitchFamily="34" charset="0"/>
              <a:buChar char="•"/>
              <a:defRPr baseline="0">
                <a:latin typeface="+mn-lt"/>
              </a:defRPr>
            </a:lvl4pPr>
            <a:lvl5pPr marL="910567" lvl="4" indent="-158085" defTabSz="1087313" eaLnBrk="1" hangingPunct="1">
              <a:buClr>
                <a:schemeClr val="tx2"/>
              </a:buClr>
              <a:buSzPct val="89000"/>
              <a:buFont typeface="Arial" charset="0"/>
              <a:buChar char="-"/>
              <a:defRPr baseline="0">
                <a:latin typeface="+mn-lt"/>
              </a:defRPr>
            </a:lvl5pPr>
            <a:lvl6pPr marL="910567" indent="-158085" defTabSz="1087313" fontAlgn="base">
              <a:spcBef>
                <a:spcPct val="0"/>
              </a:spcBef>
              <a:spcAft>
                <a:spcPct val="0"/>
              </a:spcAft>
              <a:buClr>
                <a:schemeClr val="tx2"/>
              </a:buClr>
              <a:buSzPct val="89000"/>
              <a:buFont typeface="Arial" charset="0"/>
              <a:buChar char="-"/>
              <a:defRPr baseline="0">
                <a:latin typeface="+mn-lt"/>
              </a:defRPr>
            </a:lvl6pPr>
            <a:lvl7pPr marL="910567" indent="-158085" defTabSz="1087313" fontAlgn="base">
              <a:spcBef>
                <a:spcPct val="0"/>
              </a:spcBef>
              <a:spcAft>
                <a:spcPct val="0"/>
              </a:spcAft>
              <a:buClr>
                <a:schemeClr val="tx2"/>
              </a:buClr>
              <a:buSzPct val="89000"/>
              <a:buFont typeface="Arial" charset="0"/>
              <a:buChar char="-"/>
              <a:defRPr baseline="0">
                <a:latin typeface="+mn-lt"/>
              </a:defRPr>
            </a:lvl7pPr>
            <a:lvl8pPr marL="910567" indent="-158085" defTabSz="1087313" fontAlgn="base">
              <a:spcBef>
                <a:spcPct val="0"/>
              </a:spcBef>
              <a:spcAft>
                <a:spcPct val="0"/>
              </a:spcAft>
              <a:buClr>
                <a:schemeClr val="tx2"/>
              </a:buClr>
              <a:buSzPct val="89000"/>
              <a:buFont typeface="Arial" charset="0"/>
              <a:buChar char="-"/>
              <a:defRPr baseline="0">
                <a:latin typeface="+mn-lt"/>
              </a:defRPr>
            </a:lvl8pPr>
            <a:lvl9pPr marL="910567" indent="-158085" defTabSz="1087313" fontAlgn="base">
              <a:spcBef>
                <a:spcPct val="0"/>
              </a:spcBef>
              <a:spcAft>
                <a:spcPct val="0"/>
              </a:spcAft>
              <a:buClr>
                <a:schemeClr val="tx2"/>
              </a:buClr>
              <a:buSzPct val="89000"/>
              <a:buFont typeface="Arial" charset="0"/>
              <a:buChar char="-"/>
              <a:defRPr baseline="0">
                <a:latin typeface="+mn-lt"/>
              </a:defRPr>
            </a:lvl9pPr>
          </a:lstStyle>
          <a:p>
            <a:pPr marL="0" indent="0">
              <a:lnSpc>
                <a:spcPts val="2000"/>
              </a:lnSpc>
            </a:pPr>
            <a:r>
              <a:rPr lang="en-US" sz="1600" dirty="0">
                <a:solidFill>
                  <a:srgbClr val="024882"/>
                </a:solidFill>
                <a:latin typeface="Open Sans" panose="020B0606030504020204"/>
              </a:rPr>
              <a:t>We build out your benefits plan for you — all you have to do is </a:t>
            </a:r>
            <a:r>
              <a:rPr lang="en-US" sz="1600" b="1" dirty="0">
                <a:solidFill>
                  <a:srgbClr val="024882"/>
                </a:solidFill>
                <a:latin typeface="Open Sans" panose="020B0606030504020204"/>
              </a:rPr>
              <a:t>finalize and confirm</a:t>
            </a:r>
            <a:r>
              <a:rPr lang="en-US" sz="1600" dirty="0">
                <a:solidFill>
                  <a:srgbClr val="024882"/>
                </a:solidFill>
                <a:latin typeface="Open Sans" panose="020B0606030504020204"/>
              </a:rPr>
              <a:t>.</a:t>
            </a:r>
          </a:p>
          <a:p>
            <a:pPr marL="0" indent="0">
              <a:lnSpc>
                <a:spcPts val="2000"/>
              </a:lnSpc>
            </a:pPr>
            <a:endParaRPr lang="en-US" sz="1600" dirty="0">
              <a:solidFill>
                <a:srgbClr val="024882"/>
              </a:solidFill>
              <a:latin typeface="Open Sans" panose="020B0606030504020204"/>
            </a:endParaRPr>
          </a:p>
          <a:p>
            <a:pPr marL="0" indent="0">
              <a:lnSpc>
                <a:spcPts val="2000"/>
              </a:lnSpc>
            </a:pPr>
            <a:r>
              <a:rPr lang="en-US" sz="1600" dirty="0">
                <a:solidFill>
                  <a:srgbClr val="024882"/>
                </a:solidFill>
                <a:latin typeface="Open Sans" panose="020B0606030504020204"/>
              </a:rPr>
              <a:t>Automation during plan setup </a:t>
            </a:r>
            <a:r>
              <a:rPr lang="en-US" sz="1600" b="1" dirty="0">
                <a:solidFill>
                  <a:srgbClr val="024882"/>
                </a:solidFill>
                <a:latin typeface="Open Sans" panose="020B0606030504020204"/>
              </a:rPr>
              <a:t>saves time and improves accuracy </a:t>
            </a:r>
            <a:r>
              <a:rPr lang="en-US" sz="1600" dirty="0">
                <a:solidFill>
                  <a:srgbClr val="024882"/>
                </a:solidFill>
                <a:latin typeface="Open Sans" panose="020B0606030504020204"/>
              </a:rPr>
              <a:t>throughout the benefits administration process.</a:t>
            </a:r>
            <a:endParaRPr lang="en-US" sz="1600" b="1" dirty="0">
              <a:solidFill>
                <a:srgbClr val="024882"/>
              </a:solidFill>
              <a:latin typeface="Open Sans" panose="020B0606030504020204"/>
            </a:endParaRPr>
          </a:p>
        </p:txBody>
      </p:sp>
      <p:sp>
        <p:nvSpPr>
          <p:cNvPr id="19" name="TextBox 18">
            <a:extLst>
              <a:ext uri="{FF2B5EF4-FFF2-40B4-BE49-F238E27FC236}">
                <a16:creationId xmlns:a16="http://schemas.microsoft.com/office/drawing/2014/main" id="{34039255-9147-4CB3-9661-2F507A380C7B}"/>
              </a:ext>
            </a:extLst>
          </p:cNvPr>
          <p:cNvSpPr txBox="1">
            <a:spLocks/>
          </p:cNvSpPr>
          <p:nvPr/>
        </p:nvSpPr>
        <p:spPr>
          <a:xfrm>
            <a:off x="4572000" y="2286000"/>
            <a:ext cx="2679895" cy="3066609"/>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defPPr>
              <a:defRPr lang="en-US"/>
            </a:defPPr>
            <a:lvl1pPr marL="53975" lvl="0" indent="-53975" defTabSz="1087313" eaLnBrk="1" hangingPunct="1">
              <a:lnSpc>
                <a:spcPct val="140000"/>
              </a:lnSpc>
              <a:buClr>
                <a:srgbClr val="272848"/>
              </a:buClr>
              <a:defRPr sz="800" baseline="0">
                <a:solidFill>
                  <a:schemeClr val="tx1">
                    <a:lumMod val="65000"/>
                    <a:lumOff val="35000"/>
                  </a:schemeClr>
                </a:solidFill>
                <a:latin typeface="Arial"/>
                <a:ea typeface="ＭＳ Ｐゴシック"/>
              </a:defRPr>
            </a:lvl1pPr>
            <a:lvl2pPr marL="235199" lvl="1" indent="-233272" defTabSz="1087313" eaLnBrk="1" hangingPunct="1">
              <a:buClr>
                <a:schemeClr val="tx2"/>
              </a:buClr>
              <a:buSzPct val="125000"/>
              <a:buFont typeface="Arial" pitchFamily="34" charset="0"/>
              <a:buChar char="•"/>
              <a:defRPr baseline="0">
                <a:latin typeface="+mn-lt"/>
              </a:defRPr>
            </a:lvl2pPr>
            <a:lvl3pPr marL="555224" lvl="2" indent="-318098" defTabSz="1087313" eaLnBrk="1" hangingPunct="1">
              <a:buClr>
                <a:schemeClr val="tx2"/>
              </a:buClr>
              <a:buSzPct val="120000"/>
              <a:buFont typeface="Arial" charset="0"/>
              <a:buChar char="–"/>
              <a:defRPr baseline="0">
                <a:latin typeface="+mn-lt"/>
              </a:defRPr>
            </a:lvl3pPr>
            <a:lvl4pPr marL="746082" lvl="3" indent="-188930" defTabSz="1087313" eaLnBrk="1" hangingPunct="1">
              <a:buClr>
                <a:schemeClr val="tx2"/>
              </a:buClr>
              <a:buSzPct val="100000"/>
              <a:buFont typeface="Arial" pitchFamily="34" charset="0"/>
              <a:buChar char="•"/>
              <a:defRPr baseline="0">
                <a:latin typeface="+mn-lt"/>
              </a:defRPr>
            </a:lvl4pPr>
            <a:lvl5pPr marL="910567" lvl="4" indent="-158085" defTabSz="1087313" eaLnBrk="1" hangingPunct="1">
              <a:buClr>
                <a:schemeClr val="tx2"/>
              </a:buClr>
              <a:buSzPct val="89000"/>
              <a:buFont typeface="Arial" charset="0"/>
              <a:buChar char="-"/>
              <a:defRPr baseline="0">
                <a:latin typeface="+mn-lt"/>
              </a:defRPr>
            </a:lvl5pPr>
            <a:lvl6pPr marL="910567" indent="-158085" defTabSz="1087313" fontAlgn="base">
              <a:spcBef>
                <a:spcPct val="0"/>
              </a:spcBef>
              <a:spcAft>
                <a:spcPct val="0"/>
              </a:spcAft>
              <a:buClr>
                <a:schemeClr val="tx2"/>
              </a:buClr>
              <a:buSzPct val="89000"/>
              <a:buFont typeface="Arial" charset="0"/>
              <a:buChar char="-"/>
              <a:defRPr baseline="0">
                <a:latin typeface="+mn-lt"/>
              </a:defRPr>
            </a:lvl6pPr>
            <a:lvl7pPr marL="910567" indent="-158085" defTabSz="1087313" fontAlgn="base">
              <a:spcBef>
                <a:spcPct val="0"/>
              </a:spcBef>
              <a:spcAft>
                <a:spcPct val="0"/>
              </a:spcAft>
              <a:buClr>
                <a:schemeClr val="tx2"/>
              </a:buClr>
              <a:buSzPct val="89000"/>
              <a:buFont typeface="Arial" charset="0"/>
              <a:buChar char="-"/>
              <a:defRPr baseline="0">
                <a:latin typeface="+mn-lt"/>
              </a:defRPr>
            </a:lvl7pPr>
            <a:lvl8pPr marL="910567" indent="-158085" defTabSz="1087313" fontAlgn="base">
              <a:spcBef>
                <a:spcPct val="0"/>
              </a:spcBef>
              <a:spcAft>
                <a:spcPct val="0"/>
              </a:spcAft>
              <a:buClr>
                <a:schemeClr val="tx2"/>
              </a:buClr>
              <a:buSzPct val="89000"/>
              <a:buFont typeface="Arial" charset="0"/>
              <a:buChar char="-"/>
              <a:defRPr baseline="0">
                <a:latin typeface="+mn-lt"/>
              </a:defRPr>
            </a:lvl8pPr>
            <a:lvl9pPr marL="910567" indent="-158085" defTabSz="1087313" fontAlgn="base">
              <a:spcBef>
                <a:spcPct val="0"/>
              </a:spcBef>
              <a:spcAft>
                <a:spcPct val="0"/>
              </a:spcAft>
              <a:buClr>
                <a:schemeClr val="tx2"/>
              </a:buClr>
              <a:buSzPct val="89000"/>
              <a:buFont typeface="Arial" charset="0"/>
              <a:buChar char="-"/>
              <a:defRPr baseline="0">
                <a:latin typeface="+mn-lt"/>
              </a:defRPr>
            </a:lvl9pPr>
          </a:lstStyle>
          <a:p>
            <a:pPr marL="0" indent="0" fontAlgn="base">
              <a:lnSpc>
                <a:spcPts val="2000"/>
              </a:lnSpc>
              <a:spcAft>
                <a:spcPct val="0"/>
              </a:spcAft>
              <a:defRPr/>
            </a:pPr>
            <a:r>
              <a:rPr lang="en-US" sz="1600" dirty="0">
                <a:solidFill>
                  <a:srgbClr val="024882"/>
                </a:solidFill>
                <a:latin typeface="Open Sans" panose="020B0606030504020204"/>
              </a:rPr>
              <a:t>You </a:t>
            </a:r>
            <a:r>
              <a:rPr lang="en-US" sz="1600" b="1" dirty="0">
                <a:solidFill>
                  <a:srgbClr val="024882"/>
                </a:solidFill>
                <a:latin typeface="Open Sans" panose="020B0606030504020204"/>
              </a:rPr>
              <a:t>spend hours </a:t>
            </a:r>
            <a:r>
              <a:rPr lang="en-US" sz="1600" dirty="0">
                <a:solidFill>
                  <a:srgbClr val="024882"/>
                </a:solidFill>
                <a:latin typeface="Open Sans" panose="020B0606030504020204"/>
              </a:rPr>
              <a:t>in informational onboarding meetings.</a:t>
            </a:r>
          </a:p>
          <a:p>
            <a:pPr marL="47628" indent="-47628" defTabSz="959445" fontAlgn="base">
              <a:lnSpc>
                <a:spcPts val="2000"/>
              </a:lnSpc>
              <a:spcAft>
                <a:spcPct val="0"/>
              </a:spcAft>
              <a:defRPr/>
            </a:pPr>
            <a:endParaRPr lang="en-US" sz="1600" dirty="0">
              <a:solidFill>
                <a:srgbClr val="024882"/>
              </a:solidFill>
              <a:latin typeface="Open Sans" panose="020B0606030504020204"/>
            </a:endParaRPr>
          </a:p>
          <a:p>
            <a:pPr marL="0" indent="0" defTabSz="959445" fontAlgn="base">
              <a:lnSpc>
                <a:spcPts val="2000"/>
              </a:lnSpc>
              <a:spcAft>
                <a:spcPct val="0"/>
              </a:spcAft>
              <a:defRPr/>
            </a:pPr>
            <a:r>
              <a:rPr lang="en-US" sz="1600" dirty="0">
                <a:solidFill>
                  <a:srgbClr val="024882"/>
                </a:solidFill>
                <a:latin typeface="Open Sans" panose="020B0606030504020204"/>
              </a:rPr>
              <a:t>Benefits plan setup information </a:t>
            </a:r>
            <a:r>
              <a:rPr lang="en-US" sz="1600" b="1" dirty="0">
                <a:solidFill>
                  <a:srgbClr val="024882"/>
                </a:solidFill>
                <a:latin typeface="Open Sans" panose="020B0606030504020204"/>
              </a:rPr>
              <a:t>needs interpretation</a:t>
            </a:r>
            <a:r>
              <a:rPr lang="en-US" sz="1600" dirty="0">
                <a:solidFill>
                  <a:srgbClr val="024882"/>
                </a:solidFill>
                <a:latin typeface="Open Sans" panose="020B0606030504020204"/>
              </a:rPr>
              <a:t>.</a:t>
            </a:r>
          </a:p>
          <a:p>
            <a:pPr marL="0" indent="0" defTabSz="959445" fontAlgn="base">
              <a:lnSpc>
                <a:spcPts val="2000"/>
              </a:lnSpc>
              <a:spcAft>
                <a:spcPct val="0"/>
              </a:spcAft>
              <a:defRPr/>
            </a:pPr>
            <a:endParaRPr lang="en-US" sz="1600" dirty="0">
              <a:solidFill>
                <a:srgbClr val="024882"/>
              </a:solidFill>
              <a:latin typeface="Open Sans" panose="020B0606030504020204"/>
            </a:endParaRPr>
          </a:p>
          <a:p>
            <a:pPr marL="0" indent="0" fontAlgn="base">
              <a:lnSpc>
                <a:spcPts val="2000"/>
              </a:lnSpc>
              <a:spcAft>
                <a:spcPct val="0"/>
              </a:spcAft>
              <a:defRPr/>
            </a:pPr>
            <a:r>
              <a:rPr lang="en-US" sz="1600" dirty="0">
                <a:solidFill>
                  <a:srgbClr val="024882"/>
                </a:solidFill>
                <a:latin typeface="Open Sans" panose="020B0606030504020204"/>
              </a:rPr>
              <a:t>You </a:t>
            </a:r>
            <a:r>
              <a:rPr lang="en-US" sz="1600" b="1" dirty="0">
                <a:solidFill>
                  <a:srgbClr val="024882"/>
                </a:solidFill>
                <a:latin typeface="Open Sans" panose="020B0606030504020204"/>
              </a:rPr>
              <a:t>spend time </a:t>
            </a:r>
            <a:r>
              <a:rPr lang="en-US" sz="1600" dirty="0">
                <a:solidFill>
                  <a:srgbClr val="024882"/>
                </a:solidFill>
                <a:latin typeface="Open Sans" panose="020B0606030504020204"/>
              </a:rPr>
              <a:t>with a Workforce Now Consultant to create and confirm benefit plans in the system.</a:t>
            </a:r>
          </a:p>
        </p:txBody>
      </p:sp>
      <p:sp>
        <p:nvSpPr>
          <p:cNvPr id="20" name="TextBox 19">
            <a:extLst>
              <a:ext uri="{FF2B5EF4-FFF2-40B4-BE49-F238E27FC236}">
                <a16:creationId xmlns:a16="http://schemas.microsoft.com/office/drawing/2014/main" id="{FAD89D3F-803C-4885-AF8B-3C5807561149}"/>
              </a:ext>
            </a:extLst>
          </p:cNvPr>
          <p:cNvSpPr txBox="1"/>
          <p:nvPr/>
        </p:nvSpPr>
        <p:spPr>
          <a:xfrm>
            <a:off x="7796462" y="1600200"/>
            <a:ext cx="4395537" cy="276999"/>
          </a:xfrm>
          <a:prstGeom prst="rect">
            <a:avLst/>
          </a:prstGeom>
          <a:noFill/>
        </p:spPr>
        <p:txBody>
          <a:bodyPr wrap="square" lIns="0" tIns="0" rIns="0" bIns="0" rtlCol="0">
            <a:spAutoFit/>
          </a:bodyPr>
          <a:lstStyle/>
          <a:p>
            <a:pPr marL="7702" marR="3080" algn="ctr" defTabSz="914422">
              <a:spcBef>
                <a:spcPts val="439"/>
              </a:spcBef>
            </a:pPr>
            <a:r>
              <a:rPr lang="en-US" b="1" dirty="0">
                <a:solidFill>
                  <a:srgbClr val="4CB3BB"/>
                </a:solidFill>
                <a:latin typeface="Open Sans" panose="020B0606030504020204" pitchFamily="34" charset="0"/>
                <a:ea typeface="Open Sans" panose="020B0606030504020204" pitchFamily="34" charset="0"/>
                <a:cs typeface="Open Sans" panose="020B0606030504020204" pitchFamily="34" charset="0"/>
              </a:rPr>
              <a:t>WITH HR CONNECT…</a:t>
            </a:r>
          </a:p>
        </p:txBody>
      </p:sp>
      <p:sp>
        <p:nvSpPr>
          <p:cNvPr id="21" name="TextBox 20">
            <a:extLst>
              <a:ext uri="{FF2B5EF4-FFF2-40B4-BE49-F238E27FC236}">
                <a16:creationId xmlns:a16="http://schemas.microsoft.com/office/drawing/2014/main" id="{C6A98589-24D9-4F78-B90F-7B3C4B50E9D8}"/>
              </a:ext>
            </a:extLst>
          </p:cNvPr>
          <p:cNvSpPr txBox="1"/>
          <p:nvPr/>
        </p:nvSpPr>
        <p:spPr>
          <a:xfrm>
            <a:off x="3433012" y="1600200"/>
            <a:ext cx="4363452" cy="276999"/>
          </a:xfrm>
          <a:prstGeom prst="rect">
            <a:avLst/>
          </a:prstGeom>
          <a:noFill/>
        </p:spPr>
        <p:txBody>
          <a:bodyPr wrap="square" lIns="0" tIns="0" rIns="0" bIns="0" rtlCol="0">
            <a:spAutoFit/>
          </a:bodyPr>
          <a:lstStyle/>
          <a:p>
            <a:pPr marL="7702" marR="3080" algn="ctr" defTabSz="914422">
              <a:spcBef>
                <a:spcPts val="439"/>
              </a:spcBef>
            </a:pPr>
            <a:r>
              <a:rPr lang="en-US" b="1" dirty="0">
                <a:solidFill>
                  <a:srgbClr val="D67921"/>
                </a:solidFill>
                <a:latin typeface="Open Sans" panose="020B0606030504020204" pitchFamily="34" charset="0"/>
                <a:ea typeface="Open Sans" panose="020B0606030504020204" pitchFamily="34" charset="0"/>
                <a:cs typeface="Open Sans" panose="020B0606030504020204" pitchFamily="34" charset="0"/>
              </a:rPr>
              <a:t>THE OLD WAY…</a:t>
            </a:r>
          </a:p>
        </p:txBody>
      </p:sp>
      <p:pic>
        <p:nvPicPr>
          <p:cNvPr id="14" name="Picture 13">
            <a:extLst>
              <a:ext uri="{FF2B5EF4-FFF2-40B4-BE49-F238E27FC236}">
                <a16:creationId xmlns:a16="http://schemas.microsoft.com/office/drawing/2014/main" id="{38DB260C-A078-4B6C-8F79-1CF5069D3185}"/>
              </a:ext>
            </a:extLst>
          </p:cNvPr>
          <p:cNvPicPr>
            <a:picLocks noChangeAspect="1"/>
          </p:cNvPicPr>
          <p:nvPr/>
        </p:nvPicPr>
        <p:blipFill>
          <a:blip r:embed="rId3" cstate="print">
            <a:duotone>
              <a:schemeClr val="accent1">
                <a:shade val="45000"/>
                <a:satMod val="135000"/>
              </a:schemeClr>
              <a:prstClr val="white"/>
            </a:duotone>
            <a:extLst>
              <a:ext uri="{BEBA8EAE-BF5A-486C-A8C5-ECC9F3942E4B}">
                <a14:imgProps xmlns:a14="http://schemas.microsoft.com/office/drawing/2010/main">
                  <a14:imgLayer r:embed="rId4">
                    <a14:imgEffect>
                      <a14:colorTemperature colorTemp="4700"/>
                    </a14:imgEffect>
                    <a14:imgEffect>
                      <a14:brightnessContrast bright="-84000"/>
                    </a14:imgEffect>
                  </a14:imgLayer>
                </a14:imgProps>
              </a:ext>
              <a:ext uri="{28A0092B-C50C-407E-A947-70E740481C1C}">
                <a14:useLocalDpi xmlns:a14="http://schemas.microsoft.com/office/drawing/2010/main"/>
              </a:ext>
            </a:extLst>
          </a:blip>
          <a:stretch>
            <a:fillRect/>
          </a:stretch>
        </p:blipFill>
        <p:spPr>
          <a:xfrm>
            <a:off x="8458200" y="2286000"/>
            <a:ext cx="228600" cy="228600"/>
          </a:xfrm>
          <a:prstGeom prst="rect">
            <a:avLst/>
          </a:prstGeom>
        </p:spPr>
      </p:pic>
      <p:pic>
        <p:nvPicPr>
          <p:cNvPr id="8" name="Picture 7">
            <a:extLst>
              <a:ext uri="{FF2B5EF4-FFF2-40B4-BE49-F238E27FC236}">
                <a16:creationId xmlns:a16="http://schemas.microsoft.com/office/drawing/2014/main" id="{B4B13995-3CC1-4D5D-9C0C-3C4C351CCDFC}"/>
              </a:ext>
            </a:extLst>
          </p:cNvPr>
          <p:cNvPicPr>
            <a:picLocks noChangeAspect="1"/>
          </p:cNvPicPr>
          <p:nvPr/>
        </p:nvPicPr>
        <p:blipFill>
          <a:blip r:embed="rId5">
            <a:duotone>
              <a:schemeClr val="accent1">
                <a:shade val="45000"/>
                <a:satMod val="135000"/>
              </a:schemeClr>
              <a:prstClr val="white"/>
            </a:duotone>
            <a:extLst>
              <a:ext uri="{BEBA8EAE-BF5A-486C-A8C5-ECC9F3942E4B}">
                <a14:imgProps xmlns:a14="http://schemas.microsoft.com/office/drawing/2010/main">
                  <a14:imgLayer r:embed="rId6">
                    <a14:imgEffect>
                      <a14:sharpenSoften amount="-25000"/>
                    </a14:imgEffect>
                    <a14:imgEffect>
                      <a14:colorTemperature colorTemp="5300"/>
                    </a14:imgEffect>
                    <a14:imgEffect>
                      <a14:brightnessContrast bright="20000" contrast="-24000"/>
                    </a14:imgEffect>
                  </a14:imgLayer>
                </a14:imgProps>
              </a:ext>
            </a:extLst>
          </a:blip>
          <a:stretch>
            <a:fillRect/>
          </a:stretch>
        </p:blipFill>
        <p:spPr>
          <a:xfrm>
            <a:off x="4114800" y="2286000"/>
            <a:ext cx="228600" cy="228600"/>
          </a:xfrm>
          <a:prstGeom prst="rect">
            <a:avLst/>
          </a:prstGeom>
        </p:spPr>
      </p:pic>
      <p:cxnSp>
        <p:nvCxnSpPr>
          <p:cNvPr id="29" name="Straight Connector 28">
            <a:extLst>
              <a:ext uri="{FF2B5EF4-FFF2-40B4-BE49-F238E27FC236}">
                <a16:creationId xmlns:a16="http://schemas.microsoft.com/office/drawing/2014/main" id="{1E4D6AF5-0A75-2B46-BB4A-D8E144B90939}"/>
              </a:ext>
            </a:extLst>
          </p:cNvPr>
          <p:cNvCxnSpPr>
            <a:cxnSpLocks/>
          </p:cNvCxnSpPr>
          <p:nvPr/>
        </p:nvCxnSpPr>
        <p:spPr>
          <a:xfrm>
            <a:off x="7799956" y="1371600"/>
            <a:ext cx="0" cy="4572000"/>
          </a:xfrm>
          <a:prstGeom prst="line">
            <a:avLst/>
          </a:prstGeom>
          <a:ln w="12700">
            <a:solidFill>
              <a:srgbClr val="5E88A1"/>
            </a:solidFill>
          </a:ln>
        </p:spPr>
        <p:style>
          <a:lnRef idx="1">
            <a:schemeClr val="accent1"/>
          </a:lnRef>
          <a:fillRef idx="0">
            <a:schemeClr val="accent1"/>
          </a:fillRef>
          <a:effectRef idx="0">
            <a:schemeClr val="accent1"/>
          </a:effectRef>
          <a:fontRef idx="minor">
            <a:schemeClr val="tx1"/>
          </a:fontRef>
        </p:style>
      </p:cxnSp>
      <p:pic>
        <p:nvPicPr>
          <p:cNvPr id="36" name="Picture 35">
            <a:extLst>
              <a:ext uri="{FF2B5EF4-FFF2-40B4-BE49-F238E27FC236}">
                <a16:creationId xmlns:a16="http://schemas.microsoft.com/office/drawing/2014/main" id="{D5AB12F0-DB84-E14F-B70D-DF5FA4F86E13}"/>
              </a:ext>
            </a:extLst>
          </p:cNvPr>
          <p:cNvPicPr>
            <a:picLocks noChangeAspect="1"/>
          </p:cNvPicPr>
          <p:nvPr/>
        </p:nvPicPr>
        <p:blipFill>
          <a:blip r:embed="rId3" cstate="print">
            <a:duotone>
              <a:schemeClr val="accent1">
                <a:shade val="45000"/>
                <a:satMod val="135000"/>
              </a:schemeClr>
              <a:prstClr val="white"/>
            </a:duotone>
            <a:extLst>
              <a:ext uri="{BEBA8EAE-BF5A-486C-A8C5-ECC9F3942E4B}">
                <a14:imgProps xmlns:a14="http://schemas.microsoft.com/office/drawing/2010/main">
                  <a14:imgLayer r:embed="rId4">
                    <a14:imgEffect>
                      <a14:colorTemperature colorTemp="4700"/>
                    </a14:imgEffect>
                    <a14:imgEffect>
                      <a14:brightnessContrast bright="-84000"/>
                    </a14:imgEffect>
                  </a14:imgLayer>
                </a14:imgProps>
              </a:ext>
              <a:ext uri="{28A0092B-C50C-407E-A947-70E740481C1C}">
                <a14:useLocalDpi xmlns:a14="http://schemas.microsoft.com/office/drawing/2010/main"/>
              </a:ext>
            </a:extLst>
          </a:blip>
          <a:stretch>
            <a:fillRect/>
          </a:stretch>
        </p:blipFill>
        <p:spPr>
          <a:xfrm>
            <a:off x="8458200" y="3327636"/>
            <a:ext cx="228600" cy="228600"/>
          </a:xfrm>
          <a:prstGeom prst="rect">
            <a:avLst/>
          </a:prstGeom>
        </p:spPr>
      </p:pic>
      <p:pic>
        <p:nvPicPr>
          <p:cNvPr id="38" name="Picture 37">
            <a:extLst>
              <a:ext uri="{FF2B5EF4-FFF2-40B4-BE49-F238E27FC236}">
                <a16:creationId xmlns:a16="http://schemas.microsoft.com/office/drawing/2014/main" id="{96D03A03-0773-5549-8E51-945F325955F2}"/>
              </a:ext>
            </a:extLst>
          </p:cNvPr>
          <p:cNvPicPr>
            <a:picLocks noChangeAspect="1"/>
          </p:cNvPicPr>
          <p:nvPr/>
        </p:nvPicPr>
        <p:blipFill>
          <a:blip r:embed="rId5">
            <a:duotone>
              <a:schemeClr val="accent1">
                <a:shade val="45000"/>
                <a:satMod val="135000"/>
              </a:schemeClr>
              <a:prstClr val="white"/>
            </a:duotone>
            <a:extLst>
              <a:ext uri="{BEBA8EAE-BF5A-486C-A8C5-ECC9F3942E4B}">
                <a14:imgProps xmlns:a14="http://schemas.microsoft.com/office/drawing/2010/main">
                  <a14:imgLayer r:embed="rId6">
                    <a14:imgEffect>
                      <a14:sharpenSoften amount="-25000"/>
                    </a14:imgEffect>
                    <a14:imgEffect>
                      <a14:colorTemperature colorTemp="5300"/>
                    </a14:imgEffect>
                    <a14:imgEffect>
                      <a14:brightnessContrast bright="20000" contrast="-24000"/>
                    </a14:imgEffect>
                  </a14:imgLayer>
                </a14:imgProps>
              </a:ext>
            </a:extLst>
          </a:blip>
          <a:stretch>
            <a:fillRect/>
          </a:stretch>
        </p:blipFill>
        <p:spPr>
          <a:xfrm>
            <a:off x="4114800" y="3327636"/>
            <a:ext cx="228600" cy="228600"/>
          </a:xfrm>
          <a:prstGeom prst="rect">
            <a:avLst/>
          </a:prstGeom>
        </p:spPr>
      </p:pic>
      <p:pic>
        <p:nvPicPr>
          <p:cNvPr id="39" name="Picture 38">
            <a:extLst>
              <a:ext uri="{FF2B5EF4-FFF2-40B4-BE49-F238E27FC236}">
                <a16:creationId xmlns:a16="http://schemas.microsoft.com/office/drawing/2014/main" id="{84DADCAA-322C-474D-B8CF-BDA2709A840B}"/>
              </a:ext>
            </a:extLst>
          </p:cNvPr>
          <p:cNvPicPr>
            <a:picLocks noChangeAspect="1"/>
          </p:cNvPicPr>
          <p:nvPr/>
        </p:nvPicPr>
        <p:blipFill>
          <a:blip r:embed="rId5">
            <a:duotone>
              <a:schemeClr val="accent1">
                <a:shade val="45000"/>
                <a:satMod val="135000"/>
              </a:schemeClr>
              <a:prstClr val="white"/>
            </a:duotone>
            <a:extLst>
              <a:ext uri="{BEBA8EAE-BF5A-486C-A8C5-ECC9F3942E4B}">
                <a14:imgProps xmlns:a14="http://schemas.microsoft.com/office/drawing/2010/main">
                  <a14:imgLayer r:embed="rId6">
                    <a14:imgEffect>
                      <a14:sharpenSoften amount="-25000"/>
                    </a14:imgEffect>
                    <a14:imgEffect>
                      <a14:colorTemperature colorTemp="5300"/>
                    </a14:imgEffect>
                    <a14:imgEffect>
                      <a14:brightnessContrast bright="20000" contrast="-24000"/>
                    </a14:imgEffect>
                  </a14:imgLayer>
                </a14:imgProps>
              </a:ext>
            </a:extLst>
          </a:blip>
          <a:stretch>
            <a:fillRect/>
          </a:stretch>
        </p:blipFill>
        <p:spPr>
          <a:xfrm>
            <a:off x="4114800" y="4360980"/>
            <a:ext cx="228600" cy="228600"/>
          </a:xfrm>
          <a:prstGeom prst="rect">
            <a:avLst/>
          </a:prstGeom>
        </p:spPr>
      </p:pic>
      <p:pic>
        <p:nvPicPr>
          <p:cNvPr id="41" name="Picture 40">
            <a:extLst>
              <a:ext uri="{FF2B5EF4-FFF2-40B4-BE49-F238E27FC236}">
                <a16:creationId xmlns:a16="http://schemas.microsoft.com/office/drawing/2014/main" id="{67F90FFB-6AD4-7947-A6E8-2387B10749CE}"/>
              </a:ext>
            </a:extLst>
          </p:cNvPr>
          <p:cNvPicPr>
            <a:picLocks noChangeAspect="1"/>
          </p:cNvPicPr>
          <p:nvPr/>
        </p:nvPicPr>
        <p:blipFill>
          <a:blip r:embed="rId7"/>
          <a:stretch>
            <a:fillRect/>
          </a:stretch>
        </p:blipFill>
        <p:spPr>
          <a:xfrm>
            <a:off x="685800" y="579725"/>
            <a:ext cx="1685440" cy="421360"/>
          </a:xfrm>
          <a:prstGeom prst="rect">
            <a:avLst/>
          </a:prstGeom>
        </p:spPr>
      </p:pic>
      <p:grpSp>
        <p:nvGrpSpPr>
          <p:cNvPr id="18" name="Group 17">
            <a:extLst>
              <a:ext uri="{FF2B5EF4-FFF2-40B4-BE49-F238E27FC236}">
                <a16:creationId xmlns:a16="http://schemas.microsoft.com/office/drawing/2014/main" id="{D181FAF8-9606-A443-8D63-336FF94E2E6F}"/>
              </a:ext>
            </a:extLst>
          </p:cNvPr>
          <p:cNvGrpSpPr/>
          <p:nvPr/>
        </p:nvGrpSpPr>
        <p:grpSpPr>
          <a:xfrm>
            <a:off x="531020" y="5599025"/>
            <a:ext cx="2430050" cy="695332"/>
            <a:chOff x="7805233" y="4389766"/>
            <a:chExt cx="9175004" cy="2625329"/>
          </a:xfrm>
        </p:grpSpPr>
        <p:pic>
          <p:nvPicPr>
            <p:cNvPr id="23" name="Picture 22">
              <a:extLst>
                <a:ext uri="{FF2B5EF4-FFF2-40B4-BE49-F238E27FC236}">
                  <a16:creationId xmlns:a16="http://schemas.microsoft.com/office/drawing/2014/main" id="{5D3590C3-2332-8E47-8029-3D121317FD27}"/>
                </a:ext>
              </a:extLst>
            </p:cNvPr>
            <p:cNvPicPr>
              <a:picLocks noChangeAspect="1"/>
            </p:cNvPicPr>
            <p:nvPr/>
          </p:nvPicPr>
          <p:blipFill>
            <a:blip r:embed="rId8"/>
            <a:stretch>
              <a:fillRect/>
            </a:stretch>
          </p:blipFill>
          <p:spPr>
            <a:xfrm>
              <a:off x="13722298" y="4389766"/>
              <a:ext cx="3257939" cy="2625329"/>
            </a:xfrm>
            <a:prstGeom prst="rect">
              <a:avLst/>
            </a:prstGeom>
          </p:spPr>
        </p:pic>
        <p:grpSp>
          <p:nvGrpSpPr>
            <p:cNvPr id="24" name="Group 23">
              <a:extLst>
                <a:ext uri="{FF2B5EF4-FFF2-40B4-BE49-F238E27FC236}">
                  <a16:creationId xmlns:a16="http://schemas.microsoft.com/office/drawing/2014/main" id="{69D65C7C-8802-D344-B39A-2A4C6455CEDB}"/>
                </a:ext>
              </a:extLst>
            </p:cNvPr>
            <p:cNvGrpSpPr/>
            <p:nvPr/>
          </p:nvGrpSpPr>
          <p:grpSpPr>
            <a:xfrm>
              <a:off x="7805233" y="4389766"/>
              <a:ext cx="3257938" cy="2625329"/>
              <a:chOff x="15370765" y="4232671"/>
              <a:chExt cx="3618990" cy="2916274"/>
            </a:xfrm>
          </p:grpSpPr>
          <p:pic>
            <p:nvPicPr>
              <p:cNvPr id="25" name="Picture 24">
                <a:extLst>
                  <a:ext uri="{FF2B5EF4-FFF2-40B4-BE49-F238E27FC236}">
                    <a16:creationId xmlns:a16="http://schemas.microsoft.com/office/drawing/2014/main" id="{66680A04-BC54-2A4C-BC08-28D89419C7DB}"/>
                  </a:ext>
                </a:extLst>
              </p:cNvPr>
              <p:cNvPicPr>
                <a:picLocks noChangeAspect="1"/>
              </p:cNvPicPr>
              <p:nvPr/>
            </p:nvPicPr>
            <p:blipFill>
              <a:blip r:embed="rId8"/>
              <a:stretch>
                <a:fillRect/>
              </a:stretch>
            </p:blipFill>
            <p:spPr>
              <a:xfrm>
                <a:off x="15370765" y="4232671"/>
                <a:ext cx="3618990" cy="2916274"/>
              </a:xfrm>
              <a:prstGeom prst="rect">
                <a:avLst/>
              </a:prstGeom>
            </p:spPr>
          </p:pic>
          <p:pic>
            <p:nvPicPr>
              <p:cNvPr id="26" name="Picture 25">
                <a:extLst>
                  <a:ext uri="{FF2B5EF4-FFF2-40B4-BE49-F238E27FC236}">
                    <a16:creationId xmlns:a16="http://schemas.microsoft.com/office/drawing/2014/main" id="{B70845B1-CCA9-294A-8887-21381CB71A7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6339146" y="4899294"/>
                <a:ext cx="1759810" cy="563138"/>
              </a:xfrm>
              <a:prstGeom prst="rect">
                <a:avLst/>
              </a:prstGeom>
            </p:spPr>
          </p:pic>
        </p:grpSp>
      </p:grpSp>
      <p:pic>
        <p:nvPicPr>
          <p:cNvPr id="27" name="Picture 26">
            <a:extLst>
              <a:ext uri="{FF2B5EF4-FFF2-40B4-BE49-F238E27FC236}">
                <a16:creationId xmlns:a16="http://schemas.microsoft.com/office/drawing/2014/main" id="{E9E1DEE8-86F8-7A45-BCE6-ED219674A68A}"/>
              </a:ext>
            </a:extLst>
          </p:cNvPr>
          <p:cNvPicPr>
            <a:picLocks noChangeAspect="1"/>
          </p:cNvPicPr>
          <p:nvPr/>
        </p:nvPicPr>
        <p:blipFill>
          <a:blip r:embed="rId10"/>
          <a:stretch>
            <a:fillRect/>
          </a:stretch>
        </p:blipFill>
        <p:spPr>
          <a:xfrm>
            <a:off x="1548621" y="5702332"/>
            <a:ext cx="384407" cy="400764"/>
          </a:xfrm>
          <a:prstGeom prst="rect">
            <a:avLst/>
          </a:prstGeom>
        </p:spPr>
      </p:pic>
      <p:pic>
        <p:nvPicPr>
          <p:cNvPr id="28" name="Picture 4" descr="Image result for ADP logo">
            <a:extLst>
              <a:ext uri="{FF2B5EF4-FFF2-40B4-BE49-F238E27FC236}">
                <a16:creationId xmlns:a16="http://schemas.microsoft.com/office/drawing/2014/main" id="{687FB0AA-810B-244E-936C-8C6C758F3F8F}"/>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288130" y="5721215"/>
            <a:ext cx="437489" cy="2092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12106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32ACEA2-6A61-4BB2-ABD4-9E47A2F6B843}"/>
              </a:ext>
            </a:extLst>
          </p:cNvPr>
          <p:cNvSpPr>
            <a:spLocks noGrp="1"/>
          </p:cNvSpPr>
          <p:nvPr>
            <p:ph type="sldNum" sz="quarter" idx="12"/>
          </p:nvPr>
        </p:nvSpPr>
        <p:spPr/>
        <p:txBody>
          <a:bodyPr/>
          <a:lstStyle/>
          <a:p>
            <a:fld id="{1FE3E5FF-F567-C747-AB2C-9AAD31BE383D}" type="slidenum">
              <a:rPr lang="en-US" smtClean="0"/>
              <a:pPr/>
              <a:t>9</a:t>
            </a:fld>
            <a:endParaRPr lang="en-US" dirty="0"/>
          </a:p>
        </p:txBody>
      </p:sp>
      <p:sp>
        <p:nvSpPr>
          <p:cNvPr id="28" name="object 2">
            <a:extLst>
              <a:ext uri="{FF2B5EF4-FFF2-40B4-BE49-F238E27FC236}">
                <a16:creationId xmlns:a16="http://schemas.microsoft.com/office/drawing/2014/main" id="{80D0E26C-2320-8449-AFC6-B6541229454E}"/>
              </a:ext>
            </a:extLst>
          </p:cNvPr>
          <p:cNvSpPr/>
          <p:nvPr/>
        </p:nvSpPr>
        <p:spPr>
          <a:xfrm>
            <a:off x="0" y="385"/>
            <a:ext cx="3429000" cy="6857615"/>
          </a:xfrm>
          <a:custGeom>
            <a:avLst/>
            <a:gdLst/>
            <a:ahLst/>
            <a:cxnLst/>
            <a:rect l="l" t="t" r="r" b="b"/>
            <a:pathLst>
              <a:path w="8812530" h="11308715">
                <a:moveTo>
                  <a:pt x="0" y="11308556"/>
                </a:moveTo>
                <a:lnTo>
                  <a:pt x="8812087" y="11308556"/>
                </a:lnTo>
                <a:lnTo>
                  <a:pt x="8812087" y="0"/>
                </a:lnTo>
                <a:lnTo>
                  <a:pt x="0" y="0"/>
                </a:lnTo>
                <a:lnTo>
                  <a:pt x="0" y="11308556"/>
                </a:lnTo>
                <a:close/>
              </a:path>
            </a:pathLst>
          </a:custGeom>
          <a:solidFill>
            <a:srgbClr val="F3F7FA"/>
          </a:solidFill>
        </p:spPr>
        <p:txBody>
          <a:bodyPr wrap="square" lIns="0" tIns="0" rIns="0" bIns="0" rtlCol="0"/>
          <a:lstStyle/>
          <a:p>
            <a:endParaRPr sz="1092" dirty="0"/>
          </a:p>
        </p:txBody>
      </p:sp>
      <p:sp>
        <p:nvSpPr>
          <p:cNvPr id="29" name="TextBox 28">
            <a:extLst>
              <a:ext uri="{FF2B5EF4-FFF2-40B4-BE49-F238E27FC236}">
                <a16:creationId xmlns:a16="http://schemas.microsoft.com/office/drawing/2014/main" id="{4101CAA2-2A9F-374C-ACCD-798315E9E193}"/>
              </a:ext>
            </a:extLst>
          </p:cNvPr>
          <p:cNvSpPr txBox="1"/>
          <p:nvPr/>
        </p:nvSpPr>
        <p:spPr>
          <a:xfrm>
            <a:off x="576072" y="1600200"/>
            <a:ext cx="2400300" cy="820738"/>
          </a:xfrm>
          <a:prstGeom prst="rect">
            <a:avLst/>
          </a:prstGeom>
          <a:noFill/>
        </p:spPr>
        <p:txBody>
          <a:bodyPr wrap="square" lIns="0" tIns="0" rIns="0" bIns="0" rtlCol="0">
            <a:spAutoFit/>
          </a:bodyPr>
          <a:lstStyle/>
          <a:p>
            <a:pPr marL="7702" marR="3080" defTabSz="914422">
              <a:lnSpc>
                <a:spcPts val="3200"/>
              </a:lnSpc>
            </a:pPr>
            <a:r>
              <a:rPr lang="en-US" sz="2800" b="1" dirty="0">
                <a:solidFill>
                  <a:srgbClr val="024882"/>
                </a:solidFill>
                <a:latin typeface="Open Sans" panose="020B0606030504020204" pitchFamily="34" charset="0"/>
                <a:ea typeface="Open Sans" panose="020B0606030504020204" pitchFamily="34" charset="0"/>
                <a:cs typeface="Open Sans" panose="020B0606030504020204" pitchFamily="34" charset="0"/>
              </a:rPr>
              <a:t>Enrollment Solution</a:t>
            </a:r>
          </a:p>
        </p:txBody>
      </p:sp>
      <p:sp>
        <p:nvSpPr>
          <p:cNvPr id="30" name="Rectangle 29">
            <a:extLst>
              <a:ext uri="{FF2B5EF4-FFF2-40B4-BE49-F238E27FC236}">
                <a16:creationId xmlns:a16="http://schemas.microsoft.com/office/drawing/2014/main" id="{7F1BF7AD-D8E4-4248-84A1-8EEE6DC6B153}"/>
              </a:ext>
            </a:extLst>
          </p:cNvPr>
          <p:cNvSpPr/>
          <p:nvPr/>
        </p:nvSpPr>
        <p:spPr>
          <a:xfrm>
            <a:off x="576073" y="2743200"/>
            <a:ext cx="2408428" cy="769441"/>
          </a:xfrm>
          <a:prstGeom prst="rect">
            <a:avLst/>
          </a:prstGeom>
        </p:spPr>
        <p:txBody>
          <a:bodyPr wrap="square" lIns="0" tIns="0" rIns="0" bIns="0">
            <a:spAutoFit/>
          </a:bodyPr>
          <a:lstStyle/>
          <a:p>
            <a:pPr marL="0" lvl="1" fontAlgn="ctr">
              <a:lnSpc>
                <a:spcPts val="2000"/>
              </a:lnSpc>
            </a:pPr>
            <a:r>
              <a:rPr lang="en-US" sz="1600" dirty="0">
                <a:solidFill>
                  <a:srgbClr val="024882"/>
                </a:solidFill>
                <a:latin typeface="Open Sans" panose="020B0606030504020204"/>
              </a:rPr>
              <a:t>Automates the </a:t>
            </a:r>
            <a:br>
              <a:rPr lang="en-US" sz="1600" dirty="0">
                <a:solidFill>
                  <a:srgbClr val="024882"/>
                </a:solidFill>
                <a:latin typeface="Open Sans" panose="020B0606030504020204"/>
              </a:rPr>
            </a:br>
            <a:r>
              <a:rPr lang="en-US" sz="1600" dirty="0">
                <a:solidFill>
                  <a:srgbClr val="024882"/>
                </a:solidFill>
                <a:latin typeface="Open Sans" panose="020B0606030504020204"/>
              </a:rPr>
              <a:t>exchange of enrollment and eligibility data</a:t>
            </a:r>
          </a:p>
        </p:txBody>
      </p:sp>
      <p:sp>
        <p:nvSpPr>
          <p:cNvPr id="34" name="TextBox 33">
            <a:extLst>
              <a:ext uri="{FF2B5EF4-FFF2-40B4-BE49-F238E27FC236}">
                <a16:creationId xmlns:a16="http://schemas.microsoft.com/office/drawing/2014/main" id="{A205E794-63B0-364B-BD6B-167C8C46DBD0}"/>
              </a:ext>
            </a:extLst>
          </p:cNvPr>
          <p:cNvSpPr txBox="1"/>
          <p:nvPr/>
        </p:nvSpPr>
        <p:spPr>
          <a:xfrm>
            <a:off x="7796462" y="1600200"/>
            <a:ext cx="4395537" cy="276999"/>
          </a:xfrm>
          <a:prstGeom prst="rect">
            <a:avLst/>
          </a:prstGeom>
          <a:noFill/>
        </p:spPr>
        <p:txBody>
          <a:bodyPr wrap="square" lIns="0" tIns="0" rIns="0" bIns="0" rtlCol="0">
            <a:spAutoFit/>
          </a:bodyPr>
          <a:lstStyle/>
          <a:p>
            <a:pPr marL="7702" marR="3080" algn="ctr" defTabSz="914422">
              <a:spcBef>
                <a:spcPts val="439"/>
              </a:spcBef>
            </a:pPr>
            <a:r>
              <a:rPr lang="en-US" b="1" dirty="0">
                <a:solidFill>
                  <a:srgbClr val="4CB3BB"/>
                </a:solidFill>
                <a:latin typeface="Open Sans" panose="020B0606030504020204" pitchFamily="34" charset="0"/>
                <a:ea typeface="Open Sans" panose="020B0606030504020204" pitchFamily="34" charset="0"/>
                <a:cs typeface="Open Sans" panose="020B0606030504020204" pitchFamily="34" charset="0"/>
              </a:rPr>
              <a:t>WITH HR CONNECT…</a:t>
            </a:r>
          </a:p>
        </p:txBody>
      </p:sp>
      <p:sp>
        <p:nvSpPr>
          <p:cNvPr id="35" name="TextBox 34">
            <a:extLst>
              <a:ext uri="{FF2B5EF4-FFF2-40B4-BE49-F238E27FC236}">
                <a16:creationId xmlns:a16="http://schemas.microsoft.com/office/drawing/2014/main" id="{3F6954D2-7DB9-474C-80E0-DCBB649D0E6D}"/>
              </a:ext>
            </a:extLst>
          </p:cNvPr>
          <p:cNvSpPr txBox="1"/>
          <p:nvPr/>
        </p:nvSpPr>
        <p:spPr>
          <a:xfrm>
            <a:off x="3433012" y="1600200"/>
            <a:ext cx="4363452" cy="276999"/>
          </a:xfrm>
          <a:prstGeom prst="rect">
            <a:avLst/>
          </a:prstGeom>
          <a:noFill/>
        </p:spPr>
        <p:txBody>
          <a:bodyPr wrap="square" lIns="0" tIns="0" rIns="0" bIns="0" rtlCol="0">
            <a:spAutoFit/>
          </a:bodyPr>
          <a:lstStyle/>
          <a:p>
            <a:pPr marL="7702" marR="3080" algn="ctr" defTabSz="914422">
              <a:spcBef>
                <a:spcPts val="439"/>
              </a:spcBef>
            </a:pPr>
            <a:r>
              <a:rPr lang="en-US" b="1" dirty="0">
                <a:solidFill>
                  <a:srgbClr val="D67921"/>
                </a:solidFill>
                <a:latin typeface="Open Sans" panose="020B0606030504020204" pitchFamily="34" charset="0"/>
                <a:ea typeface="Open Sans" panose="020B0606030504020204" pitchFamily="34" charset="0"/>
                <a:cs typeface="Open Sans" panose="020B0606030504020204" pitchFamily="34" charset="0"/>
              </a:rPr>
              <a:t>THE OLD WAY…</a:t>
            </a:r>
          </a:p>
        </p:txBody>
      </p:sp>
      <p:cxnSp>
        <p:nvCxnSpPr>
          <p:cNvPr id="38" name="Straight Connector 37">
            <a:extLst>
              <a:ext uri="{FF2B5EF4-FFF2-40B4-BE49-F238E27FC236}">
                <a16:creationId xmlns:a16="http://schemas.microsoft.com/office/drawing/2014/main" id="{65701B6F-547F-4945-9085-28814E5ACB7C}"/>
              </a:ext>
            </a:extLst>
          </p:cNvPr>
          <p:cNvCxnSpPr>
            <a:cxnSpLocks/>
          </p:cNvCxnSpPr>
          <p:nvPr/>
        </p:nvCxnSpPr>
        <p:spPr>
          <a:xfrm>
            <a:off x="7799956" y="1371600"/>
            <a:ext cx="0" cy="4572000"/>
          </a:xfrm>
          <a:prstGeom prst="line">
            <a:avLst/>
          </a:prstGeom>
          <a:ln w="12700">
            <a:solidFill>
              <a:srgbClr val="5E88A1"/>
            </a:solidFill>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BE238C5F-4152-A040-89E6-75C81A0652D3}"/>
              </a:ext>
            </a:extLst>
          </p:cNvPr>
          <p:cNvSpPr txBox="1">
            <a:spLocks/>
          </p:cNvSpPr>
          <p:nvPr/>
        </p:nvSpPr>
        <p:spPr>
          <a:xfrm>
            <a:off x="8915400" y="2286000"/>
            <a:ext cx="2473653" cy="2297167"/>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defPPr>
              <a:defRPr lang="en-US"/>
            </a:defPPr>
            <a:lvl1pPr marL="53975" lvl="0" indent="-53975" defTabSz="1087313" eaLnBrk="1" hangingPunct="1">
              <a:lnSpc>
                <a:spcPct val="140000"/>
              </a:lnSpc>
              <a:buClr>
                <a:srgbClr val="272848"/>
              </a:buClr>
              <a:defRPr sz="800" baseline="0">
                <a:solidFill>
                  <a:schemeClr val="tx1">
                    <a:lumMod val="65000"/>
                    <a:lumOff val="35000"/>
                  </a:schemeClr>
                </a:solidFill>
                <a:latin typeface="Arial"/>
                <a:ea typeface="ＭＳ Ｐゴシック"/>
              </a:defRPr>
            </a:lvl1pPr>
            <a:lvl2pPr marL="235199" lvl="1" indent="-233272" defTabSz="1087313" eaLnBrk="1" hangingPunct="1">
              <a:buClr>
                <a:schemeClr val="tx2"/>
              </a:buClr>
              <a:buSzPct val="125000"/>
              <a:buFont typeface="Arial" pitchFamily="34" charset="0"/>
              <a:buChar char="•"/>
              <a:defRPr baseline="0">
                <a:latin typeface="+mn-lt"/>
              </a:defRPr>
            </a:lvl2pPr>
            <a:lvl3pPr marL="555224" lvl="2" indent="-318098" defTabSz="1087313" eaLnBrk="1" hangingPunct="1">
              <a:buClr>
                <a:schemeClr val="tx2"/>
              </a:buClr>
              <a:buSzPct val="120000"/>
              <a:buFont typeface="Arial" charset="0"/>
              <a:buChar char="–"/>
              <a:defRPr baseline="0">
                <a:latin typeface="+mn-lt"/>
              </a:defRPr>
            </a:lvl3pPr>
            <a:lvl4pPr marL="746082" lvl="3" indent="-188930" defTabSz="1087313" eaLnBrk="1" hangingPunct="1">
              <a:buClr>
                <a:schemeClr val="tx2"/>
              </a:buClr>
              <a:buSzPct val="100000"/>
              <a:buFont typeface="Arial" pitchFamily="34" charset="0"/>
              <a:buChar char="•"/>
              <a:defRPr baseline="0">
                <a:latin typeface="+mn-lt"/>
              </a:defRPr>
            </a:lvl4pPr>
            <a:lvl5pPr marL="910567" lvl="4" indent="-158085" defTabSz="1087313" eaLnBrk="1" hangingPunct="1">
              <a:buClr>
                <a:schemeClr val="tx2"/>
              </a:buClr>
              <a:buSzPct val="89000"/>
              <a:buFont typeface="Arial" charset="0"/>
              <a:buChar char="-"/>
              <a:defRPr baseline="0">
                <a:latin typeface="+mn-lt"/>
              </a:defRPr>
            </a:lvl5pPr>
            <a:lvl6pPr marL="910567" indent="-158085" defTabSz="1087313" fontAlgn="base">
              <a:spcBef>
                <a:spcPct val="0"/>
              </a:spcBef>
              <a:spcAft>
                <a:spcPct val="0"/>
              </a:spcAft>
              <a:buClr>
                <a:schemeClr val="tx2"/>
              </a:buClr>
              <a:buSzPct val="89000"/>
              <a:buFont typeface="Arial" charset="0"/>
              <a:buChar char="-"/>
              <a:defRPr baseline="0">
                <a:latin typeface="+mn-lt"/>
              </a:defRPr>
            </a:lvl6pPr>
            <a:lvl7pPr marL="910567" indent="-158085" defTabSz="1087313" fontAlgn="base">
              <a:spcBef>
                <a:spcPct val="0"/>
              </a:spcBef>
              <a:spcAft>
                <a:spcPct val="0"/>
              </a:spcAft>
              <a:buClr>
                <a:schemeClr val="tx2"/>
              </a:buClr>
              <a:buSzPct val="89000"/>
              <a:buFont typeface="Arial" charset="0"/>
              <a:buChar char="-"/>
              <a:defRPr baseline="0">
                <a:latin typeface="+mn-lt"/>
              </a:defRPr>
            </a:lvl7pPr>
            <a:lvl8pPr marL="910567" indent="-158085" defTabSz="1087313" fontAlgn="base">
              <a:spcBef>
                <a:spcPct val="0"/>
              </a:spcBef>
              <a:spcAft>
                <a:spcPct val="0"/>
              </a:spcAft>
              <a:buClr>
                <a:schemeClr val="tx2"/>
              </a:buClr>
              <a:buSzPct val="89000"/>
              <a:buFont typeface="Arial" charset="0"/>
              <a:buChar char="-"/>
              <a:defRPr baseline="0">
                <a:latin typeface="+mn-lt"/>
              </a:defRPr>
            </a:lvl8pPr>
            <a:lvl9pPr marL="910567" indent="-158085" defTabSz="1087313" fontAlgn="base">
              <a:spcBef>
                <a:spcPct val="0"/>
              </a:spcBef>
              <a:spcAft>
                <a:spcPct val="0"/>
              </a:spcAft>
              <a:buClr>
                <a:schemeClr val="tx2"/>
              </a:buClr>
              <a:buSzPct val="89000"/>
              <a:buFont typeface="Arial" charset="0"/>
              <a:buChar char="-"/>
              <a:defRPr baseline="0">
                <a:latin typeface="+mn-lt"/>
              </a:defRPr>
            </a:lvl9pPr>
          </a:lstStyle>
          <a:p>
            <a:pPr marL="0" indent="0">
              <a:lnSpc>
                <a:spcPts val="2000"/>
              </a:lnSpc>
            </a:pPr>
            <a:r>
              <a:rPr lang="en-US" sz="1600" b="1" dirty="0">
                <a:solidFill>
                  <a:srgbClr val="024882"/>
                </a:solidFill>
                <a:latin typeface="Open Sans" panose="020B0606030504020204"/>
              </a:rPr>
              <a:t>Changes/updates </a:t>
            </a:r>
            <a:r>
              <a:rPr lang="en-US" sz="1600" dirty="0">
                <a:solidFill>
                  <a:srgbClr val="024882"/>
                </a:solidFill>
                <a:latin typeface="Open Sans" panose="020B0606030504020204"/>
              </a:rPr>
              <a:t>made in ADP Workforce Now </a:t>
            </a:r>
            <a:r>
              <a:rPr lang="en-US" sz="1600" b="1" dirty="0">
                <a:solidFill>
                  <a:srgbClr val="024882"/>
                </a:solidFill>
                <a:latin typeface="Open Sans" panose="020B0606030504020204"/>
              </a:rPr>
              <a:t>are</a:t>
            </a:r>
            <a:r>
              <a:rPr lang="en-US" sz="1600" dirty="0">
                <a:solidFill>
                  <a:srgbClr val="024882"/>
                </a:solidFill>
                <a:latin typeface="Open Sans" panose="020B0606030504020204"/>
              </a:rPr>
              <a:t> </a:t>
            </a:r>
            <a:r>
              <a:rPr lang="en-US" sz="1600" b="1" dirty="0">
                <a:solidFill>
                  <a:srgbClr val="024882"/>
                </a:solidFill>
                <a:latin typeface="Open Sans" panose="020B0606030504020204"/>
              </a:rPr>
              <a:t>automatically sent to </a:t>
            </a:r>
            <a:br>
              <a:rPr lang="en-US" sz="1600" b="1" dirty="0">
                <a:solidFill>
                  <a:srgbClr val="024882"/>
                </a:solidFill>
                <a:latin typeface="Open Sans" panose="020B0606030504020204"/>
              </a:rPr>
            </a:br>
            <a:r>
              <a:rPr lang="en-US" sz="1600" b="1" dirty="0">
                <a:solidFill>
                  <a:srgbClr val="024882"/>
                </a:solidFill>
                <a:latin typeface="Open Sans" panose="020B0606030504020204"/>
              </a:rPr>
              <a:t>Unum in real time.</a:t>
            </a:r>
            <a:endParaRPr lang="en-US" sz="1600" dirty="0">
              <a:solidFill>
                <a:srgbClr val="024882"/>
              </a:solidFill>
              <a:latin typeface="Open Sans" panose="020B0606030504020204"/>
            </a:endParaRPr>
          </a:p>
          <a:p>
            <a:pPr marL="0" indent="0" defTabSz="959445" fontAlgn="base">
              <a:lnSpc>
                <a:spcPts val="2000"/>
              </a:lnSpc>
              <a:defRPr/>
            </a:pPr>
            <a:endParaRPr lang="en-US" sz="1600" dirty="0">
              <a:solidFill>
                <a:srgbClr val="024882"/>
              </a:solidFill>
              <a:latin typeface="Open Sans" panose="020B0606030504020204"/>
            </a:endParaRPr>
          </a:p>
          <a:p>
            <a:pPr marL="0" indent="0" defTabSz="959445" fontAlgn="base">
              <a:lnSpc>
                <a:spcPts val="2000"/>
              </a:lnSpc>
              <a:defRPr/>
            </a:pPr>
            <a:r>
              <a:rPr lang="en-US" sz="1600" b="1" dirty="0">
                <a:solidFill>
                  <a:srgbClr val="024882"/>
                </a:solidFill>
                <a:latin typeface="Open Sans" panose="020B0606030504020204"/>
              </a:rPr>
              <a:t>File feeds </a:t>
            </a:r>
            <a:r>
              <a:rPr lang="en-US" sz="1600" dirty="0">
                <a:solidFill>
                  <a:srgbClr val="024882"/>
                </a:solidFill>
                <a:latin typeface="Open Sans" panose="020B0606030504020204"/>
              </a:rPr>
              <a:t>are eliminated.</a:t>
            </a:r>
            <a:endParaRPr lang="en-US" sz="1600" b="1" dirty="0">
              <a:solidFill>
                <a:srgbClr val="024882"/>
              </a:solidFill>
              <a:latin typeface="Open Sans" panose="020B0606030504020204"/>
            </a:endParaRPr>
          </a:p>
          <a:p>
            <a:pPr marL="0" indent="0" fontAlgn="base">
              <a:lnSpc>
                <a:spcPts val="2000"/>
              </a:lnSpc>
              <a:defRPr/>
            </a:pPr>
            <a:endParaRPr lang="en-US" sz="1600" dirty="0">
              <a:solidFill>
                <a:srgbClr val="024882"/>
              </a:solidFill>
              <a:latin typeface="Open Sans" panose="020B0606030504020204"/>
            </a:endParaRPr>
          </a:p>
          <a:p>
            <a:pPr marL="0" indent="0" fontAlgn="base">
              <a:lnSpc>
                <a:spcPts val="2000"/>
              </a:lnSpc>
              <a:defRPr/>
            </a:pPr>
            <a:r>
              <a:rPr lang="en-US" sz="1600" b="1" dirty="0">
                <a:solidFill>
                  <a:srgbClr val="024882"/>
                </a:solidFill>
                <a:latin typeface="Open Sans" panose="020B0606030504020204"/>
              </a:rPr>
              <a:t>Duplicate data </a:t>
            </a:r>
            <a:r>
              <a:rPr lang="en-US" sz="1600" dirty="0">
                <a:solidFill>
                  <a:srgbClr val="024882"/>
                </a:solidFill>
                <a:latin typeface="Open Sans" panose="020B0606030504020204"/>
              </a:rPr>
              <a:t>entry is a thing of the past.</a:t>
            </a:r>
          </a:p>
        </p:txBody>
      </p:sp>
      <p:sp>
        <p:nvSpPr>
          <p:cNvPr id="40" name="TextBox 39">
            <a:extLst>
              <a:ext uri="{FF2B5EF4-FFF2-40B4-BE49-F238E27FC236}">
                <a16:creationId xmlns:a16="http://schemas.microsoft.com/office/drawing/2014/main" id="{216DCF4A-8421-FA4A-BF26-45FD8835EF42}"/>
              </a:ext>
            </a:extLst>
          </p:cNvPr>
          <p:cNvSpPr txBox="1">
            <a:spLocks/>
          </p:cNvSpPr>
          <p:nvPr/>
        </p:nvSpPr>
        <p:spPr>
          <a:xfrm>
            <a:off x="4572000" y="2286000"/>
            <a:ext cx="2679895" cy="1777731"/>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defPPr>
              <a:defRPr lang="en-US"/>
            </a:defPPr>
            <a:lvl1pPr marL="53975" lvl="0" indent="-53975" defTabSz="1087313" eaLnBrk="1" hangingPunct="1">
              <a:lnSpc>
                <a:spcPct val="140000"/>
              </a:lnSpc>
              <a:buClr>
                <a:srgbClr val="272848"/>
              </a:buClr>
              <a:defRPr sz="800" baseline="0">
                <a:solidFill>
                  <a:schemeClr val="tx1">
                    <a:lumMod val="65000"/>
                    <a:lumOff val="35000"/>
                  </a:schemeClr>
                </a:solidFill>
                <a:latin typeface="Arial"/>
                <a:ea typeface="ＭＳ Ｐゴシック"/>
              </a:defRPr>
            </a:lvl1pPr>
            <a:lvl2pPr marL="235199" lvl="1" indent="-233272" defTabSz="1087313" eaLnBrk="1" hangingPunct="1">
              <a:buClr>
                <a:schemeClr val="tx2"/>
              </a:buClr>
              <a:buSzPct val="125000"/>
              <a:buFont typeface="Arial" pitchFamily="34" charset="0"/>
              <a:buChar char="•"/>
              <a:defRPr baseline="0">
                <a:latin typeface="+mn-lt"/>
              </a:defRPr>
            </a:lvl2pPr>
            <a:lvl3pPr marL="555224" lvl="2" indent="-318098" defTabSz="1087313" eaLnBrk="1" hangingPunct="1">
              <a:buClr>
                <a:schemeClr val="tx2"/>
              </a:buClr>
              <a:buSzPct val="120000"/>
              <a:buFont typeface="Arial" charset="0"/>
              <a:buChar char="–"/>
              <a:defRPr baseline="0">
                <a:latin typeface="+mn-lt"/>
              </a:defRPr>
            </a:lvl3pPr>
            <a:lvl4pPr marL="746082" lvl="3" indent="-188930" defTabSz="1087313" eaLnBrk="1" hangingPunct="1">
              <a:buClr>
                <a:schemeClr val="tx2"/>
              </a:buClr>
              <a:buSzPct val="100000"/>
              <a:buFont typeface="Arial" pitchFamily="34" charset="0"/>
              <a:buChar char="•"/>
              <a:defRPr baseline="0">
                <a:latin typeface="+mn-lt"/>
              </a:defRPr>
            </a:lvl4pPr>
            <a:lvl5pPr marL="910567" lvl="4" indent="-158085" defTabSz="1087313" eaLnBrk="1" hangingPunct="1">
              <a:buClr>
                <a:schemeClr val="tx2"/>
              </a:buClr>
              <a:buSzPct val="89000"/>
              <a:buFont typeface="Arial" charset="0"/>
              <a:buChar char="-"/>
              <a:defRPr baseline="0">
                <a:latin typeface="+mn-lt"/>
              </a:defRPr>
            </a:lvl5pPr>
            <a:lvl6pPr marL="910567" indent="-158085" defTabSz="1087313" fontAlgn="base">
              <a:spcBef>
                <a:spcPct val="0"/>
              </a:spcBef>
              <a:spcAft>
                <a:spcPct val="0"/>
              </a:spcAft>
              <a:buClr>
                <a:schemeClr val="tx2"/>
              </a:buClr>
              <a:buSzPct val="89000"/>
              <a:buFont typeface="Arial" charset="0"/>
              <a:buChar char="-"/>
              <a:defRPr baseline="0">
                <a:latin typeface="+mn-lt"/>
              </a:defRPr>
            </a:lvl6pPr>
            <a:lvl7pPr marL="910567" indent="-158085" defTabSz="1087313" fontAlgn="base">
              <a:spcBef>
                <a:spcPct val="0"/>
              </a:spcBef>
              <a:spcAft>
                <a:spcPct val="0"/>
              </a:spcAft>
              <a:buClr>
                <a:schemeClr val="tx2"/>
              </a:buClr>
              <a:buSzPct val="89000"/>
              <a:buFont typeface="Arial" charset="0"/>
              <a:buChar char="-"/>
              <a:defRPr baseline="0">
                <a:latin typeface="+mn-lt"/>
              </a:defRPr>
            </a:lvl7pPr>
            <a:lvl8pPr marL="910567" indent="-158085" defTabSz="1087313" fontAlgn="base">
              <a:spcBef>
                <a:spcPct val="0"/>
              </a:spcBef>
              <a:spcAft>
                <a:spcPct val="0"/>
              </a:spcAft>
              <a:buClr>
                <a:schemeClr val="tx2"/>
              </a:buClr>
              <a:buSzPct val="89000"/>
              <a:buFont typeface="Arial" charset="0"/>
              <a:buChar char="-"/>
              <a:defRPr baseline="0">
                <a:latin typeface="+mn-lt"/>
              </a:defRPr>
            </a:lvl8pPr>
            <a:lvl9pPr marL="910567" indent="-158085" defTabSz="1087313" fontAlgn="base">
              <a:spcBef>
                <a:spcPct val="0"/>
              </a:spcBef>
              <a:spcAft>
                <a:spcPct val="0"/>
              </a:spcAft>
              <a:buClr>
                <a:schemeClr val="tx2"/>
              </a:buClr>
              <a:buSzPct val="89000"/>
              <a:buFont typeface="Arial" charset="0"/>
              <a:buChar char="-"/>
              <a:defRPr baseline="0">
                <a:latin typeface="+mn-lt"/>
              </a:defRPr>
            </a:lvl9pPr>
          </a:lstStyle>
          <a:p>
            <a:pPr marL="0" indent="0" defTabSz="959445" fontAlgn="base">
              <a:lnSpc>
                <a:spcPts val="2000"/>
              </a:lnSpc>
              <a:spcAft>
                <a:spcPct val="0"/>
              </a:spcAft>
              <a:defRPr/>
            </a:pPr>
            <a:r>
              <a:rPr lang="en-US" sz="1600" dirty="0">
                <a:solidFill>
                  <a:srgbClr val="024882"/>
                </a:solidFill>
                <a:latin typeface="Open Sans" panose="020B0606030504020204"/>
              </a:rPr>
              <a:t>You </a:t>
            </a:r>
            <a:r>
              <a:rPr lang="en-US" sz="1600" b="1" dirty="0">
                <a:solidFill>
                  <a:srgbClr val="024882"/>
                </a:solidFill>
                <a:latin typeface="Open Sans" panose="020B0606030504020204"/>
              </a:rPr>
              <a:t>spend hours </a:t>
            </a:r>
            <a:r>
              <a:rPr lang="en-US" sz="1600" dirty="0">
                <a:solidFill>
                  <a:srgbClr val="024882"/>
                </a:solidFill>
                <a:latin typeface="Open Sans" panose="020B0606030504020204"/>
              </a:rPr>
              <a:t>ensuring Unum and ADP Workforce Now are in sync.</a:t>
            </a:r>
          </a:p>
          <a:p>
            <a:pPr marL="47628" indent="-47628" defTabSz="959445" fontAlgn="base">
              <a:lnSpc>
                <a:spcPts val="2000"/>
              </a:lnSpc>
              <a:spcAft>
                <a:spcPct val="0"/>
              </a:spcAft>
              <a:defRPr/>
            </a:pPr>
            <a:endParaRPr lang="en-US" sz="1600" dirty="0">
              <a:solidFill>
                <a:srgbClr val="024882"/>
              </a:solidFill>
              <a:latin typeface="Open Sans" panose="020B0606030504020204"/>
            </a:endParaRPr>
          </a:p>
          <a:p>
            <a:pPr marL="0" indent="0" fontAlgn="base">
              <a:lnSpc>
                <a:spcPts val="2000"/>
              </a:lnSpc>
              <a:spcAft>
                <a:spcPct val="0"/>
              </a:spcAft>
              <a:defRPr/>
            </a:pPr>
            <a:r>
              <a:rPr lang="en-US" sz="1600" dirty="0">
                <a:solidFill>
                  <a:srgbClr val="024882"/>
                </a:solidFill>
                <a:latin typeface="Open Sans" panose="020B0606030504020204"/>
              </a:rPr>
              <a:t>Enrollment and eligibility data must be </a:t>
            </a:r>
            <a:r>
              <a:rPr lang="en-US" sz="1600" b="1" dirty="0">
                <a:solidFill>
                  <a:srgbClr val="024882"/>
                </a:solidFill>
                <a:latin typeface="Open Sans" panose="020B0606030504020204"/>
              </a:rPr>
              <a:t>manually entered</a:t>
            </a:r>
            <a:r>
              <a:rPr lang="en-US" sz="1600" dirty="0">
                <a:solidFill>
                  <a:srgbClr val="024882"/>
                </a:solidFill>
                <a:latin typeface="Open Sans" panose="020B0606030504020204"/>
              </a:rPr>
              <a:t> into </a:t>
            </a:r>
            <a:r>
              <a:rPr lang="en-US" sz="1600" b="1" dirty="0">
                <a:solidFill>
                  <a:srgbClr val="024882"/>
                </a:solidFill>
                <a:latin typeface="Open Sans" panose="020B0606030504020204"/>
              </a:rPr>
              <a:t>multiple systems</a:t>
            </a:r>
            <a:r>
              <a:rPr lang="en-US" sz="1600" dirty="0">
                <a:solidFill>
                  <a:srgbClr val="024882"/>
                </a:solidFill>
                <a:latin typeface="Open Sans" panose="020B0606030504020204"/>
              </a:rPr>
              <a:t>.</a:t>
            </a:r>
          </a:p>
        </p:txBody>
      </p:sp>
      <p:pic>
        <p:nvPicPr>
          <p:cNvPr id="44" name="Picture 43">
            <a:extLst>
              <a:ext uri="{FF2B5EF4-FFF2-40B4-BE49-F238E27FC236}">
                <a16:creationId xmlns:a16="http://schemas.microsoft.com/office/drawing/2014/main" id="{D925810A-D649-1443-97E7-1B81C243CCEE}"/>
              </a:ext>
            </a:extLst>
          </p:cNvPr>
          <p:cNvPicPr>
            <a:picLocks noChangeAspect="1"/>
          </p:cNvPicPr>
          <p:nvPr/>
        </p:nvPicPr>
        <p:blipFill>
          <a:blip r:embed="rId3" cstate="print">
            <a:duotone>
              <a:schemeClr val="accent1">
                <a:shade val="45000"/>
                <a:satMod val="135000"/>
              </a:schemeClr>
              <a:prstClr val="white"/>
            </a:duotone>
            <a:extLst>
              <a:ext uri="{BEBA8EAE-BF5A-486C-A8C5-ECC9F3942E4B}">
                <a14:imgProps xmlns:a14="http://schemas.microsoft.com/office/drawing/2010/main">
                  <a14:imgLayer r:embed="rId4">
                    <a14:imgEffect>
                      <a14:colorTemperature colorTemp="4700"/>
                    </a14:imgEffect>
                    <a14:imgEffect>
                      <a14:brightnessContrast bright="-84000"/>
                    </a14:imgEffect>
                  </a14:imgLayer>
                </a14:imgProps>
              </a:ext>
              <a:ext uri="{28A0092B-C50C-407E-A947-70E740481C1C}">
                <a14:useLocalDpi xmlns:a14="http://schemas.microsoft.com/office/drawing/2010/main"/>
              </a:ext>
            </a:extLst>
          </a:blip>
          <a:stretch>
            <a:fillRect/>
          </a:stretch>
        </p:blipFill>
        <p:spPr>
          <a:xfrm>
            <a:off x="8458200" y="2286000"/>
            <a:ext cx="228600" cy="228600"/>
          </a:xfrm>
          <a:prstGeom prst="rect">
            <a:avLst/>
          </a:prstGeom>
        </p:spPr>
      </p:pic>
      <p:pic>
        <p:nvPicPr>
          <p:cNvPr id="46" name="Picture 45">
            <a:extLst>
              <a:ext uri="{FF2B5EF4-FFF2-40B4-BE49-F238E27FC236}">
                <a16:creationId xmlns:a16="http://schemas.microsoft.com/office/drawing/2014/main" id="{3AAD17D8-67CB-CE48-AFF7-62D61324DBE9}"/>
              </a:ext>
            </a:extLst>
          </p:cNvPr>
          <p:cNvPicPr>
            <a:picLocks noChangeAspect="1"/>
          </p:cNvPicPr>
          <p:nvPr/>
        </p:nvPicPr>
        <p:blipFill>
          <a:blip r:embed="rId5">
            <a:duotone>
              <a:schemeClr val="accent1">
                <a:shade val="45000"/>
                <a:satMod val="135000"/>
              </a:schemeClr>
              <a:prstClr val="white"/>
            </a:duotone>
            <a:extLst>
              <a:ext uri="{BEBA8EAE-BF5A-486C-A8C5-ECC9F3942E4B}">
                <a14:imgProps xmlns:a14="http://schemas.microsoft.com/office/drawing/2010/main">
                  <a14:imgLayer r:embed="rId6">
                    <a14:imgEffect>
                      <a14:sharpenSoften amount="-25000"/>
                    </a14:imgEffect>
                    <a14:imgEffect>
                      <a14:colorTemperature colorTemp="5300"/>
                    </a14:imgEffect>
                    <a14:imgEffect>
                      <a14:brightnessContrast bright="20000" contrast="-24000"/>
                    </a14:imgEffect>
                  </a14:imgLayer>
                </a14:imgProps>
              </a:ext>
            </a:extLst>
          </a:blip>
          <a:stretch>
            <a:fillRect/>
          </a:stretch>
        </p:blipFill>
        <p:spPr>
          <a:xfrm>
            <a:off x="4114800" y="2286000"/>
            <a:ext cx="228600" cy="228600"/>
          </a:xfrm>
          <a:prstGeom prst="rect">
            <a:avLst/>
          </a:prstGeom>
        </p:spPr>
      </p:pic>
      <p:pic>
        <p:nvPicPr>
          <p:cNvPr id="47" name="Picture 46">
            <a:extLst>
              <a:ext uri="{FF2B5EF4-FFF2-40B4-BE49-F238E27FC236}">
                <a16:creationId xmlns:a16="http://schemas.microsoft.com/office/drawing/2014/main" id="{45CEC972-BDF9-5F4C-A425-C0A7F54CFC59}"/>
              </a:ext>
            </a:extLst>
          </p:cNvPr>
          <p:cNvPicPr>
            <a:picLocks noChangeAspect="1"/>
          </p:cNvPicPr>
          <p:nvPr/>
        </p:nvPicPr>
        <p:blipFill>
          <a:blip r:embed="rId5">
            <a:duotone>
              <a:schemeClr val="accent1">
                <a:shade val="45000"/>
                <a:satMod val="135000"/>
              </a:schemeClr>
              <a:prstClr val="white"/>
            </a:duotone>
            <a:extLst>
              <a:ext uri="{BEBA8EAE-BF5A-486C-A8C5-ECC9F3942E4B}">
                <a14:imgProps xmlns:a14="http://schemas.microsoft.com/office/drawing/2010/main">
                  <a14:imgLayer r:embed="rId6">
                    <a14:imgEffect>
                      <a14:sharpenSoften amount="-25000"/>
                    </a14:imgEffect>
                    <a14:imgEffect>
                      <a14:colorTemperature colorTemp="5300"/>
                    </a14:imgEffect>
                    <a14:imgEffect>
                      <a14:brightnessContrast bright="20000" contrast="-24000"/>
                    </a14:imgEffect>
                  </a14:imgLayer>
                </a14:imgProps>
              </a:ext>
            </a:extLst>
          </a:blip>
          <a:stretch>
            <a:fillRect/>
          </a:stretch>
        </p:blipFill>
        <p:spPr>
          <a:xfrm>
            <a:off x="4114800" y="3314700"/>
            <a:ext cx="228600" cy="228600"/>
          </a:xfrm>
          <a:prstGeom prst="rect">
            <a:avLst/>
          </a:prstGeom>
        </p:spPr>
      </p:pic>
      <p:pic>
        <p:nvPicPr>
          <p:cNvPr id="48" name="Picture 47">
            <a:extLst>
              <a:ext uri="{FF2B5EF4-FFF2-40B4-BE49-F238E27FC236}">
                <a16:creationId xmlns:a16="http://schemas.microsoft.com/office/drawing/2014/main" id="{30E264BF-CAEC-EE4D-84DA-88A5720E131D}"/>
              </a:ext>
            </a:extLst>
          </p:cNvPr>
          <p:cNvPicPr>
            <a:picLocks noChangeAspect="1"/>
          </p:cNvPicPr>
          <p:nvPr/>
        </p:nvPicPr>
        <p:blipFill>
          <a:blip r:embed="rId3" cstate="print">
            <a:duotone>
              <a:schemeClr val="accent1">
                <a:shade val="45000"/>
                <a:satMod val="135000"/>
              </a:schemeClr>
              <a:prstClr val="white"/>
            </a:duotone>
            <a:extLst>
              <a:ext uri="{BEBA8EAE-BF5A-486C-A8C5-ECC9F3942E4B}">
                <a14:imgProps xmlns:a14="http://schemas.microsoft.com/office/drawing/2010/main">
                  <a14:imgLayer r:embed="rId4">
                    <a14:imgEffect>
                      <a14:colorTemperature colorTemp="4700"/>
                    </a14:imgEffect>
                    <a14:imgEffect>
                      <a14:brightnessContrast bright="-84000"/>
                    </a14:imgEffect>
                  </a14:imgLayer>
                </a14:imgProps>
              </a:ext>
              <a:ext uri="{28A0092B-C50C-407E-A947-70E740481C1C}">
                <a14:useLocalDpi xmlns:a14="http://schemas.microsoft.com/office/drawing/2010/main"/>
              </a:ext>
            </a:extLst>
          </a:blip>
          <a:stretch>
            <a:fillRect/>
          </a:stretch>
        </p:blipFill>
        <p:spPr>
          <a:xfrm>
            <a:off x="8458200" y="3570845"/>
            <a:ext cx="228600" cy="228600"/>
          </a:xfrm>
          <a:prstGeom prst="rect">
            <a:avLst/>
          </a:prstGeom>
        </p:spPr>
      </p:pic>
      <p:pic>
        <p:nvPicPr>
          <p:cNvPr id="49" name="Picture 48">
            <a:extLst>
              <a:ext uri="{FF2B5EF4-FFF2-40B4-BE49-F238E27FC236}">
                <a16:creationId xmlns:a16="http://schemas.microsoft.com/office/drawing/2014/main" id="{934C2600-3CEF-D241-9222-3B9EC7E8D20C}"/>
              </a:ext>
            </a:extLst>
          </p:cNvPr>
          <p:cNvPicPr>
            <a:picLocks noChangeAspect="1"/>
          </p:cNvPicPr>
          <p:nvPr/>
        </p:nvPicPr>
        <p:blipFill>
          <a:blip r:embed="rId3" cstate="print">
            <a:duotone>
              <a:schemeClr val="accent1">
                <a:shade val="45000"/>
                <a:satMod val="135000"/>
              </a:schemeClr>
              <a:prstClr val="white"/>
            </a:duotone>
            <a:extLst>
              <a:ext uri="{BEBA8EAE-BF5A-486C-A8C5-ECC9F3942E4B}">
                <a14:imgProps xmlns:a14="http://schemas.microsoft.com/office/drawing/2010/main">
                  <a14:imgLayer r:embed="rId4">
                    <a14:imgEffect>
                      <a14:colorTemperature colorTemp="4700"/>
                    </a14:imgEffect>
                    <a14:imgEffect>
                      <a14:brightnessContrast bright="-84000"/>
                    </a14:imgEffect>
                  </a14:imgLayer>
                </a14:imgProps>
              </a:ext>
              <a:ext uri="{28A0092B-C50C-407E-A947-70E740481C1C}">
                <a14:useLocalDpi xmlns:a14="http://schemas.microsoft.com/office/drawing/2010/main"/>
              </a:ext>
            </a:extLst>
          </a:blip>
          <a:stretch>
            <a:fillRect/>
          </a:stretch>
        </p:blipFill>
        <p:spPr>
          <a:xfrm>
            <a:off x="8458200" y="4096037"/>
            <a:ext cx="228600" cy="228600"/>
          </a:xfrm>
          <a:prstGeom prst="rect">
            <a:avLst/>
          </a:prstGeom>
        </p:spPr>
      </p:pic>
      <p:pic>
        <p:nvPicPr>
          <p:cNvPr id="51" name="Picture 50">
            <a:extLst>
              <a:ext uri="{FF2B5EF4-FFF2-40B4-BE49-F238E27FC236}">
                <a16:creationId xmlns:a16="http://schemas.microsoft.com/office/drawing/2014/main" id="{1653BEC6-548B-BE4B-A821-45248914072E}"/>
              </a:ext>
            </a:extLst>
          </p:cNvPr>
          <p:cNvPicPr>
            <a:picLocks noChangeAspect="1"/>
          </p:cNvPicPr>
          <p:nvPr/>
        </p:nvPicPr>
        <p:blipFill>
          <a:blip r:embed="rId7"/>
          <a:stretch>
            <a:fillRect/>
          </a:stretch>
        </p:blipFill>
        <p:spPr>
          <a:xfrm>
            <a:off x="685800" y="579725"/>
            <a:ext cx="1685440" cy="421360"/>
          </a:xfrm>
          <a:prstGeom prst="rect">
            <a:avLst/>
          </a:prstGeom>
        </p:spPr>
      </p:pic>
      <p:grpSp>
        <p:nvGrpSpPr>
          <p:cNvPr id="19" name="Group 18">
            <a:extLst>
              <a:ext uri="{FF2B5EF4-FFF2-40B4-BE49-F238E27FC236}">
                <a16:creationId xmlns:a16="http://schemas.microsoft.com/office/drawing/2014/main" id="{9A541E03-8B5C-DF4B-B9F8-290858C726CB}"/>
              </a:ext>
            </a:extLst>
          </p:cNvPr>
          <p:cNvGrpSpPr/>
          <p:nvPr/>
        </p:nvGrpSpPr>
        <p:grpSpPr>
          <a:xfrm>
            <a:off x="531020" y="5599025"/>
            <a:ext cx="2430050" cy="695332"/>
            <a:chOff x="7805233" y="4389766"/>
            <a:chExt cx="9175004" cy="2625329"/>
          </a:xfrm>
        </p:grpSpPr>
        <p:pic>
          <p:nvPicPr>
            <p:cNvPr id="20" name="Picture 19">
              <a:extLst>
                <a:ext uri="{FF2B5EF4-FFF2-40B4-BE49-F238E27FC236}">
                  <a16:creationId xmlns:a16="http://schemas.microsoft.com/office/drawing/2014/main" id="{06053BB8-2DC1-7748-89C8-5129C2E07F37}"/>
                </a:ext>
              </a:extLst>
            </p:cNvPr>
            <p:cNvPicPr>
              <a:picLocks noChangeAspect="1"/>
            </p:cNvPicPr>
            <p:nvPr/>
          </p:nvPicPr>
          <p:blipFill>
            <a:blip r:embed="rId8"/>
            <a:stretch>
              <a:fillRect/>
            </a:stretch>
          </p:blipFill>
          <p:spPr>
            <a:xfrm>
              <a:off x="13722298" y="4389766"/>
              <a:ext cx="3257939" cy="2625329"/>
            </a:xfrm>
            <a:prstGeom prst="rect">
              <a:avLst/>
            </a:prstGeom>
          </p:spPr>
        </p:pic>
        <p:grpSp>
          <p:nvGrpSpPr>
            <p:cNvPr id="21" name="Group 20">
              <a:extLst>
                <a:ext uri="{FF2B5EF4-FFF2-40B4-BE49-F238E27FC236}">
                  <a16:creationId xmlns:a16="http://schemas.microsoft.com/office/drawing/2014/main" id="{3B5E6B51-E9D8-6045-85CB-7BBA0DCE1838}"/>
                </a:ext>
              </a:extLst>
            </p:cNvPr>
            <p:cNvGrpSpPr/>
            <p:nvPr/>
          </p:nvGrpSpPr>
          <p:grpSpPr>
            <a:xfrm>
              <a:off x="7805233" y="4389766"/>
              <a:ext cx="3257938" cy="2625329"/>
              <a:chOff x="15370765" y="4232671"/>
              <a:chExt cx="3618990" cy="2916274"/>
            </a:xfrm>
          </p:grpSpPr>
          <p:pic>
            <p:nvPicPr>
              <p:cNvPr id="22" name="Picture 21">
                <a:extLst>
                  <a:ext uri="{FF2B5EF4-FFF2-40B4-BE49-F238E27FC236}">
                    <a16:creationId xmlns:a16="http://schemas.microsoft.com/office/drawing/2014/main" id="{A84B1239-11A3-DE43-9E55-B095780CF60A}"/>
                  </a:ext>
                </a:extLst>
              </p:cNvPr>
              <p:cNvPicPr>
                <a:picLocks noChangeAspect="1"/>
              </p:cNvPicPr>
              <p:nvPr/>
            </p:nvPicPr>
            <p:blipFill>
              <a:blip r:embed="rId8"/>
              <a:stretch>
                <a:fillRect/>
              </a:stretch>
            </p:blipFill>
            <p:spPr>
              <a:xfrm>
                <a:off x="15370765" y="4232671"/>
                <a:ext cx="3618990" cy="2916274"/>
              </a:xfrm>
              <a:prstGeom prst="rect">
                <a:avLst/>
              </a:prstGeom>
            </p:spPr>
          </p:pic>
          <p:pic>
            <p:nvPicPr>
              <p:cNvPr id="23" name="Picture 22">
                <a:extLst>
                  <a:ext uri="{FF2B5EF4-FFF2-40B4-BE49-F238E27FC236}">
                    <a16:creationId xmlns:a16="http://schemas.microsoft.com/office/drawing/2014/main" id="{70E3E1E7-9429-BD4B-8344-960C40CC4A0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6339146" y="4899294"/>
                <a:ext cx="1759810" cy="563138"/>
              </a:xfrm>
              <a:prstGeom prst="rect">
                <a:avLst/>
              </a:prstGeom>
            </p:spPr>
          </p:pic>
        </p:grpSp>
      </p:grpSp>
      <p:pic>
        <p:nvPicPr>
          <p:cNvPr id="24" name="Picture 23">
            <a:extLst>
              <a:ext uri="{FF2B5EF4-FFF2-40B4-BE49-F238E27FC236}">
                <a16:creationId xmlns:a16="http://schemas.microsoft.com/office/drawing/2014/main" id="{26127713-CA2C-BC4C-87F5-560764EDC48F}"/>
              </a:ext>
            </a:extLst>
          </p:cNvPr>
          <p:cNvPicPr>
            <a:picLocks noChangeAspect="1"/>
          </p:cNvPicPr>
          <p:nvPr/>
        </p:nvPicPr>
        <p:blipFill>
          <a:blip r:embed="rId10"/>
          <a:stretch>
            <a:fillRect/>
          </a:stretch>
        </p:blipFill>
        <p:spPr>
          <a:xfrm>
            <a:off x="1548621" y="5702332"/>
            <a:ext cx="384407" cy="400764"/>
          </a:xfrm>
          <a:prstGeom prst="rect">
            <a:avLst/>
          </a:prstGeom>
        </p:spPr>
      </p:pic>
      <p:pic>
        <p:nvPicPr>
          <p:cNvPr id="25" name="Picture 4" descr="Image result for ADP logo">
            <a:extLst>
              <a:ext uri="{FF2B5EF4-FFF2-40B4-BE49-F238E27FC236}">
                <a16:creationId xmlns:a16="http://schemas.microsoft.com/office/drawing/2014/main" id="{6EC514C4-1C7A-5349-9562-95CA8420FF0E}"/>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288130" y="5721215"/>
            <a:ext cx="437489" cy="2092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460225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zet.LoqP5CL36Ix_e4pINw"/>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Expires xmlns="http://schemas.microsoft.com/sharepoint/v3">2020-10-27T00:00:00+00:00</Expires>
    <AssetID xmlns="ad86cb6b-4901-4dc3-a051-26d87426f224">49578460</AssetID>
    <ReleaseDate xmlns="ad86cb6b-4901-4dc3-a051-26d87426f224">2019-10-28T00:00:00+00:00</ReleaseDate>
    <n94c812c35c24422aea448c78765c760 xmlns="ad86cb6b-4901-4dc3-a051-26d87426f224">
      <Terms xmlns="http://schemas.microsoft.com/office/infopath/2007/PartnerControls"/>
    </n94c812c35c24422aea448c78765c760>
    <od7e1b58efbf429ba8cb4d14afb48703 xmlns="ad86cb6b-4901-4dc3-a051-26d87426f224">
      <Terms xmlns="http://schemas.microsoft.com/office/infopath/2007/PartnerControls"/>
    </od7e1b58efbf429ba8cb4d14afb48703>
    <a04123f1b8a34740adc668caecbcec68 xmlns="ad86cb6b-4901-4dc3-a051-26d87426f224">
      <Terms xmlns="http://schemas.microsoft.com/office/infopath/2007/PartnerControls">
        <TermInfo xmlns="http://schemas.microsoft.com/office/infopath/2007/PartnerControls">
          <TermName xmlns="http://schemas.microsoft.com/office/infopath/2007/PartnerControls">HR Connect</TermName>
          <TermId xmlns="http://schemas.microsoft.com/office/infopath/2007/PartnerControls">e7c55df2-79e7-414f-b232-d28d06fff776</TermId>
        </TermInfo>
      </Terms>
    </a04123f1b8a34740adc668caecbcec68>
    <Toolkit xmlns="ad86cb6b-4901-4dc3-a051-26d87426f224" xsi:nil="true"/>
    <LifecycleStatus xmlns="ad86cb6b-4901-4dc3-a051-26d87426f224">Published</LifecycleStatus>
    <fa0f54f870964613ba60d2c7c90780bf xmlns="ad86cb6b-4901-4dc3-a051-26d87426f224">
      <Terms xmlns="http://schemas.microsoft.com/office/infopath/2007/PartnerControls"/>
    </fa0f54f870964613ba60d2c7c90780bf>
    <Audience xmlns="ad86cb6b-4901-4dc3-a051-26d87426f224">Employer/Broker</Audience>
    <e43d9284d07742be86c345ba315e7ddf xmlns="ad86cb6b-4901-4dc3-a051-26d87426f224">
      <Terms xmlns="http://schemas.microsoft.com/office/infopath/2007/PartnerControls"/>
    </e43d9284d07742be86c345ba315e7ddf>
    <DocumentLanguage xmlns="ad86cb6b-4901-4dc3-a051-26d87426f224">English</DocumentLanguage>
    <ff256a0745ed4d36840484004a1e658f xmlns="ad86cb6b-4901-4dc3-a051-26d87426f224">
      <Terms xmlns="http://schemas.microsoft.com/office/infopath/2007/PartnerControls"/>
    </ff256a0745ed4d36840484004a1e658f>
    <MarketingMaterial xmlns="ad86cb6b-4901-4dc3-a051-26d87426f224">
      <Value>Presentation</Value>
    </MarketingMaterial>
    <k2991238d1a844208f1309a20c0046b3 xmlns="ad86cb6b-4901-4dc3-a051-26d87426f224">
      <Terms xmlns="http://schemas.microsoft.com/office/infopath/2007/PartnerControls"/>
    </k2991238d1a844208f1309a20c0046b3>
    <DocumentOwner xmlns="51f675bf-1a15-40fe-8c2c-c6a332e3be32">
      <UserInfo>
        <DisplayName>Kershko, Claire</DisplayName>
        <AccountId>239</AccountId>
        <AccountType/>
      </UserInfo>
    </DocumentOwner>
    <TaxCatchAll xmlns="51f675bf-1a15-40fe-8c2c-c6a332e3be32">
      <Value>155</Value>
    </TaxCatchAll>
    <TaxCatchAllLabel xmlns="51f675bf-1a15-40fe-8c2c-c6a332e3be32"/>
  </documentManagement>
</p:properties>
</file>

<file path=customXml/item2.xml><?xml version="1.0" encoding="utf-8"?>
<ct:contentTypeSchema xmlns:ct="http://schemas.microsoft.com/office/2006/metadata/contentType" xmlns:ma="http://schemas.microsoft.com/office/2006/metadata/properties/metaAttributes" ct:_="" ma:_="" ma:contentTypeName="Marketing Material" ma:contentTypeID="0x010100CF6AA253BAF93A47B3CD1B70650DABEF010100BA30CA3D88DC2A4A822A121850073495" ma:contentTypeVersion="41" ma:contentTypeDescription="" ma:contentTypeScope="" ma:versionID="6c0069622eea4cbe8ed6c98af3299871">
  <xsd:schema xmlns:xsd="http://www.w3.org/2001/XMLSchema" xmlns:xs="http://www.w3.org/2001/XMLSchema" xmlns:p="http://schemas.microsoft.com/office/2006/metadata/properties" xmlns:ns1="ad86cb6b-4901-4dc3-a051-26d87426f224" xmlns:ns2="http://schemas.microsoft.com/sharepoint/v3" xmlns:ns3="51f675bf-1a15-40fe-8c2c-c6a332e3be32" xmlns:ns4="83f246b0-955a-476f-8aeb-e1a4ec49599f" targetNamespace="http://schemas.microsoft.com/office/2006/metadata/properties" ma:root="true" ma:fieldsID="709069e4bec27bd639e99233082ad329" ns1:_="" ns2:_="" ns3:_="" ns4:_="">
    <xsd:import namespace="ad86cb6b-4901-4dc3-a051-26d87426f224"/>
    <xsd:import namespace="http://schemas.microsoft.com/sharepoint/v3"/>
    <xsd:import namespace="51f675bf-1a15-40fe-8c2c-c6a332e3be32"/>
    <xsd:import namespace="83f246b0-955a-476f-8aeb-e1a4ec49599f"/>
    <xsd:element name="properties">
      <xsd:complexType>
        <xsd:sequence>
          <xsd:element name="documentManagement">
            <xsd:complexType>
              <xsd:all>
                <xsd:element ref="ns1:AssetID" minOccurs="0"/>
                <xsd:element ref="ns3:DocumentOwner"/>
                <xsd:element ref="ns1:DocumentLanguage"/>
                <xsd:element ref="ns1:MarketingMaterial" minOccurs="0"/>
                <xsd:element ref="ns1:Toolkit" minOccurs="0"/>
                <xsd:element ref="ns1:Audience"/>
                <xsd:element ref="ns1:ReleaseDate" minOccurs="0"/>
                <xsd:element ref="ns2:Expires" minOccurs="0"/>
                <xsd:element ref="ns1:LifecycleStatus" minOccurs="0"/>
                <xsd:element ref="ns1:k2991238d1a844208f1309a20c0046b3" minOccurs="0"/>
                <xsd:element ref="ns1:ff256a0745ed4d36840484004a1e658f" minOccurs="0"/>
                <xsd:element ref="ns1:n94c812c35c24422aea448c78765c760" minOccurs="0"/>
                <xsd:element ref="ns1:a04123f1b8a34740adc668caecbcec68" minOccurs="0"/>
                <xsd:element ref="ns3:TaxCatchAllLabel" minOccurs="0"/>
                <xsd:element ref="ns1:fa0f54f870964613ba60d2c7c90780bf" minOccurs="0"/>
                <xsd:element ref="ns1:e43d9284d07742be86c345ba315e7ddf" minOccurs="0"/>
                <xsd:element ref="ns3:TaxCatchAll" minOccurs="0"/>
                <xsd:element ref="ns4:MediaServiceMetadata" minOccurs="0"/>
                <xsd:element ref="ns4:MediaServiceFastMetadata" minOccurs="0"/>
                <xsd:element ref="ns4:MediaServiceAutoKeyPoints" minOccurs="0"/>
                <xsd:element ref="ns4:MediaServiceKeyPoints" minOccurs="0"/>
                <xsd:element ref="ns4:MediaServiceAutoTags" minOccurs="0"/>
                <xsd:element ref="ns4:MediaServiceGenerationTime" minOccurs="0"/>
                <xsd:element ref="ns4:MediaServiceEventHashCode" minOccurs="0"/>
                <xsd:element ref="ns4:MediaServiceOCR" minOccurs="0"/>
                <xsd:element ref="ns4:MediaServiceDateTaken" minOccurs="0"/>
                <xsd:element ref="ns1:od7e1b58efbf429ba8cb4d14afb48703" minOccurs="0"/>
                <xsd:element ref="ns1:SharedWithUsers" minOccurs="0"/>
                <xsd:element ref="ns1: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d86cb6b-4901-4dc3-a051-26d87426f224" elementFormDefault="qualified">
    <xsd:import namespace="http://schemas.microsoft.com/office/2006/documentManagement/types"/>
    <xsd:import namespace="http://schemas.microsoft.com/office/infopath/2007/PartnerControls"/>
    <xsd:element name="AssetID" ma:index="0" nillable="true" ma:displayName="Asset ID" ma:indexed="true" ma:internalName="AssetID" ma:readOnly="false">
      <xsd:simpleType>
        <xsd:restriction base="dms:Text">
          <xsd:maxLength value="255"/>
        </xsd:restriction>
      </xsd:simpleType>
    </xsd:element>
    <xsd:element name="DocumentLanguage" ma:index="5" ma:displayName="Language" ma:format="Dropdown" ma:internalName="DocumentLanguage" ma:readOnly="false">
      <xsd:simpleType>
        <xsd:restriction base="dms:Choice">
          <xsd:enumeration value="English"/>
          <xsd:enumeration value="Spanish"/>
        </xsd:restriction>
      </xsd:simpleType>
    </xsd:element>
    <xsd:element name="MarketingMaterial" ma:index="6" nillable="true" ma:displayName="Marketing Material" ma:internalName="MarketingMaterial" ma:readOnly="false" ma:requiredMultiChoice="true">
      <xsd:complexType>
        <xsd:complexContent>
          <xsd:extension base="dms:MultiChoice">
            <xsd:sequence>
              <xsd:element name="Value" maxOccurs="unbounded" minOccurs="0" nillable="true">
                <xsd:simpleType>
                  <xsd:restriction base="dms:Choice">
                    <xsd:enumeration value="About Unum"/>
                    <xsd:enumeration value="Advertising"/>
                    <xsd:enumeration value="Article or Press Release"/>
                    <xsd:enumeration value="Awareness Campaign"/>
                    <xsd:enumeration value="Brochure or Booklet"/>
                    <xsd:enumeration value="Card or Stuffer"/>
                    <xsd:enumeration value="Case Study"/>
                    <xsd:enumeration value="Contract"/>
                    <xsd:enumeration value="eComm"/>
                    <xsd:enumeration value="Executive Summary"/>
                    <xsd:enumeration value="Fact Sheet"/>
                    <xsd:enumeration value="Flyer or One Pager"/>
                    <xsd:enumeration value="Highlight Sheet"/>
                    <xsd:enumeration value="Letter"/>
                    <xsd:enumeration value="Poster"/>
                    <xsd:enumeration value="Presentation"/>
                    <xsd:enumeration value="Proposal"/>
                    <xsd:enumeration value="Rate Sheet"/>
                    <xsd:enumeration value="Sample"/>
                    <xsd:enumeration value="Storyboard"/>
                    <xsd:enumeration value="White Paper"/>
                  </xsd:restriction>
                </xsd:simpleType>
              </xsd:element>
            </xsd:sequence>
          </xsd:extension>
        </xsd:complexContent>
      </xsd:complexType>
    </xsd:element>
    <xsd:element name="Toolkit" ma:index="7" nillable="true" ma:displayName="Toolkit" ma:format="Dropdown" ma:internalName="Toolkit" ma:readOnly="false">
      <xsd:simpleType>
        <xsd:restriction base="dms:Choice">
          <xsd:enumeration value="N/A"/>
          <xsd:enumeration value="Digital Partner Distribution (DPD)"/>
          <xsd:enumeration value="Hispanic"/>
          <xsd:enumeration value="Individual Disability Insurance (IDI)"/>
          <xsd:enumeration value="National Client Group (NCG)"/>
          <xsd:enumeration value="Voluntary Benefits (VB)"/>
        </xsd:restriction>
      </xsd:simpleType>
    </xsd:element>
    <xsd:element name="Audience" ma:index="8" ma:displayName="Audience" ma:format="Dropdown" ma:internalName="Audience" ma:readOnly="false">
      <xsd:simpleType>
        <xsd:restriction base="dms:Choice">
          <xsd:enumeration value="Broker Only"/>
          <xsd:enumeration value="Employee/Individual"/>
          <xsd:enumeration value="Employer/Broker"/>
          <xsd:enumeration value="Internal Use Only"/>
        </xsd:restriction>
      </xsd:simpleType>
    </xsd:element>
    <xsd:element name="ReleaseDate" ma:index="15" nillable="true" ma:displayName="Release Date" ma:format="DateOnly" ma:indexed="true" ma:internalName="ReleaseDate" ma:readOnly="false">
      <xsd:simpleType>
        <xsd:restriction base="dms:DateTime"/>
      </xsd:simpleType>
    </xsd:element>
    <xsd:element name="LifecycleStatus" ma:index="17" nillable="true" ma:displayName="Lifecycle Status" ma:default="Published" ma:format="Dropdown" ma:hidden="true" ma:indexed="true" ma:internalName="LifecycleStatus" ma:readOnly="false">
      <xsd:simpleType>
        <xsd:restriction base="dms:Choice">
          <xsd:enumeration value="Pending"/>
          <xsd:enumeration value="Published"/>
          <xsd:enumeration value="Expired"/>
        </xsd:restriction>
      </xsd:simpleType>
    </xsd:element>
    <xsd:element name="k2991238d1a844208f1309a20c0046b3" ma:index="19" nillable="true" ma:taxonomy="true" ma:internalName="k2991238d1a844208f1309a20c0046b3" ma:taxonomyFieldName="BrokerPartner" ma:displayName="Broker Partner" ma:readOnly="false" ma:default="" ma:fieldId="{42991238-d1a8-4420-8f13-09a20c0046b3}" ma:taxonomyMulti="true" ma:sspId="84f19f70-0639-4973-b12f-85ff832335c4" ma:termSetId="3d9f7ece-a831-44b4-b816-6fcda08b625d" ma:anchorId="00000000-0000-0000-0000-000000000000" ma:open="false" ma:isKeyword="false">
      <xsd:complexType>
        <xsd:sequence>
          <xsd:element ref="pc:Terms" minOccurs="0" maxOccurs="1"/>
        </xsd:sequence>
      </xsd:complexType>
    </xsd:element>
    <xsd:element name="ff256a0745ed4d36840484004a1e658f" ma:index="22" nillable="true" ma:taxonomy="true" ma:internalName="ff256a0745ed4d36840484004a1e658f" ma:taxonomyFieldName="Enrollment" ma:displayName="Enrollment" ma:readOnly="false" ma:default="" ma:fieldId="{ff256a07-45ed-4d36-8404-84004a1e658f}" ma:taxonomyMulti="true" ma:sspId="84f19f70-0639-4973-b12f-85ff832335c4" ma:termSetId="b3e44ba1-4ba4-4652-b6ce-ac885737b4d9" ma:anchorId="00000000-0000-0000-0000-000000000000" ma:open="false" ma:isKeyword="false">
      <xsd:complexType>
        <xsd:sequence>
          <xsd:element ref="pc:Terms" minOccurs="0" maxOccurs="1"/>
        </xsd:sequence>
      </xsd:complexType>
    </xsd:element>
    <xsd:element name="n94c812c35c24422aea448c78765c760" ma:index="24" nillable="true" ma:taxonomy="true" ma:internalName="n94c812c35c24422aea448c78765c760" ma:taxonomyFieldName="Industry" ma:displayName="Industry" ma:readOnly="false" ma:default="" ma:fieldId="{794c812c-35c2-4422-aea4-48c78765c760}" ma:taxonomyMulti="true" ma:sspId="84f19f70-0639-4973-b12f-85ff832335c4" ma:termSetId="e06c1892-21b2-4b8c-b2fb-956156c5ca7b" ma:anchorId="00000000-0000-0000-0000-000000000000" ma:open="false" ma:isKeyword="false">
      <xsd:complexType>
        <xsd:sequence>
          <xsd:element ref="pc:Terms" minOccurs="0" maxOccurs="1"/>
        </xsd:sequence>
      </xsd:complexType>
    </xsd:element>
    <xsd:element name="a04123f1b8a34740adc668caecbcec68" ma:index="26" nillable="true" ma:taxonomy="true" ma:internalName="a04123f1b8a34740adc668caecbcec68" ma:taxonomyFieldName="Services" ma:displayName="Service" ma:readOnly="false" ma:default="" ma:fieldId="{a04123f1-b8a3-4740-adc6-68caecbcec68}" ma:taxonomyMulti="true" ma:sspId="84f19f70-0639-4973-b12f-85ff832335c4" ma:termSetId="a11e999d-1361-481e-a04f-d786beb0f272" ma:anchorId="00000000-0000-0000-0000-000000000000" ma:open="false" ma:isKeyword="false">
      <xsd:complexType>
        <xsd:sequence>
          <xsd:element ref="pc:Terms" minOccurs="0" maxOccurs="1"/>
        </xsd:sequence>
      </xsd:complexType>
    </xsd:element>
    <xsd:element name="fa0f54f870964613ba60d2c7c90780bf" ma:index="28" nillable="true" ma:taxonomy="true" ma:internalName="fa0f54f870964613ba60d2c7c90780bf" ma:taxonomyFieldName="StateVersionsAvailable" ma:displayName="State Versions Available" ma:readOnly="false" ma:default="" ma:fieldId="{fa0f54f8-7096-4613-ba60-d2c7c90780bf}" ma:taxonomyMulti="true" ma:sspId="84f19f70-0639-4973-b12f-85ff832335c4" ma:termSetId="625870eb-f4e5-4f76-9db4-9cb8f34f7fb7" ma:anchorId="dfd0cf03-62ad-4317-8ac2-e2f3071050c9" ma:open="false" ma:isKeyword="false">
      <xsd:complexType>
        <xsd:sequence>
          <xsd:element ref="pc:Terms" minOccurs="0" maxOccurs="1"/>
        </xsd:sequence>
      </xsd:complexType>
    </xsd:element>
    <xsd:element name="e43d9284d07742be86c345ba315e7ddf" ma:index="30" nillable="true" ma:taxonomy="true" ma:internalName="e43d9284d07742be86c345ba315e7ddf" ma:taxonomyFieldName="TechnologyPartner" ma:displayName="Technology Partner" ma:readOnly="false" ma:default="" ma:fieldId="{e43d9284-d077-42be-86c3-45ba315e7ddf}" ma:taxonomyMulti="true" ma:sspId="84f19f70-0639-4973-b12f-85ff832335c4" ma:termSetId="b4e0dcc2-97c8-42b5-bd31-323596b62cb2" ma:anchorId="00000000-0000-0000-0000-000000000000" ma:open="false" ma:isKeyword="false">
      <xsd:complexType>
        <xsd:sequence>
          <xsd:element ref="pc:Terms" minOccurs="0" maxOccurs="1"/>
        </xsd:sequence>
      </xsd:complexType>
    </xsd:element>
    <xsd:element name="od7e1b58efbf429ba8cb4d14afb48703" ma:index="41" nillable="true" ma:taxonomy="true" ma:internalName="od7e1b58efbf429ba8cb4d14afb48703" ma:taxonomyFieldName="Products" ma:displayName="Product" ma:readOnly="false" ma:default="" ma:fieldId="{8d7e1b58-efbf-429b-a8cb-4d14afb48703}" ma:taxonomyMulti="true" ma:sspId="84f19f70-0639-4973-b12f-85ff832335c4" ma:termSetId="35cff0a3-7fdd-4822-9150-93fb317e7b8e" ma:anchorId="00000000-0000-0000-0000-000000000000" ma:open="false" ma:isKeyword="false">
      <xsd:complexType>
        <xsd:sequence>
          <xsd:element ref="pc:Terms" minOccurs="0" maxOccurs="1"/>
        </xsd:sequence>
      </xsd:complexType>
    </xsd:element>
    <xsd:element name="SharedWithUsers" ma:index="42"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43"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Expires" ma:index="16" nillable="true" ma:displayName="Expires" ma:format="DateOnly" ma:internalName="Expires" ma:readOnly="fals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51f675bf-1a15-40fe-8c2c-c6a332e3be32" elementFormDefault="qualified">
    <xsd:import namespace="http://schemas.microsoft.com/office/2006/documentManagement/types"/>
    <xsd:import namespace="http://schemas.microsoft.com/office/infopath/2007/PartnerControls"/>
    <xsd:element name="DocumentOwner" ma:index="4" ma:displayName="Document Owner" ma:internalName="DocumentOwner" ma:readOnly="false">
      <xsd:complexType>
        <xsd:complexContent>
          <xsd:extension base="dms:User">
            <xsd:sequence>
              <xsd:element name="UserInfo" minOccurs="0" maxOccurs="unbounded">
                <xsd:complexType>
                  <xsd:sequence>
                    <xsd:element name="DisplayName" type="xsd:string" minOccurs="0"/>
                    <xsd:element name="AccountId" type="dms:UserId" minOccurs="0"/>
                    <xsd:element name="AccountType" type="xsd:string" minOccurs="0"/>
                  </xsd:sequence>
                </xsd:complexType>
              </xsd:element>
            </xsd:sequence>
          </xsd:extension>
        </xsd:complexContent>
      </xsd:complexType>
    </xsd:element>
    <xsd:element name="TaxCatchAllLabel" ma:index="27" nillable="true" ma:displayName="Taxonomy Catch All Column1" ma:hidden="true" ma:list="{795dac3d-28b2-44e4-9906-cb8f3a1e7324}" ma:internalName="TaxCatchAllLabel" ma:readOnly="false" ma:showField="CatchAllDataLabel" ma:web="ad86cb6b-4901-4dc3-a051-26d87426f224">
      <xsd:complexType>
        <xsd:complexContent>
          <xsd:extension base="dms:MultiChoiceLookup">
            <xsd:sequence>
              <xsd:element name="Value" type="dms:Lookup" maxOccurs="unbounded" minOccurs="0" nillable="true"/>
            </xsd:sequence>
          </xsd:extension>
        </xsd:complexContent>
      </xsd:complexType>
    </xsd:element>
    <xsd:element name="TaxCatchAll" ma:index="31" nillable="true" ma:displayName="Taxonomy Catch All Column" ma:hidden="true" ma:list="{795dac3d-28b2-44e4-9906-cb8f3a1e7324}" ma:internalName="TaxCatchAll" ma:readOnly="false" ma:showField="CatchAllData" ma:web="ad86cb6b-4901-4dc3-a051-26d87426f224">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83f246b0-955a-476f-8aeb-e1a4ec49599f" elementFormDefault="qualified">
    <xsd:import namespace="http://schemas.microsoft.com/office/2006/documentManagement/types"/>
    <xsd:import namespace="http://schemas.microsoft.com/office/infopath/2007/PartnerControls"/>
    <xsd:element name="MediaServiceMetadata" ma:index="32" nillable="true" ma:displayName="MediaServiceMetadata" ma:hidden="true" ma:internalName="MediaServiceMetadata" ma:readOnly="true">
      <xsd:simpleType>
        <xsd:restriction base="dms:Note"/>
      </xsd:simpleType>
    </xsd:element>
    <xsd:element name="MediaServiceFastMetadata" ma:index="33" nillable="true" ma:displayName="MediaServiceFastMetadata" ma:hidden="true" ma:internalName="MediaServiceFastMetadata" ma:readOnly="true">
      <xsd:simpleType>
        <xsd:restriction base="dms:Note"/>
      </xsd:simpleType>
    </xsd:element>
    <xsd:element name="MediaServiceAutoKeyPoints" ma:index="34" nillable="true" ma:displayName="MediaServiceAutoKeyPoints" ma:hidden="true" ma:internalName="MediaServiceAutoKeyPoints" ma:readOnly="true">
      <xsd:simpleType>
        <xsd:restriction base="dms:Note"/>
      </xsd:simpleType>
    </xsd:element>
    <xsd:element name="MediaServiceKeyPoints" ma:index="35" nillable="true" ma:displayName="KeyPoints" ma:hidden="true" ma:internalName="MediaServiceKeyPoints" ma:readOnly="true">
      <xsd:simpleType>
        <xsd:restriction base="dms:Note"/>
      </xsd:simpleType>
    </xsd:element>
    <xsd:element name="MediaServiceAutoTags" ma:index="36" nillable="true" ma:displayName="Tags" ma:hidden="true" ma:internalName="MediaServiceAutoTags" ma:readOnly="true">
      <xsd:simpleType>
        <xsd:restriction base="dms:Text"/>
      </xsd:simpleType>
    </xsd:element>
    <xsd:element name="MediaServiceGenerationTime" ma:index="37" nillable="true" ma:displayName="MediaServiceGenerationTime" ma:hidden="true" ma:internalName="MediaServiceGenerationTime" ma:readOnly="true">
      <xsd:simpleType>
        <xsd:restriction base="dms:Text"/>
      </xsd:simpleType>
    </xsd:element>
    <xsd:element name="MediaServiceEventHashCode" ma:index="38" nillable="true" ma:displayName="MediaServiceEventHashCode" ma:hidden="true" ma:internalName="MediaServiceEventHashCode" ma:readOnly="true">
      <xsd:simpleType>
        <xsd:restriction base="dms:Text"/>
      </xsd:simpleType>
    </xsd:element>
    <xsd:element name="MediaServiceOCR" ma:index="39" nillable="true" ma:displayName="Extracted Text" ma:hidden="true" ma:internalName="MediaServiceOCR" ma:readOnly="true">
      <xsd:simpleType>
        <xsd:restriction base="dms:Note"/>
      </xsd:simpleType>
    </xsd:element>
    <xsd:element name="MediaServiceDateTaken" ma:index="40"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2"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2F28581-0C08-4D2E-8EDC-A30B5AABD8FC}">
  <ds:schemaRefs>
    <ds:schemaRef ds:uri="http://schemas.microsoft.com/office/2006/documentManagement/types"/>
    <ds:schemaRef ds:uri="51f675bf-1a15-40fe-8c2c-c6a332e3be32"/>
    <ds:schemaRef ds:uri="http://purl.org/dc/elements/1.1/"/>
    <ds:schemaRef ds:uri="http://schemas.microsoft.com/office/2006/metadata/properties"/>
    <ds:schemaRef ds:uri="ad86cb6b-4901-4dc3-a051-26d87426f224"/>
    <ds:schemaRef ds:uri="http://schemas.microsoft.com/sharepoint/v3"/>
    <ds:schemaRef ds:uri="http://purl.org/dc/terms/"/>
    <ds:schemaRef ds:uri="http://schemas.openxmlformats.org/package/2006/metadata/core-properties"/>
    <ds:schemaRef ds:uri="http://schemas.microsoft.com/office/infopath/2007/PartnerControls"/>
    <ds:schemaRef ds:uri="83f246b0-955a-476f-8aeb-e1a4ec49599f"/>
    <ds:schemaRef ds:uri="http://www.w3.org/XML/1998/namespace"/>
    <ds:schemaRef ds:uri="http://purl.org/dc/dcmitype/"/>
  </ds:schemaRefs>
</ds:datastoreItem>
</file>

<file path=customXml/itemProps2.xml><?xml version="1.0" encoding="utf-8"?>
<ds:datastoreItem xmlns:ds="http://schemas.openxmlformats.org/officeDocument/2006/customXml" ds:itemID="{6D32DC42-F220-4F72-9417-32DCA4E2ADB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d86cb6b-4901-4dc3-a051-26d87426f224"/>
    <ds:schemaRef ds:uri="http://schemas.microsoft.com/sharepoint/v3"/>
    <ds:schemaRef ds:uri="51f675bf-1a15-40fe-8c2c-c6a332e3be32"/>
    <ds:schemaRef ds:uri="83f246b0-955a-476f-8aeb-e1a4ec49599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900BA93-DA44-48DD-88B7-BA62A380343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46901</TotalTime>
  <Words>1163</Words>
  <Application>Microsoft Office PowerPoint</Application>
  <PresentationFormat>Widescreen</PresentationFormat>
  <Paragraphs>237</Paragraphs>
  <Slides>15</Slides>
  <Notes>12</Notes>
  <HiddenSlides>0</HiddenSlides>
  <MMClips>0</MMClips>
  <ScaleCrop>false</ScaleCrop>
  <HeadingPairs>
    <vt:vector size="8" baseType="variant">
      <vt:variant>
        <vt:lpstr>Fonts Used</vt:lpstr>
      </vt:variant>
      <vt:variant>
        <vt:i4>11</vt:i4>
      </vt:variant>
      <vt:variant>
        <vt:lpstr>Theme</vt:lpstr>
      </vt:variant>
      <vt:variant>
        <vt:i4>1</vt:i4>
      </vt:variant>
      <vt:variant>
        <vt:lpstr>Embedded OLE Servers</vt:lpstr>
      </vt:variant>
      <vt:variant>
        <vt:i4>1</vt:i4>
      </vt:variant>
      <vt:variant>
        <vt:lpstr>Slide Titles</vt:lpstr>
      </vt:variant>
      <vt:variant>
        <vt:i4>15</vt:i4>
      </vt:variant>
    </vt:vector>
  </HeadingPairs>
  <TitlesOfParts>
    <vt:vector size="28" baseType="lpstr">
      <vt:lpstr>Arial</vt:lpstr>
      <vt:lpstr>Calibri</vt:lpstr>
      <vt:lpstr>Calibri Light</vt:lpstr>
      <vt:lpstr>Helvetica</vt:lpstr>
      <vt:lpstr>Open Sans</vt:lpstr>
      <vt:lpstr>Open Sans Light</vt:lpstr>
      <vt:lpstr>Open Sans Semibold</vt:lpstr>
      <vt:lpstr>Taub Display 30</vt:lpstr>
      <vt:lpstr>Taub Sans</vt:lpstr>
      <vt:lpstr>Taub Sans Medium</vt:lpstr>
      <vt:lpstr>TaubSans-Regular</vt:lpstr>
      <vt:lpstr>Office Theme</vt:lpstr>
      <vt:lpstr>think-cell Slide</vt:lpstr>
      <vt:lpstr>PowerPoint Presentation</vt:lpstr>
      <vt:lpstr>PowerPoint Presentation</vt:lpstr>
      <vt:lpstr>Shifting Landscape</vt:lpstr>
      <vt:lpstr>Allow us to Introduce, ADP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HR Connect - ADP WFN Value Prop</dc:title>
  <dc:creator>bgb16</dc:creator>
  <cp:lastModifiedBy>Russell, Amber</cp:lastModifiedBy>
  <cp:revision>1857</cp:revision>
  <cp:lastPrinted>2019-06-12T12:34:18Z</cp:lastPrinted>
  <dcterms:created xsi:type="dcterms:W3CDTF">2016-12-19T18:26:57Z</dcterms:created>
  <dcterms:modified xsi:type="dcterms:W3CDTF">2020-04-22T20:28:19Z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0x010100CF6AA253BAF93A47B3CD1B70650DABEF010100BA30CA3D88DC2A4A822A121850073495</vt:lpwstr>
  </property>
  <property fmtid="{D5CDD505-2E9C-101B-9397-08002B2CF9AE}" pid="3" name="StateVersionsAvailable">
    <vt:lpwstr/>
  </property>
  <property fmtid="{D5CDD505-2E9C-101B-9397-08002B2CF9AE}" pid="4" name="TrainingMaterial">
    <vt:lpwstr>;#Job Aid;#</vt:lpwstr>
  </property>
  <property fmtid="{D5CDD505-2E9C-101B-9397-08002B2CF9AE}" pid="5" name="BrokerPartner">
    <vt:lpwstr/>
  </property>
  <property fmtid="{D5CDD505-2E9C-101B-9397-08002B2CF9AE}" pid="6" name="Industry">
    <vt:lpwstr/>
  </property>
  <property fmtid="{D5CDD505-2E9C-101B-9397-08002B2CF9AE}" pid="7" name="f5ee3dd5381f402e9a5b09bfab8ef4ce">
    <vt:lpwstr/>
  </property>
  <property fmtid="{D5CDD505-2E9C-101B-9397-08002B2CF9AE}" pid="8" name="Services">
    <vt:lpwstr>155;#HR Connect|e7c55df2-79e7-414f-b232-d28d06fff776</vt:lpwstr>
  </property>
  <property fmtid="{D5CDD505-2E9C-101B-9397-08002B2CF9AE}" pid="9" name="Products">
    <vt:lpwstr/>
  </property>
  <property fmtid="{D5CDD505-2E9C-101B-9397-08002B2CF9AE}" pid="10" name="Enrollment">
    <vt:lpwstr/>
  </property>
  <property fmtid="{D5CDD505-2E9C-101B-9397-08002B2CF9AE}" pid="11" name="CompetitorCompany">
    <vt:lpwstr/>
  </property>
  <property fmtid="{D5CDD505-2E9C-101B-9397-08002B2CF9AE}" pid="12" name="TechnologyPartner">
    <vt:lpwstr/>
  </property>
</Properties>
</file>