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
  </p:handoutMasterIdLst>
  <p:sldIdLst>
    <p:sldId id="267" r:id="rId2"/>
    <p:sldId id="295" r:id="rId3"/>
    <p:sldId id="29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B4A"/>
    <a:srgbClr val="2D06AB"/>
    <a:srgbClr val="2E419A"/>
    <a:srgbClr val="2D419A"/>
    <a:srgbClr val="004ADD"/>
    <a:srgbClr val="A33E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8"/>
    <p:restoredTop sz="94685"/>
  </p:normalViewPr>
  <p:slideViewPr>
    <p:cSldViewPr snapToGrid="0" snapToObjects="1">
      <p:cViewPr varScale="1">
        <p:scale>
          <a:sx n="62" d="100"/>
          <a:sy n="62" d="100"/>
        </p:scale>
        <p:origin x="676" y="56"/>
      </p:cViewPr>
      <p:guideLst/>
    </p:cSldViewPr>
  </p:slideViewPr>
  <p:notesTextViewPr>
    <p:cViewPr>
      <p:scale>
        <a:sx n="1" d="1"/>
        <a:sy n="1" d="1"/>
      </p:scale>
      <p:origin x="0" y="0"/>
    </p:cViewPr>
  </p:notesTextViewPr>
  <p:sorterViewPr>
    <p:cViewPr>
      <p:scale>
        <a:sx n="100" d="100"/>
        <a:sy n="100" d="100"/>
      </p:scale>
      <p:origin x="0" y="-32"/>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DA51F9-EFCA-244E-A991-F49271164E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125F3E-0F8F-2141-8557-B1420C63F4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B142DD-7E78-E74C-AF08-A2ADC5846F8A}" type="datetimeFigureOut">
              <a:rPr lang="en-US" smtClean="0"/>
              <a:t>4/20/2020</a:t>
            </a:fld>
            <a:endParaRPr lang="en-US"/>
          </a:p>
        </p:txBody>
      </p:sp>
      <p:sp>
        <p:nvSpPr>
          <p:cNvPr id="4" name="Footer Placeholder 3">
            <a:extLst>
              <a:ext uri="{FF2B5EF4-FFF2-40B4-BE49-F238E27FC236}">
                <a16:creationId xmlns:a16="http://schemas.microsoft.com/office/drawing/2014/main" id="{38D33339-E89E-A542-9009-030AC999BE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81E79E-8970-D549-942B-9003A5DA13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EE19BE-EE66-AF43-AF15-9E0AC8F96660}" type="slidenum">
              <a:rPr lang="en-US" smtClean="0"/>
              <a:t>‹#›</a:t>
            </a:fld>
            <a:endParaRPr lang="en-US"/>
          </a:p>
        </p:txBody>
      </p:sp>
    </p:spTree>
    <p:extLst>
      <p:ext uri="{BB962C8B-B14F-4D97-AF65-F5344CB8AC3E}">
        <p14:creationId xmlns:p14="http://schemas.microsoft.com/office/powerpoint/2010/main" val="31557486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6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 1 Sp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932E-38B7-8642-AB80-CB172B028389}"/>
              </a:ext>
            </a:extLst>
          </p:cNvPr>
          <p:cNvSpPr>
            <a:spLocks noGrp="1"/>
          </p:cNvSpPr>
          <p:nvPr>
            <p:ph type="ctrTitle" hasCustomPrompt="1"/>
          </p:nvPr>
        </p:nvSpPr>
        <p:spPr>
          <a:xfrm>
            <a:off x="904875" y="361950"/>
            <a:ext cx="5191125" cy="2133599"/>
          </a:xfrm>
          <a:prstGeom prst="rect">
            <a:avLst/>
          </a:prstGeom>
        </p:spPr>
        <p:txBody>
          <a:bodyPr anchor="b">
            <a:normAutofit/>
          </a:bodyPr>
          <a:lstStyle>
            <a:lvl1pPr algn="l">
              <a:defRPr sz="4800"/>
            </a:lvl1pPr>
          </a:lstStyle>
          <a:p>
            <a:r>
              <a:rPr lang="en-US" dirty="0"/>
              <a:t>Name of Presentation</a:t>
            </a:r>
          </a:p>
        </p:txBody>
      </p:sp>
      <p:pic>
        <p:nvPicPr>
          <p:cNvPr id="4" name="Graphic 3">
            <a:extLst>
              <a:ext uri="{FF2B5EF4-FFF2-40B4-BE49-F238E27FC236}">
                <a16:creationId xmlns:a16="http://schemas.microsoft.com/office/drawing/2014/main" id="{7E5A3DAF-246D-4FD2-BC17-2948BF1FFF6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4875" y="3600902"/>
            <a:ext cx="2234583" cy="413398"/>
          </a:xfrm>
          <a:prstGeom prst="rect">
            <a:avLst/>
          </a:prstGeom>
        </p:spPr>
      </p:pic>
      <p:sp>
        <p:nvSpPr>
          <p:cNvPr id="5" name="TextBox 4">
            <a:extLst>
              <a:ext uri="{FF2B5EF4-FFF2-40B4-BE49-F238E27FC236}">
                <a16:creationId xmlns:a16="http://schemas.microsoft.com/office/drawing/2014/main" id="{27AAF98A-E93E-4674-8CDD-7C730BD18526}"/>
              </a:ext>
            </a:extLst>
          </p:cNvPr>
          <p:cNvSpPr txBox="1"/>
          <p:nvPr userDrawn="1"/>
        </p:nvSpPr>
        <p:spPr>
          <a:xfrm>
            <a:off x="821933" y="2933676"/>
            <a:ext cx="65651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Effra" panose="020B0603020203020204" pitchFamily="34" charset="0"/>
                <a:cs typeface="Effra" panose="020B0603020203020204" pitchFamily="34" charset="0"/>
              </a:rPr>
              <a:t>Guardian Life Insurance Company</a:t>
            </a:r>
            <a:endParaRPr lang="en-US" sz="2800" dirty="0"/>
          </a:p>
        </p:txBody>
      </p:sp>
    </p:spTree>
    <p:extLst>
      <p:ext uri="{BB962C8B-B14F-4D97-AF65-F5344CB8AC3E}">
        <p14:creationId xmlns:p14="http://schemas.microsoft.com/office/powerpoint/2010/main" val="53033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9F6F-FDAD-C14B-907A-05D2630ED3A0}"/>
              </a:ext>
            </a:extLst>
          </p:cNvPr>
          <p:cNvSpPr>
            <a:spLocks noGrp="1"/>
          </p:cNvSpPr>
          <p:nvPr>
            <p:ph type="title" hasCustomPrompt="1"/>
          </p:nvPr>
        </p:nvSpPr>
        <p:spPr>
          <a:xfrm>
            <a:off x="831850" y="2955131"/>
            <a:ext cx="10583863" cy="947737"/>
          </a:xfrm>
          <a:prstGeom prst="rect">
            <a:avLst/>
          </a:prstGeom>
        </p:spPr>
        <p:txBody>
          <a:bodyPr anchor="b">
            <a:noAutofit/>
          </a:bodyPr>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Section Header</a:t>
            </a:r>
          </a:p>
        </p:txBody>
      </p:sp>
      <p:pic>
        <p:nvPicPr>
          <p:cNvPr id="6" name="Picture 5" descr="A close up of a piece of paper&#10;&#10;Description automatically generated">
            <a:extLst>
              <a:ext uri="{FF2B5EF4-FFF2-40B4-BE49-F238E27FC236}">
                <a16:creationId xmlns:a16="http://schemas.microsoft.com/office/drawing/2014/main" id="{EC5A556A-54FD-4FC6-97B3-3E82A25EAB00}"/>
              </a:ext>
            </a:extLst>
          </p:cNvPr>
          <p:cNvPicPr>
            <a:picLocks noChangeAspect="1"/>
          </p:cNvPicPr>
          <p:nvPr userDrawn="1"/>
        </p:nvPicPr>
        <p:blipFill>
          <a:blip r:embed="rId2"/>
          <a:stretch>
            <a:fillRect/>
          </a:stretch>
        </p:blipFill>
        <p:spPr>
          <a:xfrm>
            <a:off x="3699" y="0"/>
            <a:ext cx="12184602" cy="6858000"/>
          </a:xfrm>
          <a:prstGeom prst="rect">
            <a:avLst/>
          </a:prstGeom>
        </p:spPr>
      </p:pic>
    </p:spTree>
    <p:extLst>
      <p:ext uri="{BB962C8B-B14F-4D97-AF65-F5344CB8AC3E}">
        <p14:creationId xmlns:p14="http://schemas.microsoft.com/office/powerpoint/2010/main" val="247193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AED6-359A-B74C-A544-A395C38C84E7}"/>
              </a:ext>
            </a:extLst>
          </p:cNvPr>
          <p:cNvSpPr>
            <a:spLocks noGrp="1"/>
          </p:cNvSpPr>
          <p:nvPr>
            <p:ph type="title"/>
          </p:nvPr>
        </p:nvSpPr>
        <p:spPr>
          <a:xfrm>
            <a:off x="838200" y="483659"/>
            <a:ext cx="10515600" cy="718607"/>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03FD3-E7D6-8742-AA98-2A072E8DF95C}"/>
              </a:ext>
            </a:extLst>
          </p:cNvPr>
          <p:cNvSpPr>
            <a:spLocks noGrp="1"/>
          </p:cNvSpPr>
          <p:nvPr>
            <p:ph idx="1"/>
          </p:nvPr>
        </p:nvSpPr>
        <p:spPr/>
        <p:txBody>
          <a:bodyPr/>
          <a:lstStyle>
            <a:lvl1pPr marL="457200" indent="-457200">
              <a:buClr>
                <a:srgbClr val="2EAB4A"/>
              </a:buClr>
              <a:buSzPct val="100000"/>
              <a:buFont typeface="Arial" panose="020B0604020202020204" pitchFamily="34" charset="0"/>
              <a:buChar char="•"/>
              <a:defRPr/>
            </a:lvl1pPr>
            <a:lvl2pPr marL="800100" indent="-342900">
              <a:buClr>
                <a:srgbClr val="2EAB4A"/>
              </a:buClr>
              <a:buSzPct val="100000"/>
              <a:buFont typeface="Arial" panose="020B0604020202020204" pitchFamily="34" charset="0"/>
              <a:buChar char="•"/>
              <a:defRPr/>
            </a:lvl2pPr>
            <a:lvl3pPr marL="1257300" indent="-342900">
              <a:buClr>
                <a:srgbClr val="2EAB4A"/>
              </a:buClr>
              <a:buSzPct val="100000"/>
              <a:buFont typeface="Arial" panose="020B0604020202020204" pitchFamily="34" charset="0"/>
              <a:buChar char="•"/>
              <a:defRPr/>
            </a:lvl3pPr>
            <a:lvl4pPr marL="1657350" indent="-285750">
              <a:buClr>
                <a:srgbClr val="2EAB4A"/>
              </a:buClr>
              <a:buSzPct val="100000"/>
              <a:buFont typeface="Arial" panose="020B0604020202020204" pitchFamily="34" charset="0"/>
              <a:buChar char="•"/>
              <a:defRPr/>
            </a:lvl4pPr>
            <a:lvl5pPr marL="2114550" indent="-285750">
              <a:buClr>
                <a:srgbClr val="2EAB4A"/>
              </a:buClr>
              <a:buSzPct val="10000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id="{C7000B9A-56DB-3644-B326-6DE58485D62B}"/>
              </a:ext>
            </a:extLst>
          </p:cNvPr>
          <p:cNvSpPr>
            <a:spLocks noGrp="1"/>
          </p:cNvSpPr>
          <p:nvPr>
            <p:ph type="body" sz="quarter" idx="10" hasCustomPrompt="1"/>
          </p:nvPr>
        </p:nvSpPr>
        <p:spPr>
          <a:xfrm>
            <a:off x="838200" y="1201738"/>
            <a:ext cx="9271000" cy="623887"/>
          </a:xfrm>
        </p:spPr>
        <p:txBody>
          <a:bodyPr>
            <a:normAutofit/>
          </a:bodyPr>
          <a:lstStyle>
            <a:lvl1pPr marL="0" indent="0">
              <a:buNone/>
              <a:defRPr lang="en-US" sz="2400" b="1" baseline="0" dirty="0" smtClean="0">
                <a:solidFill>
                  <a:srgbClr val="2EAB4A"/>
                </a:solidFill>
                <a:latin typeface="Arial" panose="020B0604020202020204" pitchFamily="34" charset="0"/>
                <a:cs typeface="Arial" panose="020B0604020202020204" pitchFamily="34" charset="0"/>
              </a:defRPr>
            </a:lvl1pPr>
          </a:lstStyle>
          <a:p>
            <a:r>
              <a:rPr lang="en-US" dirty="0"/>
              <a:t>HEADLINE</a:t>
            </a:r>
          </a:p>
        </p:txBody>
      </p:sp>
    </p:spTree>
    <p:extLst>
      <p:ext uri="{BB962C8B-B14F-4D97-AF65-F5344CB8AC3E}">
        <p14:creationId xmlns:p14="http://schemas.microsoft.com/office/powerpoint/2010/main" val="30578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50CD61C-C193-D548-AC6A-DCF39407A772}"/>
              </a:ext>
            </a:extLst>
          </p:cNvPr>
          <p:cNvSpPr>
            <a:spLocks noGrp="1"/>
          </p:cNvSpPr>
          <p:nvPr>
            <p:ph type="title"/>
          </p:nvPr>
        </p:nvSpPr>
        <p:spPr>
          <a:xfrm>
            <a:off x="838200" y="483659"/>
            <a:ext cx="10515600" cy="718607"/>
          </a:xfrm>
          <a:prstGeom prst="rect">
            <a:avLst/>
          </a:prstGeo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7986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05DDD3-800C-1E40-A15F-3AA6F8F2BE9C}"/>
              </a:ext>
            </a:extLst>
          </p:cNvPr>
          <p:cNvSpPr>
            <a:spLocks noGrp="1"/>
          </p:cNvSpPr>
          <p:nvPr>
            <p:ph sz="half" idx="2"/>
          </p:nvPr>
        </p:nvSpPr>
        <p:spPr>
          <a:xfrm>
            <a:off x="839788" y="2231698"/>
            <a:ext cx="5157787" cy="3684588"/>
          </a:xfrm>
        </p:spPr>
        <p:txBody>
          <a:bodyPr/>
          <a:lstStyle>
            <a:lvl1pPr marL="228600" indent="-228600">
              <a:buClr>
                <a:srgbClr val="2EAB4A"/>
              </a:buClr>
              <a:buFont typeface="Arial" panose="020B0604020202020204" pitchFamily="34" charset="0"/>
              <a:buChar char="•"/>
              <a:defRPr/>
            </a:lvl1pPr>
            <a:lvl2pPr marL="685800" indent="-228600">
              <a:buClr>
                <a:srgbClr val="2EAB4A"/>
              </a:buClr>
              <a:buFont typeface="Arial" panose="020B0604020202020204" pitchFamily="34" charset="0"/>
              <a:buChar char="•"/>
              <a:defRPr/>
            </a:lvl2pPr>
            <a:lvl3pPr marL="1143000" indent="-228600">
              <a:buClr>
                <a:srgbClr val="2EAB4A"/>
              </a:buClr>
              <a:buFont typeface="Arial" panose="020B0604020202020204" pitchFamily="34" charset="0"/>
              <a:buChar char="•"/>
              <a:defRPr/>
            </a:lvl3pPr>
            <a:lvl4pPr marL="1600200" indent="-228600">
              <a:buClr>
                <a:srgbClr val="2EAB4A"/>
              </a:buClr>
              <a:buFont typeface="Arial" panose="020B0604020202020204" pitchFamily="34" charset="0"/>
              <a:buChar char="•"/>
              <a:defRPr/>
            </a:lvl4pPr>
            <a:lvl5pPr marL="2057400" indent="-228600">
              <a:buClr>
                <a:srgbClr val="2EAB4A"/>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0FFAA87-D612-DE46-92EC-83483F05BB1C}"/>
              </a:ext>
            </a:extLst>
          </p:cNvPr>
          <p:cNvSpPr>
            <a:spLocks noGrp="1"/>
          </p:cNvSpPr>
          <p:nvPr>
            <p:ph sz="quarter" idx="4"/>
          </p:nvPr>
        </p:nvSpPr>
        <p:spPr>
          <a:xfrm>
            <a:off x="6172200" y="2231698"/>
            <a:ext cx="5183188" cy="3684588"/>
          </a:xfrm>
        </p:spPr>
        <p:txBody>
          <a:bodyPr/>
          <a:lstStyle>
            <a:lvl1pPr marL="228600" indent="-228600">
              <a:buClr>
                <a:srgbClr val="2EAB4A"/>
              </a:buClr>
              <a:buFont typeface="Arial" panose="020B0604020202020204" pitchFamily="34" charset="0"/>
              <a:buChar char="•"/>
              <a:defRPr/>
            </a:lvl1pPr>
            <a:lvl2pPr marL="685800" indent="-228600">
              <a:buClr>
                <a:srgbClr val="2EAB4A"/>
              </a:buClr>
              <a:buFont typeface="Arial" panose="020B0604020202020204" pitchFamily="34" charset="0"/>
              <a:buChar char="•"/>
              <a:defRPr/>
            </a:lvl2pPr>
            <a:lvl3pPr marL="1143000" indent="-228600">
              <a:buClr>
                <a:srgbClr val="2EAB4A"/>
              </a:buClr>
              <a:buFont typeface="Arial" panose="020B0604020202020204" pitchFamily="34" charset="0"/>
              <a:buChar char="•"/>
              <a:defRPr/>
            </a:lvl3pPr>
            <a:lvl4pPr marL="1600200" indent="-228600">
              <a:buClr>
                <a:srgbClr val="2EAB4A"/>
              </a:buClr>
              <a:buFont typeface="Arial" panose="020B0604020202020204" pitchFamily="34" charset="0"/>
              <a:buChar char="•"/>
              <a:defRPr/>
            </a:lvl4pPr>
            <a:lvl5pPr marL="2057400" indent="-228600">
              <a:buClr>
                <a:srgbClr val="2EAB4A"/>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6AB986AB-31AD-6445-9194-696479D51625}"/>
              </a:ext>
            </a:extLst>
          </p:cNvPr>
          <p:cNvSpPr>
            <a:spLocks noGrp="1"/>
          </p:cNvSpPr>
          <p:nvPr>
            <p:ph type="title"/>
          </p:nvPr>
        </p:nvSpPr>
        <p:spPr>
          <a:xfrm>
            <a:off x="838200" y="483659"/>
            <a:ext cx="10515600" cy="718607"/>
          </a:xfrm>
          <a:prstGeom prst="rect">
            <a:avLst/>
          </a:prstGeom>
        </p:spPr>
        <p:txBody>
          <a:bodyPr/>
          <a:lstStyle>
            <a:lvl1pPr>
              <a:defRPr>
                <a:solidFill>
                  <a:schemeClr val="tx1"/>
                </a:solidFill>
              </a:defRPr>
            </a:lvl1pPr>
          </a:lstStyle>
          <a:p>
            <a:r>
              <a:rPr lang="en-US" dirty="0"/>
              <a:t>Click to edit Master title style</a:t>
            </a:r>
          </a:p>
        </p:txBody>
      </p:sp>
      <p:sp>
        <p:nvSpPr>
          <p:cNvPr id="15" name="Text Placeholder 14">
            <a:extLst>
              <a:ext uri="{FF2B5EF4-FFF2-40B4-BE49-F238E27FC236}">
                <a16:creationId xmlns:a16="http://schemas.microsoft.com/office/drawing/2014/main" id="{21B6F81D-6E5D-1749-BDF4-4EBA1B05B788}"/>
              </a:ext>
            </a:extLst>
          </p:cNvPr>
          <p:cNvSpPr>
            <a:spLocks noGrp="1"/>
          </p:cNvSpPr>
          <p:nvPr>
            <p:ph type="body" sz="quarter" idx="10" hasCustomPrompt="1"/>
          </p:nvPr>
        </p:nvSpPr>
        <p:spPr>
          <a:xfrm>
            <a:off x="838200" y="1201738"/>
            <a:ext cx="9271000" cy="623887"/>
          </a:xfrm>
        </p:spPr>
        <p:txBody>
          <a:bodyPr>
            <a:normAutofit/>
          </a:bodyPr>
          <a:lstStyle>
            <a:lvl1pPr marL="0" marR="0" indent="0" algn="l" defTabSz="914400" rtl="0" eaLnBrk="1" fontAlgn="auto" latinLnBrk="0" hangingPunct="1">
              <a:lnSpc>
                <a:spcPct val="90000"/>
              </a:lnSpc>
              <a:spcBef>
                <a:spcPts val="1000"/>
              </a:spcBef>
              <a:spcAft>
                <a:spcPts val="0"/>
              </a:spcAft>
              <a:buClr>
                <a:srgbClr val="004ADD"/>
              </a:buClr>
              <a:buSzTx/>
              <a:buFont typeface="Courier New" panose="02070309020205020404" pitchFamily="49" charset="0"/>
              <a:buNone/>
              <a:tabLst/>
              <a:defRPr lang="en-US" sz="2400" b="1" baseline="0" dirty="0" smtClean="0">
                <a:solidFill>
                  <a:srgbClr val="2EAB4A"/>
                </a:solidFill>
              </a:defRPr>
            </a:lvl1pPr>
          </a:lstStyle>
          <a:p>
            <a:pPr lvl="0"/>
            <a:r>
              <a:rPr lang="en-US" dirty="0"/>
              <a:t>SUBHEAD</a:t>
            </a:r>
          </a:p>
        </p:txBody>
      </p:sp>
    </p:spTree>
    <p:extLst>
      <p:ext uri="{BB962C8B-B14F-4D97-AF65-F5344CB8AC3E}">
        <p14:creationId xmlns:p14="http://schemas.microsoft.com/office/powerpoint/2010/main" val="2555811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097444-E711-0341-A3F2-C1438CEAC3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523071C-6CEF-B04F-B978-50B65F5B51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95895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52" r:id="rId5"/>
    <p:sldLayoutId id="2147483653" r:id="rId6"/>
  </p:sldLayoutIdLst>
  <p:txStyles>
    <p:titleStyle>
      <a:lvl1pPr algn="l" defTabSz="914400" rtl="0" eaLnBrk="1" latinLnBrk="0" hangingPunct="1">
        <a:lnSpc>
          <a:spcPct val="90000"/>
        </a:lnSpc>
        <a:spcBef>
          <a:spcPct val="0"/>
        </a:spcBef>
        <a:buNone/>
        <a:defRPr sz="4400" kern="1200">
          <a:solidFill>
            <a:schemeClr val="tx1"/>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Clr>
          <a:srgbClr val="2EAB4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EAB4A"/>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EAB4A"/>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EAB4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EAB4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3E1335-87ED-0344-BEA7-FBCEAEEBEE84}"/>
              </a:ext>
            </a:extLst>
          </p:cNvPr>
          <p:cNvSpPr>
            <a:spLocks noGrp="1"/>
          </p:cNvSpPr>
          <p:nvPr>
            <p:ph type="ctrTitle"/>
          </p:nvPr>
        </p:nvSpPr>
        <p:spPr>
          <a:xfrm>
            <a:off x="849120" y="361950"/>
            <a:ext cx="5191125" cy="2133599"/>
          </a:xfrm>
        </p:spPr>
        <p:txBody>
          <a:bodyPr/>
          <a:lstStyle/>
          <a:p>
            <a:r>
              <a:rPr lang="en-US" b="1" dirty="0"/>
              <a:t>Why Guardian </a:t>
            </a:r>
            <a:br>
              <a:rPr lang="en-US" b="1" dirty="0"/>
            </a:br>
            <a:r>
              <a:rPr lang="en-US" b="1" dirty="0"/>
              <a:t>for Technology?</a:t>
            </a:r>
          </a:p>
        </p:txBody>
      </p:sp>
      <p:sp>
        <p:nvSpPr>
          <p:cNvPr id="10" name="TextBox 9">
            <a:extLst>
              <a:ext uri="{FF2B5EF4-FFF2-40B4-BE49-F238E27FC236}">
                <a16:creationId xmlns:a16="http://schemas.microsoft.com/office/drawing/2014/main" id="{7F097129-2464-8842-80C4-366C68B71339}"/>
              </a:ext>
            </a:extLst>
          </p:cNvPr>
          <p:cNvSpPr txBox="1"/>
          <p:nvPr/>
        </p:nvSpPr>
        <p:spPr>
          <a:xfrm>
            <a:off x="1731264" y="4345258"/>
            <a:ext cx="4364735" cy="430887"/>
          </a:xfrm>
          <a:prstGeom prst="rect">
            <a:avLst/>
          </a:prstGeom>
          <a:noFill/>
        </p:spPr>
        <p:txBody>
          <a:bodyPr wrap="square" rtlCol="0">
            <a:spAutoFit/>
          </a:bodyPr>
          <a:lstStyle/>
          <a:p>
            <a:r>
              <a:rPr lang="en-US" sz="2200" b="1" dirty="0">
                <a:solidFill>
                  <a:srgbClr val="2D419A"/>
                </a:solidFill>
                <a:latin typeface="Arial" panose="020B0604020202020204" pitchFamily="34" charset="0"/>
              </a:rPr>
              <a:t>Joe Rotyliano</a:t>
            </a:r>
            <a:endParaRPr lang="en-US" sz="2200" b="1" i="0" baseline="0" dirty="0">
              <a:solidFill>
                <a:srgbClr val="2D419A"/>
              </a:solidFill>
              <a:latin typeface="Arial" panose="020B0604020202020204" pitchFamily="34" charset="0"/>
            </a:endParaRPr>
          </a:p>
        </p:txBody>
      </p:sp>
      <p:sp>
        <p:nvSpPr>
          <p:cNvPr id="11" name="TextBox 10">
            <a:extLst>
              <a:ext uri="{FF2B5EF4-FFF2-40B4-BE49-F238E27FC236}">
                <a16:creationId xmlns:a16="http://schemas.microsoft.com/office/drawing/2014/main" id="{D6CE3EB8-B799-0941-A9EB-C74558538531}"/>
              </a:ext>
            </a:extLst>
          </p:cNvPr>
          <p:cNvSpPr txBox="1"/>
          <p:nvPr/>
        </p:nvSpPr>
        <p:spPr>
          <a:xfrm>
            <a:off x="1731264" y="4714590"/>
            <a:ext cx="4691838" cy="646331"/>
          </a:xfrm>
          <a:prstGeom prst="rect">
            <a:avLst/>
          </a:prstGeom>
          <a:noFill/>
        </p:spPr>
        <p:txBody>
          <a:bodyPr wrap="square" rtlCol="0">
            <a:spAutoFit/>
          </a:bodyPr>
          <a:lstStyle/>
          <a:p>
            <a:r>
              <a:rPr lang="en-US" b="0" i="0" baseline="0" dirty="0">
                <a:solidFill>
                  <a:srgbClr val="2EAB4A"/>
                </a:solidFill>
                <a:latin typeface="Arial" panose="020B0604020202020204" pitchFamily="34" charset="0"/>
              </a:rPr>
              <a:t>National Director – Strategic </a:t>
            </a:r>
            <a:r>
              <a:rPr lang="en-US" dirty="0">
                <a:solidFill>
                  <a:srgbClr val="2EAB4A"/>
                </a:solidFill>
                <a:latin typeface="Arial" panose="020B0604020202020204" pitchFamily="34" charset="0"/>
              </a:rPr>
              <a:t>Pa</a:t>
            </a:r>
            <a:r>
              <a:rPr lang="en-US" b="0" i="0" baseline="0" dirty="0">
                <a:solidFill>
                  <a:srgbClr val="2EAB4A"/>
                </a:solidFill>
                <a:latin typeface="Arial" panose="020B0604020202020204" pitchFamily="34" charset="0"/>
              </a:rPr>
              <a:t>rtnerships</a:t>
            </a:r>
          </a:p>
          <a:p>
            <a:r>
              <a:rPr lang="en-US" b="0" i="0" baseline="0" dirty="0">
                <a:solidFill>
                  <a:srgbClr val="2EAB4A"/>
                </a:solidFill>
                <a:latin typeface="Arial" panose="020B0604020202020204" pitchFamily="34" charset="0"/>
              </a:rPr>
              <a:t>Guardian Life Insurance Company</a:t>
            </a:r>
          </a:p>
        </p:txBody>
      </p:sp>
      <p:pic>
        <p:nvPicPr>
          <p:cNvPr id="3" name="Picture 2" descr="A picture containing drawing&#10;&#10;Description automatically generated">
            <a:extLst>
              <a:ext uri="{FF2B5EF4-FFF2-40B4-BE49-F238E27FC236}">
                <a16:creationId xmlns:a16="http://schemas.microsoft.com/office/drawing/2014/main" id="{CD9A1DF4-3206-4B52-9E4C-FCA48118831C}"/>
              </a:ext>
            </a:extLst>
          </p:cNvPr>
          <p:cNvPicPr>
            <a:picLocks noChangeAspect="1"/>
          </p:cNvPicPr>
          <p:nvPr/>
        </p:nvPicPr>
        <p:blipFill>
          <a:blip r:embed="rId4"/>
          <a:stretch>
            <a:fillRect/>
          </a:stretch>
        </p:blipFill>
        <p:spPr>
          <a:xfrm>
            <a:off x="904875" y="4362452"/>
            <a:ext cx="877751" cy="980959"/>
          </a:xfrm>
          <a:prstGeom prst="rect">
            <a:avLst/>
          </a:prstGeom>
          <a:solidFill>
            <a:srgbClr val="92D050"/>
          </a:solidFill>
        </p:spPr>
      </p:pic>
      <p:pic>
        <p:nvPicPr>
          <p:cNvPr id="5" name="Audio 4">
            <a:hlinkClick r:id="" action="ppaction://media"/>
            <a:extLst>
              <a:ext uri="{FF2B5EF4-FFF2-40B4-BE49-F238E27FC236}">
                <a16:creationId xmlns:a16="http://schemas.microsoft.com/office/drawing/2014/main" id="{C7D29AF7-0274-4ADE-B3FA-3CD3A49D6F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937785059"/>
      </p:ext>
    </p:extLst>
  </p:cSld>
  <p:clrMapOvr>
    <a:masterClrMapping/>
  </p:clrMapOvr>
  <mc:AlternateContent xmlns:mc="http://schemas.openxmlformats.org/markup-compatibility/2006">
    <mc:Choice xmlns:p14="http://schemas.microsoft.com/office/powerpoint/2010/main" Requires="p14">
      <p:transition spd="slow" p14:dur="2000" advTm="7497"/>
    </mc:Choice>
    <mc:Fallback>
      <p:transition spd="slow" advTm="74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E94DC8-317E-9E4E-A440-AD3536477F19}"/>
              </a:ext>
            </a:extLst>
          </p:cNvPr>
          <p:cNvSpPr>
            <a:spLocks noGrp="1"/>
          </p:cNvSpPr>
          <p:nvPr>
            <p:ph type="title"/>
          </p:nvPr>
        </p:nvSpPr>
        <p:spPr>
          <a:xfrm>
            <a:off x="358701" y="363869"/>
            <a:ext cx="7781693" cy="718607"/>
          </a:xfrm>
        </p:spPr>
        <p:txBody>
          <a:bodyPr>
            <a:normAutofit/>
          </a:bodyPr>
          <a:lstStyle/>
          <a:p>
            <a:r>
              <a:rPr lang="en-US" dirty="0"/>
              <a:t>Why Guardian for Technology?</a:t>
            </a:r>
          </a:p>
        </p:txBody>
      </p:sp>
      <p:sp>
        <p:nvSpPr>
          <p:cNvPr id="8" name="Content Placeholder 7">
            <a:extLst>
              <a:ext uri="{FF2B5EF4-FFF2-40B4-BE49-F238E27FC236}">
                <a16:creationId xmlns:a16="http://schemas.microsoft.com/office/drawing/2014/main" id="{49B5FD5E-686D-4504-9E66-4EB0A3924D31}"/>
              </a:ext>
            </a:extLst>
          </p:cNvPr>
          <p:cNvSpPr>
            <a:spLocks noGrp="1"/>
          </p:cNvSpPr>
          <p:nvPr>
            <p:ph idx="1"/>
          </p:nvPr>
        </p:nvSpPr>
        <p:spPr>
          <a:xfrm>
            <a:off x="334539" y="1234618"/>
            <a:ext cx="8890484" cy="4664379"/>
          </a:xfrm>
        </p:spPr>
        <p:txBody>
          <a:bodyPr>
            <a:noAutofit/>
          </a:bodyPr>
          <a:lstStyle/>
          <a:p>
            <a:pPr lvl="0">
              <a:lnSpc>
                <a:spcPct val="120000"/>
              </a:lnSpc>
              <a:spcBef>
                <a:spcPts val="0"/>
              </a:spcBef>
              <a:spcAft>
                <a:spcPts val="600"/>
              </a:spcAft>
            </a:pPr>
            <a:r>
              <a:rPr lang="en-US" sz="1500" b="1" dirty="0"/>
              <a:t>Guardian Anytime</a:t>
            </a:r>
            <a:r>
              <a:rPr lang="en-US" sz="1500" dirty="0"/>
              <a:t> our </a:t>
            </a:r>
            <a:r>
              <a:rPr lang="en-US" sz="1500" dirty="0" err="1"/>
              <a:t>planholder</a:t>
            </a:r>
            <a:r>
              <a:rPr lang="en-US" sz="1500" dirty="0"/>
              <a:t> and broker administration portal</a:t>
            </a:r>
          </a:p>
          <a:p>
            <a:pPr lvl="0">
              <a:lnSpc>
                <a:spcPct val="120000"/>
              </a:lnSpc>
              <a:spcBef>
                <a:spcPts val="0"/>
              </a:spcBef>
              <a:spcAft>
                <a:spcPts val="600"/>
              </a:spcAft>
            </a:pPr>
            <a:r>
              <a:rPr lang="en-US" sz="1500" b="1" dirty="0"/>
              <a:t>EMMA</a:t>
            </a:r>
            <a:r>
              <a:rPr lang="en-US" sz="1500" dirty="0"/>
              <a:t> – leveraging technology to improve the industry challenge of new business installations with 500 or less lives</a:t>
            </a:r>
          </a:p>
          <a:p>
            <a:pPr lvl="0">
              <a:lnSpc>
                <a:spcPct val="120000"/>
              </a:lnSpc>
              <a:spcBef>
                <a:spcPts val="0"/>
              </a:spcBef>
              <a:spcAft>
                <a:spcPts val="600"/>
              </a:spcAft>
            </a:pPr>
            <a:r>
              <a:rPr lang="en-US" sz="1500" b="1" dirty="0"/>
              <a:t>“The Power of One” </a:t>
            </a:r>
            <a:r>
              <a:rPr lang="en-US" sz="1500" dirty="0"/>
              <a:t>– ease of administering all ancillary products with one admin system and one EDI feed (we do not charge an EDI connectivity fee)</a:t>
            </a:r>
          </a:p>
          <a:p>
            <a:pPr lvl="0">
              <a:lnSpc>
                <a:spcPct val="120000"/>
              </a:lnSpc>
              <a:spcBef>
                <a:spcPts val="0"/>
              </a:spcBef>
              <a:spcAft>
                <a:spcPts val="600"/>
              </a:spcAft>
            </a:pPr>
            <a:r>
              <a:rPr lang="en-US" sz="1500" b="1" dirty="0"/>
              <a:t>Billing flexibility </a:t>
            </a:r>
            <a:r>
              <a:rPr lang="en-US" sz="1500" dirty="0"/>
              <a:t>with EBC</a:t>
            </a:r>
          </a:p>
          <a:p>
            <a:pPr lvl="0">
              <a:lnSpc>
                <a:spcPct val="120000"/>
              </a:lnSpc>
              <a:spcBef>
                <a:spcPts val="0"/>
              </a:spcBef>
              <a:spcAft>
                <a:spcPts val="600"/>
              </a:spcAft>
            </a:pPr>
            <a:r>
              <a:rPr lang="en-US" sz="1500" b="1" dirty="0"/>
              <a:t>Selerix</a:t>
            </a:r>
            <a:r>
              <a:rPr lang="en-US" sz="1500" dirty="0"/>
              <a:t> license and product library making it easier and faster to build your case</a:t>
            </a:r>
          </a:p>
          <a:p>
            <a:pPr lvl="0">
              <a:lnSpc>
                <a:spcPct val="120000"/>
              </a:lnSpc>
              <a:spcBef>
                <a:spcPts val="0"/>
              </a:spcBef>
              <a:spcAft>
                <a:spcPts val="600"/>
              </a:spcAft>
            </a:pPr>
            <a:r>
              <a:rPr lang="en-US" sz="1500" b="1"/>
              <a:t>Ben tech </a:t>
            </a:r>
            <a:r>
              <a:rPr lang="en-US" sz="1500" b="1" dirty="0"/>
              <a:t>flexibility </a:t>
            </a:r>
            <a:r>
              <a:rPr lang="en-US" sz="1500" dirty="0"/>
              <a:t>to work with any vendor – over 350 established connections with a broad range of ben admin platforms</a:t>
            </a:r>
          </a:p>
          <a:p>
            <a:pPr lvl="0">
              <a:lnSpc>
                <a:spcPct val="120000"/>
              </a:lnSpc>
              <a:spcBef>
                <a:spcPts val="0"/>
              </a:spcBef>
              <a:spcAft>
                <a:spcPts val="600"/>
              </a:spcAft>
            </a:pPr>
            <a:r>
              <a:rPr lang="en-US" sz="1500" b="1" dirty="0"/>
              <a:t>Technology Practice Leaders </a:t>
            </a:r>
            <a:r>
              <a:rPr lang="en-US" sz="1500" dirty="0"/>
              <a:t>that provide consultative technology support to the field, our brokers and our customers</a:t>
            </a:r>
          </a:p>
          <a:p>
            <a:pPr lvl="0">
              <a:lnSpc>
                <a:spcPct val="120000"/>
              </a:lnSpc>
              <a:spcBef>
                <a:spcPts val="0"/>
              </a:spcBef>
              <a:spcAft>
                <a:spcPts val="600"/>
              </a:spcAft>
            </a:pPr>
            <a:r>
              <a:rPr lang="en-AU" sz="1500" b="1" dirty="0"/>
              <a:t>Real-time API integrations </a:t>
            </a:r>
            <a:r>
              <a:rPr lang="en-AU" sz="1500" dirty="0"/>
              <a:t>are being actively developed with several leading ben admin vendors to streamline the setup and ongoing administration of our benefits (starting later in 2020)</a:t>
            </a:r>
            <a:endParaRPr lang="en-US" sz="1500" dirty="0">
              <a:solidFill>
                <a:schemeClr val="bg2">
                  <a:lumMod val="50000"/>
                </a:schemeClr>
              </a:solidFill>
            </a:endParaRPr>
          </a:p>
        </p:txBody>
      </p:sp>
      <p:pic>
        <p:nvPicPr>
          <p:cNvPr id="9" name="Picture 8">
            <a:extLst>
              <a:ext uri="{FF2B5EF4-FFF2-40B4-BE49-F238E27FC236}">
                <a16:creationId xmlns:a16="http://schemas.microsoft.com/office/drawing/2014/main" id="{C812A70D-2208-47FB-93C9-B7D9F3262474}"/>
              </a:ext>
            </a:extLst>
          </p:cNvPr>
          <p:cNvPicPr>
            <a:picLocks noChangeAspect="1"/>
          </p:cNvPicPr>
          <p:nvPr/>
        </p:nvPicPr>
        <p:blipFill>
          <a:blip r:embed="rId4"/>
          <a:stretch>
            <a:fillRect/>
          </a:stretch>
        </p:blipFill>
        <p:spPr>
          <a:xfrm>
            <a:off x="9693699" y="2320269"/>
            <a:ext cx="1918126" cy="1626698"/>
          </a:xfrm>
          <a:prstGeom prst="rect">
            <a:avLst/>
          </a:prstGeom>
        </p:spPr>
      </p:pic>
      <p:sp>
        <p:nvSpPr>
          <p:cNvPr id="6" name="Text Placeholder 13">
            <a:extLst>
              <a:ext uri="{FF2B5EF4-FFF2-40B4-BE49-F238E27FC236}">
                <a16:creationId xmlns:a16="http://schemas.microsoft.com/office/drawing/2014/main" id="{D899A6C9-5F9F-4C76-B683-10119323D403}"/>
              </a:ext>
            </a:extLst>
          </p:cNvPr>
          <p:cNvSpPr>
            <a:spLocks noGrp="1"/>
          </p:cNvSpPr>
          <p:nvPr>
            <p:ph type="body" sz="quarter" idx="10"/>
          </p:nvPr>
        </p:nvSpPr>
        <p:spPr>
          <a:xfrm>
            <a:off x="838200" y="5678211"/>
            <a:ext cx="9271000" cy="623887"/>
          </a:xfrm>
        </p:spPr>
        <p:txBody>
          <a:bodyPr>
            <a:normAutofit/>
          </a:bodyPr>
          <a:lstStyle/>
          <a:p>
            <a:r>
              <a:rPr lang="en-US" sz="2000" dirty="0"/>
              <a:t>For more info, visit the Guardian virtual booth at: (URL)</a:t>
            </a:r>
            <a:endParaRPr lang="en-US" sz="2000" dirty="0">
              <a:solidFill>
                <a:srgbClr val="2EAB4A"/>
              </a:solidFill>
            </a:endParaRPr>
          </a:p>
        </p:txBody>
      </p:sp>
      <p:pic>
        <p:nvPicPr>
          <p:cNvPr id="4" name="Audio 3">
            <a:hlinkClick r:id="" action="ppaction://media"/>
            <a:extLst>
              <a:ext uri="{FF2B5EF4-FFF2-40B4-BE49-F238E27FC236}">
                <a16:creationId xmlns:a16="http://schemas.microsoft.com/office/drawing/2014/main" id="{3B1A11FC-F389-418A-82FF-45F48084A6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0013515"/>
      </p:ext>
    </p:extLst>
  </p:cSld>
  <p:clrMapOvr>
    <a:masterClrMapping/>
  </p:clrMapOvr>
  <mc:AlternateContent xmlns:mc="http://schemas.openxmlformats.org/markup-compatibility/2006">
    <mc:Choice xmlns:p14="http://schemas.microsoft.com/office/powerpoint/2010/main" Requires="p14">
      <p:transition spd="slow" p14:dur="2000" advTm="14592"/>
    </mc:Choice>
    <mc:Fallback>
      <p:transition spd="slow" advTm="145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E94DC8-317E-9E4E-A440-AD3536477F19}"/>
              </a:ext>
            </a:extLst>
          </p:cNvPr>
          <p:cNvSpPr>
            <a:spLocks noGrp="1"/>
          </p:cNvSpPr>
          <p:nvPr>
            <p:ph type="title"/>
          </p:nvPr>
        </p:nvSpPr>
        <p:spPr>
          <a:xfrm>
            <a:off x="358701" y="363869"/>
            <a:ext cx="7781693" cy="718607"/>
          </a:xfrm>
        </p:spPr>
        <p:txBody>
          <a:bodyPr>
            <a:normAutofit fontScale="90000"/>
          </a:bodyPr>
          <a:lstStyle/>
          <a:p>
            <a:r>
              <a:rPr lang="en-US" dirty="0"/>
              <a:t>Products That Secure What Matters </a:t>
            </a:r>
          </a:p>
        </p:txBody>
      </p:sp>
      <p:sp>
        <p:nvSpPr>
          <p:cNvPr id="8" name="Content Placeholder 7">
            <a:extLst>
              <a:ext uri="{FF2B5EF4-FFF2-40B4-BE49-F238E27FC236}">
                <a16:creationId xmlns:a16="http://schemas.microsoft.com/office/drawing/2014/main" id="{49B5FD5E-686D-4504-9E66-4EB0A3924D31}"/>
              </a:ext>
            </a:extLst>
          </p:cNvPr>
          <p:cNvSpPr>
            <a:spLocks noGrp="1"/>
          </p:cNvSpPr>
          <p:nvPr>
            <p:ph idx="1"/>
          </p:nvPr>
        </p:nvSpPr>
        <p:spPr>
          <a:xfrm>
            <a:off x="1482595" y="1342949"/>
            <a:ext cx="9524929" cy="4529572"/>
          </a:xfrm>
        </p:spPr>
        <p:txBody>
          <a:bodyPr>
            <a:noAutofit/>
          </a:bodyPr>
          <a:lstStyle/>
          <a:p>
            <a:pPr marL="0" indent="0">
              <a:lnSpc>
                <a:spcPct val="100000"/>
              </a:lnSpc>
              <a:spcBef>
                <a:spcPts val="0"/>
              </a:spcBef>
              <a:buNone/>
            </a:pPr>
            <a:r>
              <a:rPr lang="en-US" sz="1500" b="1" dirty="0"/>
              <a:t>Dental </a:t>
            </a:r>
            <a:endParaRPr lang="en-US" sz="1500" dirty="0"/>
          </a:p>
          <a:p>
            <a:pPr marL="0" indent="0">
              <a:lnSpc>
                <a:spcPct val="100000"/>
              </a:lnSpc>
              <a:spcBef>
                <a:spcPts val="0"/>
              </a:spcBef>
              <a:buNone/>
            </a:pPr>
            <a:r>
              <a:rPr lang="en-US" sz="1500" dirty="0"/>
              <a:t>We have more than 120,000 providers at more than 420,000 locations in our nationwide PPO network, and it’s always growing. While our network can offer employees significant savings, they can visit any provider they want with flexible out of network reimbursements which virtually eliminate balance billing.</a:t>
            </a:r>
          </a:p>
          <a:p>
            <a:pPr marL="0" indent="0">
              <a:lnSpc>
                <a:spcPct val="100000"/>
              </a:lnSpc>
              <a:spcBef>
                <a:spcPts val="0"/>
              </a:spcBef>
              <a:buNone/>
            </a:pPr>
            <a:endParaRPr lang="en-US" sz="1500" b="1" dirty="0"/>
          </a:p>
          <a:p>
            <a:pPr marL="0" indent="0">
              <a:lnSpc>
                <a:spcPct val="100000"/>
              </a:lnSpc>
              <a:spcBef>
                <a:spcPts val="0"/>
              </a:spcBef>
              <a:buNone/>
            </a:pPr>
            <a:r>
              <a:rPr lang="en-US" sz="1500" b="1" dirty="0"/>
              <a:t>Vision </a:t>
            </a:r>
            <a:endParaRPr lang="en-US" sz="1500" dirty="0"/>
          </a:p>
          <a:p>
            <a:pPr marL="0" indent="0">
              <a:lnSpc>
                <a:spcPct val="100000"/>
              </a:lnSpc>
              <a:spcBef>
                <a:spcPts val="0"/>
              </a:spcBef>
              <a:buNone/>
            </a:pPr>
            <a:r>
              <a:rPr lang="en-US" sz="1500" dirty="0"/>
              <a:t>Our plans offer employees access to thousands of eye doctors from two leading, national networks: VSP and Davis Vision.</a:t>
            </a:r>
          </a:p>
          <a:p>
            <a:pPr marL="0" indent="0">
              <a:lnSpc>
                <a:spcPct val="100000"/>
              </a:lnSpc>
              <a:spcBef>
                <a:spcPts val="0"/>
              </a:spcBef>
              <a:buNone/>
            </a:pPr>
            <a:endParaRPr lang="en-US" sz="1500" b="1" dirty="0"/>
          </a:p>
          <a:p>
            <a:pPr marL="0" indent="0">
              <a:lnSpc>
                <a:spcPct val="100000"/>
              </a:lnSpc>
              <a:spcBef>
                <a:spcPts val="0"/>
              </a:spcBef>
              <a:buNone/>
            </a:pPr>
            <a:r>
              <a:rPr lang="en-US" sz="1500" b="1" dirty="0"/>
              <a:t>Life </a:t>
            </a:r>
            <a:endParaRPr lang="en-US" sz="1500" dirty="0"/>
          </a:p>
          <a:p>
            <a:pPr marL="0" indent="0">
              <a:lnSpc>
                <a:spcPct val="100000"/>
              </a:lnSpc>
              <a:spcBef>
                <a:spcPts val="0"/>
              </a:spcBef>
              <a:buNone/>
            </a:pPr>
            <a:r>
              <a:rPr lang="en-US" sz="1500" dirty="0"/>
              <a:t>Every person’s life insurance needs are different. That’s why we offer both employer paid and voluntary life insurance coverage.</a:t>
            </a:r>
          </a:p>
          <a:p>
            <a:pPr marL="0" indent="0">
              <a:lnSpc>
                <a:spcPct val="100000"/>
              </a:lnSpc>
              <a:spcBef>
                <a:spcPts val="0"/>
              </a:spcBef>
              <a:buNone/>
            </a:pPr>
            <a:endParaRPr lang="en-US" sz="1500" b="1" dirty="0"/>
          </a:p>
          <a:p>
            <a:pPr marL="0" indent="0">
              <a:lnSpc>
                <a:spcPct val="100000"/>
              </a:lnSpc>
              <a:spcBef>
                <a:spcPts val="0"/>
              </a:spcBef>
              <a:buNone/>
            </a:pPr>
            <a:r>
              <a:rPr lang="en-US" sz="1500" b="1" dirty="0"/>
              <a:t>Disability </a:t>
            </a:r>
            <a:endParaRPr lang="en-US" sz="1500" dirty="0"/>
          </a:p>
          <a:p>
            <a:pPr marL="0" indent="0">
              <a:lnSpc>
                <a:spcPct val="100000"/>
              </a:lnSpc>
              <a:spcBef>
                <a:spcPts val="0"/>
              </a:spcBef>
              <a:buNone/>
            </a:pPr>
            <a:r>
              <a:rPr lang="en-US" sz="1500" dirty="0"/>
              <a:t>Our short-term, long-term disability and absence management plans help protect individuals when they may be at financial risk.</a:t>
            </a:r>
          </a:p>
          <a:p>
            <a:pPr marL="0" indent="0">
              <a:lnSpc>
                <a:spcPct val="100000"/>
              </a:lnSpc>
              <a:spcBef>
                <a:spcPts val="0"/>
              </a:spcBef>
              <a:buNone/>
            </a:pPr>
            <a:endParaRPr lang="en-US" sz="1500" b="1" dirty="0"/>
          </a:p>
          <a:p>
            <a:pPr marL="0" indent="0">
              <a:lnSpc>
                <a:spcPct val="100000"/>
              </a:lnSpc>
              <a:spcBef>
                <a:spcPts val="0"/>
              </a:spcBef>
              <a:buNone/>
            </a:pPr>
            <a:r>
              <a:rPr lang="en-US" sz="1500" b="1" dirty="0"/>
              <a:t>Supplemental Health  (Accident, Cancer, Critical Illness, Hospital Indemnity)</a:t>
            </a:r>
            <a:endParaRPr lang="en-US" sz="1500" dirty="0"/>
          </a:p>
          <a:p>
            <a:pPr marL="0" indent="0">
              <a:lnSpc>
                <a:spcPct val="100000"/>
              </a:lnSpc>
              <a:spcBef>
                <a:spcPts val="0"/>
              </a:spcBef>
              <a:buNone/>
            </a:pPr>
            <a:r>
              <a:rPr lang="en-US" sz="1500" dirty="0"/>
              <a:t>Our supplemental insurance helps employees pay for unexpected costs not covered by medical insurance. at more than 420,000 locations in our nationwide PPO network, and it’s always growing. </a:t>
            </a:r>
          </a:p>
        </p:txBody>
      </p:sp>
      <p:pic>
        <p:nvPicPr>
          <p:cNvPr id="11" name="Graphic 10">
            <a:extLst>
              <a:ext uri="{FF2B5EF4-FFF2-40B4-BE49-F238E27FC236}">
                <a16:creationId xmlns:a16="http://schemas.microsoft.com/office/drawing/2014/main" id="{400027BD-8A01-4B06-9B2C-CCD385A073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331" y="1383952"/>
            <a:ext cx="494753" cy="494753"/>
          </a:xfrm>
          <a:prstGeom prst="rect">
            <a:avLst/>
          </a:prstGeom>
        </p:spPr>
      </p:pic>
      <p:pic>
        <p:nvPicPr>
          <p:cNvPr id="12" name="Graphic 11">
            <a:extLst>
              <a:ext uri="{FF2B5EF4-FFF2-40B4-BE49-F238E27FC236}">
                <a16:creationId xmlns:a16="http://schemas.microsoft.com/office/drawing/2014/main" id="{A4DE57CF-92D7-4F29-8055-D61D35E3F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8866" y="3449582"/>
            <a:ext cx="494753" cy="494753"/>
          </a:xfrm>
          <a:prstGeom prst="rect">
            <a:avLst/>
          </a:prstGeom>
        </p:spPr>
      </p:pic>
      <p:pic>
        <p:nvPicPr>
          <p:cNvPr id="13" name="Graphic 12">
            <a:extLst>
              <a:ext uri="{FF2B5EF4-FFF2-40B4-BE49-F238E27FC236}">
                <a16:creationId xmlns:a16="http://schemas.microsoft.com/office/drawing/2014/main" id="{73935591-BDA8-45C5-BAD9-68F4705274C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710" y="4317251"/>
            <a:ext cx="494753" cy="494753"/>
          </a:xfrm>
          <a:prstGeom prst="rect">
            <a:avLst/>
          </a:prstGeom>
        </p:spPr>
      </p:pic>
      <p:pic>
        <p:nvPicPr>
          <p:cNvPr id="14" name="Graphic 13">
            <a:extLst>
              <a:ext uri="{FF2B5EF4-FFF2-40B4-BE49-F238E27FC236}">
                <a16:creationId xmlns:a16="http://schemas.microsoft.com/office/drawing/2014/main" id="{77E044DE-1155-4171-9F1D-2A2D01F2B6A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6331" y="2539188"/>
            <a:ext cx="497288" cy="497288"/>
          </a:xfrm>
          <a:prstGeom prst="rect">
            <a:avLst/>
          </a:prstGeom>
        </p:spPr>
      </p:pic>
      <p:pic>
        <p:nvPicPr>
          <p:cNvPr id="15" name="Picture 14">
            <a:extLst>
              <a:ext uri="{FF2B5EF4-FFF2-40B4-BE49-F238E27FC236}">
                <a16:creationId xmlns:a16="http://schemas.microsoft.com/office/drawing/2014/main" id="{600B3894-4892-4FB5-A212-461D846F89C8}"/>
              </a:ext>
            </a:extLst>
          </p:cNvPr>
          <p:cNvPicPr>
            <a:picLocks noChangeAspect="1"/>
          </p:cNvPicPr>
          <p:nvPr/>
        </p:nvPicPr>
        <p:blipFill>
          <a:blip r:embed="rId12"/>
          <a:stretch>
            <a:fillRect/>
          </a:stretch>
        </p:blipFill>
        <p:spPr>
          <a:xfrm>
            <a:off x="534040" y="5054658"/>
            <a:ext cx="493853" cy="493853"/>
          </a:xfrm>
          <a:prstGeom prst="rect">
            <a:avLst/>
          </a:prstGeom>
        </p:spPr>
      </p:pic>
      <p:pic>
        <p:nvPicPr>
          <p:cNvPr id="3" name="Audio 2">
            <a:hlinkClick r:id="" action="ppaction://media"/>
            <a:extLst>
              <a:ext uri="{FF2B5EF4-FFF2-40B4-BE49-F238E27FC236}">
                <a16:creationId xmlns:a16="http://schemas.microsoft.com/office/drawing/2014/main" id="{6A9EA46B-E7E0-4469-B556-45F1E064702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462977598"/>
      </p:ext>
    </p:extLst>
  </p:cSld>
  <p:clrMapOvr>
    <a:masterClrMapping/>
  </p:clrMapOvr>
  <mc:AlternateContent xmlns:mc="http://schemas.openxmlformats.org/markup-compatibility/2006">
    <mc:Choice xmlns:p14="http://schemas.microsoft.com/office/powerpoint/2010/main" Requires="p14">
      <p:transition spd="slow" p14:dur="2000" advTm="11491"/>
    </mc:Choice>
    <mc:Fallback>
      <p:transition spd="slow" advTm="114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Custom 1">
      <a:dk1>
        <a:srgbClr val="001147"/>
      </a:dk1>
      <a:lt1>
        <a:srgbClr val="FFFFFF"/>
      </a:lt1>
      <a:dk2>
        <a:srgbClr val="001147"/>
      </a:dk2>
      <a:lt2>
        <a:srgbClr val="E7E6E6"/>
      </a:lt2>
      <a:accent1>
        <a:srgbClr val="69C3EE"/>
      </a:accent1>
      <a:accent2>
        <a:srgbClr val="2F419A"/>
      </a:accent2>
      <a:accent3>
        <a:srgbClr val="282C76"/>
      </a:accent3>
      <a:accent4>
        <a:srgbClr val="A33F97"/>
      </a:accent4>
      <a:accent5>
        <a:srgbClr val="5B9BD5"/>
      </a:accent5>
      <a:accent6>
        <a:srgbClr val="001BBA"/>
      </a:accent6>
      <a:hlink>
        <a:srgbClr val="0563C1"/>
      </a:hlink>
      <a:folHlink>
        <a:srgbClr val="FF3F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BA-2020_PPT_template_r1_jr" id="{C2DBFEC0-D6F1-8B4C-8FA5-0F1352E58F6E}" vid="{84338CF2-497F-D845-9499-3BF589A15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4094</TotalTime>
  <Words>344</Words>
  <Application>Microsoft Office PowerPoint</Application>
  <PresentationFormat>Widescreen</PresentationFormat>
  <Paragraphs>29</Paragraphs>
  <Slides>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Courier New</vt:lpstr>
      <vt:lpstr>Effra</vt:lpstr>
      <vt:lpstr>Times</vt:lpstr>
      <vt:lpstr>Office Theme</vt:lpstr>
      <vt:lpstr>Why Guardian  for Technology?</vt:lpstr>
      <vt:lpstr>Why Guardian for Technology?</vt:lpstr>
      <vt:lpstr>Products That Secure What Matters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dc:creator>
  <cp:lastModifiedBy>Joseph Rotyliano</cp:lastModifiedBy>
  <cp:revision>72</cp:revision>
  <cp:lastPrinted>2019-10-03T21:21:49Z</cp:lastPrinted>
  <dcterms:created xsi:type="dcterms:W3CDTF">2019-10-01T16:36:06Z</dcterms:created>
  <dcterms:modified xsi:type="dcterms:W3CDTF">2020-04-20T20:56:19Z</dcterms:modified>
</cp:coreProperties>
</file>