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jpeg"/>
  <Override PartName="/ppt/media/image5.jpg" ContentType="image/jpe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132B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5" autoAdjust="0"/>
    <p:restoredTop sz="94638"/>
  </p:normalViewPr>
  <p:slideViewPr>
    <p:cSldViewPr snapToGrid="0" snapToObjects="1">
      <p:cViewPr varScale="1">
        <p:scale>
          <a:sx n="22" d="100"/>
          <a:sy n="22" d="100"/>
        </p:scale>
        <p:origin x="1904"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greggill/Downloads/Fuc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greggill/Downloads/Fuck.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Theta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9819749851013001E-2"/>
          <c:y val="8.5021990160298808E-2"/>
          <c:w val="0.95160355909528949"/>
          <c:h val="0.87420957992783743"/>
        </c:manualLayout>
      </c:layout>
      <c:barChart>
        <c:barDir val="col"/>
        <c:grouping val="clustered"/>
        <c:varyColors val="0"/>
        <c:ser>
          <c:idx val="0"/>
          <c:order val="0"/>
          <c:spPr>
            <a:solidFill>
              <a:schemeClr val="accent1"/>
            </a:solidFill>
            <a:ln>
              <a:noFill/>
            </a:ln>
            <a:effectLst/>
          </c:spPr>
          <c:invertIfNegative val="0"/>
          <c:val>
            <c:numRef>
              <c:f>Sheet1!$F$2:$F$11</c:f>
              <c:numCache>
                <c:formatCode>General</c:formatCode>
                <c:ptCount val="10"/>
                <c:pt idx="0">
                  <c:v>6.4852035191503701</c:v>
                </c:pt>
                <c:pt idx="1">
                  <c:v>7.0911868168127503</c:v>
                </c:pt>
                <c:pt idx="2">
                  <c:v>29.2809668309297</c:v>
                </c:pt>
                <c:pt idx="3">
                  <c:v>20.197011352827602</c:v>
                </c:pt>
                <c:pt idx="4">
                  <c:v>7.6026968255504803</c:v>
                </c:pt>
                <c:pt idx="5">
                  <c:v>14.870966813052499</c:v>
                </c:pt>
                <c:pt idx="6">
                  <c:v>6.6657935677643296</c:v>
                </c:pt>
                <c:pt idx="7">
                  <c:v>5.4296969601567397</c:v>
                </c:pt>
                <c:pt idx="8">
                  <c:v>10.5662479339702</c:v>
                </c:pt>
                <c:pt idx="9">
                  <c:v>5.0545566353710596</c:v>
                </c:pt>
              </c:numCache>
            </c:numRef>
          </c:val>
          <c:extLst>
            <c:ext xmlns:c16="http://schemas.microsoft.com/office/drawing/2014/chart" uri="{C3380CC4-5D6E-409C-BE32-E72D297353CC}">
              <c16:uniqueId val="{00000000-B12E-D242-A674-C562EEAF5741}"/>
            </c:ext>
          </c:extLst>
        </c:ser>
        <c:dLbls>
          <c:showLegendKey val="0"/>
          <c:showVal val="0"/>
          <c:showCatName val="0"/>
          <c:showSerName val="0"/>
          <c:showPercent val="0"/>
          <c:showBubbleSize val="0"/>
        </c:dLbls>
        <c:gapWidth val="219"/>
        <c:overlap val="-27"/>
        <c:axId val="791370736"/>
        <c:axId val="791028592"/>
      </c:barChart>
      <c:catAx>
        <c:axId val="7913707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Experimental</a:t>
                </a:r>
                <a:r>
                  <a:rPr lang="en-US" baseline="0">
                    <a:latin typeface="Arial" panose="020B0604020202020204" pitchFamily="34" charset="0"/>
                    <a:cs typeface="Arial" panose="020B0604020202020204" pitchFamily="34" charset="0"/>
                  </a:rPr>
                  <a:t> Block</a:t>
                </a:r>
                <a:endParaRPr lang="en-US">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1028592"/>
        <c:crosses val="autoZero"/>
        <c:auto val="1"/>
        <c:lblAlgn val="ctr"/>
        <c:lblOffset val="100"/>
        <c:noMultiLvlLbl val="0"/>
      </c:catAx>
      <c:valAx>
        <c:axId val="79102859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Power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1370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Alpha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9064385619690788E-2"/>
          <c:y val="2.9451013228783511E-2"/>
          <c:w val="0.95097521983964117"/>
          <c:h val="0.86962094873565732"/>
        </c:manualLayout>
      </c:layout>
      <c:barChart>
        <c:barDir val="col"/>
        <c:grouping val="clustered"/>
        <c:varyColors val="0"/>
        <c:ser>
          <c:idx val="0"/>
          <c:order val="0"/>
          <c:spPr>
            <a:solidFill>
              <a:schemeClr val="accent1"/>
            </a:solidFill>
            <a:ln>
              <a:noFill/>
            </a:ln>
            <a:effectLst/>
          </c:spPr>
          <c:invertIfNegative val="0"/>
          <c:val>
            <c:numRef>
              <c:f>Sheet1!$F$13:$F$22</c:f>
              <c:numCache>
                <c:formatCode>General</c:formatCode>
                <c:ptCount val="10"/>
                <c:pt idx="0">
                  <c:v>2.1513631969079201</c:v>
                </c:pt>
                <c:pt idx="1">
                  <c:v>2.1978733177182099</c:v>
                </c:pt>
                <c:pt idx="2">
                  <c:v>9.5598479675727006</c:v>
                </c:pt>
                <c:pt idx="3">
                  <c:v>6.9926422720507704</c:v>
                </c:pt>
                <c:pt idx="4">
                  <c:v>2.5595962251642002</c:v>
                </c:pt>
                <c:pt idx="5">
                  <c:v>6.8002775795086796</c:v>
                </c:pt>
                <c:pt idx="6">
                  <c:v>2.4597448908575101</c:v>
                </c:pt>
                <c:pt idx="7">
                  <c:v>1.73972109241768</c:v>
                </c:pt>
                <c:pt idx="8">
                  <c:v>3.5880444337542801</c:v>
                </c:pt>
                <c:pt idx="9">
                  <c:v>1.3312601345697199</c:v>
                </c:pt>
              </c:numCache>
            </c:numRef>
          </c:val>
          <c:extLst>
            <c:ext xmlns:c16="http://schemas.microsoft.com/office/drawing/2014/chart" uri="{C3380CC4-5D6E-409C-BE32-E72D297353CC}">
              <c16:uniqueId val="{00000000-1936-004F-ABA6-462360EB5013}"/>
            </c:ext>
          </c:extLst>
        </c:ser>
        <c:dLbls>
          <c:showLegendKey val="0"/>
          <c:showVal val="0"/>
          <c:showCatName val="0"/>
          <c:showSerName val="0"/>
          <c:showPercent val="0"/>
          <c:showBubbleSize val="0"/>
        </c:dLbls>
        <c:gapWidth val="219"/>
        <c:overlap val="-27"/>
        <c:axId val="796595056"/>
        <c:axId val="791516080"/>
      </c:barChart>
      <c:catAx>
        <c:axId val="796595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Experimental Block</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1516080"/>
        <c:crosses val="autoZero"/>
        <c:auto val="1"/>
        <c:lblAlgn val="ctr"/>
        <c:lblOffset val="100"/>
        <c:noMultiLvlLbl val="0"/>
      </c:catAx>
      <c:valAx>
        <c:axId val="79151608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Power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659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BAB2CE-BCCB-E842-A80F-76B9B5DDFE56}"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61461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AB2CE-BCCB-E842-A80F-76B9B5DDFE56}"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35970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AB2CE-BCCB-E842-A80F-76B9B5DDFE56}"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22273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AB2CE-BCCB-E842-A80F-76B9B5DDFE56}"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19455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BAB2CE-BCCB-E842-A80F-76B9B5DDFE56}"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5039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BAB2CE-BCCB-E842-A80F-76B9B5DDFE56}"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88135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BAB2CE-BCCB-E842-A80F-76B9B5DDFE56}" type="datetimeFigureOut">
              <a:rPr lang="en-US" smtClean="0"/>
              <a:t>5/1/20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67083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BAB2CE-BCCB-E842-A80F-76B9B5DDFE56}" type="datetimeFigureOut">
              <a:rPr lang="en-US" smtClean="0"/>
              <a:t>5/1/20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27384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AB2CE-BCCB-E842-A80F-76B9B5DDFE56}" type="datetimeFigureOut">
              <a:rPr lang="en-US" smtClean="0"/>
              <a:t>5/1/20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25948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9BAB2CE-BCCB-E842-A80F-76B9B5DDFE56}"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33835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9BAB2CE-BCCB-E842-A80F-76B9B5DDFE56}"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1F5AE-EF0A-4041-BAB8-592840FDCAC0}" type="slidenum">
              <a:rPr lang="en-US" smtClean="0"/>
              <a:t>‹#›</a:t>
            </a:fld>
            <a:endParaRPr lang="en-US"/>
          </a:p>
        </p:txBody>
      </p:sp>
    </p:spTree>
    <p:extLst>
      <p:ext uri="{BB962C8B-B14F-4D97-AF65-F5344CB8AC3E}">
        <p14:creationId xmlns:p14="http://schemas.microsoft.com/office/powerpoint/2010/main" val="18087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9BAB2CE-BCCB-E842-A80F-76B9B5DDFE56}" type="datetimeFigureOut">
              <a:rPr lang="en-US" smtClean="0"/>
              <a:t>5/1/20</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7F1F5AE-EF0A-4041-BAB8-592840FDCAC0}" type="slidenum">
              <a:rPr lang="en-US" smtClean="0"/>
              <a:t>‹#›</a:t>
            </a:fld>
            <a:endParaRPr lang="en-US"/>
          </a:p>
        </p:txBody>
      </p:sp>
    </p:spTree>
    <p:extLst>
      <p:ext uri="{BB962C8B-B14F-4D97-AF65-F5344CB8AC3E}">
        <p14:creationId xmlns:p14="http://schemas.microsoft.com/office/powerpoint/2010/main" val="264458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8.png"/><Relationship Id="rId5" Type="http://schemas.openxmlformats.org/officeDocument/2006/relationships/image" Target="../media/image4.JPG"/><Relationship Id="rId10" Type="http://schemas.openxmlformats.org/officeDocument/2006/relationships/image" Target="../media/image7.png"/><Relationship Id="rId4" Type="http://schemas.openxmlformats.org/officeDocument/2006/relationships/image" Target="../media/image3.jp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14D0D6E6-9288-4FC4-AAD1-1D1BE168B6DF}"/>
              </a:ext>
            </a:extLst>
          </p:cNvPr>
          <p:cNvSpPr txBox="1"/>
          <p:nvPr/>
        </p:nvSpPr>
        <p:spPr>
          <a:xfrm>
            <a:off x="18643740" y="4850631"/>
            <a:ext cx="24505920" cy="1107996"/>
          </a:xfrm>
          <a:prstGeom prst="rect">
            <a:avLst/>
          </a:prstGeom>
          <a:noFill/>
        </p:spPr>
        <p:txBody>
          <a:bodyPr wrap="square" rtlCol="0">
            <a:spAutoFit/>
          </a:bodyPr>
          <a:lstStyle/>
          <a:p>
            <a:pPr algn="ctr"/>
            <a:r>
              <a:rPr lang="en-US" sz="6600" dirty="0">
                <a:latin typeface="Tahoma" panose="020B0604030504040204" pitchFamily="34" charset="0"/>
                <a:ea typeface="Tahoma" panose="020B0604030504040204" pitchFamily="34" charset="0"/>
                <a:cs typeface="Tahoma" panose="020B0604030504040204" pitchFamily="34" charset="0"/>
              </a:rPr>
              <a:t>METHODS</a:t>
            </a:r>
          </a:p>
        </p:txBody>
      </p:sp>
      <p:sp>
        <p:nvSpPr>
          <p:cNvPr id="112" name="TextBox 111">
            <a:extLst>
              <a:ext uri="{FF2B5EF4-FFF2-40B4-BE49-F238E27FC236}">
                <a16:creationId xmlns:a16="http://schemas.microsoft.com/office/drawing/2014/main" id="{3B7A3DF7-3BE9-443F-BE13-89270609E597}"/>
              </a:ext>
            </a:extLst>
          </p:cNvPr>
          <p:cNvSpPr txBox="1"/>
          <p:nvPr/>
        </p:nvSpPr>
        <p:spPr>
          <a:xfrm>
            <a:off x="-56853" y="13990916"/>
            <a:ext cx="43891200" cy="1107996"/>
          </a:xfrm>
          <a:prstGeom prst="rect">
            <a:avLst/>
          </a:prstGeom>
          <a:noFill/>
        </p:spPr>
        <p:txBody>
          <a:bodyPr wrap="square" rtlCol="0">
            <a:spAutoFit/>
          </a:bodyPr>
          <a:lstStyle/>
          <a:p>
            <a:pPr algn="ctr"/>
            <a:r>
              <a:rPr lang="en-US" sz="6600" dirty="0">
                <a:latin typeface="Tahoma" panose="020B0604030504040204" pitchFamily="34" charset="0"/>
                <a:ea typeface="Tahoma" panose="020B0604030504040204" pitchFamily="34" charset="0"/>
                <a:cs typeface="Tahoma" panose="020B0604030504040204" pitchFamily="34" charset="0"/>
              </a:rPr>
              <a:t>RESULTS</a:t>
            </a:r>
          </a:p>
        </p:txBody>
      </p:sp>
      <p:sp>
        <p:nvSpPr>
          <p:cNvPr id="51" name="TextBox 50">
            <a:extLst>
              <a:ext uri="{FF2B5EF4-FFF2-40B4-BE49-F238E27FC236}">
                <a16:creationId xmlns:a16="http://schemas.microsoft.com/office/drawing/2014/main" id="{F685B6B5-2E81-4C65-8C8C-34158E0AF6D6}"/>
              </a:ext>
            </a:extLst>
          </p:cNvPr>
          <p:cNvSpPr txBox="1"/>
          <p:nvPr/>
        </p:nvSpPr>
        <p:spPr>
          <a:xfrm>
            <a:off x="335216" y="4998248"/>
            <a:ext cx="18148007" cy="7971413"/>
          </a:xfrm>
          <a:prstGeom prst="rect">
            <a:avLst/>
          </a:prstGeom>
          <a:noFill/>
        </p:spPr>
        <p:txBody>
          <a:bodyPr wrap="square" rtlCol="0">
            <a:spAutoFit/>
          </a:bodyPr>
          <a:lstStyle/>
          <a:p>
            <a:pPr marL="457200" indent="-457200">
              <a:buFont typeface="Arial" panose="020B0604020202020204" pitchFamily="34" charset="0"/>
              <a:buChar char="•"/>
            </a:pPr>
            <a:endParaRPr lang="en-US" sz="3200" dirty="0"/>
          </a:p>
          <a:p>
            <a:endParaRPr lang="en-US" sz="4000" dirty="0"/>
          </a:p>
          <a:p>
            <a:pPr marL="457200" indent="-457200">
              <a:buFont typeface="Arial" panose="020B0604020202020204" pitchFamily="34" charset="0"/>
              <a:buChar char="•"/>
            </a:pPr>
            <a:r>
              <a:rPr lang="en-CA" sz="3000" dirty="0">
                <a:latin typeface="Tahoma" panose="020B0604030504040204" pitchFamily="34" charset="0"/>
                <a:ea typeface="Tahoma" panose="020B0604030504040204" pitchFamily="34" charset="0"/>
                <a:cs typeface="Tahoma" panose="020B0604030504040204" pitchFamily="34" charset="0"/>
              </a:rPr>
              <a:t>Fatigue has been identified as one of the leading causes of accidents and performance impairment in the workplace with cognitive fatigue often experienced during prolonged tasks requiring high cognitive effort.</a:t>
            </a:r>
            <a:r>
              <a:rPr lang="en-CA" sz="3000" baseline="30000" dirty="0">
                <a:latin typeface="Tahoma" panose="020B0604030504040204" pitchFamily="34" charset="0"/>
                <a:ea typeface="Tahoma" panose="020B0604030504040204" pitchFamily="34" charset="0"/>
                <a:cs typeface="Tahoma" panose="020B0604030504040204" pitchFamily="34" charset="0"/>
              </a:rPr>
              <a:t>1-5</a:t>
            </a:r>
            <a:endParaRPr lang="en-CA" sz="3000" dirty="0">
              <a:latin typeface="Tahoma" panose="020B0604030504040204" pitchFamily="34" charset="0"/>
              <a:ea typeface="Tahoma" panose="020B0604030504040204" pitchFamily="34" charset="0"/>
              <a:cs typeface="Tahoma" panose="020B0604030504040204" pitchFamily="34" charset="0"/>
            </a:endParaRPr>
          </a:p>
          <a:p>
            <a:endParaRPr lang="en-US" sz="3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CA" sz="3000" dirty="0">
                <a:latin typeface="Tahoma" panose="020B0604030504040204" pitchFamily="34" charset="0"/>
                <a:ea typeface="Tahoma" panose="020B0604030504040204" pitchFamily="34" charset="0"/>
                <a:cs typeface="Tahoma" panose="020B0604030504040204" pitchFamily="34" charset="0"/>
              </a:rPr>
              <a:t>Pilot fatigue is a safety risk in aviation and responsible for 4-7% of civil accidents.</a:t>
            </a:r>
            <a:r>
              <a:rPr lang="en-CA" sz="3000" baseline="30000" dirty="0">
                <a:latin typeface="Tahoma" panose="020B0604030504040204" pitchFamily="34" charset="0"/>
                <a:ea typeface="Tahoma" panose="020B0604030504040204" pitchFamily="34" charset="0"/>
                <a:cs typeface="Tahoma" panose="020B0604030504040204" pitchFamily="34" charset="0"/>
              </a:rPr>
              <a:t>6</a:t>
            </a:r>
            <a:r>
              <a:rPr lang="en-CA" sz="3000" dirty="0">
                <a:latin typeface="Tahoma" panose="020B0604030504040204" pitchFamily="34" charset="0"/>
                <a:ea typeface="Tahoma" panose="020B0604030504040204" pitchFamily="34" charset="0"/>
                <a:cs typeface="Tahoma" panose="020B0604030504040204" pitchFamily="34" charset="0"/>
              </a:rPr>
              <a:t> </a:t>
            </a:r>
            <a:r>
              <a:rPr lang="en-US" sz="3000" dirty="0">
                <a:latin typeface="Tahoma" panose="020B0604030504040204" pitchFamily="34" charset="0"/>
                <a:ea typeface="Tahoma" panose="020B0604030504040204" pitchFamily="34" charset="0"/>
                <a:cs typeface="Tahoma" panose="020B0604030504040204" pitchFamily="34" charset="0"/>
              </a:rPr>
              <a:t> </a:t>
            </a:r>
          </a:p>
          <a:p>
            <a:endParaRPr lang="en-US" sz="3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3000" dirty="0">
                <a:latin typeface="Tahoma" panose="020B0604030504040204" pitchFamily="34" charset="0"/>
                <a:ea typeface="Tahoma" panose="020B0604030504040204" pitchFamily="34" charset="0"/>
                <a:cs typeface="Tahoma" panose="020B0604030504040204" pitchFamily="34" charset="0"/>
              </a:rPr>
              <a:t>Both active and passive auditory oddball tasks have been shown to elicit a P300 response, an ERP commonly associated with fatigue and cognitive performance, with the passive test having the advantage of being able to be run simultaneously with another task.</a:t>
            </a:r>
            <a:r>
              <a:rPr lang="en-US" sz="3000" baseline="30000" dirty="0">
                <a:latin typeface="Tahoma" panose="020B0604030504040204" pitchFamily="34" charset="0"/>
                <a:ea typeface="Tahoma" panose="020B0604030504040204" pitchFamily="34" charset="0"/>
                <a:cs typeface="Tahoma" panose="020B0604030504040204" pitchFamily="34" charset="0"/>
              </a:rPr>
              <a:t>8</a:t>
            </a:r>
          </a:p>
          <a:p>
            <a:pPr marL="457200" indent="-457200">
              <a:buFont typeface="Arial" panose="020B0604020202020204" pitchFamily="34" charset="0"/>
              <a:buChar char="•"/>
            </a:pPr>
            <a:endParaRPr lang="en-US" sz="3000" baseline="30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3000" dirty="0">
                <a:latin typeface="Tahoma" panose="020B0604030504040204" pitchFamily="34" charset="0"/>
                <a:ea typeface="Tahoma" panose="020B0604030504040204" pitchFamily="34" charset="0"/>
                <a:cs typeface="Tahoma" panose="020B0604030504040204" pitchFamily="34" charset="0"/>
              </a:rPr>
              <a:t>These unattended tasks have a variety of uses for non-intrusive assessment, such as in fatigue assessment in medical and transport environments</a:t>
            </a:r>
            <a:r>
              <a:rPr lang="en-US" sz="3000" baseline="30000" dirty="0">
                <a:latin typeface="Tahoma" panose="020B0604030504040204" pitchFamily="34" charset="0"/>
                <a:ea typeface="Tahoma" panose="020B0604030504040204" pitchFamily="34" charset="0"/>
                <a:cs typeface="Tahoma" panose="020B0604030504040204" pitchFamily="34" charset="0"/>
              </a:rPr>
              <a:t>9</a:t>
            </a:r>
            <a:endParaRPr lang="en-US" sz="3000" dirty="0">
              <a:latin typeface="Tahoma" panose="020B0604030504040204" pitchFamily="34" charset="0"/>
              <a:ea typeface="Tahoma" panose="020B0604030504040204" pitchFamily="34" charset="0"/>
              <a:cs typeface="Tahoma" panose="020B0604030504040204" pitchFamily="34" charset="0"/>
            </a:endParaRPr>
          </a:p>
          <a:p>
            <a:pPr marL="1143000" indent="-1143000">
              <a:buFont typeface="Arial" panose="020B0604020202020204" pitchFamily="34" charset="0"/>
              <a:buChar char="•"/>
            </a:pPr>
            <a:endParaRPr lang="en-US" sz="3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3000" b="1" dirty="0">
                <a:latin typeface="Tahoma" panose="020B0604030504040204" pitchFamily="34" charset="0"/>
                <a:ea typeface="Tahoma" panose="020B0604030504040204" pitchFamily="34" charset="0"/>
                <a:cs typeface="Tahoma" panose="020B0604030504040204" pitchFamily="34" charset="0"/>
              </a:rPr>
              <a:t>Purpose:</a:t>
            </a:r>
            <a:r>
              <a:rPr lang="en-US" sz="3000" dirty="0">
                <a:latin typeface="Tahoma" panose="020B0604030504040204" pitchFamily="34" charset="0"/>
                <a:ea typeface="Tahoma" panose="020B0604030504040204" pitchFamily="34" charset="0"/>
                <a:cs typeface="Tahoma" panose="020B0604030504040204" pitchFamily="34" charset="0"/>
              </a:rPr>
              <a:t> Investigate fatigue during flight simulation using EEG and passive auditory oddball to elicit an examinable P300 response.</a:t>
            </a:r>
          </a:p>
        </p:txBody>
      </p:sp>
      <p:sp>
        <p:nvSpPr>
          <p:cNvPr id="2" name="Title 1"/>
          <p:cNvSpPr>
            <a:spLocks noGrp="1"/>
          </p:cNvSpPr>
          <p:nvPr>
            <p:ph type="ctrTitle"/>
          </p:nvPr>
        </p:nvSpPr>
        <p:spPr>
          <a:xfrm>
            <a:off x="177714" y="246887"/>
            <a:ext cx="37307520" cy="1371600"/>
          </a:xfrm>
        </p:spPr>
        <p:txBody>
          <a:bodyPr>
            <a:normAutofit/>
          </a:bodyPr>
          <a:lstStyle/>
          <a:p>
            <a:pPr algn="l"/>
            <a:r>
              <a:rPr lang="en-US" sz="7800" dirty="0">
                <a:latin typeface="Tahoma" panose="020B0604030504040204" pitchFamily="34" charset="0"/>
                <a:ea typeface="Tahoma" panose="020B0604030504040204" pitchFamily="34" charset="0"/>
                <a:cs typeface="Tahoma" panose="020B0604030504040204" pitchFamily="34" charset="0"/>
              </a:rPr>
              <a:t>Highway to the Danger Zone: Fatigue Assessment in a Flight Simulation</a:t>
            </a:r>
          </a:p>
        </p:txBody>
      </p:sp>
      <p:sp>
        <p:nvSpPr>
          <p:cNvPr id="3" name="Subtitle 2"/>
          <p:cNvSpPr>
            <a:spLocks noGrp="1"/>
          </p:cNvSpPr>
          <p:nvPr>
            <p:ph type="subTitle" idx="1"/>
          </p:nvPr>
        </p:nvSpPr>
        <p:spPr>
          <a:xfrm>
            <a:off x="177714" y="1657314"/>
            <a:ext cx="32918400" cy="1110344"/>
          </a:xfrm>
        </p:spPr>
        <p:txBody>
          <a:bodyPr>
            <a:noAutofit/>
          </a:bodyPr>
          <a:lstStyle/>
          <a:p>
            <a:pPr algn="l"/>
            <a:r>
              <a:rPr lang="en-US" sz="7000" dirty="0">
                <a:latin typeface="Tahoma" panose="020B0604030504040204" pitchFamily="34" charset="0"/>
                <a:ea typeface="Tahoma" panose="020B0604030504040204" pitchFamily="34" charset="0"/>
                <a:cs typeface="Tahoma" panose="020B0604030504040204" pitchFamily="34" charset="0"/>
              </a:rPr>
              <a:t>Gregory W. Gill &amp; Olave E. Krigolson</a:t>
            </a:r>
          </a:p>
        </p:txBody>
      </p:sp>
      <p:sp>
        <p:nvSpPr>
          <p:cNvPr id="4" name="Rectangle 3"/>
          <p:cNvSpPr/>
          <p:nvPr/>
        </p:nvSpPr>
        <p:spPr>
          <a:xfrm>
            <a:off x="198784" y="2893718"/>
            <a:ext cx="16447388" cy="923330"/>
          </a:xfrm>
          <a:prstGeom prst="rect">
            <a:avLst/>
          </a:prstGeom>
        </p:spPr>
        <p:txBody>
          <a:bodyPr wrap="none">
            <a:spAutoFit/>
          </a:bodyPr>
          <a:lstStyle/>
          <a:p>
            <a:r>
              <a:rPr lang="en-US" sz="5400" dirty="0">
                <a:latin typeface="Tahoma" panose="020B0604030504040204" pitchFamily="34" charset="0"/>
                <a:ea typeface="Tahoma" panose="020B0604030504040204" pitchFamily="34" charset="0"/>
                <a:cs typeface="Tahoma" panose="020B0604030504040204" pitchFamily="34" charset="0"/>
              </a:rPr>
              <a:t>Centre for Biomedical Research, University of Victoria</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62" t="-3567" r="208" b="-773"/>
          <a:stretch/>
        </p:blipFill>
        <p:spPr>
          <a:xfrm>
            <a:off x="0" y="4067628"/>
            <a:ext cx="43891200" cy="68580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62" t="-3567" r="208" b="-773"/>
          <a:stretch/>
        </p:blipFill>
        <p:spPr>
          <a:xfrm>
            <a:off x="0" y="31254469"/>
            <a:ext cx="43891200" cy="685800"/>
          </a:xfrm>
          <a:prstGeom prst="rect">
            <a:avLst/>
          </a:prstGeom>
        </p:spPr>
      </p:pic>
      <p:sp>
        <p:nvSpPr>
          <p:cNvPr id="13" name="Rectangle 12"/>
          <p:cNvSpPr/>
          <p:nvPr/>
        </p:nvSpPr>
        <p:spPr>
          <a:xfrm>
            <a:off x="119271" y="4901926"/>
            <a:ext cx="18443209" cy="8920281"/>
          </a:xfrm>
          <a:prstGeom prst="rect">
            <a:avLst/>
          </a:prstGeom>
          <a:noFill/>
          <a:ln>
            <a:solidFill>
              <a:srgbClr val="0D3C75"/>
            </a:solidFill>
          </a:ln>
        </p:spPr>
        <p:style>
          <a:lnRef idx="1">
            <a:schemeClr val="accent1"/>
          </a:lnRef>
          <a:fillRef idx="3">
            <a:schemeClr val="accent1"/>
          </a:fillRef>
          <a:effectRef idx="2">
            <a:schemeClr val="accent1"/>
          </a:effectRef>
          <a:fontRef idx="minor">
            <a:schemeClr val="lt1"/>
          </a:fontRef>
        </p:style>
        <p:txBody>
          <a:bodyPr lIns="91382" tIns="45686" rIns="91382" bIns="45686" rtlCol="0" anchor="ctr"/>
          <a:lstStyle/>
          <a:p>
            <a:pPr algn="ctr"/>
            <a:endParaRPr lang="en-US"/>
          </a:p>
        </p:txBody>
      </p:sp>
      <p:sp>
        <p:nvSpPr>
          <p:cNvPr id="14" name="Rectangle 13"/>
          <p:cNvSpPr/>
          <p:nvPr/>
        </p:nvSpPr>
        <p:spPr>
          <a:xfrm>
            <a:off x="18714719" y="4908381"/>
            <a:ext cx="25057209" cy="8933470"/>
          </a:xfrm>
          <a:prstGeom prst="rect">
            <a:avLst/>
          </a:prstGeom>
          <a:noFill/>
          <a:ln>
            <a:solidFill>
              <a:srgbClr val="0D3C75"/>
            </a:solidFill>
          </a:ln>
        </p:spPr>
        <p:style>
          <a:lnRef idx="1">
            <a:schemeClr val="accent1"/>
          </a:lnRef>
          <a:fillRef idx="3">
            <a:schemeClr val="accent1"/>
          </a:fillRef>
          <a:effectRef idx="2">
            <a:schemeClr val="accent1"/>
          </a:effectRef>
          <a:fontRef idx="minor">
            <a:schemeClr val="lt1"/>
          </a:fontRef>
        </p:style>
        <p:txBody>
          <a:bodyPr lIns="91382" tIns="45686" rIns="91382" bIns="45686" rtlCol="0" anchor="ctr"/>
          <a:lstStyle/>
          <a:p>
            <a:pPr algn="ctr"/>
            <a:endParaRPr lang="en-US" dirty="0"/>
          </a:p>
        </p:txBody>
      </p:sp>
      <p:sp>
        <p:nvSpPr>
          <p:cNvPr id="15" name="Rectangle 14"/>
          <p:cNvSpPr/>
          <p:nvPr/>
        </p:nvSpPr>
        <p:spPr>
          <a:xfrm>
            <a:off x="119271" y="14028205"/>
            <a:ext cx="43652657" cy="13806391"/>
          </a:xfrm>
          <a:prstGeom prst="rect">
            <a:avLst/>
          </a:prstGeom>
          <a:noFill/>
          <a:ln>
            <a:solidFill>
              <a:srgbClr val="0D3C75"/>
            </a:solidFill>
          </a:ln>
        </p:spPr>
        <p:style>
          <a:lnRef idx="1">
            <a:schemeClr val="accent1"/>
          </a:lnRef>
          <a:fillRef idx="3">
            <a:schemeClr val="accent1"/>
          </a:fillRef>
          <a:effectRef idx="2">
            <a:schemeClr val="accent1"/>
          </a:effectRef>
          <a:fontRef idx="minor">
            <a:schemeClr val="lt1"/>
          </a:fontRef>
        </p:style>
        <p:txBody>
          <a:bodyPr lIns="91382" tIns="45686" rIns="91382" bIns="45686" rtlCol="0" anchor="ctr"/>
          <a:lstStyle/>
          <a:p>
            <a:pPr algn="ctr"/>
            <a:endParaRPr lang="en-US"/>
          </a:p>
        </p:txBody>
      </p:sp>
      <p:pic>
        <p:nvPicPr>
          <p:cNvPr id="19" name="Picture 18" descr="NSERC_C (1).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71860" y="1826223"/>
            <a:ext cx="4522730" cy="2261365"/>
          </a:xfrm>
          <a:prstGeom prst="rect">
            <a:avLst/>
          </a:prstGeom>
        </p:spPr>
      </p:pic>
      <p:sp>
        <p:nvSpPr>
          <p:cNvPr id="23" name="Rectangle 22"/>
          <p:cNvSpPr/>
          <p:nvPr/>
        </p:nvSpPr>
        <p:spPr>
          <a:xfrm>
            <a:off x="119270" y="28039428"/>
            <a:ext cx="43652657" cy="3033164"/>
          </a:xfrm>
          <a:prstGeom prst="rect">
            <a:avLst/>
          </a:prstGeom>
          <a:noFill/>
          <a:ln>
            <a:solidFill>
              <a:srgbClr val="0D3C75"/>
            </a:solidFill>
          </a:ln>
        </p:spPr>
        <p:style>
          <a:lnRef idx="1">
            <a:schemeClr val="accent1"/>
          </a:lnRef>
          <a:fillRef idx="3">
            <a:schemeClr val="accent1"/>
          </a:fillRef>
          <a:effectRef idx="2">
            <a:schemeClr val="accent1"/>
          </a:effectRef>
          <a:fontRef idx="minor">
            <a:schemeClr val="lt1"/>
          </a:fontRef>
        </p:style>
        <p:txBody>
          <a:bodyPr lIns="91382" tIns="45686" rIns="91382" bIns="45686" rtlCol="0" anchor="ctr"/>
          <a:lstStyle/>
          <a:p>
            <a:pPr algn="ctr"/>
            <a:endParaRPr lang="en-US"/>
          </a:p>
        </p:txBody>
      </p:sp>
      <p:sp>
        <p:nvSpPr>
          <p:cNvPr id="25" name="TextBox 24"/>
          <p:cNvSpPr txBox="1"/>
          <p:nvPr/>
        </p:nvSpPr>
        <p:spPr>
          <a:xfrm>
            <a:off x="119271" y="31833055"/>
            <a:ext cx="10296938" cy="1015663"/>
          </a:xfrm>
          <a:prstGeom prst="rect">
            <a:avLst/>
          </a:prstGeom>
          <a:noFill/>
        </p:spPr>
        <p:txBody>
          <a:bodyPr wrap="square" rtlCol="0">
            <a:spAutoFit/>
          </a:bodyPr>
          <a:lstStyle/>
          <a:p>
            <a:r>
              <a:rPr lang="en-US" sz="6000" dirty="0" err="1">
                <a:latin typeface="Tahoma" panose="020B0604030504040204" pitchFamily="34" charset="0"/>
                <a:ea typeface="Tahoma" panose="020B0604030504040204" pitchFamily="34" charset="0"/>
                <a:cs typeface="Tahoma" panose="020B0604030504040204" pitchFamily="34" charset="0"/>
              </a:rPr>
              <a:t>www.krigolsonlab.com</a:t>
            </a:r>
            <a:endParaRPr lang="en-US" sz="6000" dirty="0">
              <a:latin typeface="Tahoma" panose="020B0604030504040204" pitchFamily="34" charset="0"/>
              <a:ea typeface="Tahoma" panose="020B0604030504040204" pitchFamily="34" charset="0"/>
              <a:cs typeface="Tahoma" panose="020B0604030504040204" pitchFamily="34" charset="0"/>
            </a:endParaRPr>
          </a:p>
        </p:txBody>
      </p:sp>
      <p:sp>
        <p:nvSpPr>
          <p:cNvPr id="60" name="TextBox 59">
            <a:extLst>
              <a:ext uri="{FF2B5EF4-FFF2-40B4-BE49-F238E27FC236}">
                <a16:creationId xmlns:a16="http://schemas.microsoft.com/office/drawing/2014/main" id="{FE555E79-063F-46CA-98EE-55ADAEBDAE40}"/>
              </a:ext>
            </a:extLst>
          </p:cNvPr>
          <p:cNvSpPr txBox="1"/>
          <p:nvPr/>
        </p:nvSpPr>
        <p:spPr>
          <a:xfrm>
            <a:off x="119270" y="27976717"/>
            <a:ext cx="43715077" cy="1107996"/>
          </a:xfrm>
          <a:prstGeom prst="rect">
            <a:avLst/>
          </a:prstGeom>
          <a:noFill/>
        </p:spPr>
        <p:txBody>
          <a:bodyPr wrap="square" rtlCol="0">
            <a:spAutoFit/>
          </a:bodyPr>
          <a:lstStyle/>
          <a:p>
            <a:pPr algn="ctr"/>
            <a:r>
              <a:rPr lang="en-US" sz="6600" dirty="0">
                <a:latin typeface="Tahoma" panose="020B0604030504040204" pitchFamily="34" charset="0"/>
                <a:ea typeface="Tahoma" panose="020B0604030504040204" pitchFamily="34" charset="0"/>
                <a:cs typeface="Tahoma" panose="020B0604030504040204" pitchFamily="34" charset="0"/>
              </a:rPr>
              <a:t>CONCLUSIONS</a:t>
            </a:r>
          </a:p>
        </p:txBody>
      </p:sp>
      <p:pic>
        <p:nvPicPr>
          <p:cNvPr id="94" name="Picture 93">
            <a:extLst>
              <a:ext uri="{FF2B5EF4-FFF2-40B4-BE49-F238E27FC236}">
                <a16:creationId xmlns:a16="http://schemas.microsoft.com/office/drawing/2014/main" id="{77BE3BC2-1EAC-4625-AE66-79C829F7E9B0}"/>
              </a:ext>
            </a:extLst>
          </p:cNvPr>
          <p:cNvPicPr>
            <a:picLocks noChangeAspect="1"/>
          </p:cNvPicPr>
          <p:nvPr/>
        </p:nvPicPr>
        <p:blipFill>
          <a:blip r:embed="rId4"/>
          <a:stretch>
            <a:fillRect/>
          </a:stretch>
        </p:blipFill>
        <p:spPr>
          <a:xfrm>
            <a:off x="32506590" y="150982"/>
            <a:ext cx="11170260" cy="2019114"/>
          </a:xfrm>
          <a:prstGeom prst="rect">
            <a:avLst/>
          </a:prstGeom>
        </p:spPr>
      </p:pic>
      <p:sp>
        <p:nvSpPr>
          <p:cNvPr id="105" name="TextBox 104">
            <a:extLst>
              <a:ext uri="{FF2B5EF4-FFF2-40B4-BE49-F238E27FC236}">
                <a16:creationId xmlns:a16="http://schemas.microsoft.com/office/drawing/2014/main" id="{48470701-CD92-4F05-915E-EF2139FAA88D}"/>
              </a:ext>
            </a:extLst>
          </p:cNvPr>
          <p:cNvSpPr txBox="1"/>
          <p:nvPr/>
        </p:nvSpPr>
        <p:spPr>
          <a:xfrm>
            <a:off x="741540" y="4832638"/>
            <a:ext cx="17482314" cy="1107996"/>
          </a:xfrm>
          <a:prstGeom prst="rect">
            <a:avLst/>
          </a:prstGeom>
          <a:noFill/>
        </p:spPr>
        <p:txBody>
          <a:bodyPr wrap="square" rtlCol="0">
            <a:spAutoFit/>
          </a:bodyPr>
          <a:lstStyle/>
          <a:p>
            <a:pPr algn="ctr"/>
            <a:r>
              <a:rPr lang="en-US" sz="6600" dirty="0">
                <a:latin typeface="Tahoma" panose="020B0604030504040204" pitchFamily="34" charset="0"/>
                <a:ea typeface="Tahoma" panose="020B0604030504040204" pitchFamily="34" charset="0"/>
                <a:cs typeface="Tahoma" panose="020B0604030504040204" pitchFamily="34" charset="0"/>
              </a:rPr>
              <a:t>INTRODUCTION</a:t>
            </a:r>
          </a:p>
        </p:txBody>
      </p:sp>
      <p:sp>
        <p:nvSpPr>
          <p:cNvPr id="88" name="TextBox 87">
            <a:extLst>
              <a:ext uri="{FF2B5EF4-FFF2-40B4-BE49-F238E27FC236}">
                <a16:creationId xmlns:a16="http://schemas.microsoft.com/office/drawing/2014/main" id="{636BBC0E-02F2-4B1C-8888-7524464B1409}"/>
              </a:ext>
            </a:extLst>
          </p:cNvPr>
          <p:cNvSpPr txBox="1"/>
          <p:nvPr/>
        </p:nvSpPr>
        <p:spPr>
          <a:xfrm>
            <a:off x="18831474" y="31845518"/>
            <a:ext cx="5689930" cy="1015663"/>
          </a:xfrm>
          <a:prstGeom prst="rect">
            <a:avLst/>
          </a:prstGeom>
          <a:noFill/>
        </p:spPr>
        <p:txBody>
          <a:bodyPr wrap="square" rtlCol="0">
            <a:spAutoFit/>
          </a:bodyPr>
          <a:lstStyle/>
          <a:p>
            <a:pPr algn="ctr"/>
            <a:r>
              <a:rPr lang="en-US" sz="6000" dirty="0">
                <a:latin typeface="Tahoma" panose="020B0604030504040204" pitchFamily="34" charset="0"/>
                <a:ea typeface="Tahoma" panose="020B0604030504040204" pitchFamily="34" charset="0"/>
                <a:cs typeface="Tahoma" panose="020B0604030504040204" pitchFamily="34" charset="0"/>
              </a:rPr>
              <a:t>Poster #C1</a:t>
            </a:r>
          </a:p>
        </p:txBody>
      </p:sp>
      <p:sp>
        <p:nvSpPr>
          <p:cNvPr id="40" name="TextBox 39">
            <a:extLst>
              <a:ext uri="{FF2B5EF4-FFF2-40B4-BE49-F238E27FC236}">
                <a16:creationId xmlns:a16="http://schemas.microsoft.com/office/drawing/2014/main" id="{2FCFC20C-08FC-2347-8420-523D14C2B1B9}"/>
              </a:ext>
            </a:extLst>
          </p:cNvPr>
          <p:cNvSpPr txBox="1"/>
          <p:nvPr/>
        </p:nvSpPr>
        <p:spPr>
          <a:xfrm>
            <a:off x="36966803" y="31854290"/>
            <a:ext cx="6867544" cy="1015663"/>
          </a:xfrm>
          <a:prstGeom prst="rect">
            <a:avLst/>
          </a:prstGeom>
          <a:noFill/>
        </p:spPr>
        <p:txBody>
          <a:bodyPr wrap="square" rtlCol="0">
            <a:spAutoFit/>
          </a:bodyPr>
          <a:lstStyle/>
          <a:p>
            <a:pPr algn="r"/>
            <a:r>
              <a:rPr lang="en-US" sz="6000" dirty="0" err="1">
                <a:latin typeface="Tahoma" panose="020B0604030504040204" pitchFamily="34" charset="0"/>
                <a:ea typeface="Tahoma" panose="020B0604030504040204" pitchFamily="34" charset="0"/>
                <a:cs typeface="Tahoma" panose="020B0604030504040204" pitchFamily="34" charset="0"/>
              </a:rPr>
              <a:t>greggill@uvic.ca</a:t>
            </a:r>
            <a:endParaRPr lang="en-US" sz="6000" dirty="0">
              <a:latin typeface="Tahoma" panose="020B0604030504040204" pitchFamily="34" charset="0"/>
              <a:ea typeface="Tahoma" panose="020B0604030504040204" pitchFamily="34" charset="0"/>
              <a:cs typeface="Tahoma" panose="020B0604030504040204" pitchFamily="34" charset="0"/>
            </a:endParaRPr>
          </a:p>
        </p:txBody>
      </p:sp>
      <p:pic>
        <p:nvPicPr>
          <p:cNvPr id="46" name="Picture 45" descr="A flat screen tv sitting on top of a desk&#10;&#10;Description automatically generated">
            <a:extLst>
              <a:ext uri="{FF2B5EF4-FFF2-40B4-BE49-F238E27FC236}">
                <a16:creationId xmlns:a16="http://schemas.microsoft.com/office/drawing/2014/main" id="{7D5E2FD6-9F4F-364E-81D7-0FEC5B7B55DE}"/>
              </a:ext>
            </a:extLst>
          </p:cNvPr>
          <p:cNvPicPr>
            <a:picLocks/>
          </p:cNvPicPr>
          <p:nvPr/>
        </p:nvPicPr>
        <p:blipFill rotWithShape="1">
          <a:blip r:embed="rId5"/>
          <a:srcRect l="2240" t="823" b="-823"/>
          <a:stretch/>
        </p:blipFill>
        <p:spPr>
          <a:xfrm>
            <a:off x="37612326" y="8637987"/>
            <a:ext cx="5290743" cy="3365050"/>
          </a:xfrm>
          <a:prstGeom prst="rect">
            <a:avLst/>
          </a:prstGeom>
        </p:spPr>
      </p:pic>
      <p:pic>
        <p:nvPicPr>
          <p:cNvPr id="47" name="Picture 46" descr="A picture containing cockpit, computer, table, water&#10;&#10;Description automatically generated">
            <a:extLst>
              <a:ext uri="{FF2B5EF4-FFF2-40B4-BE49-F238E27FC236}">
                <a16:creationId xmlns:a16="http://schemas.microsoft.com/office/drawing/2014/main" id="{45D9542F-4D72-9B42-8020-96D6D54C1C1E}"/>
              </a:ext>
            </a:extLst>
          </p:cNvPr>
          <p:cNvPicPr>
            <a:picLocks noChangeAspect="1"/>
          </p:cNvPicPr>
          <p:nvPr/>
        </p:nvPicPr>
        <p:blipFill>
          <a:blip r:embed="rId6"/>
          <a:stretch>
            <a:fillRect/>
          </a:stretch>
        </p:blipFill>
        <p:spPr>
          <a:xfrm>
            <a:off x="37612327" y="5174195"/>
            <a:ext cx="5290743" cy="3200400"/>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CC3BF702-0AF0-504B-BE52-1936DC193D28}"/>
              </a:ext>
            </a:extLst>
          </p:cNvPr>
          <p:cNvPicPr>
            <a:picLocks noChangeAspect="1"/>
          </p:cNvPicPr>
          <p:nvPr/>
        </p:nvPicPr>
        <p:blipFill>
          <a:blip r:embed="rId7"/>
          <a:stretch>
            <a:fillRect/>
          </a:stretch>
        </p:blipFill>
        <p:spPr>
          <a:xfrm>
            <a:off x="31307314" y="6044835"/>
            <a:ext cx="5479876" cy="6673523"/>
          </a:xfrm>
          <a:prstGeom prst="rect">
            <a:avLst/>
          </a:prstGeom>
        </p:spPr>
      </p:pic>
      <p:sp>
        <p:nvSpPr>
          <p:cNvPr id="18" name="TextBox 17">
            <a:extLst>
              <a:ext uri="{FF2B5EF4-FFF2-40B4-BE49-F238E27FC236}">
                <a16:creationId xmlns:a16="http://schemas.microsoft.com/office/drawing/2014/main" id="{233E0503-ED61-4C40-A143-169FFDD75DEB}"/>
              </a:ext>
            </a:extLst>
          </p:cNvPr>
          <p:cNvSpPr txBox="1"/>
          <p:nvPr/>
        </p:nvSpPr>
        <p:spPr>
          <a:xfrm>
            <a:off x="19405600" y="6044835"/>
            <a:ext cx="11582400" cy="7210885"/>
          </a:xfrm>
          <a:prstGeom prst="rect">
            <a:avLst/>
          </a:prstGeom>
          <a:noFill/>
        </p:spPr>
        <p:txBody>
          <a:bodyPr wrap="square" rtlCol="0">
            <a:spAutoFit/>
          </a:bodyPr>
          <a:lstStyle/>
          <a:p>
            <a:pPr marL="571500" indent="-571500">
              <a:buFont typeface="Arial"/>
              <a:buChar char="•"/>
            </a:pPr>
            <a:r>
              <a:rPr lang="en-US" sz="3000" dirty="0">
                <a:latin typeface="Tahoma" panose="020B0604030504040204" pitchFamily="34" charset="0"/>
                <a:ea typeface="Tahoma" panose="020B0604030504040204" pitchFamily="34" charset="0"/>
                <a:cs typeface="Tahoma" panose="020B0604030504040204" pitchFamily="34" charset="0"/>
              </a:rPr>
              <a:t>10 participants from the University of Victoria have been recruited to date</a:t>
            </a:r>
          </a:p>
          <a:p>
            <a:endParaRPr lang="en-US" sz="3000"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a:buChar char="•"/>
            </a:pPr>
            <a:r>
              <a:rPr lang="en-US" sz="3000" dirty="0">
                <a:latin typeface="Tahoma" panose="020B0604030504040204" pitchFamily="34" charset="0"/>
                <a:ea typeface="Tahoma" panose="020B0604030504040204" pitchFamily="34" charset="0"/>
                <a:cs typeface="Tahoma" panose="020B0604030504040204" pitchFamily="34" charset="0"/>
              </a:rPr>
              <a:t>Participants completed 6-hour sessions in Microsoft Flight Simulator X Steam Edition, overlaid with a passive auditory oddball that they were not made aware of</a:t>
            </a:r>
          </a:p>
          <a:p>
            <a:endParaRPr lang="en-US" sz="3000"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a:buChar char="•"/>
            </a:pPr>
            <a:r>
              <a:rPr lang="en-US" sz="3000" dirty="0">
                <a:latin typeface="Tahoma" panose="020B0604030504040204" pitchFamily="34" charset="0"/>
                <a:ea typeface="Tahoma" panose="020B0604030504040204" pitchFamily="34" charset="0"/>
                <a:cs typeface="Tahoma" panose="020B0604030504040204" pitchFamily="34" charset="0"/>
              </a:rPr>
              <a:t>Participants were instructed to fly the aircraft and attend to intermittent in-game instructions provided to them periodically by the experimenter, including a visual oddball</a:t>
            </a:r>
          </a:p>
          <a:p>
            <a:endParaRPr lang="en-US" sz="3000"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a:buChar char="•"/>
            </a:pPr>
            <a:r>
              <a:rPr lang="en-US" sz="3000" dirty="0">
                <a:latin typeface="Tahoma" panose="020B0604030504040204" pitchFamily="34" charset="0"/>
                <a:ea typeface="Tahoma" panose="020B0604030504040204" pitchFamily="34" charset="0"/>
                <a:cs typeface="Tahoma" panose="020B0604030504040204" pitchFamily="34" charset="0"/>
              </a:rPr>
              <a:t>EEG data was recorded from a MUSE portable EEG device, a 5-channel system designed for portability</a:t>
            </a:r>
          </a:p>
          <a:p>
            <a:endParaRPr lang="en-US" dirty="0"/>
          </a:p>
        </p:txBody>
      </p:sp>
      <p:graphicFrame>
        <p:nvGraphicFramePr>
          <p:cNvPr id="27" name="Chart 26">
            <a:extLst>
              <a:ext uri="{FF2B5EF4-FFF2-40B4-BE49-F238E27FC236}">
                <a16:creationId xmlns:a16="http://schemas.microsoft.com/office/drawing/2014/main" id="{19E7002E-3E23-1543-91F0-0A5781902CF5}"/>
              </a:ext>
            </a:extLst>
          </p:cNvPr>
          <p:cNvGraphicFramePr>
            <a:graphicFrameLocks/>
          </p:cNvGraphicFramePr>
          <p:nvPr>
            <p:extLst>
              <p:ext uri="{D42A27DB-BD31-4B8C-83A1-F6EECF244321}">
                <p14:modId xmlns:p14="http://schemas.microsoft.com/office/powerpoint/2010/main" val="112401963"/>
              </p:ext>
            </p:extLst>
          </p:nvPr>
        </p:nvGraphicFramePr>
        <p:xfrm>
          <a:off x="2499360" y="15991962"/>
          <a:ext cx="13288616" cy="548765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Chart 28">
            <a:extLst>
              <a:ext uri="{FF2B5EF4-FFF2-40B4-BE49-F238E27FC236}">
                <a16:creationId xmlns:a16="http://schemas.microsoft.com/office/drawing/2014/main" id="{9FAB4119-DAEA-9D46-8DB4-F3732E5364D2}"/>
              </a:ext>
            </a:extLst>
          </p:cNvPr>
          <p:cNvGraphicFramePr>
            <a:graphicFrameLocks/>
          </p:cNvGraphicFramePr>
          <p:nvPr>
            <p:extLst>
              <p:ext uri="{D42A27DB-BD31-4B8C-83A1-F6EECF244321}">
                <p14:modId xmlns:p14="http://schemas.microsoft.com/office/powerpoint/2010/main" val="2464352778"/>
              </p:ext>
            </p:extLst>
          </p:nvPr>
        </p:nvGraphicFramePr>
        <p:xfrm>
          <a:off x="2254992" y="21622089"/>
          <a:ext cx="13288615" cy="6172751"/>
        </p:xfrm>
        <a:graphic>
          <a:graphicData uri="http://schemas.openxmlformats.org/drawingml/2006/chart">
            <c:chart xmlns:c="http://schemas.openxmlformats.org/drawingml/2006/chart" xmlns:r="http://schemas.openxmlformats.org/officeDocument/2006/relationships" r:id="rId9"/>
          </a:graphicData>
        </a:graphic>
      </p:graphicFrame>
      <p:pic>
        <p:nvPicPr>
          <p:cNvPr id="11" name="Picture 10" descr="A screenshot of a cell phone&#10;&#10;Description automatically generated">
            <a:extLst>
              <a:ext uri="{FF2B5EF4-FFF2-40B4-BE49-F238E27FC236}">
                <a16:creationId xmlns:a16="http://schemas.microsoft.com/office/drawing/2014/main" id="{ED414B42-1F19-6648-BCD5-090CA86B6584}"/>
              </a:ext>
            </a:extLst>
          </p:cNvPr>
          <p:cNvPicPr>
            <a:picLocks noChangeAspect="1"/>
          </p:cNvPicPr>
          <p:nvPr/>
        </p:nvPicPr>
        <p:blipFill>
          <a:blip r:embed="rId10"/>
          <a:stretch>
            <a:fillRect/>
          </a:stretch>
        </p:blipFill>
        <p:spPr>
          <a:xfrm>
            <a:off x="23874634" y="15584659"/>
            <a:ext cx="9537106" cy="8930887"/>
          </a:xfrm>
          <a:prstGeom prst="rect">
            <a:avLst/>
          </a:prstGeom>
        </p:spPr>
      </p:pic>
      <p:pic>
        <p:nvPicPr>
          <p:cNvPr id="20" name="Picture 19" descr="A close up of a map&#10;&#10;Description automatically generated">
            <a:extLst>
              <a:ext uri="{FF2B5EF4-FFF2-40B4-BE49-F238E27FC236}">
                <a16:creationId xmlns:a16="http://schemas.microsoft.com/office/drawing/2014/main" id="{3E34427C-C1A2-C04D-8146-C65F0C8BCE95}"/>
              </a:ext>
            </a:extLst>
          </p:cNvPr>
          <p:cNvPicPr>
            <a:picLocks noChangeAspect="1"/>
          </p:cNvPicPr>
          <p:nvPr/>
        </p:nvPicPr>
        <p:blipFill>
          <a:blip r:embed="rId11"/>
          <a:stretch>
            <a:fillRect/>
          </a:stretch>
        </p:blipFill>
        <p:spPr>
          <a:xfrm>
            <a:off x="33809474" y="15686004"/>
            <a:ext cx="9944034" cy="8551292"/>
          </a:xfrm>
          <a:prstGeom prst="rect">
            <a:avLst/>
          </a:prstGeom>
        </p:spPr>
      </p:pic>
      <p:sp>
        <p:nvSpPr>
          <p:cNvPr id="21" name="TextBox 20">
            <a:extLst>
              <a:ext uri="{FF2B5EF4-FFF2-40B4-BE49-F238E27FC236}">
                <a16:creationId xmlns:a16="http://schemas.microsoft.com/office/drawing/2014/main" id="{4C1B1191-E7BB-7045-B7D4-CC29498B94ED}"/>
              </a:ext>
            </a:extLst>
          </p:cNvPr>
          <p:cNvSpPr txBox="1"/>
          <p:nvPr/>
        </p:nvSpPr>
        <p:spPr>
          <a:xfrm>
            <a:off x="15964100" y="19209840"/>
            <a:ext cx="7162005" cy="4247317"/>
          </a:xfrm>
          <a:prstGeom prst="rect">
            <a:avLst/>
          </a:prstGeom>
          <a:noFill/>
        </p:spPr>
        <p:txBody>
          <a:bodyPr wrap="square" rtlCol="0">
            <a:spAutoFit/>
          </a:bodyPr>
          <a:lstStyle/>
          <a:p>
            <a:r>
              <a:rPr lang="en-US" sz="3000" dirty="0">
                <a:latin typeface="Tahoma" panose="020B0604030504040204" pitchFamily="34" charset="0"/>
                <a:ea typeface="Tahoma" panose="020B0604030504040204" pitchFamily="34" charset="0"/>
                <a:cs typeface="Tahoma" panose="020B0604030504040204" pitchFamily="34" charset="0"/>
              </a:rPr>
              <a:t>Figure 1. Left. A representation of alpha and theta power across time.  As displayed, theta and alpha power increase after participants receive a break from the task. This is consistent with prior fatigue research indicating a pattern of decreased alpha and theta across time, despite the increase in activity immediately following the break.</a:t>
            </a:r>
          </a:p>
        </p:txBody>
      </p:sp>
      <p:sp>
        <p:nvSpPr>
          <p:cNvPr id="22" name="TextBox 21">
            <a:extLst>
              <a:ext uri="{FF2B5EF4-FFF2-40B4-BE49-F238E27FC236}">
                <a16:creationId xmlns:a16="http://schemas.microsoft.com/office/drawing/2014/main" id="{65641DDE-F5A3-2543-93C9-F3FE1ADE8531}"/>
              </a:ext>
            </a:extLst>
          </p:cNvPr>
          <p:cNvSpPr txBox="1"/>
          <p:nvPr/>
        </p:nvSpPr>
        <p:spPr>
          <a:xfrm>
            <a:off x="25450800" y="25044400"/>
            <a:ext cx="16185408" cy="1477328"/>
          </a:xfrm>
          <a:prstGeom prst="rect">
            <a:avLst/>
          </a:prstGeom>
          <a:noFill/>
        </p:spPr>
        <p:txBody>
          <a:bodyPr wrap="square" rtlCol="0">
            <a:spAutoFit/>
          </a:bodyPr>
          <a:lstStyle/>
          <a:p>
            <a:r>
              <a:rPr lang="en-US" sz="3000" dirty="0">
                <a:latin typeface="Tahoma" panose="020B0604030504040204" pitchFamily="34" charset="0"/>
                <a:ea typeface="Tahoma" panose="020B0604030504040204" pitchFamily="34" charset="0"/>
                <a:cs typeface="Tahoma" panose="020B0604030504040204" pitchFamily="34" charset="0"/>
              </a:rPr>
              <a:t>Figure 2. P300 responses for visual oddball (left) and auditory oddball (right). The black line displayed is representative of the difference wave between the irregular stimulus and the regular stimulus.</a:t>
            </a:r>
          </a:p>
        </p:txBody>
      </p:sp>
      <p:sp>
        <p:nvSpPr>
          <p:cNvPr id="24" name="TextBox 23">
            <a:extLst>
              <a:ext uri="{FF2B5EF4-FFF2-40B4-BE49-F238E27FC236}">
                <a16:creationId xmlns:a16="http://schemas.microsoft.com/office/drawing/2014/main" id="{DFAF9CA7-881B-F246-91E3-59913A652F8E}"/>
              </a:ext>
            </a:extLst>
          </p:cNvPr>
          <p:cNvSpPr txBox="1"/>
          <p:nvPr/>
        </p:nvSpPr>
        <p:spPr>
          <a:xfrm>
            <a:off x="741540" y="29074584"/>
            <a:ext cx="41693060" cy="1477328"/>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Tahoma" panose="020B0604030504040204" pitchFamily="34" charset="0"/>
                <a:ea typeface="Tahoma" panose="020B0604030504040204" pitchFamily="34" charset="0"/>
                <a:cs typeface="Tahoma" panose="020B0604030504040204" pitchFamily="34" charset="0"/>
              </a:rPr>
              <a:t>While more data needs to be collected, our findings are in line with the previous consensus on theta and alpha power when it comes to fatigue and the general decrease in theta and alpha power across time </a:t>
            </a:r>
          </a:p>
          <a:p>
            <a:pPr marL="457200" indent="-457200">
              <a:buFont typeface="Arial" panose="020B0604020202020204" pitchFamily="34" charset="0"/>
              <a:buChar char="•"/>
            </a:pPr>
            <a:r>
              <a:rPr lang="en-US" sz="3000" dirty="0">
                <a:latin typeface="Tahoma" panose="020B0604030504040204" pitchFamily="34" charset="0"/>
                <a:ea typeface="Tahoma" panose="020B0604030504040204" pitchFamily="34" charset="0"/>
                <a:cs typeface="Tahoma" panose="020B0604030504040204" pitchFamily="34" charset="0"/>
              </a:rPr>
              <a:t>More data collection is needed to verify the trends seen in preliminary data collection in terms of trends across time</a:t>
            </a:r>
          </a:p>
          <a:p>
            <a:pPr marL="457200" indent="-457200">
              <a:buFont typeface="Arial" panose="020B0604020202020204" pitchFamily="34" charset="0"/>
              <a:buChar char="•"/>
            </a:pPr>
            <a:r>
              <a:rPr lang="en-US" sz="3000" dirty="0">
                <a:latin typeface="Tahoma" panose="020B0604030504040204" pitchFamily="34" charset="0"/>
                <a:ea typeface="Tahoma" panose="020B0604030504040204" pitchFamily="34" charset="0"/>
                <a:cs typeface="Tahoma" panose="020B0604030504040204" pitchFamily="34" charset="0"/>
              </a:rPr>
              <a:t>With more data collection, the trends evident in </a:t>
            </a:r>
            <a:r>
              <a:rPr lang="en-US" sz="3000">
                <a:latin typeface="Tahoma" panose="020B0604030504040204" pitchFamily="34" charset="0"/>
                <a:ea typeface="Tahoma" panose="020B0604030504040204" pitchFamily="34" charset="0"/>
                <a:cs typeface="Tahoma" panose="020B0604030504040204" pitchFamily="34" charset="0"/>
              </a:rPr>
              <a:t>preliminaary</a:t>
            </a:r>
            <a:r>
              <a:rPr lang="en-US" sz="3000" dirty="0">
                <a:latin typeface="Tahoma" panose="020B0604030504040204" pitchFamily="34" charset="0"/>
                <a:ea typeface="Tahoma" panose="020B0604030504040204" pitchFamily="34" charset="0"/>
                <a:cs typeface="Tahoma" panose="020B0604030504040204" pitchFamily="34" charset="0"/>
              </a:rPr>
              <a:t> data collection will become much more </a:t>
            </a:r>
            <a:r>
              <a:rPr lang="en-US" sz="3000" dirty="0" err="1">
                <a:latin typeface="Tahoma" panose="020B0604030504040204" pitchFamily="34" charset="0"/>
                <a:ea typeface="Tahoma" panose="020B0604030504040204" pitchFamily="34" charset="0"/>
                <a:cs typeface="Tahoma" panose="020B0604030504040204" pitchFamily="34" charset="0"/>
              </a:rPr>
              <a:t>cleaf</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85529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7156</TotalTime>
  <Words>441</Words>
  <Application>Microsoft Macintosh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Tahoma</vt:lpstr>
      <vt:lpstr>Office Theme</vt:lpstr>
      <vt:lpstr>Highway to the Danger Zone: Fatigue Assessment in a Flight Simulation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W</dc:creator>
  <cp:lastModifiedBy>Gregory Gill</cp:lastModifiedBy>
  <cp:revision>108</cp:revision>
  <cp:lastPrinted>2017-04-23T15:48:30Z</cp:lastPrinted>
  <dcterms:created xsi:type="dcterms:W3CDTF">2017-04-23T15:12:38Z</dcterms:created>
  <dcterms:modified xsi:type="dcterms:W3CDTF">2020-05-02T03:56:15Z</dcterms:modified>
</cp:coreProperties>
</file>