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media/image5.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132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38"/>
  </p:normalViewPr>
  <p:slideViewPr>
    <p:cSldViewPr snapToGrid="0" snapToObjects="1">
      <p:cViewPr>
        <p:scale>
          <a:sx n="38" d="100"/>
          <a:sy n="38" d="100"/>
        </p:scale>
        <p:origin x="2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reggill/Downloads/Fu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reggill/Downloads/Fuc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Theta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022440862163518E-2"/>
          <c:y val="1.1629375388941179E-2"/>
          <c:w val="0.95160355909528949"/>
          <c:h val="0.87420957992783743"/>
        </c:manualLayout>
      </c:layout>
      <c:barChart>
        <c:barDir val="col"/>
        <c:grouping val="clustered"/>
        <c:varyColors val="0"/>
        <c:ser>
          <c:idx val="0"/>
          <c:order val="0"/>
          <c:spPr>
            <a:solidFill>
              <a:schemeClr val="accent1"/>
            </a:solidFill>
            <a:ln>
              <a:noFill/>
            </a:ln>
            <a:effectLst/>
          </c:spPr>
          <c:invertIfNegative val="0"/>
          <c:val>
            <c:numRef>
              <c:f>Sheet1!$F$2:$F$11</c:f>
              <c:numCache>
                <c:formatCode>General</c:formatCode>
                <c:ptCount val="10"/>
                <c:pt idx="0">
                  <c:v>6.4852035191503701</c:v>
                </c:pt>
                <c:pt idx="1">
                  <c:v>7.0911868168127503</c:v>
                </c:pt>
                <c:pt idx="2">
                  <c:v>29.2809668309297</c:v>
                </c:pt>
                <c:pt idx="3">
                  <c:v>20.197011352827602</c:v>
                </c:pt>
                <c:pt idx="4">
                  <c:v>7.6026968255504803</c:v>
                </c:pt>
                <c:pt idx="5">
                  <c:v>14.870966813052499</c:v>
                </c:pt>
                <c:pt idx="6">
                  <c:v>6.6657935677643296</c:v>
                </c:pt>
                <c:pt idx="7">
                  <c:v>5.4296969601567397</c:v>
                </c:pt>
                <c:pt idx="8">
                  <c:v>10.5662479339702</c:v>
                </c:pt>
                <c:pt idx="9">
                  <c:v>5.0545566353710596</c:v>
                </c:pt>
              </c:numCache>
            </c:numRef>
          </c:val>
          <c:extLst>
            <c:ext xmlns:c16="http://schemas.microsoft.com/office/drawing/2014/chart" uri="{C3380CC4-5D6E-409C-BE32-E72D297353CC}">
              <c16:uniqueId val="{00000000-B12E-D242-A674-C562EEAF5741}"/>
            </c:ext>
          </c:extLst>
        </c:ser>
        <c:dLbls>
          <c:showLegendKey val="0"/>
          <c:showVal val="0"/>
          <c:showCatName val="0"/>
          <c:showSerName val="0"/>
          <c:showPercent val="0"/>
          <c:showBubbleSize val="0"/>
        </c:dLbls>
        <c:gapWidth val="219"/>
        <c:overlap val="-27"/>
        <c:axId val="791370736"/>
        <c:axId val="791028592"/>
      </c:barChart>
      <c:catAx>
        <c:axId val="791370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Experimental</a:t>
                </a:r>
                <a:r>
                  <a:rPr lang="en-US" baseline="0">
                    <a:latin typeface="Arial" panose="020B0604020202020204" pitchFamily="34" charset="0"/>
                    <a:cs typeface="Arial" panose="020B0604020202020204" pitchFamily="34" charset="0"/>
                  </a:rPr>
                  <a:t> Block</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028592"/>
        <c:crosses val="autoZero"/>
        <c:auto val="1"/>
        <c:lblAlgn val="ctr"/>
        <c:lblOffset val="100"/>
        <c:noMultiLvlLbl val="0"/>
      </c:catAx>
      <c:valAx>
        <c:axId val="7910285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370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Alpha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045586767319245E-2"/>
          <c:y val="2.327876177088627E-2"/>
          <c:w val="0.95097521983964117"/>
          <c:h val="0.86962094873565732"/>
        </c:manualLayout>
      </c:layout>
      <c:barChart>
        <c:barDir val="col"/>
        <c:grouping val="clustered"/>
        <c:varyColors val="0"/>
        <c:ser>
          <c:idx val="0"/>
          <c:order val="0"/>
          <c:spPr>
            <a:solidFill>
              <a:schemeClr val="accent1"/>
            </a:solidFill>
            <a:ln>
              <a:noFill/>
            </a:ln>
            <a:effectLst/>
          </c:spPr>
          <c:invertIfNegative val="0"/>
          <c:val>
            <c:numRef>
              <c:f>Sheet1!$F$13:$F$22</c:f>
              <c:numCache>
                <c:formatCode>General</c:formatCode>
                <c:ptCount val="10"/>
                <c:pt idx="0">
                  <c:v>2.1513631969079201</c:v>
                </c:pt>
                <c:pt idx="1">
                  <c:v>2.1978733177182099</c:v>
                </c:pt>
                <c:pt idx="2">
                  <c:v>9.5598479675727006</c:v>
                </c:pt>
                <c:pt idx="3">
                  <c:v>6.9926422720507704</c:v>
                </c:pt>
                <c:pt idx="4">
                  <c:v>2.5595962251642002</c:v>
                </c:pt>
                <c:pt idx="5">
                  <c:v>6.8002775795086796</c:v>
                </c:pt>
                <c:pt idx="6">
                  <c:v>2.4597448908575101</c:v>
                </c:pt>
                <c:pt idx="7">
                  <c:v>1.73972109241768</c:v>
                </c:pt>
                <c:pt idx="8">
                  <c:v>3.5880444337542801</c:v>
                </c:pt>
                <c:pt idx="9">
                  <c:v>1.3312601345697199</c:v>
                </c:pt>
              </c:numCache>
            </c:numRef>
          </c:val>
          <c:extLst>
            <c:ext xmlns:c16="http://schemas.microsoft.com/office/drawing/2014/chart" uri="{C3380CC4-5D6E-409C-BE32-E72D297353CC}">
              <c16:uniqueId val="{00000000-1936-004F-ABA6-462360EB5013}"/>
            </c:ext>
          </c:extLst>
        </c:ser>
        <c:dLbls>
          <c:showLegendKey val="0"/>
          <c:showVal val="0"/>
          <c:showCatName val="0"/>
          <c:showSerName val="0"/>
          <c:showPercent val="0"/>
          <c:showBubbleSize val="0"/>
        </c:dLbls>
        <c:gapWidth val="219"/>
        <c:overlap val="-27"/>
        <c:axId val="796595056"/>
        <c:axId val="791516080"/>
      </c:barChart>
      <c:catAx>
        <c:axId val="79659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Experimental Block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516080"/>
        <c:crosses val="autoZero"/>
        <c:auto val="1"/>
        <c:lblAlgn val="ctr"/>
        <c:lblOffset val="100"/>
        <c:noMultiLvlLbl val="0"/>
      </c:catAx>
      <c:valAx>
        <c:axId val="7915160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659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61461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35970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2273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1945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AB2CE-BCCB-E842-A80F-76B9B5DDFE56}"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503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BAB2CE-BCCB-E842-A80F-76B9B5DDFE56}"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88135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BAB2CE-BCCB-E842-A80F-76B9B5DDFE56}" type="datetimeFigureOut">
              <a:rPr lang="en-US" smtClean="0"/>
              <a:t>5/2/20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67083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BAB2CE-BCCB-E842-A80F-76B9B5DDFE56}" type="datetimeFigureOut">
              <a:rPr lang="en-US" smtClean="0"/>
              <a:t>5/2/20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7384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AB2CE-BCCB-E842-A80F-76B9B5DDFE56}" type="datetimeFigureOut">
              <a:rPr lang="en-US" smtClean="0"/>
              <a:t>5/2/20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5948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9BAB2CE-BCCB-E842-A80F-76B9B5DDFE56}"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33835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9BAB2CE-BCCB-E842-A80F-76B9B5DDFE56}"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8087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9BAB2CE-BCCB-E842-A80F-76B9B5DDFE56}" type="datetimeFigureOut">
              <a:rPr lang="en-US" smtClean="0"/>
              <a:t>5/2/20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7F1F5AE-EF0A-4041-BAB8-592840FDCAC0}" type="slidenum">
              <a:rPr lang="en-US" smtClean="0"/>
              <a:t>‹#›</a:t>
            </a:fld>
            <a:endParaRPr lang="en-US"/>
          </a:p>
        </p:txBody>
      </p:sp>
    </p:spTree>
    <p:extLst>
      <p:ext uri="{BB962C8B-B14F-4D97-AF65-F5344CB8AC3E}">
        <p14:creationId xmlns:p14="http://schemas.microsoft.com/office/powerpoint/2010/main" val="264458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8.png"/><Relationship Id="rId5" Type="http://schemas.openxmlformats.org/officeDocument/2006/relationships/image" Target="../media/image4.JPG"/><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14D0D6E6-9288-4FC4-AAD1-1D1BE168B6DF}"/>
              </a:ext>
            </a:extLst>
          </p:cNvPr>
          <p:cNvSpPr txBox="1"/>
          <p:nvPr/>
        </p:nvSpPr>
        <p:spPr>
          <a:xfrm>
            <a:off x="18643740" y="4850631"/>
            <a:ext cx="24505920"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METHODS</a:t>
            </a:r>
          </a:p>
        </p:txBody>
      </p:sp>
      <p:sp>
        <p:nvSpPr>
          <p:cNvPr id="112" name="TextBox 111">
            <a:extLst>
              <a:ext uri="{FF2B5EF4-FFF2-40B4-BE49-F238E27FC236}">
                <a16:creationId xmlns:a16="http://schemas.microsoft.com/office/drawing/2014/main" id="{3B7A3DF7-3BE9-443F-BE13-89270609E597}"/>
              </a:ext>
            </a:extLst>
          </p:cNvPr>
          <p:cNvSpPr txBox="1"/>
          <p:nvPr/>
        </p:nvSpPr>
        <p:spPr>
          <a:xfrm>
            <a:off x="-56853" y="13990916"/>
            <a:ext cx="43891200"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RESULTS</a:t>
            </a:r>
          </a:p>
        </p:txBody>
      </p:sp>
      <p:sp>
        <p:nvSpPr>
          <p:cNvPr id="51" name="TextBox 50">
            <a:extLst>
              <a:ext uri="{FF2B5EF4-FFF2-40B4-BE49-F238E27FC236}">
                <a16:creationId xmlns:a16="http://schemas.microsoft.com/office/drawing/2014/main" id="{F685B6B5-2E81-4C65-8C8C-34158E0AF6D6}"/>
              </a:ext>
            </a:extLst>
          </p:cNvPr>
          <p:cNvSpPr txBox="1"/>
          <p:nvPr/>
        </p:nvSpPr>
        <p:spPr>
          <a:xfrm>
            <a:off x="335216" y="4998248"/>
            <a:ext cx="18148007" cy="7971413"/>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a:p>
            <a:endParaRPr lang="en-US" sz="4000" dirty="0"/>
          </a:p>
          <a:p>
            <a:pPr marL="457200" indent="-457200">
              <a:buFont typeface="Arial" panose="020B0604020202020204" pitchFamily="34" charset="0"/>
              <a:buChar char="•"/>
            </a:pPr>
            <a:r>
              <a:rPr lang="en-CA" sz="3000" dirty="0">
                <a:latin typeface="Tahoma" panose="020B0604030504040204" pitchFamily="34" charset="0"/>
                <a:ea typeface="Tahoma" panose="020B0604030504040204" pitchFamily="34" charset="0"/>
                <a:cs typeface="Tahoma" panose="020B0604030504040204" pitchFamily="34" charset="0"/>
              </a:rPr>
              <a:t>Fatigue has been identified as one of the leading causes of accidents and performance impairment in the workplace with cognitive fatigue often experienced during prolonged tasks requiring high cognitive effort.</a:t>
            </a:r>
            <a:r>
              <a:rPr lang="en-CA" sz="3000" baseline="30000" dirty="0">
                <a:latin typeface="Tahoma" panose="020B0604030504040204" pitchFamily="34" charset="0"/>
                <a:ea typeface="Tahoma" panose="020B0604030504040204" pitchFamily="34" charset="0"/>
                <a:cs typeface="Tahoma" panose="020B0604030504040204" pitchFamily="34" charset="0"/>
              </a:rPr>
              <a:t>1-5</a:t>
            </a:r>
            <a:endParaRPr lang="en-CA" sz="3000" dirty="0">
              <a:latin typeface="Tahoma" panose="020B0604030504040204" pitchFamily="34" charset="0"/>
              <a:ea typeface="Tahoma" panose="020B0604030504040204" pitchFamily="34" charset="0"/>
              <a:cs typeface="Tahoma" panose="020B0604030504040204" pitchFamily="34" charset="0"/>
            </a:endParaRP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CA" sz="3000" dirty="0">
                <a:latin typeface="Tahoma" panose="020B0604030504040204" pitchFamily="34" charset="0"/>
                <a:ea typeface="Tahoma" panose="020B0604030504040204" pitchFamily="34" charset="0"/>
                <a:cs typeface="Tahoma" panose="020B0604030504040204" pitchFamily="34" charset="0"/>
              </a:rPr>
              <a:t>Pilot fatigue is a safety risk in aviation and responsible for 4-7% of civil accidents.</a:t>
            </a:r>
            <a:r>
              <a:rPr lang="en-CA" sz="3000" baseline="30000" dirty="0">
                <a:latin typeface="Tahoma" panose="020B0604030504040204" pitchFamily="34" charset="0"/>
                <a:ea typeface="Tahoma" panose="020B0604030504040204" pitchFamily="34" charset="0"/>
                <a:cs typeface="Tahoma" panose="020B0604030504040204" pitchFamily="34" charset="0"/>
              </a:rPr>
              <a:t>6</a:t>
            </a:r>
            <a:r>
              <a:rPr lang="en-CA" sz="3000" dirty="0">
                <a:latin typeface="Tahoma" panose="020B0604030504040204" pitchFamily="34" charset="0"/>
                <a:ea typeface="Tahoma" panose="020B0604030504040204" pitchFamily="34" charset="0"/>
                <a:cs typeface="Tahoma" panose="020B0604030504040204" pitchFamily="34" charset="0"/>
              </a:rPr>
              <a:t> </a:t>
            </a:r>
            <a:r>
              <a:rPr lang="en-US" sz="3000" dirty="0">
                <a:latin typeface="Tahoma" panose="020B0604030504040204" pitchFamily="34" charset="0"/>
                <a:ea typeface="Tahoma" panose="020B0604030504040204" pitchFamily="34" charset="0"/>
                <a:cs typeface="Tahoma" panose="020B0604030504040204" pitchFamily="34" charset="0"/>
              </a:rPr>
              <a:t> </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Both active and passive auditory oddball tasks have been shown to elicit a P300 response, an ERP commonly associated with fatigue and cognitive performance, with the passive test having the advantage of being able to be run simultaneously with another task.</a:t>
            </a:r>
            <a:r>
              <a:rPr lang="en-US" sz="3000" baseline="30000" dirty="0">
                <a:latin typeface="Tahoma" panose="020B0604030504040204" pitchFamily="34" charset="0"/>
                <a:ea typeface="Tahoma" panose="020B0604030504040204" pitchFamily="34" charset="0"/>
                <a:cs typeface="Tahoma" panose="020B0604030504040204" pitchFamily="34" charset="0"/>
              </a:rPr>
              <a:t>8</a:t>
            </a:r>
          </a:p>
          <a:p>
            <a:pPr marL="457200" indent="-457200">
              <a:buFont typeface="Arial" panose="020B0604020202020204" pitchFamily="34" charset="0"/>
              <a:buChar char="•"/>
            </a:pPr>
            <a:endParaRPr lang="en-US" sz="3000" baseline="30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These unattended tasks have a variety of uses for non-intrusive assessment, such as in fatigue assessment in medical and transport environments</a:t>
            </a:r>
            <a:r>
              <a:rPr lang="en-US" sz="3000" baseline="30000" dirty="0">
                <a:latin typeface="Tahoma" panose="020B0604030504040204" pitchFamily="34" charset="0"/>
                <a:ea typeface="Tahoma" panose="020B0604030504040204" pitchFamily="34" charset="0"/>
                <a:cs typeface="Tahoma" panose="020B0604030504040204" pitchFamily="34" charset="0"/>
              </a:rPr>
              <a:t>9</a:t>
            </a:r>
            <a:endParaRPr lang="en-US" sz="3000" dirty="0">
              <a:latin typeface="Tahoma" panose="020B0604030504040204" pitchFamily="34" charset="0"/>
              <a:ea typeface="Tahoma" panose="020B0604030504040204" pitchFamily="34" charset="0"/>
              <a:cs typeface="Tahoma" panose="020B0604030504040204" pitchFamily="34" charset="0"/>
            </a:endParaRPr>
          </a:p>
          <a:p>
            <a:pPr marL="1143000" indent="-1143000">
              <a:buFont typeface="Arial" panose="020B0604020202020204" pitchFamily="34" charset="0"/>
              <a:buChar char="•"/>
            </a:pP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b="1" dirty="0">
                <a:latin typeface="Tahoma" panose="020B0604030504040204" pitchFamily="34" charset="0"/>
                <a:ea typeface="Tahoma" panose="020B0604030504040204" pitchFamily="34" charset="0"/>
                <a:cs typeface="Tahoma" panose="020B0604030504040204" pitchFamily="34" charset="0"/>
              </a:rPr>
              <a:t>Purpose:</a:t>
            </a:r>
            <a:r>
              <a:rPr lang="en-US" sz="3000" dirty="0">
                <a:latin typeface="Tahoma" panose="020B0604030504040204" pitchFamily="34" charset="0"/>
                <a:ea typeface="Tahoma" panose="020B0604030504040204" pitchFamily="34" charset="0"/>
                <a:cs typeface="Tahoma" panose="020B0604030504040204" pitchFamily="34" charset="0"/>
              </a:rPr>
              <a:t> Investigate fatigue during flight simulation using EEG and passive auditory oddball to elicit an examinable P300 response.</a:t>
            </a:r>
          </a:p>
        </p:txBody>
      </p:sp>
      <p:sp>
        <p:nvSpPr>
          <p:cNvPr id="2" name="Title 1"/>
          <p:cNvSpPr>
            <a:spLocks noGrp="1"/>
          </p:cNvSpPr>
          <p:nvPr>
            <p:ph type="ctrTitle"/>
          </p:nvPr>
        </p:nvSpPr>
        <p:spPr>
          <a:xfrm>
            <a:off x="177714" y="246887"/>
            <a:ext cx="37307520" cy="1371600"/>
          </a:xfrm>
        </p:spPr>
        <p:txBody>
          <a:bodyPr>
            <a:normAutofit/>
          </a:bodyPr>
          <a:lstStyle/>
          <a:p>
            <a:pPr algn="l"/>
            <a:r>
              <a:rPr lang="en-US" sz="7800" dirty="0">
                <a:latin typeface="Tahoma" panose="020B0604030504040204" pitchFamily="34" charset="0"/>
                <a:ea typeface="Tahoma" panose="020B0604030504040204" pitchFamily="34" charset="0"/>
                <a:cs typeface="Tahoma" panose="020B0604030504040204" pitchFamily="34" charset="0"/>
              </a:rPr>
              <a:t>Highway to the Danger Zone: Fatigue Assessment in a Flight Simulation</a:t>
            </a:r>
          </a:p>
        </p:txBody>
      </p:sp>
      <p:sp>
        <p:nvSpPr>
          <p:cNvPr id="3" name="Subtitle 2"/>
          <p:cNvSpPr>
            <a:spLocks noGrp="1"/>
          </p:cNvSpPr>
          <p:nvPr>
            <p:ph type="subTitle" idx="1"/>
          </p:nvPr>
        </p:nvSpPr>
        <p:spPr>
          <a:xfrm>
            <a:off x="177714" y="1657314"/>
            <a:ext cx="32918400" cy="1110344"/>
          </a:xfrm>
        </p:spPr>
        <p:txBody>
          <a:bodyPr>
            <a:noAutofit/>
          </a:bodyPr>
          <a:lstStyle/>
          <a:p>
            <a:pPr algn="l"/>
            <a:r>
              <a:rPr lang="en-US" sz="7000" dirty="0">
                <a:latin typeface="Tahoma" panose="020B0604030504040204" pitchFamily="34" charset="0"/>
                <a:ea typeface="Tahoma" panose="020B0604030504040204" pitchFamily="34" charset="0"/>
                <a:cs typeface="Tahoma" panose="020B0604030504040204" pitchFamily="34" charset="0"/>
              </a:rPr>
              <a:t>Gregory W. Gill &amp; Olave E. Krigolson</a:t>
            </a:r>
          </a:p>
        </p:txBody>
      </p:sp>
      <p:sp>
        <p:nvSpPr>
          <p:cNvPr id="4" name="Rectangle 3"/>
          <p:cNvSpPr/>
          <p:nvPr/>
        </p:nvSpPr>
        <p:spPr>
          <a:xfrm>
            <a:off x="198784" y="2893718"/>
            <a:ext cx="16447388" cy="923330"/>
          </a:xfrm>
          <a:prstGeom prst="rect">
            <a:avLst/>
          </a:prstGeom>
        </p:spPr>
        <p:txBody>
          <a:bodyPr wrap="none">
            <a:spAutoFit/>
          </a:bodyPr>
          <a:lstStyle/>
          <a:p>
            <a:r>
              <a:rPr lang="en-US" sz="5400" dirty="0">
                <a:latin typeface="Tahoma" panose="020B0604030504040204" pitchFamily="34" charset="0"/>
                <a:ea typeface="Tahoma" panose="020B0604030504040204" pitchFamily="34" charset="0"/>
                <a:cs typeface="Tahoma" panose="020B0604030504040204" pitchFamily="34" charset="0"/>
              </a:rPr>
              <a:t>Centre for Biomedical Research, University of Victoria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2" t="-3567" r="208" b="-773"/>
          <a:stretch/>
        </p:blipFill>
        <p:spPr>
          <a:xfrm>
            <a:off x="0" y="4067628"/>
            <a:ext cx="43891200" cy="6858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2" t="-3567" r="208" b="-773"/>
          <a:stretch/>
        </p:blipFill>
        <p:spPr>
          <a:xfrm>
            <a:off x="0" y="31254469"/>
            <a:ext cx="43891200" cy="685800"/>
          </a:xfrm>
          <a:prstGeom prst="rect">
            <a:avLst/>
          </a:prstGeom>
        </p:spPr>
      </p:pic>
      <p:sp>
        <p:nvSpPr>
          <p:cNvPr id="13" name="Rectangle 12"/>
          <p:cNvSpPr/>
          <p:nvPr/>
        </p:nvSpPr>
        <p:spPr>
          <a:xfrm>
            <a:off x="119271" y="4901926"/>
            <a:ext cx="18443209" cy="8920281"/>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sp>
        <p:nvSpPr>
          <p:cNvPr id="14" name="Rectangle 13"/>
          <p:cNvSpPr/>
          <p:nvPr/>
        </p:nvSpPr>
        <p:spPr>
          <a:xfrm>
            <a:off x="18714719" y="4908381"/>
            <a:ext cx="25057209" cy="8933470"/>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dirty="0"/>
          </a:p>
        </p:txBody>
      </p:sp>
      <p:sp>
        <p:nvSpPr>
          <p:cNvPr id="15" name="Rectangle 14"/>
          <p:cNvSpPr/>
          <p:nvPr/>
        </p:nvSpPr>
        <p:spPr>
          <a:xfrm>
            <a:off x="119271" y="14028205"/>
            <a:ext cx="43652657" cy="13806391"/>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pic>
        <p:nvPicPr>
          <p:cNvPr id="19" name="Picture 18" descr="NSERC_C (1).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71860" y="1826223"/>
            <a:ext cx="4522730" cy="2261365"/>
          </a:xfrm>
          <a:prstGeom prst="rect">
            <a:avLst/>
          </a:prstGeom>
        </p:spPr>
      </p:pic>
      <p:sp>
        <p:nvSpPr>
          <p:cNvPr id="23" name="Rectangle 22"/>
          <p:cNvSpPr/>
          <p:nvPr/>
        </p:nvSpPr>
        <p:spPr>
          <a:xfrm>
            <a:off x="119270" y="28039428"/>
            <a:ext cx="43652657" cy="3033164"/>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sp>
        <p:nvSpPr>
          <p:cNvPr id="25" name="TextBox 24"/>
          <p:cNvSpPr txBox="1"/>
          <p:nvPr/>
        </p:nvSpPr>
        <p:spPr>
          <a:xfrm>
            <a:off x="119271" y="31833055"/>
            <a:ext cx="10296938" cy="1015663"/>
          </a:xfrm>
          <a:prstGeom prst="rect">
            <a:avLst/>
          </a:prstGeom>
          <a:noFill/>
        </p:spPr>
        <p:txBody>
          <a:bodyPr wrap="square" rtlCol="0">
            <a:spAutoFit/>
          </a:bodyPr>
          <a:lstStyle/>
          <a:p>
            <a:r>
              <a:rPr lang="en-US" sz="6000" dirty="0" err="1">
                <a:latin typeface="Tahoma" panose="020B0604030504040204" pitchFamily="34" charset="0"/>
                <a:ea typeface="Tahoma" panose="020B0604030504040204" pitchFamily="34" charset="0"/>
                <a:cs typeface="Tahoma" panose="020B0604030504040204" pitchFamily="34" charset="0"/>
              </a:rPr>
              <a:t>www.krigolsonlab.com</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FE555E79-063F-46CA-98EE-55ADAEBDAE40}"/>
              </a:ext>
            </a:extLst>
          </p:cNvPr>
          <p:cNvSpPr txBox="1"/>
          <p:nvPr/>
        </p:nvSpPr>
        <p:spPr>
          <a:xfrm>
            <a:off x="119270" y="27976717"/>
            <a:ext cx="43715077"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CONCLUSIONS</a:t>
            </a:r>
          </a:p>
        </p:txBody>
      </p:sp>
      <p:pic>
        <p:nvPicPr>
          <p:cNvPr id="94" name="Picture 93">
            <a:extLst>
              <a:ext uri="{FF2B5EF4-FFF2-40B4-BE49-F238E27FC236}">
                <a16:creationId xmlns:a16="http://schemas.microsoft.com/office/drawing/2014/main" id="{77BE3BC2-1EAC-4625-AE66-79C829F7E9B0}"/>
              </a:ext>
            </a:extLst>
          </p:cNvPr>
          <p:cNvPicPr>
            <a:picLocks noChangeAspect="1"/>
          </p:cNvPicPr>
          <p:nvPr/>
        </p:nvPicPr>
        <p:blipFill>
          <a:blip r:embed="rId4"/>
          <a:stretch>
            <a:fillRect/>
          </a:stretch>
        </p:blipFill>
        <p:spPr>
          <a:xfrm>
            <a:off x="32506590" y="150982"/>
            <a:ext cx="11170260" cy="2019114"/>
          </a:xfrm>
          <a:prstGeom prst="rect">
            <a:avLst/>
          </a:prstGeom>
        </p:spPr>
      </p:pic>
      <p:sp>
        <p:nvSpPr>
          <p:cNvPr id="105" name="TextBox 104">
            <a:extLst>
              <a:ext uri="{FF2B5EF4-FFF2-40B4-BE49-F238E27FC236}">
                <a16:creationId xmlns:a16="http://schemas.microsoft.com/office/drawing/2014/main" id="{48470701-CD92-4F05-915E-EF2139FAA88D}"/>
              </a:ext>
            </a:extLst>
          </p:cNvPr>
          <p:cNvSpPr txBox="1"/>
          <p:nvPr/>
        </p:nvSpPr>
        <p:spPr>
          <a:xfrm>
            <a:off x="741540" y="4832638"/>
            <a:ext cx="17482314"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INTRODUCTION</a:t>
            </a:r>
          </a:p>
        </p:txBody>
      </p:sp>
      <p:sp>
        <p:nvSpPr>
          <p:cNvPr id="88" name="TextBox 87">
            <a:extLst>
              <a:ext uri="{FF2B5EF4-FFF2-40B4-BE49-F238E27FC236}">
                <a16:creationId xmlns:a16="http://schemas.microsoft.com/office/drawing/2014/main" id="{636BBC0E-02F2-4B1C-8888-7524464B1409}"/>
              </a:ext>
            </a:extLst>
          </p:cNvPr>
          <p:cNvSpPr txBox="1"/>
          <p:nvPr/>
        </p:nvSpPr>
        <p:spPr>
          <a:xfrm>
            <a:off x="18831474" y="31845518"/>
            <a:ext cx="5689930" cy="1015663"/>
          </a:xfrm>
          <a:prstGeom prst="rect">
            <a:avLst/>
          </a:prstGeom>
          <a:noFill/>
        </p:spPr>
        <p:txBody>
          <a:bodyPr wrap="square" rtlCol="0">
            <a:spAutoFit/>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Poster #C1</a:t>
            </a:r>
          </a:p>
        </p:txBody>
      </p:sp>
      <p:sp>
        <p:nvSpPr>
          <p:cNvPr id="40" name="TextBox 39">
            <a:extLst>
              <a:ext uri="{FF2B5EF4-FFF2-40B4-BE49-F238E27FC236}">
                <a16:creationId xmlns:a16="http://schemas.microsoft.com/office/drawing/2014/main" id="{2FCFC20C-08FC-2347-8420-523D14C2B1B9}"/>
              </a:ext>
            </a:extLst>
          </p:cNvPr>
          <p:cNvSpPr txBox="1"/>
          <p:nvPr/>
        </p:nvSpPr>
        <p:spPr>
          <a:xfrm>
            <a:off x="36966803" y="31854290"/>
            <a:ext cx="6867544" cy="1015663"/>
          </a:xfrm>
          <a:prstGeom prst="rect">
            <a:avLst/>
          </a:prstGeom>
          <a:noFill/>
        </p:spPr>
        <p:txBody>
          <a:bodyPr wrap="square" rtlCol="0">
            <a:spAutoFit/>
          </a:bodyPr>
          <a:lstStyle/>
          <a:p>
            <a:pPr algn="r"/>
            <a:r>
              <a:rPr lang="en-US" sz="6000" dirty="0" err="1">
                <a:latin typeface="Tahoma" panose="020B0604030504040204" pitchFamily="34" charset="0"/>
                <a:ea typeface="Tahoma" panose="020B0604030504040204" pitchFamily="34" charset="0"/>
                <a:cs typeface="Tahoma" panose="020B0604030504040204" pitchFamily="34" charset="0"/>
              </a:rPr>
              <a:t>greggill@uvic.ca</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46" name="Picture 45" descr="A flat screen tv sitting on top of a desk&#10;&#10;Description automatically generated">
            <a:extLst>
              <a:ext uri="{FF2B5EF4-FFF2-40B4-BE49-F238E27FC236}">
                <a16:creationId xmlns:a16="http://schemas.microsoft.com/office/drawing/2014/main" id="{7D5E2FD6-9F4F-364E-81D7-0FEC5B7B55DE}"/>
              </a:ext>
            </a:extLst>
          </p:cNvPr>
          <p:cNvPicPr>
            <a:picLocks/>
          </p:cNvPicPr>
          <p:nvPr/>
        </p:nvPicPr>
        <p:blipFill rotWithShape="1">
          <a:blip r:embed="rId5"/>
          <a:srcRect l="2240" t="823" b="-823"/>
          <a:stretch/>
        </p:blipFill>
        <p:spPr>
          <a:xfrm>
            <a:off x="37612326" y="8637987"/>
            <a:ext cx="5290743" cy="3365050"/>
          </a:xfrm>
          <a:prstGeom prst="rect">
            <a:avLst/>
          </a:prstGeom>
        </p:spPr>
      </p:pic>
      <p:pic>
        <p:nvPicPr>
          <p:cNvPr id="47" name="Picture 46" descr="A picture containing cockpit, computer, table, water&#10;&#10;Description automatically generated">
            <a:extLst>
              <a:ext uri="{FF2B5EF4-FFF2-40B4-BE49-F238E27FC236}">
                <a16:creationId xmlns:a16="http://schemas.microsoft.com/office/drawing/2014/main" id="{45D9542F-4D72-9B42-8020-96D6D54C1C1E}"/>
              </a:ext>
            </a:extLst>
          </p:cNvPr>
          <p:cNvPicPr>
            <a:picLocks noChangeAspect="1"/>
          </p:cNvPicPr>
          <p:nvPr/>
        </p:nvPicPr>
        <p:blipFill>
          <a:blip r:embed="rId6"/>
          <a:stretch>
            <a:fillRect/>
          </a:stretch>
        </p:blipFill>
        <p:spPr>
          <a:xfrm>
            <a:off x="37612327" y="5174195"/>
            <a:ext cx="5290743" cy="320040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C3BF702-0AF0-504B-BE52-1936DC193D28}"/>
              </a:ext>
            </a:extLst>
          </p:cNvPr>
          <p:cNvPicPr>
            <a:picLocks noChangeAspect="1"/>
          </p:cNvPicPr>
          <p:nvPr/>
        </p:nvPicPr>
        <p:blipFill>
          <a:blip r:embed="rId7"/>
          <a:stretch>
            <a:fillRect/>
          </a:stretch>
        </p:blipFill>
        <p:spPr>
          <a:xfrm>
            <a:off x="31307314" y="6044835"/>
            <a:ext cx="5479876" cy="6673523"/>
          </a:xfrm>
          <a:prstGeom prst="rect">
            <a:avLst/>
          </a:prstGeom>
        </p:spPr>
      </p:pic>
      <p:sp>
        <p:nvSpPr>
          <p:cNvPr id="18" name="TextBox 17">
            <a:extLst>
              <a:ext uri="{FF2B5EF4-FFF2-40B4-BE49-F238E27FC236}">
                <a16:creationId xmlns:a16="http://schemas.microsoft.com/office/drawing/2014/main" id="{233E0503-ED61-4C40-A143-169FFDD75DEB}"/>
              </a:ext>
            </a:extLst>
          </p:cNvPr>
          <p:cNvSpPr txBox="1"/>
          <p:nvPr/>
        </p:nvSpPr>
        <p:spPr>
          <a:xfrm>
            <a:off x="19405600" y="6044835"/>
            <a:ext cx="11582400" cy="7210885"/>
          </a:xfrm>
          <a:prstGeom prst="rect">
            <a:avLst/>
          </a:prstGeom>
          <a:noFill/>
        </p:spPr>
        <p:txBody>
          <a:bodyPr wrap="square" rtlCol="0">
            <a:spAutoFit/>
          </a:bodyPr>
          <a:lstStyle/>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10 participants from the University of Victoria have been recruited to date</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Participants completed 6-hour sessions in Microsoft Flight Simulator X Steam Edition, overlaid with a passive auditory oddball that they were not made aware of</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Participants were instructed to fly the aircraft and attend to intermittent in-game instructions provided to them periodically by the experimenter, including a visual oddball</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EEG data was recorded from a MUSE portable EEG device, a 5-channel system designed for portability</a:t>
            </a:r>
          </a:p>
          <a:p>
            <a:endParaRPr lang="en-US" dirty="0"/>
          </a:p>
        </p:txBody>
      </p:sp>
      <p:graphicFrame>
        <p:nvGraphicFramePr>
          <p:cNvPr id="27" name="Chart 26">
            <a:extLst>
              <a:ext uri="{FF2B5EF4-FFF2-40B4-BE49-F238E27FC236}">
                <a16:creationId xmlns:a16="http://schemas.microsoft.com/office/drawing/2014/main" id="{19E7002E-3E23-1543-91F0-0A5781902CF5}"/>
              </a:ext>
            </a:extLst>
          </p:cNvPr>
          <p:cNvGraphicFramePr>
            <a:graphicFrameLocks/>
          </p:cNvGraphicFramePr>
          <p:nvPr>
            <p:extLst>
              <p:ext uri="{D42A27DB-BD31-4B8C-83A1-F6EECF244321}">
                <p14:modId xmlns:p14="http://schemas.microsoft.com/office/powerpoint/2010/main" val="475385382"/>
              </p:ext>
            </p:extLst>
          </p:nvPr>
        </p:nvGraphicFramePr>
        <p:xfrm>
          <a:off x="2499360" y="15991962"/>
          <a:ext cx="13288616" cy="54876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9FAB4119-DAEA-9D46-8DB4-F3732E5364D2}"/>
              </a:ext>
            </a:extLst>
          </p:cNvPr>
          <p:cNvGraphicFramePr>
            <a:graphicFrameLocks/>
          </p:cNvGraphicFramePr>
          <p:nvPr>
            <p:extLst>
              <p:ext uri="{D42A27DB-BD31-4B8C-83A1-F6EECF244321}">
                <p14:modId xmlns:p14="http://schemas.microsoft.com/office/powerpoint/2010/main" val="689037713"/>
              </p:ext>
            </p:extLst>
          </p:nvPr>
        </p:nvGraphicFramePr>
        <p:xfrm>
          <a:off x="2254992" y="21622089"/>
          <a:ext cx="13288615" cy="6172751"/>
        </p:xfrm>
        <a:graphic>
          <a:graphicData uri="http://schemas.openxmlformats.org/drawingml/2006/chart">
            <c:chart xmlns:c="http://schemas.openxmlformats.org/drawingml/2006/chart" xmlns:r="http://schemas.openxmlformats.org/officeDocument/2006/relationships" r:id="rId9"/>
          </a:graphicData>
        </a:graphic>
      </p:graphicFrame>
      <p:pic>
        <p:nvPicPr>
          <p:cNvPr id="11" name="Picture 10">
            <a:extLst>
              <a:ext uri="{FF2B5EF4-FFF2-40B4-BE49-F238E27FC236}">
                <a16:creationId xmlns:a16="http://schemas.microsoft.com/office/drawing/2014/main" id="{ED414B42-1F19-6648-BCD5-090CA86B6584}"/>
              </a:ext>
            </a:extLst>
          </p:cNvPr>
          <p:cNvPicPr>
            <a:picLocks noChangeAspect="1"/>
          </p:cNvPicPr>
          <p:nvPr/>
        </p:nvPicPr>
        <p:blipFill>
          <a:blip r:embed="rId10"/>
          <a:srcRect/>
          <a:stretch/>
        </p:blipFill>
        <p:spPr>
          <a:xfrm>
            <a:off x="24229218" y="15961377"/>
            <a:ext cx="9335887" cy="8554169"/>
          </a:xfrm>
          <a:prstGeom prst="rect">
            <a:avLst/>
          </a:prstGeom>
        </p:spPr>
      </p:pic>
      <p:pic>
        <p:nvPicPr>
          <p:cNvPr id="20" name="Picture 19" descr="A close up of a map&#10;&#10;Description automatically generated">
            <a:extLst>
              <a:ext uri="{FF2B5EF4-FFF2-40B4-BE49-F238E27FC236}">
                <a16:creationId xmlns:a16="http://schemas.microsoft.com/office/drawing/2014/main" id="{3E34427C-C1A2-C04D-8146-C65F0C8BCE95}"/>
              </a:ext>
            </a:extLst>
          </p:cNvPr>
          <p:cNvPicPr>
            <a:picLocks noChangeAspect="1"/>
          </p:cNvPicPr>
          <p:nvPr/>
        </p:nvPicPr>
        <p:blipFill>
          <a:blip r:embed="rId11"/>
          <a:stretch>
            <a:fillRect/>
          </a:stretch>
        </p:blipFill>
        <p:spPr>
          <a:xfrm>
            <a:off x="33809474" y="15961377"/>
            <a:ext cx="9944034" cy="8551292"/>
          </a:xfrm>
          <a:prstGeom prst="rect">
            <a:avLst/>
          </a:prstGeom>
        </p:spPr>
      </p:pic>
      <p:sp>
        <p:nvSpPr>
          <p:cNvPr id="21" name="TextBox 20">
            <a:extLst>
              <a:ext uri="{FF2B5EF4-FFF2-40B4-BE49-F238E27FC236}">
                <a16:creationId xmlns:a16="http://schemas.microsoft.com/office/drawing/2014/main" id="{4C1B1191-E7BB-7045-B7D4-CC29498B94ED}"/>
              </a:ext>
            </a:extLst>
          </p:cNvPr>
          <p:cNvSpPr txBox="1"/>
          <p:nvPr/>
        </p:nvSpPr>
        <p:spPr>
          <a:xfrm>
            <a:off x="15849864" y="16383575"/>
            <a:ext cx="7634196" cy="4247317"/>
          </a:xfrm>
          <a:prstGeom prst="rect">
            <a:avLst/>
          </a:prstGeom>
          <a:noFill/>
        </p:spPr>
        <p:txBody>
          <a:bodyPr wrap="square" rtlCol="0">
            <a:spAutoFit/>
          </a:bodyPr>
          <a:lstStyle/>
          <a:p>
            <a:r>
              <a:rPr lang="en-US" sz="3000" i="1" dirty="0">
                <a:latin typeface="Tahoma" panose="020B0604030504040204" pitchFamily="34" charset="0"/>
                <a:ea typeface="Tahoma" panose="020B0604030504040204" pitchFamily="34" charset="0"/>
                <a:cs typeface="Tahoma" panose="020B0604030504040204" pitchFamily="34" charset="0"/>
              </a:rPr>
              <a:t>Figure 1. Left. </a:t>
            </a:r>
            <a:r>
              <a:rPr lang="en-US" sz="3000" dirty="0">
                <a:latin typeface="Tahoma" panose="020B0604030504040204" pitchFamily="34" charset="0"/>
                <a:ea typeface="Tahoma" panose="020B0604030504040204" pitchFamily="34" charset="0"/>
                <a:cs typeface="Tahoma" panose="020B0604030504040204" pitchFamily="34" charset="0"/>
              </a:rPr>
              <a:t>A representation of theta (top) and alpha (bottom) power across time.  As displayed, theta and alpha power increase after participants receive a break from the task in blocks 3, 6 and 9. This is consistent with prior fatigue research indicating a pattern of decreased alpha and theta across time, despite the jumps in activity immediately following the breaks.</a:t>
            </a:r>
          </a:p>
        </p:txBody>
      </p:sp>
      <p:sp>
        <p:nvSpPr>
          <p:cNvPr id="22" name="TextBox 21">
            <a:extLst>
              <a:ext uri="{FF2B5EF4-FFF2-40B4-BE49-F238E27FC236}">
                <a16:creationId xmlns:a16="http://schemas.microsoft.com/office/drawing/2014/main" id="{65641DDE-F5A3-2543-93C9-F3FE1ADE8531}"/>
              </a:ext>
            </a:extLst>
          </p:cNvPr>
          <p:cNvSpPr txBox="1"/>
          <p:nvPr/>
        </p:nvSpPr>
        <p:spPr>
          <a:xfrm>
            <a:off x="15849864" y="22230776"/>
            <a:ext cx="7634196" cy="3785652"/>
          </a:xfrm>
          <a:prstGeom prst="rect">
            <a:avLst/>
          </a:prstGeom>
          <a:noFill/>
        </p:spPr>
        <p:txBody>
          <a:bodyPr wrap="square" rtlCol="0">
            <a:spAutoFit/>
          </a:bodyPr>
          <a:lstStyle/>
          <a:p>
            <a:r>
              <a:rPr lang="en-US" sz="3000" i="1" dirty="0">
                <a:latin typeface="Tahoma" panose="020B0604030504040204" pitchFamily="34" charset="0"/>
                <a:ea typeface="Tahoma" panose="020B0604030504040204" pitchFamily="34" charset="0"/>
                <a:cs typeface="Tahoma" panose="020B0604030504040204" pitchFamily="34" charset="0"/>
              </a:rPr>
              <a:t>Figure 2. Right. </a:t>
            </a:r>
            <a:r>
              <a:rPr lang="en-US" sz="3000" dirty="0">
                <a:latin typeface="Tahoma" panose="020B0604030504040204" pitchFamily="34" charset="0"/>
                <a:ea typeface="Tahoma" panose="020B0604030504040204" pitchFamily="34" charset="0"/>
                <a:cs typeface="Tahoma" panose="020B0604030504040204" pitchFamily="34" charset="0"/>
              </a:rPr>
              <a:t>P300 responses for visual oddball (left) and passive auditory oddball (right) from one participant. The black line is representative of the difference wave between the irregular stimulus (the oddball, in red) and the regular stimulus (the control, in blue). Positive is plotted upwards on these plots.</a:t>
            </a:r>
          </a:p>
        </p:txBody>
      </p:sp>
      <p:sp>
        <p:nvSpPr>
          <p:cNvPr id="24" name="TextBox 23">
            <a:extLst>
              <a:ext uri="{FF2B5EF4-FFF2-40B4-BE49-F238E27FC236}">
                <a16:creationId xmlns:a16="http://schemas.microsoft.com/office/drawing/2014/main" id="{DFAF9CA7-881B-F246-91E3-59913A652F8E}"/>
              </a:ext>
            </a:extLst>
          </p:cNvPr>
          <p:cNvSpPr txBox="1"/>
          <p:nvPr/>
        </p:nvSpPr>
        <p:spPr>
          <a:xfrm>
            <a:off x="741540" y="29074584"/>
            <a:ext cx="4169306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While more data needs to be collected, our findings are in line with previous findings that theta and alpha decrease across time as fatigue increases</a:t>
            </a: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More data collection is needed to verify the trends seen in the P300 waveforms in association with the visual and auditory oddball tasks, though preliminary data collection looks promising</a:t>
            </a: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Most importantly, further investigation of the changing amplitude of the P300 across time as fatigue increases is needed to demonstrate the validity of the current findings</a:t>
            </a:r>
          </a:p>
        </p:txBody>
      </p:sp>
      <p:sp>
        <p:nvSpPr>
          <p:cNvPr id="12" name="TextBox 11">
            <a:extLst>
              <a:ext uri="{FF2B5EF4-FFF2-40B4-BE49-F238E27FC236}">
                <a16:creationId xmlns:a16="http://schemas.microsoft.com/office/drawing/2014/main" id="{0B6EEC3A-DAD9-E549-B2D1-C827AE03EF3A}"/>
              </a:ext>
            </a:extLst>
          </p:cNvPr>
          <p:cNvSpPr txBox="1"/>
          <p:nvPr/>
        </p:nvSpPr>
        <p:spPr>
          <a:xfrm>
            <a:off x="24214667" y="25273173"/>
            <a:ext cx="19462183" cy="3609899"/>
          </a:xfrm>
          <a:prstGeom prst="rect">
            <a:avLst/>
          </a:prstGeom>
          <a:noFill/>
        </p:spPr>
        <p:txBody>
          <a:bodyPr wrap="square" rtlCol="0">
            <a:spAutoFit/>
          </a:bodyPr>
          <a:lstStyle/>
          <a:p>
            <a:pPr algn="ctr"/>
            <a:r>
              <a:rPr lang="en-CA" sz="1800" dirty="0">
                <a:latin typeface="Tahoma" panose="020B0604030504040204" pitchFamily="34" charset="0"/>
                <a:ea typeface="Tahoma" panose="020B0604030504040204" pitchFamily="34" charset="0"/>
                <a:cs typeface="Tahoma" panose="020B0604030504040204" pitchFamily="34" charset="0"/>
              </a:rPr>
              <a:t>REFERENCES</a:t>
            </a:r>
          </a:p>
          <a:p>
            <a:pPr marL="342900" indent="-342900">
              <a:buAutoNum type="arabicPeriod"/>
            </a:pPr>
            <a:endParaRPr lang="en-CA" sz="1200" dirty="0"/>
          </a:p>
          <a:p>
            <a:pPr marL="342900" indent="-342900">
              <a:buAutoNum type="arabicPeriod"/>
            </a:pPr>
            <a:r>
              <a:rPr lang="en-CA" sz="1400" dirty="0" err="1">
                <a:latin typeface="Tahoma" panose="020B0604030504040204" pitchFamily="34" charset="0"/>
                <a:ea typeface="Tahoma" panose="020B0604030504040204" pitchFamily="34" charset="0"/>
                <a:cs typeface="Tahoma" panose="020B0604030504040204" pitchFamily="34" charset="0"/>
              </a:rPr>
              <a:t>Borghini</a:t>
            </a:r>
            <a:r>
              <a:rPr lang="en-CA" sz="1400" dirty="0">
                <a:latin typeface="Tahoma" panose="020B0604030504040204" pitchFamily="34" charset="0"/>
                <a:ea typeface="Tahoma" panose="020B0604030504040204" pitchFamily="34" charset="0"/>
                <a:cs typeface="Tahoma" panose="020B0604030504040204" pitchFamily="34" charset="0"/>
              </a:rPr>
              <a:t>, G., </a:t>
            </a:r>
            <a:r>
              <a:rPr lang="en-CA" sz="1400" dirty="0" err="1">
                <a:latin typeface="Tahoma" panose="020B0604030504040204" pitchFamily="34" charset="0"/>
                <a:ea typeface="Tahoma" panose="020B0604030504040204" pitchFamily="34" charset="0"/>
                <a:cs typeface="Tahoma" panose="020B0604030504040204" pitchFamily="34" charset="0"/>
              </a:rPr>
              <a:t>Astolfi</a:t>
            </a:r>
            <a:r>
              <a:rPr lang="en-CA" sz="1400" dirty="0">
                <a:latin typeface="Tahoma" panose="020B0604030504040204" pitchFamily="34" charset="0"/>
                <a:ea typeface="Tahoma" panose="020B0604030504040204" pitchFamily="34" charset="0"/>
                <a:cs typeface="Tahoma" panose="020B0604030504040204" pitchFamily="34" charset="0"/>
              </a:rPr>
              <a:t>, L., </a:t>
            </a:r>
            <a:r>
              <a:rPr lang="en-CA" sz="1400" dirty="0" err="1">
                <a:latin typeface="Tahoma" panose="020B0604030504040204" pitchFamily="34" charset="0"/>
                <a:ea typeface="Tahoma" panose="020B0604030504040204" pitchFamily="34" charset="0"/>
                <a:cs typeface="Tahoma" panose="020B0604030504040204" pitchFamily="34" charset="0"/>
              </a:rPr>
              <a:t>Vecchiato</a:t>
            </a:r>
            <a:r>
              <a:rPr lang="en-CA" sz="1400" dirty="0">
                <a:latin typeface="Tahoma" panose="020B0604030504040204" pitchFamily="34" charset="0"/>
                <a:ea typeface="Tahoma" panose="020B0604030504040204" pitchFamily="34" charset="0"/>
                <a:cs typeface="Tahoma" panose="020B0604030504040204" pitchFamily="34" charset="0"/>
              </a:rPr>
              <a:t>, G., Mattia, D., &amp; </a:t>
            </a:r>
            <a:r>
              <a:rPr lang="en-CA" sz="1400" dirty="0" err="1">
                <a:latin typeface="Tahoma" panose="020B0604030504040204" pitchFamily="34" charset="0"/>
                <a:ea typeface="Tahoma" panose="020B0604030504040204" pitchFamily="34" charset="0"/>
                <a:cs typeface="Tahoma" panose="020B0604030504040204" pitchFamily="34" charset="0"/>
              </a:rPr>
              <a:t>Babiloni</a:t>
            </a:r>
            <a:r>
              <a:rPr lang="en-CA" sz="1400" dirty="0">
                <a:latin typeface="Tahoma" panose="020B0604030504040204" pitchFamily="34" charset="0"/>
                <a:ea typeface="Tahoma" panose="020B0604030504040204" pitchFamily="34" charset="0"/>
                <a:cs typeface="Tahoma" panose="020B0604030504040204" pitchFamily="34" charset="0"/>
              </a:rPr>
              <a:t>, F. (2014). Measuring neurophysiological signals in aircraft pilots and car drivers for the assessment of mental workload, fatigue and drowsiness. </a:t>
            </a:r>
            <a:r>
              <a:rPr lang="en-CA" sz="1400" i="1" dirty="0">
                <a:latin typeface="Tahoma" panose="020B0604030504040204" pitchFamily="34" charset="0"/>
                <a:ea typeface="Tahoma" panose="020B0604030504040204" pitchFamily="34" charset="0"/>
                <a:cs typeface="Tahoma" panose="020B0604030504040204" pitchFamily="34" charset="0"/>
              </a:rPr>
              <a:t>Neuroscience and Biobehavioral Review</a:t>
            </a:r>
            <a:r>
              <a:rPr lang="en-CA" sz="1400" dirty="0">
                <a:latin typeface="Tahoma" panose="020B0604030504040204" pitchFamily="34" charset="0"/>
                <a:ea typeface="Tahoma" panose="020B0604030504040204" pitchFamily="34" charset="0"/>
                <a:cs typeface="Tahoma" panose="020B0604030504040204" pitchFamily="34" charset="0"/>
              </a:rPr>
              <a:t>s, </a:t>
            </a:r>
            <a:r>
              <a:rPr lang="en-CA" sz="1400" i="1" dirty="0">
                <a:latin typeface="Tahoma" panose="020B0604030504040204" pitchFamily="34" charset="0"/>
                <a:ea typeface="Tahoma" panose="020B0604030504040204" pitchFamily="34" charset="0"/>
                <a:cs typeface="Tahoma" panose="020B0604030504040204" pitchFamily="34" charset="0"/>
              </a:rPr>
              <a:t>44</a:t>
            </a:r>
            <a:r>
              <a:rPr lang="en-CA" sz="1400" dirty="0">
                <a:latin typeface="Tahoma" panose="020B0604030504040204" pitchFamily="34" charset="0"/>
                <a:ea typeface="Tahoma" panose="020B0604030504040204" pitchFamily="34" charset="0"/>
                <a:cs typeface="Tahoma" panose="020B0604030504040204" pitchFamily="34" charset="0"/>
              </a:rPr>
              <a:t>, 58-75.</a:t>
            </a:r>
          </a:p>
          <a:p>
            <a:pPr marL="342900" indent="-342900">
              <a:buFontTx/>
              <a:buAutoNum type="arabicPeriod"/>
            </a:pPr>
            <a:r>
              <a:rPr lang="en-CA" sz="1400" dirty="0">
                <a:latin typeface="Tahoma" panose="020B0604030504040204" pitchFamily="34" charset="0"/>
                <a:ea typeface="Tahoma" panose="020B0604030504040204" pitchFamily="34" charset="0"/>
                <a:cs typeface="Tahoma" panose="020B0604030504040204" pitchFamily="34" charset="0"/>
              </a:rPr>
              <a:t> Faber, L. G., </a:t>
            </a:r>
            <a:r>
              <a:rPr lang="en-CA" sz="1400" dirty="0" err="1">
                <a:latin typeface="Tahoma" panose="020B0604030504040204" pitchFamily="34" charset="0"/>
                <a:ea typeface="Tahoma" panose="020B0604030504040204" pitchFamily="34" charset="0"/>
                <a:cs typeface="Tahoma" panose="020B0604030504040204" pitchFamily="34" charset="0"/>
              </a:rPr>
              <a:t>Maurits</a:t>
            </a:r>
            <a:r>
              <a:rPr lang="en-CA" sz="1400" dirty="0">
                <a:latin typeface="Tahoma" panose="020B0604030504040204" pitchFamily="34" charset="0"/>
                <a:ea typeface="Tahoma" panose="020B0604030504040204" pitchFamily="34" charset="0"/>
                <a:cs typeface="Tahoma" panose="020B0604030504040204" pitchFamily="34" charset="0"/>
              </a:rPr>
              <a:t>, N. M., &amp; </a:t>
            </a:r>
            <a:r>
              <a:rPr lang="en-CA" sz="1400" dirty="0" err="1">
                <a:latin typeface="Tahoma" panose="020B0604030504040204" pitchFamily="34" charset="0"/>
                <a:ea typeface="Tahoma" panose="020B0604030504040204" pitchFamily="34" charset="0"/>
                <a:cs typeface="Tahoma" panose="020B0604030504040204" pitchFamily="34" charset="0"/>
              </a:rPr>
              <a:t>Lorist</a:t>
            </a:r>
            <a:r>
              <a:rPr lang="en-CA" sz="1400" dirty="0">
                <a:latin typeface="Tahoma" panose="020B0604030504040204" pitchFamily="34" charset="0"/>
                <a:ea typeface="Tahoma" panose="020B0604030504040204" pitchFamily="34" charset="0"/>
                <a:cs typeface="Tahoma" panose="020B0604030504040204" pitchFamily="34" charset="0"/>
              </a:rPr>
              <a:t>, M. M. (2012). Mental fatigue affects visual selective attention. </a:t>
            </a:r>
            <a:r>
              <a:rPr lang="en-CA" sz="1400" i="1" dirty="0" err="1">
                <a:latin typeface="Tahoma" panose="020B0604030504040204" pitchFamily="34" charset="0"/>
                <a:ea typeface="Tahoma" panose="020B0604030504040204" pitchFamily="34" charset="0"/>
                <a:cs typeface="Tahoma" panose="020B0604030504040204" pitchFamily="34" charset="0"/>
              </a:rPr>
              <a:t>Plos</a:t>
            </a:r>
            <a:r>
              <a:rPr lang="en-CA" sz="1400" i="1" dirty="0">
                <a:latin typeface="Tahoma" panose="020B0604030504040204" pitchFamily="34" charset="0"/>
                <a:ea typeface="Tahoma" panose="020B0604030504040204" pitchFamily="34" charset="0"/>
                <a:cs typeface="Tahoma" panose="020B0604030504040204" pitchFamily="34" charset="0"/>
              </a:rPr>
              <a:t> One, 7</a:t>
            </a:r>
            <a:r>
              <a:rPr lang="en-CA" sz="1400" dirty="0">
                <a:latin typeface="Tahoma" panose="020B0604030504040204" pitchFamily="34" charset="0"/>
                <a:ea typeface="Tahoma" panose="020B0604030504040204" pitchFamily="34" charset="0"/>
                <a:cs typeface="Tahoma" panose="020B0604030504040204" pitchFamily="34" charset="0"/>
              </a:rPr>
              <a:t>(10), e48073. </a:t>
            </a:r>
          </a:p>
          <a:p>
            <a:pPr marL="342900" indent="-342900">
              <a:buFontTx/>
              <a:buAutoNum type="arabicPeriod"/>
            </a:pPr>
            <a:r>
              <a:rPr lang="en-CA" sz="1400" dirty="0" err="1">
                <a:latin typeface="Tahoma" panose="020B0604030504040204" pitchFamily="34" charset="0"/>
                <a:ea typeface="Tahoma" panose="020B0604030504040204" pitchFamily="34" charset="0"/>
                <a:cs typeface="Tahoma" panose="020B0604030504040204" pitchFamily="34" charset="0"/>
              </a:rPr>
              <a:t>Hopstaken</a:t>
            </a:r>
            <a:r>
              <a:rPr lang="en-CA" sz="1400" dirty="0">
                <a:latin typeface="Tahoma" panose="020B0604030504040204" pitchFamily="34" charset="0"/>
                <a:ea typeface="Tahoma" panose="020B0604030504040204" pitchFamily="34" charset="0"/>
                <a:cs typeface="Tahoma" panose="020B0604030504040204" pitchFamily="34" charset="0"/>
              </a:rPr>
              <a:t>, J., Linden, D. v. d., Bakker, A. B., &amp; </a:t>
            </a:r>
            <a:r>
              <a:rPr lang="en-CA" sz="1400" dirty="0" err="1">
                <a:latin typeface="Tahoma" panose="020B0604030504040204" pitchFamily="34" charset="0"/>
                <a:ea typeface="Tahoma" panose="020B0604030504040204" pitchFamily="34" charset="0"/>
                <a:cs typeface="Tahoma" panose="020B0604030504040204" pitchFamily="34" charset="0"/>
              </a:rPr>
              <a:t>Kompier</a:t>
            </a:r>
            <a:r>
              <a:rPr lang="en-CA" sz="1400" dirty="0">
                <a:latin typeface="Tahoma" panose="020B0604030504040204" pitchFamily="34" charset="0"/>
                <a:ea typeface="Tahoma" panose="020B0604030504040204" pitchFamily="34" charset="0"/>
                <a:cs typeface="Tahoma" panose="020B0604030504040204" pitchFamily="34" charset="0"/>
              </a:rPr>
              <a:t>, M. A. J. (2015). A multifaceted investigation of the link between mental fatigue and task disengagement. </a:t>
            </a:r>
            <a:r>
              <a:rPr lang="en-CA" sz="1400" i="1" dirty="0">
                <a:latin typeface="Tahoma" panose="020B0604030504040204" pitchFamily="34" charset="0"/>
                <a:ea typeface="Tahoma" panose="020B0604030504040204" pitchFamily="34" charset="0"/>
                <a:cs typeface="Tahoma" panose="020B0604030504040204" pitchFamily="34" charset="0"/>
              </a:rPr>
              <a:t>Psychophysiology, 52</a:t>
            </a:r>
            <a:r>
              <a:rPr lang="en-CA" sz="1400" dirty="0">
                <a:latin typeface="Tahoma" panose="020B0604030504040204" pitchFamily="34" charset="0"/>
                <a:ea typeface="Tahoma" panose="020B0604030504040204" pitchFamily="34" charset="0"/>
                <a:cs typeface="Tahoma" panose="020B0604030504040204" pitchFamily="34" charset="0"/>
              </a:rPr>
              <a:t>(3), 305-315. </a:t>
            </a:r>
          </a:p>
          <a:p>
            <a:pPr marL="342900" indent="-342900">
              <a:buFontTx/>
              <a:buAutoNum type="arabicPeriod"/>
            </a:pPr>
            <a:r>
              <a:rPr lang="en-CA" sz="1400" dirty="0" err="1">
                <a:latin typeface="Tahoma" panose="020B0604030504040204" pitchFamily="34" charset="0"/>
                <a:ea typeface="Tahoma" panose="020B0604030504040204" pitchFamily="34" charset="0"/>
                <a:cs typeface="Tahoma" panose="020B0604030504040204" pitchFamily="34" charset="0"/>
              </a:rPr>
              <a:t>Möckel</a:t>
            </a:r>
            <a:r>
              <a:rPr lang="en-CA" sz="1400" dirty="0">
                <a:latin typeface="Tahoma" panose="020B0604030504040204" pitchFamily="34" charset="0"/>
                <a:ea typeface="Tahoma" panose="020B0604030504040204" pitchFamily="34" charset="0"/>
                <a:cs typeface="Tahoma" panose="020B0604030504040204" pitchFamily="34" charset="0"/>
              </a:rPr>
              <a:t>, T., </a:t>
            </a:r>
            <a:r>
              <a:rPr lang="en-CA" sz="1400" dirty="0" err="1">
                <a:latin typeface="Tahoma" panose="020B0604030504040204" pitchFamily="34" charset="0"/>
                <a:ea typeface="Tahoma" panose="020B0604030504040204" pitchFamily="34" charset="0"/>
                <a:cs typeface="Tahoma" panose="020B0604030504040204" pitchFamily="34" charset="0"/>
              </a:rPr>
              <a:t>Beste</a:t>
            </a:r>
            <a:r>
              <a:rPr lang="en-CA" sz="1400" dirty="0">
                <a:latin typeface="Tahoma" panose="020B0604030504040204" pitchFamily="34" charset="0"/>
                <a:ea typeface="Tahoma" panose="020B0604030504040204" pitchFamily="34" charset="0"/>
                <a:cs typeface="Tahoma" panose="020B0604030504040204" pitchFamily="34" charset="0"/>
              </a:rPr>
              <a:t>, C., &amp; </a:t>
            </a:r>
            <a:r>
              <a:rPr lang="en-CA" sz="1400" dirty="0" err="1">
                <a:latin typeface="Tahoma" panose="020B0604030504040204" pitchFamily="34" charset="0"/>
                <a:ea typeface="Tahoma" panose="020B0604030504040204" pitchFamily="34" charset="0"/>
                <a:cs typeface="Tahoma" panose="020B0604030504040204" pitchFamily="34" charset="0"/>
              </a:rPr>
              <a:t>Wascher</a:t>
            </a:r>
            <a:r>
              <a:rPr lang="en-CA" sz="1400" dirty="0">
                <a:latin typeface="Tahoma" panose="020B0604030504040204" pitchFamily="34" charset="0"/>
                <a:ea typeface="Tahoma" panose="020B0604030504040204" pitchFamily="34" charset="0"/>
                <a:cs typeface="Tahoma" panose="020B0604030504040204" pitchFamily="34" charset="0"/>
              </a:rPr>
              <a:t>, E. (2015). The effects of time on task in response selection--an ERP study of mental fatigue. Scientific Reports, 5(1), 10113. </a:t>
            </a:r>
          </a:p>
          <a:p>
            <a:pPr marL="342900" indent="-342900">
              <a:buFontTx/>
              <a:buAutoNum type="arabicPeriod"/>
            </a:pPr>
            <a:r>
              <a:rPr lang="en-CA" sz="1400" dirty="0" err="1">
                <a:latin typeface="Tahoma" panose="020B0604030504040204" pitchFamily="34" charset="0"/>
                <a:ea typeface="Tahoma" panose="020B0604030504040204" pitchFamily="34" charset="0"/>
                <a:cs typeface="Tahoma" panose="020B0604030504040204" pitchFamily="34" charset="0"/>
              </a:rPr>
              <a:t>Sabeti</a:t>
            </a:r>
            <a:r>
              <a:rPr lang="en-CA" sz="1400" dirty="0">
                <a:latin typeface="Tahoma" panose="020B0604030504040204" pitchFamily="34" charset="0"/>
                <a:ea typeface="Tahoma" panose="020B0604030504040204" pitchFamily="34" charset="0"/>
                <a:cs typeface="Tahoma" panose="020B0604030504040204" pitchFamily="34" charset="0"/>
              </a:rPr>
              <a:t>, M., </a:t>
            </a:r>
            <a:r>
              <a:rPr lang="en-CA" sz="1400" dirty="0" err="1">
                <a:latin typeface="Tahoma" panose="020B0604030504040204" pitchFamily="34" charset="0"/>
                <a:ea typeface="Tahoma" panose="020B0604030504040204" pitchFamily="34" charset="0"/>
                <a:cs typeface="Tahoma" panose="020B0604030504040204" pitchFamily="34" charset="0"/>
              </a:rPr>
              <a:t>Boostani</a:t>
            </a:r>
            <a:r>
              <a:rPr lang="en-CA" sz="1400" dirty="0">
                <a:latin typeface="Tahoma" panose="020B0604030504040204" pitchFamily="34" charset="0"/>
                <a:ea typeface="Tahoma" panose="020B0604030504040204" pitchFamily="34" charset="0"/>
                <a:cs typeface="Tahoma" panose="020B0604030504040204" pitchFamily="34" charset="0"/>
              </a:rPr>
              <a:t>, R., &amp; </a:t>
            </a:r>
            <a:r>
              <a:rPr lang="en-CA" sz="1400" dirty="0" err="1">
                <a:latin typeface="Tahoma" panose="020B0604030504040204" pitchFamily="34" charset="0"/>
                <a:ea typeface="Tahoma" panose="020B0604030504040204" pitchFamily="34" charset="0"/>
                <a:cs typeface="Tahoma" panose="020B0604030504040204" pitchFamily="34" charset="0"/>
              </a:rPr>
              <a:t>Rastgar</a:t>
            </a:r>
            <a:r>
              <a:rPr lang="en-CA" sz="1400" dirty="0">
                <a:latin typeface="Tahoma" panose="020B0604030504040204" pitchFamily="34" charset="0"/>
                <a:ea typeface="Tahoma" panose="020B0604030504040204" pitchFamily="34" charset="0"/>
                <a:cs typeface="Tahoma" panose="020B0604030504040204" pitchFamily="34" charset="0"/>
              </a:rPr>
              <a:t>, K. (2018). How mental fatigue affects the neural sources of P300 component? Journal of Integrative Neuroscience, 17(1), 93. </a:t>
            </a:r>
          </a:p>
          <a:p>
            <a:pPr marL="342900" indent="-342900">
              <a:buFontTx/>
              <a:buAutoNum type="arabicPeriod"/>
            </a:pPr>
            <a:r>
              <a:rPr lang="en-CA" sz="1400" dirty="0">
                <a:latin typeface="Tahoma" panose="020B0604030504040204" pitchFamily="34" charset="0"/>
                <a:ea typeface="Tahoma" panose="020B0604030504040204" pitchFamily="34" charset="0"/>
                <a:cs typeface="Tahoma" panose="020B0604030504040204" pitchFamily="34" charset="0"/>
              </a:rPr>
              <a:t>Schmidt, E. A., </a:t>
            </a:r>
            <a:r>
              <a:rPr lang="en-CA" sz="1400" dirty="0" err="1">
                <a:latin typeface="Tahoma" panose="020B0604030504040204" pitchFamily="34" charset="0"/>
                <a:ea typeface="Tahoma" panose="020B0604030504040204" pitchFamily="34" charset="0"/>
                <a:cs typeface="Tahoma" panose="020B0604030504040204" pitchFamily="34" charset="0"/>
              </a:rPr>
              <a:t>Schrauf</a:t>
            </a:r>
            <a:r>
              <a:rPr lang="en-CA" sz="1400" dirty="0">
                <a:latin typeface="Tahoma" panose="020B0604030504040204" pitchFamily="34" charset="0"/>
                <a:ea typeface="Tahoma" panose="020B0604030504040204" pitchFamily="34" charset="0"/>
                <a:cs typeface="Tahoma" panose="020B0604030504040204" pitchFamily="34" charset="0"/>
              </a:rPr>
              <a:t>, M., Simon M., </a:t>
            </a:r>
            <a:r>
              <a:rPr lang="en-CA" sz="1400" dirty="0" err="1">
                <a:latin typeface="Tahoma" panose="020B0604030504040204" pitchFamily="34" charset="0"/>
                <a:ea typeface="Tahoma" panose="020B0604030504040204" pitchFamily="34" charset="0"/>
                <a:cs typeface="Tahoma" panose="020B0604030504040204" pitchFamily="34" charset="0"/>
              </a:rPr>
              <a:t>Fritzsche</a:t>
            </a:r>
            <a:r>
              <a:rPr lang="en-CA" sz="1400" dirty="0">
                <a:latin typeface="Tahoma" panose="020B0604030504040204" pitchFamily="34" charset="0"/>
                <a:ea typeface="Tahoma" panose="020B0604030504040204" pitchFamily="34" charset="0"/>
                <a:cs typeface="Tahoma" panose="020B0604030504040204" pitchFamily="34" charset="0"/>
              </a:rPr>
              <a:t>, M., Buchner A., &amp; </a:t>
            </a:r>
            <a:r>
              <a:rPr lang="en-CA" sz="1400" dirty="0" err="1">
                <a:latin typeface="Tahoma" panose="020B0604030504040204" pitchFamily="34" charset="0"/>
                <a:ea typeface="Tahoma" panose="020B0604030504040204" pitchFamily="34" charset="0"/>
                <a:cs typeface="Tahoma" panose="020B0604030504040204" pitchFamily="34" charset="0"/>
              </a:rPr>
              <a:t>Kincses</a:t>
            </a:r>
            <a:r>
              <a:rPr lang="en-CA" sz="1400" dirty="0">
                <a:latin typeface="Tahoma" panose="020B0604030504040204" pitchFamily="34" charset="0"/>
                <a:ea typeface="Tahoma" panose="020B0604030504040204" pitchFamily="34" charset="0"/>
                <a:cs typeface="Tahoma" panose="020B0604030504040204" pitchFamily="34" charset="0"/>
              </a:rPr>
              <a:t> W.E. (2009). Drivers’ misjudgement of vigilance state during prolonged monotonous daytime driving. Accident Analysis and Prevention. 41, 1087-1093.</a:t>
            </a:r>
          </a:p>
          <a:p>
            <a:pPr marL="342900" indent="-342900">
              <a:buFontTx/>
              <a:buAutoNum type="arabicPeriod"/>
            </a:pPr>
            <a:r>
              <a:rPr lang="en-CA" sz="1400" dirty="0">
                <a:latin typeface="Tahoma" panose="020B0604030504040204" pitchFamily="34" charset="0"/>
                <a:ea typeface="Tahoma" panose="020B0604030504040204" pitchFamily="34" charset="0"/>
                <a:cs typeface="Tahoma" panose="020B0604030504040204" pitchFamily="34" charset="0"/>
              </a:rPr>
              <a:t>Caldwell, J. A. (2005). Fatigue in aviation. Travel Medicine and Infectious Disease, 3(2), 85-96 </a:t>
            </a:r>
          </a:p>
          <a:p>
            <a:pPr marL="342900" indent="-342900">
              <a:buFontTx/>
              <a:buAutoNum type="arabicPeriod"/>
            </a:pPr>
            <a:r>
              <a:rPr lang="en-CA" sz="1400" dirty="0">
                <a:latin typeface="Tahoma" panose="020B0604030504040204" pitchFamily="34" charset="0"/>
                <a:ea typeface="Tahoma" panose="020B0604030504040204" pitchFamily="34" charset="0"/>
                <a:cs typeface="Tahoma" panose="020B0604030504040204" pitchFamily="34" charset="0"/>
              </a:rPr>
              <a:t>Wester, A. E., </a:t>
            </a:r>
            <a:r>
              <a:rPr lang="en-CA" sz="1400" dirty="0" err="1">
                <a:latin typeface="Tahoma" panose="020B0604030504040204" pitchFamily="34" charset="0"/>
                <a:ea typeface="Tahoma" panose="020B0604030504040204" pitchFamily="34" charset="0"/>
                <a:cs typeface="Tahoma" panose="020B0604030504040204" pitchFamily="34" charset="0"/>
              </a:rPr>
              <a:t>Böcker</a:t>
            </a:r>
            <a:r>
              <a:rPr lang="en-CA" sz="1400" dirty="0">
                <a:latin typeface="Tahoma" panose="020B0604030504040204" pitchFamily="34" charset="0"/>
                <a:ea typeface="Tahoma" panose="020B0604030504040204" pitchFamily="34" charset="0"/>
                <a:cs typeface="Tahoma" panose="020B0604030504040204" pitchFamily="34" charset="0"/>
              </a:rPr>
              <a:t>, K. B. E., </a:t>
            </a:r>
            <a:r>
              <a:rPr lang="en-CA" sz="1400" dirty="0" err="1">
                <a:latin typeface="Tahoma" panose="020B0604030504040204" pitchFamily="34" charset="0"/>
                <a:ea typeface="Tahoma" panose="020B0604030504040204" pitchFamily="34" charset="0"/>
                <a:cs typeface="Tahoma" panose="020B0604030504040204" pitchFamily="34" charset="0"/>
              </a:rPr>
              <a:t>Volkerts</a:t>
            </a:r>
            <a:r>
              <a:rPr lang="en-CA" sz="1400" dirty="0">
                <a:latin typeface="Tahoma" panose="020B0604030504040204" pitchFamily="34" charset="0"/>
                <a:ea typeface="Tahoma" panose="020B0604030504040204" pitchFamily="34" charset="0"/>
                <a:cs typeface="Tahoma" panose="020B0604030504040204" pitchFamily="34" charset="0"/>
              </a:rPr>
              <a:t>, E. R., </a:t>
            </a:r>
            <a:r>
              <a:rPr lang="en-CA" sz="1400" dirty="0" err="1">
                <a:latin typeface="Tahoma" panose="020B0604030504040204" pitchFamily="34" charset="0"/>
                <a:ea typeface="Tahoma" panose="020B0604030504040204" pitchFamily="34" charset="0"/>
                <a:cs typeface="Tahoma" panose="020B0604030504040204" pitchFamily="34" charset="0"/>
              </a:rPr>
              <a:t>Verster</a:t>
            </a:r>
            <a:r>
              <a:rPr lang="en-CA" sz="1400" dirty="0">
                <a:latin typeface="Tahoma" panose="020B0604030504040204" pitchFamily="34" charset="0"/>
                <a:ea typeface="Tahoma" panose="020B0604030504040204" pitchFamily="34" charset="0"/>
                <a:cs typeface="Tahoma" panose="020B0604030504040204" pitchFamily="34" charset="0"/>
              </a:rPr>
              <a:t>, J. C., &amp; </a:t>
            </a:r>
            <a:r>
              <a:rPr lang="en-CA" sz="1400" dirty="0" err="1">
                <a:latin typeface="Tahoma" panose="020B0604030504040204" pitchFamily="34" charset="0"/>
                <a:ea typeface="Tahoma" panose="020B0604030504040204" pitchFamily="34" charset="0"/>
                <a:cs typeface="Tahoma" panose="020B0604030504040204" pitchFamily="34" charset="0"/>
              </a:rPr>
              <a:t>Kenemans</a:t>
            </a:r>
            <a:r>
              <a:rPr lang="en-CA" sz="1400" dirty="0">
                <a:latin typeface="Tahoma" panose="020B0604030504040204" pitchFamily="34" charset="0"/>
                <a:ea typeface="Tahoma" panose="020B0604030504040204" pitchFamily="34" charset="0"/>
                <a:cs typeface="Tahoma" panose="020B0604030504040204" pitchFamily="34" charset="0"/>
              </a:rPr>
              <a:t>, J. L. (2008). Event-related potentials and secondary task performance during simulated driving. Accident Analysis and Prevention, 40(1), 1-7. </a:t>
            </a:r>
          </a:p>
          <a:p>
            <a:endParaRPr lang="en-US" dirty="0"/>
          </a:p>
        </p:txBody>
      </p:sp>
    </p:spTree>
    <p:extLst>
      <p:ext uri="{BB962C8B-B14F-4D97-AF65-F5344CB8AC3E}">
        <p14:creationId xmlns:p14="http://schemas.microsoft.com/office/powerpoint/2010/main" val="2118552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7239</TotalTime>
  <Words>832</Words>
  <Application>Microsoft Macintosh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Highway to the Danger Zone: Fatigue Assessment in a Flight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dc:creator>
  <cp:lastModifiedBy>Gregory Gill</cp:lastModifiedBy>
  <cp:revision>121</cp:revision>
  <cp:lastPrinted>2017-04-23T15:48:30Z</cp:lastPrinted>
  <dcterms:created xsi:type="dcterms:W3CDTF">2017-04-23T15:12:38Z</dcterms:created>
  <dcterms:modified xsi:type="dcterms:W3CDTF">2020-05-03T04:01:35Z</dcterms:modified>
</cp:coreProperties>
</file>