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8" r:id="rId2"/>
    <p:sldMasterId id="2147483772" r:id="rId3"/>
  </p:sldMasterIdLst>
  <p:notesMasterIdLst>
    <p:notesMasterId r:id="rId21"/>
  </p:notesMasterIdLst>
  <p:sldIdLst>
    <p:sldId id="360" r:id="rId4"/>
    <p:sldId id="361" r:id="rId5"/>
    <p:sldId id="362" r:id="rId6"/>
    <p:sldId id="363" r:id="rId7"/>
    <p:sldId id="392" r:id="rId8"/>
    <p:sldId id="393" r:id="rId9"/>
    <p:sldId id="398" r:id="rId10"/>
    <p:sldId id="382" r:id="rId11"/>
    <p:sldId id="395" r:id="rId12"/>
    <p:sldId id="402" r:id="rId13"/>
    <p:sldId id="399" r:id="rId14"/>
    <p:sldId id="403" r:id="rId15"/>
    <p:sldId id="400" r:id="rId16"/>
    <p:sldId id="406" r:id="rId17"/>
    <p:sldId id="401" r:id="rId18"/>
    <p:sldId id="405" r:id="rId19"/>
    <p:sldId id="391" r:id="rId20"/>
  </p:sldIdLst>
  <p:sldSz cx="9144000" cy="5143500" type="screen16x9"/>
  <p:notesSz cx="6858000" cy="9144000"/>
  <p:custDataLst>
    <p:tags r:id="rId22"/>
  </p:custDataLst>
  <p:defaultTextStyle>
    <a:defPPr>
      <a:defRPr lang="fr-FR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3A71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0366" autoAdjust="0"/>
  </p:normalViewPr>
  <p:slideViewPr>
    <p:cSldViewPr>
      <p:cViewPr>
        <p:scale>
          <a:sx n="50" d="100"/>
          <a:sy n="50" d="100"/>
        </p:scale>
        <p:origin x="-1253" y="-312"/>
      </p:cViewPr>
      <p:guideLst>
        <p:guide orient="horz" pos="157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B9F692-6BF1-4405-906D-5A761B069CEA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10F9643-4D1F-43F9-A150-C4F70F2E952A}">
      <dgm:prSet phldrT="[Texte]" custT="1"/>
      <dgm:spPr>
        <a:solidFill>
          <a:schemeClr val="tx1"/>
        </a:solidFill>
      </dgm:spPr>
      <dgm:t>
        <a:bodyPr/>
        <a:lstStyle/>
        <a:p>
          <a:r>
            <a:rPr lang="fr-FR" sz="1400" b="1" u="sng" dirty="0" smtClean="0"/>
            <a:t>Mentors</a:t>
          </a:r>
          <a:r>
            <a:rPr lang="fr-FR" sz="1200" b="1" u="sng" dirty="0" smtClean="0"/>
            <a:t> </a:t>
          </a:r>
        </a:p>
        <a:p>
          <a:r>
            <a:rPr lang="fr-FR" sz="1100" dirty="0" smtClean="0"/>
            <a:t>Gustavo Reichardt</a:t>
          </a:r>
        </a:p>
        <a:p>
          <a:r>
            <a:rPr lang="fr-FR" sz="1100" u="sng" dirty="0" smtClean="0"/>
            <a:t>Emmanuel Lebrun</a:t>
          </a:r>
          <a:endParaRPr lang="fr-FR" sz="1100" u="sng" dirty="0"/>
        </a:p>
      </dgm:t>
    </dgm:pt>
    <dgm:pt modelId="{11F16EF9-D241-42B9-A89E-268FD5FDE95D}" type="parTrans" cxnId="{80B70014-D4DA-47F8-8CCB-63F6BFDB26FC}">
      <dgm:prSet/>
      <dgm:spPr/>
      <dgm:t>
        <a:bodyPr/>
        <a:lstStyle/>
        <a:p>
          <a:endParaRPr lang="fr-FR"/>
        </a:p>
      </dgm:t>
    </dgm:pt>
    <dgm:pt modelId="{6BC51409-4478-408A-B931-3B08D6E8CA6D}" type="sibTrans" cxnId="{80B70014-D4DA-47F8-8CCB-63F6BFDB26FC}">
      <dgm:prSet/>
      <dgm:spPr/>
      <dgm:t>
        <a:bodyPr/>
        <a:lstStyle/>
        <a:p>
          <a:endParaRPr lang="fr-FR"/>
        </a:p>
      </dgm:t>
    </dgm:pt>
    <dgm:pt modelId="{8771ABF8-58F5-4492-8DAB-477178F8D064}">
      <dgm:prSet phldrT="[Texte]" custT="1"/>
      <dgm:spPr>
        <a:solidFill>
          <a:srgbClr val="0070C0"/>
        </a:solidFill>
      </dgm:spPr>
      <dgm:t>
        <a:bodyPr/>
        <a:lstStyle/>
        <a:p>
          <a:r>
            <a:rPr lang="fr-FR" sz="1400" b="1" i="0" dirty="0" err="1" smtClean="0"/>
            <a:t>Volunteers</a:t>
          </a:r>
          <a:r>
            <a:rPr lang="fr-FR" sz="1400" b="1" i="0" dirty="0" smtClean="0"/>
            <a:t> </a:t>
          </a:r>
        </a:p>
        <a:p>
          <a:r>
            <a:rPr lang="fr-FR" sz="1100" dirty="0" smtClean="0"/>
            <a:t>Anne Charlotte </a:t>
          </a:r>
          <a:r>
            <a:rPr lang="fr-FR" sz="1100" dirty="0" err="1" smtClean="0"/>
            <a:t>Deyber</a:t>
          </a:r>
          <a:endParaRPr lang="fr-FR" sz="1100" dirty="0" smtClean="0"/>
        </a:p>
        <a:p>
          <a:r>
            <a:rPr lang="fr-FR" sz="1100" dirty="0" smtClean="0"/>
            <a:t>Marie </a:t>
          </a:r>
          <a:r>
            <a:rPr lang="fr-FR" sz="1100" dirty="0" err="1" smtClean="0"/>
            <a:t>Noelle</a:t>
          </a:r>
          <a:r>
            <a:rPr lang="fr-FR" sz="1100" dirty="0" smtClean="0"/>
            <a:t> de </a:t>
          </a:r>
          <a:r>
            <a:rPr lang="fr-FR" sz="1100" dirty="0" err="1" smtClean="0"/>
            <a:t>Beaudean</a:t>
          </a:r>
          <a:endParaRPr lang="fr-FR" sz="1100" dirty="0" smtClean="0"/>
        </a:p>
        <a:p>
          <a:r>
            <a:rPr lang="fr-FR" sz="1100" dirty="0" smtClean="0"/>
            <a:t>Stefan Pott</a:t>
          </a:r>
        </a:p>
        <a:p>
          <a:r>
            <a:rPr lang="fr-FR" sz="1100" dirty="0" smtClean="0"/>
            <a:t>Céline Renaud </a:t>
          </a:r>
        </a:p>
        <a:p>
          <a:endParaRPr lang="fr-FR" sz="900" dirty="0"/>
        </a:p>
      </dgm:t>
    </dgm:pt>
    <dgm:pt modelId="{63E5BE63-3A06-4BA5-B001-9F9736074C07}" type="parTrans" cxnId="{93827066-E08C-4266-8010-E249E89A175D}">
      <dgm:prSet/>
      <dgm:spPr/>
      <dgm:t>
        <a:bodyPr/>
        <a:lstStyle/>
        <a:p>
          <a:endParaRPr lang="fr-FR"/>
        </a:p>
      </dgm:t>
    </dgm:pt>
    <dgm:pt modelId="{98CB0140-D252-4DC8-A6B6-F57405780BF9}" type="sibTrans" cxnId="{93827066-E08C-4266-8010-E249E89A175D}">
      <dgm:prSet/>
      <dgm:spPr/>
      <dgm:t>
        <a:bodyPr/>
        <a:lstStyle/>
        <a:p>
          <a:endParaRPr lang="fr-FR"/>
        </a:p>
      </dgm:t>
    </dgm:pt>
    <dgm:pt modelId="{38717141-6A0D-4CDC-A437-400FE4D50477}">
      <dgm:prSet phldrT="[Texte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fr-FR" sz="1400" b="1" u="sng" dirty="0" err="1" smtClean="0"/>
            <a:t>Ambassadors</a:t>
          </a:r>
          <a:endParaRPr lang="fr-FR" sz="1400" b="1" u="sng" dirty="0" smtClean="0"/>
        </a:p>
        <a:p>
          <a:r>
            <a:rPr lang="fr-FR" sz="1100" dirty="0" smtClean="0"/>
            <a:t>Lisa </a:t>
          </a:r>
          <a:r>
            <a:rPr lang="fr-FR" sz="1100" dirty="0" err="1" smtClean="0"/>
            <a:t>Megner</a:t>
          </a:r>
          <a:endParaRPr lang="fr-FR" sz="1100" dirty="0" smtClean="0"/>
        </a:p>
        <a:p>
          <a:r>
            <a:rPr lang="fr-FR" sz="1100" dirty="0" smtClean="0"/>
            <a:t>Claudia </a:t>
          </a:r>
          <a:r>
            <a:rPr lang="fr-FR" sz="1100" dirty="0" err="1" smtClean="0"/>
            <a:t>Serafini</a:t>
          </a:r>
          <a:endParaRPr lang="fr-FR" sz="1100" dirty="0" smtClean="0"/>
        </a:p>
        <a:p>
          <a:r>
            <a:rPr lang="fr-FR" sz="1100" dirty="0" smtClean="0"/>
            <a:t>Olivier Dupuy</a:t>
          </a:r>
        </a:p>
        <a:p>
          <a:r>
            <a:rPr lang="fr-FR" sz="1100" dirty="0" smtClean="0"/>
            <a:t>Alessandra </a:t>
          </a:r>
          <a:r>
            <a:rPr lang="fr-FR" sz="1100" dirty="0" err="1" smtClean="0"/>
            <a:t>Orgler</a:t>
          </a:r>
          <a:endParaRPr lang="fr-FR" sz="1100" dirty="0" smtClean="0"/>
        </a:p>
        <a:p>
          <a:r>
            <a:rPr lang="fr-FR" sz="1100" dirty="0" smtClean="0"/>
            <a:t>Mario Santos</a:t>
          </a:r>
          <a:endParaRPr lang="fr-FR" sz="1100" dirty="0"/>
        </a:p>
      </dgm:t>
    </dgm:pt>
    <dgm:pt modelId="{5827160E-3D4E-45AB-8B86-03699498B12B}" type="parTrans" cxnId="{C22173C5-E2B7-47C2-9922-F401807696A7}">
      <dgm:prSet/>
      <dgm:spPr/>
      <dgm:t>
        <a:bodyPr/>
        <a:lstStyle/>
        <a:p>
          <a:endParaRPr lang="fr-FR"/>
        </a:p>
      </dgm:t>
    </dgm:pt>
    <dgm:pt modelId="{62B0C1C3-227B-4A7D-83C2-D42FB9B6B9E9}" type="sibTrans" cxnId="{C22173C5-E2B7-47C2-9922-F401807696A7}">
      <dgm:prSet/>
      <dgm:spPr/>
      <dgm:t>
        <a:bodyPr/>
        <a:lstStyle/>
        <a:p>
          <a:endParaRPr lang="fr-FR"/>
        </a:p>
      </dgm:t>
    </dgm:pt>
    <dgm:pt modelId="{C4A7C3B5-6EB5-4990-B972-A08E9F51D840}" type="pres">
      <dgm:prSet presAssocID="{19B9F692-6BF1-4405-906D-5A761B069CE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8FD3842-3B09-45E2-A1CB-FD57DB78626A}" type="pres">
      <dgm:prSet presAssocID="{C10F9643-4D1F-43F9-A150-C4F70F2E952A}" presName="node" presStyleLbl="node1" presStyleIdx="0" presStyleCnt="3" custScaleX="120670" custScaleY="11837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976687-4B15-4744-8A7B-B915CD01684A}" type="pres">
      <dgm:prSet presAssocID="{C10F9643-4D1F-43F9-A150-C4F70F2E952A}" presName="spNode" presStyleCnt="0"/>
      <dgm:spPr/>
    </dgm:pt>
    <dgm:pt modelId="{FADD66A8-8F62-4D2D-8BC9-C24BBC03335F}" type="pres">
      <dgm:prSet presAssocID="{6BC51409-4478-408A-B931-3B08D6E8CA6D}" presName="sibTrans" presStyleLbl="sibTrans1D1" presStyleIdx="0" presStyleCnt="3"/>
      <dgm:spPr/>
      <dgm:t>
        <a:bodyPr/>
        <a:lstStyle/>
        <a:p>
          <a:endParaRPr lang="fr-FR"/>
        </a:p>
      </dgm:t>
    </dgm:pt>
    <dgm:pt modelId="{905E859B-B3A4-42B0-9B18-30DD23B48B2C}" type="pres">
      <dgm:prSet presAssocID="{8771ABF8-58F5-4492-8DAB-477178F8D064}" presName="node" presStyleLbl="node1" presStyleIdx="1" presStyleCnt="3" custScaleX="126348" custScaleY="15399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51D3FBE-F7F3-4FED-92F8-B4A14BDEEF87}" type="pres">
      <dgm:prSet presAssocID="{8771ABF8-58F5-4492-8DAB-477178F8D064}" presName="spNode" presStyleCnt="0"/>
      <dgm:spPr/>
    </dgm:pt>
    <dgm:pt modelId="{D7796458-3B32-4319-8063-37995F48146D}" type="pres">
      <dgm:prSet presAssocID="{98CB0140-D252-4DC8-A6B6-F57405780BF9}" presName="sibTrans" presStyleLbl="sibTrans1D1" presStyleIdx="1" presStyleCnt="3"/>
      <dgm:spPr/>
      <dgm:t>
        <a:bodyPr/>
        <a:lstStyle/>
        <a:p>
          <a:endParaRPr lang="fr-FR"/>
        </a:p>
      </dgm:t>
    </dgm:pt>
    <dgm:pt modelId="{4894B6BB-3025-41F6-AE94-893D6F179B13}" type="pres">
      <dgm:prSet presAssocID="{38717141-6A0D-4CDC-A437-400FE4D50477}" presName="node" presStyleLbl="node1" presStyleIdx="2" presStyleCnt="3" custScaleX="120350" custScaleY="15734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87873E-BB6F-4EEC-AD8F-671B520AEC5F}" type="pres">
      <dgm:prSet presAssocID="{38717141-6A0D-4CDC-A437-400FE4D50477}" presName="spNode" presStyleCnt="0"/>
      <dgm:spPr/>
    </dgm:pt>
    <dgm:pt modelId="{CF002A03-5A14-4FC7-94C2-DB4F20A95C07}" type="pres">
      <dgm:prSet presAssocID="{62B0C1C3-227B-4A7D-83C2-D42FB9B6B9E9}" presName="sibTrans" presStyleLbl="sibTrans1D1" presStyleIdx="2" presStyleCnt="3"/>
      <dgm:spPr/>
      <dgm:t>
        <a:bodyPr/>
        <a:lstStyle/>
        <a:p>
          <a:endParaRPr lang="fr-FR"/>
        </a:p>
      </dgm:t>
    </dgm:pt>
  </dgm:ptLst>
  <dgm:cxnLst>
    <dgm:cxn modelId="{C22173C5-E2B7-47C2-9922-F401807696A7}" srcId="{19B9F692-6BF1-4405-906D-5A761B069CEA}" destId="{38717141-6A0D-4CDC-A437-400FE4D50477}" srcOrd="2" destOrd="0" parTransId="{5827160E-3D4E-45AB-8B86-03699498B12B}" sibTransId="{62B0C1C3-227B-4A7D-83C2-D42FB9B6B9E9}"/>
    <dgm:cxn modelId="{F333A236-D2F4-43FA-8264-D515CC16C960}" type="presOf" srcId="{19B9F692-6BF1-4405-906D-5A761B069CEA}" destId="{C4A7C3B5-6EB5-4990-B972-A08E9F51D840}" srcOrd="0" destOrd="0" presId="urn:microsoft.com/office/officeart/2005/8/layout/cycle6"/>
    <dgm:cxn modelId="{C94B41CD-1EB9-4336-B2DC-782AAE48B05C}" type="presOf" srcId="{62B0C1C3-227B-4A7D-83C2-D42FB9B6B9E9}" destId="{CF002A03-5A14-4FC7-94C2-DB4F20A95C07}" srcOrd="0" destOrd="0" presId="urn:microsoft.com/office/officeart/2005/8/layout/cycle6"/>
    <dgm:cxn modelId="{E5829B59-3BB9-4925-9763-A56FBC5BB5EE}" type="presOf" srcId="{6BC51409-4478-408A-B931-3B08D6E8CA6D}" destId="{FADD66A8-8F62-4D2D-8BC9-C24BBC03335F}" srcOrd="0" destOrd="0" presId="urn:microsoft.com/office/officeart/2005/8/layout/cycle6"/>
    <dgm:cxn modelId="{80B70014-D4DA-47F8-8CCB-63F6BFDB26FC}" srcId="{19B9F692-6BF1-4405-906D-5A761B069CEA}" destId="{C10F9643-4D1F-43F9-A150-C4F70F2E952A}" srcOrd="0" destOrd="0" parTransId="{11F16EF9-D241-42B9-A89E-268FD5FDE95D}" sibTransId="{6BC51409-4478-408A-B931-3B08D6E8CA6D}"/>
    <dgm:cxn modelId="{B3921DF7-45B1-4490-BA42-B22F84C0892B}" type="presOf" srcId="{38717141-6A0D-4CDC-A437-400FE4D50477}" destId="{4894B6BB-3025-41F6-AE94-893D6F179B13}" srcOrd="0" destOrd="0" presId="urn:microsoft.com/office/officeart/2005/8/layout/cycle6"/>
    <dgm:cxn modelId="{F462AC80-F295-432A-ADAF-97B075D888B9}" type="presOf" srcId="{8771ABF8-58F5-4492-8DAB-477178F8D064}" destId="{905E859B-B3A4-42B0-9B18-30DD23B48B2C}" srcOrd="0" destOrd="0" presId="urn:microsoft.com/office/officeart/2005/8/layout/cycle6"/>
    <dgm:cxn modelId="{185D7CE7-8562-4A0E-860C-9975D579B964}" type="presOf" srcId="{98CB0140-D252-4DC8-A6B6-F57405780BF9}" destId="{D7796458-3B32-4319-8063-37995F48146D}" srcOrd="0" destOrd="0" presId="urn:microsoft.com/office/officeart/2005/8/layout/cycle6"/>
    <dgm:cxn modelId="{E53458CD-825D-4E6F-8E0D-3F6A222CB92A}" type="presOf" srcId="{C10F9643-4D1F-43F9-A150-C4F70F2E952A}" destId="{98FD3842-3B09-45E2-A1CB-FD57DB78626A}" srcOrd="0" destOrd="0" presId="urn:microsoft.com/office/officeart/2005/8/layout/cycle6"/>
    <dgm:cxn modelId="{93827066-E08C-4266-8010-E249E89A175D}" srcId="{19B9F692-6BF1-4405-906D-5A761B069CEA}" destId="{8771ABF8-58F5-4492-8DAB-477178F8D064}" srcOrd="1" destOrd="0" parTransId="{63E5BE63-3A06-4BA5-B001-9F9736074C07}" sibTransId="{98CB0140-D252-4DC8-A6B6-F57405780BF9}"/>
    <dgm:cxn modelId="{1F1E84A9-56D3-46F1-B113-A46BB414F6C9}" type="presParOf" srcId="{C4A7C3B5-6EB5-4990-B972-A08E9F51D840}" destId="{98FD3842-3B09-45E2-A1CB-FD57DB78626A}" srcOrd="0" destOrd="0" presId="urn:microsoft.com/office/officeart/2005/8/layout/cycle6"/>
    <dgm:cxn modelId="{35F0619E-43EF-4EF8-A692-8F456143EACF}" type="presParOf" srcId="{C4A7C3B5-6EB5-4990-B972-A08E9F51D840}" destId="{DB976687-4B15-4744-8A7B-B915CD01684A}" srcOrd="1" destOrd="0" presId="urn:microsoft.com/office/officeart/2005/8/layout/cycle6"/>
    <dgm:cxn modelId="{F1128604-A5AF-4B01-8571-6C109743B724}" type="presParOf" srcId="{C4A7C3B5-6EB5-4990-B972-A08E9F51D840}" destId="{FADD66A8-8F62-4D2D-8BC9-C24BBC03335F}" srcOrd="2" destOrd="0" presId="urn:microsoft.com/office/officeart/2005/8/layout/cycle6"/>
    <dgm:cxn modelId="{420FFB7C-09B8-4D01-8CCC-4F79AD464800}" type="presParOf" srcId="{C4A7C3B5-6EB5-4990-B972-A08E9F51D840}" destId="{905E859B-B3A4-42B0-9B18-30DD23B48B2C}" srcOrd="3" destOrd="0" presId="urn:microsoft.com/office/officeart/2005/8/layout/cycle6"/>
    <dgm:cxn modelId="{A69C4356-01CF-4124-9C72-123CE050C376}" type="presParOf" srcId="{C4A7C3B5-6EB5-4990-B972-A08E9F51D840}" destId="{D51D3FBE-F7F3-4FED-92F8-B4A14BDEEF87}" srcOrd="4" destOrd="0" presId="urn:microsoft.com/office/officeart/2005/8/layout/cycle6"/>
    <dgm:cxn modelId="{B4982557-2D69-405D-AFDB-575804077635}" type="presParOf" srcId="{C4A7C3B5-6EB5-4990-B972-A08E9F51D840}" destId="{D7796458-3B32-4319-8063-37995F48146D}" srcOrd="5" destOrd="0" presId="urn:microsoft.com/office/officeart/2005/8/layout/cycle6"/>
    <dgm:cxn modelId="{F1D02AF7-C739-4130-A2E4-400F0547AFE2}" type="presParOf" srcId="{C4A7C3B5-6EB5-4990-B972-A08E9F51D840}" destId="{4894B6BB-3025-41F6-AE94-893D6F179B13}" srcOrd="6" destOrd="0" presId="urn:microsoft.com/office/officeart/2005/8/layout/cycle6"/>
    <dgm:cxn modelId="{31B1BAF5-BA65-4D1A-84B4-7C974EA30738}" type="presParOf" srcId="{C4A7C3B5-6EB5-4990-B972-A08E9F51D840}" destId="{A687873E-BB6F-4EEC-AD8F-671B520AEC5F}" srcOrd="7" destOrd="0" presId="urn:microsoft.com/office/officeart/2005/8/layout/cycle6"/>
    <dgm:cxn modelId="{702BE0D7-7669-4EF5-B4B3-881386EA78D7}" type="presParOf" srcId="{C4A7C3B5-6EB5-4990-B972-A08E9F51D840}" destId="{CF002A03-5A14-4FC7-94C2-DB4F20A95C07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D3842-3B09-45E2-A1CB-FD57DB78626A}">
      <dsp:nvSpPr>
        <dsp:cNvPr id="0" name=""/>
        <dsp:cNvSpPr/>
      </dsp:nvSpPr>
      <dsp:spPr>
        <a:xfrm>
          <a:off x="2065150" y="-47147"/>
          <a:ext cx="1918030" cy="1222977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u="sng" kern="1200" dirty="0" smtClean="0"/>
            <a:t>Mentors</a:t>
          </a:r>
          <a:r>
            <a:rPr lang="fr-FR" sz="1200" b="1" u="sng" kern="1200" dirty="0" smtClean="0"/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Gustavo Reichardt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u="sng" kern="1200" dirty="0" smtClean="0"/>
            <a:t>Emmanuel Lebrun</a:t>
          </a:r>
          <a:endParaRPr lang="fr-FR" sz="1100" u="sng" kern="1200" dirty="0"/>
        </a:p>
      </dsp:txBody>
      <dsp:txXfrm>
        <a:off x="2124851" y="12554"/>
        <a:ext cx="1798628" cy="1103575"/>
      </dsp:txXfrm>
    </dsp:sp>
    <dsp:sp modelId="{FADD66A8-8F62-4D2D-8BC9-C24BBC03335F}">
      <dsp:nvSpPr>
        <dsp:cNvPr id="0" name=""/>
        <dsp:cNvSpPr/>
      </dsp:nvSpPr>
      <dsp:spPr>
        <a:xfrm>
          <a:off x="1644024" y="564341"/>
          <a:ext cx="2760283" cy="2760283"/>
        </a:xfrm>
        <a:custGeom>
          <a:avLst/>
          <a:gdLst/>
          <a:ahLst/>
          <a:cxnLst/>
          <a:rect l="0" t="0" r="0" b="0"/>
          <a:pathLst>
            <a:path>
              <a:moveTo>
                <a:pt x="2346182" y="394465"/>
              </a:moveTo>
              <a:arcTo wR="1380141" hR="1380141" stAng="18865416" swAng="244730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E859B-B3A4-42B0-9B18-30DD23B48B2C}">
      <dsp:nvSpPr>
        <dsp:cNvPr id="0" name=""/>
        <dsp:cNvSpPr/>
      </dsp:nvSpPr>
      <dsp:spPr>
        <a:xfrm>
          <a:off x="3215262" y="1839053"/>
          <a:ext cx="2008281" cy="159100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i="0" kern="1200" dirty="0" err="1" smtClean="0"/>
            <a:t>Volunteers</a:t>
          </a:r>
          <a:r>
            <a:rPr lang="fr-FR" sz="1400" b="1" i="0" kern="1200" dirty="0" smtClean="0"/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Anne Charlotte </a:t>
          </a:r>
          <a:r>
            <a:rPr lang="fr-FR" sz="1100" kern="1200" dirty="0" err="1" smtClean="0"/>
            <a:t>Deyber</a:t>
          </a:r>
          <a:endParaRPr lang="fr-FR" sz="11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Marie </a:t>
          </a:r>
          <a:r>
            <a:rPr lang="fr-FR" sz="1100" kern="1200" dirty="0" err="1" smtClean="0"/>
            <a:t>Noelle</a:t>
          </a:r>
          <a:r>
            <a:rPr lang="fr-FR" sz="1100" kern="1200" dirty="0" smtClean="0"/>
            <a:t> de </a:t>
          </a:r>
          <a:r>
            <a:rPr lang="fr-FR" sz="1100" kern="1200" dirty="0" err="1" smtClean="0"/>
            <a:t>Beaudean</a:t>
          </a:r>
          <a:endParaRPr lang="fr-FR" sz="11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Stefan Pott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Céline Renaud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 dirty="0"/>
        </a:p>
      </dsp:txBody>
      <dsp:txXfrm>
        <a:off x="3292928" y="1916719"/>
        <a:ext cx="1852949" cy="1435669"/>
      </dsp:txXfrm>
    </dsp:sp>
    <dsp:sp modelId="{D7796458-3B32-4319-8063-37995F48146D}">
      <dsp:nvSpPr>
        <dsp:cNvPr id="0" name=""/>
        <dsp:cNvSpPr/>
      </dsp:nvSpPr>
      <dsp:spPr>
        <a:xfrm>
          <a:off x="1644024" y="564341"/>
          <a:ext cx="2760283" cy="2760283"/>
        </a:xfrm>
        <a:custGeom>
          <a:avLst/>
          <a:gdLst/>
          <a:ahLst/>
          <a:cxnLst/>
          <a:rect l="0" t="0" r="0" b="0"/>
          <a:pathLst>
            <a:path>
              <a:moveTo>
                <a:pt x="1566979" y="2747577"/>
              </a:moveTo>
              <a:arcTo wR="1380141" hR="1380141" stAng="4933178" swAng="105385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4B6BB-3025-41F6-AE94-893D6F179B13}">
      <dsp:nvSpPr>
        <dsp:cNvPr id="0" name=""/>
        <dsp:cNvSpPr/>
      </dsp:nvSpPr>
      <dsp:spPr>
        <a:xfrm>
          <a:off x="872455" y="1821737"/>
          <a:ext cx="1912944" cy="1625633"/>
        </a:xfrm>
        <a:prstGeom prst="round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u="sng" kern="1200" dirty="0" err="1" smtClean="0"/>
            <a:t>Ambassadors</a:t>
          </a:r>
          <a:endParaRPr lang="fr-FR" sz="1400" b="1" u="sng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Lisa </a:t>
          </a:r>
          <a:r>
            <a:rPr lang="fr-FR" sz="1100" kern="1200" dirty="0" err="1" smtClean="0"/>
            <a:t>Megner</a:t>
          </a:r>
          <a:endParaRPr lang="fr-FR" sz="11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Claudia </a:t>
          </a:r>
          <a:r>
            <a:rPr lang="fr-FR" sz="1100" kern="1200" dirty="0" err="1" smtClean="0"/>
            <a:t>Serafini</a:t>
          </a:r>
          <a:endParaRPr lang="fr-FR" sz="11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Olivier Dupuy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Alessandra </a:t>
          </a:r>
          <a:r>
            <a:rPr lang="fr-FR" sz="1100" kern="1200" dirty="0" err="1" smtClean="0"/>
            <a:t>Orgler</a:t>
          </a:r>
          <a:endParaRPr lang="fr-FR" sz="11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Mario Santos</a:t>
          </a:r>
          <a:endParaRPr lang="fr-FR" sz="1100" kern="1200" dirty="0"/>
        </a:p>
      </dsp:txBody>
      <dsp:txXfrm>
        <a:off x="951812" y="1901094"/>
        <a:ext cx="1754230" cy="1466919"/>
      </dsp:txXfrm>
    </dsp:sp>
    <dsp:sp modelId="{CF002A03-5A14-4FC7-94C2-DB4F20A95C07}">
      <dsp:nvSpPr>
        <dsp:cNvPr id="0" name=""/>
        <dsp:cNvSpPr/>
      </dsp:nvSpPr>
      <dsp:spPr>
        <a:xfrm>
          <a:off x="1644024" y="564341"/>
          <a:ext cx="2760283" cy="2760283"/>
        </a:xfrm>
        <a:custGeom>
          <a:avLst/>
          <a:gdLst/>
          <a:ahLst/>
          <a:cxnLst/>
          <a:rect l="0" t="0" r="0" b="0"/>
          <a:pathLst>
            <a:path>
              <a:moveTo>
                <a:pt x="6360" y="1247797"/>
              </a:moveTo>
              <a:arcTo wR="1380141" hR="1380141" stAng="11130159" swAng="24048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861CC-4007-419C-AB0B-3B313FE2C077}" type="datetimeFigureOut">
              <a:rPr lang="de-DE" smtClean="0"/>
              <a:t>02.03.2018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248D1-878A-4BD3-BC11-0632E68EE312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240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morning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3A718-3BC9-4275-889B-C11C4C5B8F2D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6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Another</a:t>
            </a:r>
            <a:r>
              <a:rPr lang="fr-FR" dirty="0" smtClean="0"/>
              <a:t> key initiatives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put the </a:t>
            </a:r>
            <a:r>
              <a:rPr lang="fr-FR" baseline="0" dirty="0" err="1" smtClean="0"/>
              <a:t>consumers</a:t>
            </a:r>
            <a:r>
              <a:rPr lang="fr-FR" baseline="0" dirty="0" smtClean="0"/>
              <a:t> at the center of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action as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are the </a:t>
            </a:r>
            <a:r>
              <a:rPr lang="fr-FR" baseline="0" dirty="0" err="1" smtClean="0"/>
              <a:t>reason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company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developing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products</a:t>
            </a:r>
            <a:r>
              <a:rPr lang="fr-FR" baseline="0" dirty="0" smtClean="0"/>
              <a:t> and services. Our </a:t>
            </a:r>
            <a:r>
              <a:rPr lang="fr-FR" baseline="0" dirty="0" err="1" smtClean="0"/>
              <a:t>purpose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strongly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rooted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deep</a:t>
            </a:r>
            <a:r>
              <a:rPr lang="fr-FR" baseline="0" dirty="0" smtClean="0"/>
              <a:t> consumer insights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help us to serve </a:t>
            </a:r>
            <a:r>
              <a:rPr lang="fr-FR" baseline="0" dirty="0" err="1" smtClean="0"/>
              <a:t>healthier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fuller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lives</a:t>
            </a:r>
            <a:r>
              <a:rPr lang="fr-FR" baseline="0" dirty="0" smtClean="0"/>
              <a:t>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Our </a:t>
            </a:r>
            <a:r>
              <a:rPr lang="fr-FR" baseline="0" dirty="0" err="1" smtClean="0"/>
              <a:t>colleagues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CMI </a:t>
            </a:r>
            <a:r>
              <a:rPr lang="fr-FR" baseline="0" dirty="0" err="1" smtClean="0"/>
              <a:t>led</a:t>
            </a:r>
            <a:r>
              <a:rPr lang="fr-FR" baseline="0" dirty="0" smtClean="0"/>
              <a:t> by Muriel has put in place an </a:t>
            </a:r>
            <a:r>
              <a:rPr lang="fr-FR" baseline="0" dirty="0" err="1" smtClean="0"/>
              <a:t>ambitious</a:t>
            </a:r>
            <a:r>
              <a:rPr lang="fr-FR" baseline="0" dirty="0" smtClean="0"/>
              <a:t> program to engage the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GSM team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discovering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understanding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consumers</a:t>
            </a:r>
            <a:r>
              <a:rPr lang="fr-FR" baseline="0" dirty="0" smtClean="0"/>
              <a:t>, via consumer immersion </a:t>
            </a:r>
            <a:r>
              <a:rPr lang="fr-FR" baseline="0" dirty="0" err="1" smtClean="0"/>
              <a:t>activities</a:t>
            </a:r>
            <a:r>
              <a:rPr lang="fr-FR" baseline="0" dirty="0" smtClean="0"/>
              <a:t>. I have </a:t>
            </a:r>
            <a:r>
              <a:rPr lang="fr-FR" baseline="0" dirty="0" err="1" smtClean="0"/>
              <a:t>personnally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experienced</a:t>
            </a:r>
            <a:r>
              <a:rPr lang="fr-FR" baseline="0" dirty="0" smtClean="0"/>
              <a:t> the power to </a:t>
            </a:r>
            <a:r>
              <a:rPr lang="fr-FR" baseline="0" dirty="0" err="1" smtClean="0"/>
              <a:t>listen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consumers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home, in </a:t>
            </a:r>
            <a:r>
              <a:rPr lang="fr-FR" baseline="0" dirty="0" err="1" smtClean="0"/>
              <a:t>Australia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recently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attended</a:t>
            </a:r>
            <a:r>
              <a:rPr lang="fr-FR" baseline="0" dirty="0" smtClean="0"/>
              <a:t> a couple of in home interviews of </a:t>
            </a:r>
            <a:r>
              <a:rPr lang="fr-FR" baseline="0" dirty="0" err="1" smtClean="0"/>
              <a:t>consumers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suffering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Pain back / muscle -&gt; </a:t>
            </a:r>
            <a:r>
              <a:rPr lang="fr-FR" baseline="0" dirty="0" err="1" smtClean="0"/>
              <a:t>enlightening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48D1-878A-4BD3-BC11-0632E68EE31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567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and </a:t>
            </a:r>
            <a:r>
              <a:rPr lang="fr-FR" dirty="0" err="1" smtClean="0"/>
              <a:t>linked</a:t>
            </a:r>
            <a:r>
              <a:rPr lang="fr-FR" baseline="0" dirty="0" smtClean="0"/>
              <a:t> to consumer insights the CMI </a:t>
            </a:r>
            <a:r>
              <a:rPr lang="fr-FR" baseline="0" dirty="0" err="1" smtClean="0"/>
              <a:t>ambassadors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working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creating</a:t>
            </a:r>
            <a:r>
              <a:rPr lang="fr-FR" baseline="0" dirty="0" smtClean="0"/>
              <a:t> short </a:t>
            </a:r>
            <a:r>
              <a:rPr lang="fr-FR" baseline="0" dirty="0" err="1" smtClean="0"/>
              <a:t>video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testimonials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interviewing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sufferers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lead countries </a:t>
            </a:r>
            <a:r>
              <a:rPr lang="fr-FR" baseline="0" dirty="0" err="1" smtClean="0"/>
              <a:t>explaining</a:t>
            </a:r>
            <a:r>
              <a:rPr lang="fr-FR" baseline="0" dirty="0" smtClean="0"/>
              <a:t> how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approaching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ailments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means</a:t>
            </a:r>
            <a:r>
              <a:rPr lang="fr-FR" baseline="0" dirty="0" smtClean="0"/>
              <a:t> to live </a:t>
            </a:r>
            <a:r>
              <a:rPr lang="fr-FR" baseline="0" dirty="0" err="1" smtClean="0"/>
              <a:t>healthier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fuller</a:t>
            </a:r>
            <a:r>
              <a:rPr lang="fr-FR" baseline="0" dirty="0" smtClean="0"/>
              <a:t> life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perspective, </a:t>
            </a:r>
            <a:r>
              <a:rPr lang="fr-FR" baseline="0" dirty="0" err="1" smtClean="0"/>
              <a:t>helping</a:t>
            </a:r>
            <a:r>
              <a:rPr lang="fr-FR" baseline="0" dirty="0" smtClean="0"/>
              <a:t> us to </a:t>
            </a:r>
            <a:r>
              <a:rPr lang="fr-FR" baseline="0" dirty="0" err="1" smtClean="0"/>
              <a:t>understand</a:t>
            </a:r>
            <a:r>
              <a:rPr lang="fr-FR" baseline="0" dirty="0" smtClean="0"/>
              <a:t> how as a </a:t>
            </a:r>
            <a:r>
              <a:rPr lang="fr-FR" baseline="0" dirty="0" err="1" smtClean="0"/>
              <a:t>company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serve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 -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 </a:t>
            </a:r>
          </a:p>
          <a:p>
            <a:endParaRPr lang="fr-FR" baseline="0" dirty="0" smtClean="0"/>
          </a:p>
          <a:p>
            <a:r>
              <a:rPr lang="fr-FR" baseline="0" dirty="0" smtClean="0"/>
              <a:t>Our </a:t>
            </a:r>
            <a:r>
              <a:rPr lang="fr-FR" baseline="0" dirty="0" err="1" smtClean="0"/>
              <a:t>colleagues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CMI </a:t>
            </a:r>
            <a:r>
              <a:rPr lang="fr-FR" baseline="0" dirty="0" err="1" smtClean="0"/>
              <a:t>led</a:t>
            </a:r>
            <a:r>
              <a:rPr lang="fr-FR" baseline="0" dirty="0" smtClean="0"/>
              <a:t> by Muriel has put in place an </a:t>
            </a:r>
            <a:r>
              <a:rPr lang="fr-FR" baseline="0" dirty="0" err="1" smtClean="0"/>
              <a:t>ambitious</a:t>
            </a:r>
            <a:r>
              <a:rPr lang="fr-FR" baseline="0" dirty="0" smtClean="0"/>
              <a:t> program to engage the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GSM team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discovering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understanding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consumers</a:t>
            </a:r>
            <a:r>
              <a:rPr lang="fr-FR" baseline="0" dirty="0" smtClean="0"/>
              <a:t>, via consumer immersion </a:t>
            </a:r>
            <a:r>
              <a:rPr lang="fr-FR" baseline="0" dirty="0" err="1" smtClean="0"/>
              <a:t>activities</a:t>
            </a:r>
            <a:r>
              <a:rPr lang="fr-FR" baseline="0" dirty="0" smtClean="0"/>
              <a:t>. I have </a:t>
            </a:r>
            <a:r>
              <a:rPr lang="fr-FR" baseline="0" dirty="0" err="1" smtClean="0"/>
              <a:t>personnally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experienced</a:t>
            </a:r>
            <a:r>
              <a:rPr lang="fr-FR" baseline="0" dirty="0" smtClean="0"/>
              <a:t> the power to </a:t>
            </a:r>
            <a:r>
              <a:rPr lang="fr-FR" baseline="0" dirty="0" err="1" smtClean="0"/>
              <a:t>listen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consumers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home, in </a:t>
            </a:r>
            <a:r>
              <a:rPr lang="fr-FR" baseline="0" dirty="0" err="1" smtClean="0"/>
              <a:t>Australia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recently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attended</a:t>
            </a:r>
            <a:r>
              <a:rPr lang="fr-FR" baseline="0" dirty="0" smtClean="0"/>
              <a:t> a couple of in home interviews of </a:t>
            </a:r>
            <a:r>
              <a:rPr lang="fr-FR" baseline="0" dirty="0" err="1" smtClean="0"/>
              <a:t>consumers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suffering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Pain back / muscle -&gt; </a:t>
            </a:r>
            <a:r>
              <a:rPr lang="fr-FR" baseline="0" dirty="0" err="1" smtClean="0"/>
              <a:t>enlightening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48D1-878A-4BD3-BC11-0632E68EE31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567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48D1-878A-4BD3-BC11-0632E68EE31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916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3A718-3BC9-4275-889B-C11C4C5B8F2D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Thi</a:t>
            </a:r>
            <a:r>
              <a:rPr lang="fr-FR" baseline="0" dirty="0" smtClean="0"/>
              <a:t> sis the team </a:t>
            </a:r>
            <a:r>
              <a:rPr lang="fr-FR" baseline="0" dirty="0" err="1" smtClean="0"/>
              <a:t>involved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activating</a:t>
            </a:r>
            <a:r>
              <a:rPr lang="fr-FR" baseline="0" dirty="0" smtClean="0"/>
              <a:t> the P&amp;V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GSM team. </a:t>
            </a:r>
            <a:r>
              <a:rPr lang="fr-FR" baseline="0" dirty="0" err="1" smtClean="0"/>
              <a:t>Additionnally</a:t>
            </a:r>
            <a:r>
              <a:rPr lang="fr-FR" baseline="0" dirty="0" smtClean="0"/>
              <a:t> to mentors and </a:t>
            </a:r>
            <a:r>
              <a:rPr lang="fr-FR" baseline="0" dirty="0" err="1" smtClean="0"/>
              <a:t>ambassadors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who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participating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throigh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cross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teams,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team </a:t>
            </a:r>
            <a:r>
              <a:rPr lang="fr-FR" baseline="0" dirty="0" err="1" smtClean="0"/>
              <a:t>members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joined</a:t>
            </a:r>
            <a:r>
              <a:rPr lang="fr-FR" baseline="0" dirty="0" smtClean="0"/>
              <a:t> the team as </a:t>
            </a:r>
            <a:r>
              <a:rPr lang="fr-FR" baseline="0" dirty="0" err="1" smtClean="0"/>
              <a:t>volunteers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bring</a:t>
            </a:r>
            <a:r>
              <a:rPr lang="fr-FR" baseline="0" dirty="0" smtClean="0"/>
              <a:t> the P&amp;V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life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team 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48D1-878A-4BD3-BC11-0632E68EE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23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 </a:t>
            </a:r>
            <a:r>
              <a:rPr lang="fr-FR" dirty="0" err="1" smtClean="0"/>
              <a:t>after</a:t>
            </a:r>
            <a:r>
              <a:rPr lang="fr-FR" dirty="0" smtClean="0"/>
              <a:t> the </a:t>
            </a:r>
            <a:r>
              <a:rPr lang="fr-FR" dirty="0" err="1" smtClean="0"/>
              <a:t>reveal</a:t>
            </a:r>
            <a:r>
              <a:rPr lang="fr-FR" baseline="0" dirty="0" smtClean="0"/>
              <a:t> of the P&amp;V by </a:t>
            </a:r>
            <a:r>
              <a:rPr lang="fr-FR" baseline="0" dirty="0" err="1" smtClean="0"/>
              <a:t>yoursefle</a:t>
            </a:r>
            <a:r>
              <a:rPr lang="fr-FR" baseline="0" dirty="0" smtClean="0"/>
              <a:t> and the GLT in last </a:t>
            </a:r>
            <a:r>
              <a:rPr lang="fr-FR" baseline="0" dirty="0" err="1" smtClean="0"/>
              <a:t>February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Frankfuert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had</a:t>
            </a:r>
            <a:r>
              <a:rPr lang="fr-FR" baseline="0" dirty="0" smtClean="0"/>
              <a:t> a first meeting to </a:t>
            </a:r>
            <a:r>
              <a:rPr lang="fr-FR" baseline="0" dirty="0" err="1" smtClean="0"/>
              <a:t>reflect</a:t>
            </a:r>
            <a:r>
              <a:rPr lang="fr-FR" baseline="0" dirty="0" smtClean="0"/>
              <a:t> on the P&amp;V and </a:t>
            </a:r>
            <a:r>
              <a:rPr lang="fr-FR" baseline="0" dirty="0" err="1" smtClean="0"/>
              <a:t>integrate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meaning</a:t>
            </a:r>
            <a:r>
              <a:rPr lang="fr-FR" baseline="0" dirty="0" smtClean="0"/>
              <a:t> for GSM and on the </a:t>
            </a:r>
            <a:r>
              <a:rPr lang="fr-FR" baseline="0" dirty="0" err="1" smtClean="0"/>
              <a:t>behaviors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derived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values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48D1-878A-4BD3-BC11-0632E68EE31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84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3A718-3BC9-4275-889B-C11C4C5B8F2D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couple of exemples</a:t>
            </a:r>
            <a:r>
              <a:rPr lang="fr-FR" baseline="0" dirty="0" smtClean="0"/>
              <a:t> have been </a:t>
            </a:r>
            <a:r>
              <a:rPr lang="fr-FR" baseline="0" dirty="0" err="1" smtClean="0"/>
              <a:t>shared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GSM meeting in July by the </a:t>
            </a:r>
            <a:r>
              <a:rPr lang="fr-FR" baseline="0" dirty="0" err="1" smtClean="0"/>
              <a:t>ambassadors</a:t>
            </a:r>
            <a:r>
              <a:rPr lang="fr-FR" baseline="0" dirty="0" smtClean="0"/>
              <a:t>, Claudia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GI </a:t>
            </a:r>
            <a:r>
              <a:rPr lang="fr-FR" baseline="0" dirty="0" err="1" smtClean="0"/>
              <a:t>explained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48D1-878A-4BD3-BC11-0632E68EE31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290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did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have a </a:t>
            </a:r>
            <a:r>
              <a:rPr lang="fr-FR" baseline="0" dirty="0" err="1" smtClean="0"/>
              <a:t>external</a:t>
            </a:r>
            <a:r>
              <a:rPr lang="fr-FR" baseline="0" dirty="0" smtClean="0"/>
              <a:t> look and </a:t>
            </a:r>
            <a:r>
              <a:rPr lang="fr-FR" baseline="0" dirty="0" err="1" smtClean="0"/>
              <a:t>get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inspired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exemples </a:t>
            </a:r>
            <a:r>
              <a:rPr lang="fr-FR" baseline="0" dirty="0" err="1" smtClean="0"/>
              <a:t>coming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countries and </a:t>
            </a:r>
            <a:r>
              <a:rPr lang="fr-FR" baseline="0" dirty="0" err="1" smtClean="0"/>
              <a:t>functions</a:t>
            </a:r>
            <a:r>
              <a:rPr lang="fr-FR" baseline="0" dirty="0" smtClean="0"/>
              <a:t>,  </a:t>
            </a:r>
            <a:r>
              <a:rPr lang="fr-FR" baseline="0" dirty="0" err="1" smtClean="0"/>
              <a:t>great</a:t>
            </a:r>
            <a:r>
              <a:rPr lang="fr-FR" baseline="0" dirty="0" smtClean="0"/>
              <a:t> exemples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Germany and the change </a:t>
            </a:r>
            <a:r>
              <a:rPr lang="fr-FR" baseline="0" dirty="0" err="1" smtClean="0"/>
              <a:t>makers</a:t>
            </a:r>
            <a:r>
              <a:rPr lang="fr-FR" baseline="0" dirty="0" smtClean="0"/>
              <a:t>,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llooked</a:t>
            </a:r>
            <a:r>
              <a:rPr lang="fr-FR" baseline="0" dirty="0" smtClean="0"/>
              <a:t> in South </a:t>
            </a:r>
            <a:r>
              <a:rPr lang="fr-FR" baseline="0" dirty="0" err="1" smtClean="0"/>
              <a:t>Korea</a:t>
            </a:r>
            <a:r>
              <a:rPr lang="fr-FR" baseline="0" dirty="0" smtClean="0"/>
              <a:t> and international </a:t>
            </a:r>
            <a:r>
              <a:rPr lang="fr-FR" baseline="0" dirty="0" err="1" smtClean="0"/>
              <a:t>regaion</a:t>
            </a:r>
            <a:r>
              <a:rPr lang="fr-FR" baseline="0" dirty="0" smtClean="0"/>
              <a:t> how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are living the values or Global BD&amp;L.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has </a:t>
            </a:r>
            <a:r>
              <a:rPr lang="fr-FR" baseline="0" dirty="0" err="1" smtClean="0"/>
              <a:t>alos</a:t>
            </a:r>
            <a:r>
              <a:rPr lang="fr-FR" baseline="0" dirty="0" smtClean="0"/>
              <a:t> been the </a:t>
            </a:r>
            <a:r>
              <a:rPr lang="fr-FR" baseline="0" dirty="0" err="1" smtClean="0"/>
              <a:t>opporutnity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members</a:t>
            </a:r>
            <a:r>
              <a:rPr lang="fr-FR" baseline="0" dirty="0" smtClean="0"/>
              <a:t> of the team to </a:t>
            </a:r>
            <a:r>
              <a:rPr lang="fr-FR" baseline="0" dirty="0" err="1" smtClean="0"/>
              <a:t>share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own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experience</a:t>
            </a:r>
            <a:r>
              <a:rPr lang="fr-FR" baseline="0" dirty="0" smtClean="0"/>
              <a:t> on P&amp;V  </a:t>
            </a:r>
          </a:p>
          <a:p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linked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external</a:t>
            </a:r>
            <a:r>
              <a:rPr lang="fr-FR" baseline="0" dirty="0" smtClean="0"/>
              <a:t> look and </a:t>
            </a:r>
            <a:r>
              <a:rPr lang="fr-FR" baseline="0" dirty="0" err="1" smtClean="0"/>
              <a:t>illustrating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Divesrity</a:t>
            </a:r>
            <a:r>
              <a:rPr lang="fr-FR" baseline="0" dirty="0" smtClean="0"/>
              <a:t> and Respect, 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had</a:t>
            </a:r>
            <a:r>
              <a:rPr lang="fr-FR" baseline="0" dirty="0" smtClean="0"/>
              <a:t> in July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team a </a:t>
            </a:r>
            <a:r>
              <a:rPr lang="fr-FR" baseline="0" dirty="0" err="1" smtClean="0"/>
              <a:t>conference</a:t>
            </a:r>
            <a:r>
              <a:rPr lang="fr-FR" baseline="0" dirty="0" smtClean="0"/>
              <a:t> on cultural </a:t>
            </a:r>
            <a:r>
              <a:rPr lang="fr-FR" baseline="0" dirty="0" err="1" smtClean="0"/>
              <a:t>differences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andhow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embrace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as source of </a:t>
            </a:r>
            <a:r>
              <a:rPr lang="fr-FR" baseline="0" dirty="0" err="1" smtClean="0"/>
              <a:t>enrichement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48D1-878A-4BD3-BC11-0632E68EE3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494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3A718-3BC9-4275-889B-C11C4C5B8F2D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6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48D1-878A-4BD3-BC11-0632E68EE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022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 </a:t>
            </a:r>
            <a:r>
              <a:rPr lang="fr-FR" dirty="0" err="1" smtClean="0"/>
              <a:t>share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baseline="0" dirty="0" smtClean="0"/>
              <a:t> exemples of the </a:t>
            </a:r>
            <a:r>
              <a:rPr lang="fr-FR" baseline="0" dirty="0" err="1" smtClean="0"/>
              <a:t>pictures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received</a:t>
            </a:r>
            <a:r>
              <a:rPr lang="fr-FR" baseline="0" dirty="0" smtClean="0"/>
              <a:t> over the </a:t>
            </a:r>
            <a:r>
              <a:rPr lang="fr-FR" baseline="0" dirty="0" err="1" smtClean="0"/>
              <a:t>summertime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illustrating</a:t>
            </a:r>
            <a:r>
              <a:rPr lang="fr-FR" baseline="0" dirty="0" smtClean="0"/>
              <a:t> in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personnal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values </a:t>
            </a:r>
            <a:r>
              <a:rPr lang="fr-FR" baseline="0" dirty="0" err="1" smtClean="0"/>
              <a:t>mean</a:t>
            </a:r>
            <a:r>
              <a:rPr lang="fr-FR" baseline="0" dirty="0" smtClean="0"/>
              <a:t> and how in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daily</a:t>
            </a:r>
            <a:r>
              <a:rPr lang="fr-FR" baseline="0" dirty="0" smtClean="0"/>
              <a:t> life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outside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environment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truly</a:t>
            </a:r>
            <a:r>
              <a:rPr lang="fr-FR" baseline="0" dirty="0" smtClean="0"/>
              <a:t> live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… </a:t>
            </a:r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next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steps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contest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share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all team in </a:t>
            </a:r>
            <a:r>
              <a:rPr lang="fr-FR" baseline="0" dirty="0" err="1" smtClean="0"/>
              <a:t>November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training sessions and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48D1-878A-4BD3-BC11-0632E68EE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74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1" hasCustomPrompt="1"/>
          </p:nvPr>
        </p:nvSpPr>
        <p:spPr>
          <a:xfrm>
            <a:off x="2676938" y="4539426"/>
            <a:ext cx="6194012" cy="332399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 b="0"/>
            </a:lvl1pPr>
          </a:lstStyle>
          <a:p>
            <a:pPr lvl="0"/>
            <a:r>
              <a:rPr lang="fr-FR"/>
              <a:t>Sous-titre, corps 24</a:t>
            </a:r>
          </a:p>
        </p:txBody>
      </p:sp>
      <p:sp>
        <p:nvSpPr>
          <p:cNvPr id="8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880800"/>
          </a:xfrm>
        </p:spPr>
        <p:txBody>
          <a:bodyPr/>
          <a:lstStyle/>
          <a:p>
            <a:r>
              <a:rPr lang="fr-FR" dirty="0"/>
              <a:t>  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76940" y="4068001"/>
            <a:ext cx="6190065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 de la présentation, corps 32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2600745" y="4129183"/>
            <a:ext cx="0" cy="752400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8" y="4294470"/>
            <a:ext cx="2015999" cy="43132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293690" y="4137146"/>
            <a:ext cx="2307057" cy="741600"/>
            <a:chOff x="293688" y="4137146"/>
            <a:chExt cx="2307057" cy="741600"/>
          </a:xfrm>
        </p:grpSpPr>
        <p:cxnSp>
          <p:nvCxnSpPr>
            <p:cNvPr id="22" name="Connecteur droit 21"/>
            <p:cNvCxnSpPr/>
            <p:nvPr userDrawn="1"/>
          </p:nvCxnSpPr>
          <p:spPr>
            <a:xfrm>
              <a:off x="2600745" y="4137146"/>
              <a:ext cx="0" cy="741600"/>
            </a:xfrm>
            <a:prstGeom prst="line">
              <a:avLst/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88" y="4302432"/>
              <a:ext cx="2015999" cy="431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66691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836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pos="5588" userDrawn="1">
          <p15:clr>
            <a:srgbClr val="FBAE40"/>
          </p15:clr>
        </p15:guide>
        <p15:guide id="4" pos="185" userDrawn="1">
          <p15:clr>
            <a:srgbClr val="FBAE40"/>
          </p15:clr>
        </p15:guide>
        <p15:guide id="5" pos="1444" userDrawn="1">
          <p15:clr>
            <a:srgbClr val="FBAE40"/>
          </p15:clr>
        </p15:guide>
        <p15:guide id="6" orient="horz" pos="2978" userDrawn="1">
          <p15:clr>
            <a:srgbClr val="FBAE40"/>
          </p15:clr>
        </p15:guide>
        <p15:guide id="7" orient="horz" pos="244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3601"/>
            <a:ext cx="8418875" cy="3877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Conclusion, corps 28</a:t>
            </a:r>
            <a:endParaRPr lang="en-US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12801"/>
            <a:ext cx="8418875" cy="349131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Sous-titre, corps 22</a:t>
            </a:r>
            <a:endParaRPr lang="en-US" dirty="0"/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18"/>
          </p:nvPr>
        </p:nvSpPr>
        <p:spPr>
          <a:xfrm>
            <a:off x="358775" y="1239838"/>
            <a:ext cx="8420101" cy="3321050"/>
          </a:xfrm>
          <a:noFill/>
          <a:ln>
            <a:noFill/>
          </a:ln>
        </p:spPr>
        <p:txBody>
          <a:bodyPr/>
          <a:lstStyle/>
          <a:p>
            <a:r>
              <a:rPr lang="de-DE" smtClean="0"/>
              <a:t>Tabelle durch Klicken auf Symbol hinzufügen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7044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2980">
          <p15:clr>
            <a:srgbClr val="FBAE40"/>
          </p15:clr>
        </p15:guide>
        <p15:guide id="7" pos="30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273601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Slide texte - 1 colonne, corps 28</a:t>
            </a:r>
            <a:endParaRPr lang="en-US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8775" y="712801"/>
            <a:ext cx="8420101" cy="349131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Sous-titre, corps 22</a:t>
            </a:r>
            <a:endParaRPr lang="en-US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358774" y="1586142"/>
            <a:ext cx="4213225" cy="341335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b="0" i="0" u="none" strike="noStrike" baseline="0" dirty="0">
                <a:solidFill>
                  <a:srgbClr val="FFFFFF"/>
                </a:solidFill>
                <a:latin typeface=""/>
              </a:rPr>
              <a:t>Cor </a:t>
            </a:r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aut</a:t>
            </a:r>
            <a:r>
              <a:rPr lang="fr-FR" sz="2000" b="0" i="0" u="none" strike="noStrike" baseline="0" dirty="0">
                <a:solidFill>
                  <a:srgbClr val="FFFFFF"/>
                </a:solidFill>
                <a:latin typeface=""/>
              </a:rPr>
              <a:t> et </a:t>
            </a:r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voloreratem</a:t>
            </a:r>
            <a:endParaRPr lang="fr-FR" dirty="0"/>
          </a:p>
        </p:txBody>
      </p:sp>
      <p:sp>
        <p:nvSpPr>
          <p:cNvPr id="19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4" y="1841468"/>
            <a:ext cx="4213225" cy="1092507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4" y="2526858"/>
            <a:ext cx="4213225" cy="341335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evelique</a:t>
            </a:r>
            <a:r>
              <a:rPr lang="fr-FR" sz="2000" b="0" i="0" u="none" strike="noStrike" baseline="0" dirty="0">
                <a:solidFill>
                  <a:srgbClr val="FFFFFF"/>
                </a:solidFill>
                <a:latin typeface=""/>
              </a:rPr>
              <a:t> </a:t>
            </a:r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nonecto</a:t>
            </a:r>
            <a:endParaRPr lang="fr-FR" dirty="0"/>
          </a:p>
        </p:txBody>
      </p:sp>
      <p:sp>
        <p:nvSpPr>
          <p:cNvPr id="38" name="Espace réservé du texte 9"/>
          <p:cNvSpPr>
            <a:spLocks noGrp="1"/>
          </p:cNvSpPr>
          <p:nvPr>
            <p:ph type="body" sz="quarter" idx="22" hasCustomPrompt="1"/>
          </p:nvPr>
        </p:nvSpPr>
        <p:spPr>
          <a:xfrm>
            <a:off x="4568963" y="1578332"/>
            <a:ext cx="4213225" cy="750429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4568963" y="2276880"/>
            <a:ext cx="4213225" cy="78866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icaborporae</a:t>
            </a:r>
            <a:r>
              <a:rPr lang="fr-FR" sz="2000" b="0" i="0" u="none" strike="noStrike" baseline="0" dirty="0">
                <a:solidFill>
                  <a:srgbClr val="FFFFFF"/>
                </a:solidFill>
                <a:latin typeface=""/>
              </a:rPr>
              <a:t> mo </a:t>
            </a:r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mint</a:t>
            </a:r>
            <a:endParaRPr lang="fr-FR" sz="2000" b="0" i="0" u="none" strike="noStrike" baseline="0" dirty="0">
              <a:solidFill>
                <a:srgbClr val="FFFFFF"/>
              </a:solidFill>
              <a:latin typeface=""/>
            </a:endParaRPr>
          </a:p>
          <a:p>
            <a:r>
              <a:rPr lang="fr-FR" sz="2000" b="0" i="0" u="none" strike="noStrike" baseline="0" dirty="0">
                <a:solidFill>
                  <a:srgbClr val="FFFFFF"/>
                </a:solidFill>
                <a:latin typeface=""/>
              </a:rPr>
              <a:t>Lo icaborporae ra</a:t>
            </a:r>
            <a:endParaRPr lang="fr-FR" dirty="0"/>
          </a:p>
        </p:txBody>
      </p:sp>
      <p:sp>
        <p:nvSpPr>
          <p:cNvPr id="42" name="Espace réservé du texte 9"/>
          <p:cNvSpPr>
            <a:spLocks noGrp="1"/>
          </p:cNvSpPr>
          <p:nvPr>
            <p:ph type="body" sz="quarter" idx="24" hasCustomPrompt="1"/>
          </p:nvPr>
        </p:nvSpPr>
        <p:spPr>
          <a:xfrm>
            <a:off x="358776" y="3229514"/>
            <a:ext cx="4219802" cy="750429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XX%</a:t>
            </a:r>
          </a:p>
        </p:txBody>
      </p:sp>
      <p:sp>
        <p:nvSpPr>
          <p:cNvPr id="43" name="Espace réservé du texte 9"/>
          <p:cNvSpPr>
            <a:spLocks noGrp="1"/>
          </p:cNvSpPr>
          <p:nvPr>
            <p:ph type="body" sz="quarter" idx="25" hasCustomPrompt="1"/>
          </p:nvPr>
        </p:nvSpPr>
        <p:spPr>
          <a:xfrm>
            <a:off x="358776" y="3928062"/>
            <a:ext cx="4219802" cy="767764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icaborporae</a:t>
            </a:r>
            <a:r>
              <a:rPr lang="fr-FR" sz="2000" b="0" i="0" u="none" strike="noStrike" baseline="0" dirty="0">
                <a:solidFill>
                  <a:srgbClr val="FFFFFF"/>
                </a:solidFill>
                <a:latin typeface=""/>
              </a:rPr>
              <a:t> mo </a:t>
            </a:r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mint</a:t>
            </a:r>
            <a:endParaRPr lang="fr-FR" sz="2000" b="0" i="0" u="none" strike="noStrike" baseline="0" dirty="0">
              <a:solidFill>
                <a:srgbClr val="FFFFFF"/>
              </a:solidFill>
              <a:latin typeface=""/>
            </a:endParaRPr>
          </a:p>
          <a:p>
            <a:r>
              <a:rPr lang="fr-FR" sz="2000" b="0" i="0" u="none" strike="noStrike" baseline="0" dirty="0">
                <a:solidFill>
                  <a:srgbClr val="FFFFFF"/>
                </a:solidFill>
                <a:latin typeface=""/>
              </a:rPr>
              <a:t>Lo icaborporae ra</a:t>
            </a:r>
            <a:endParaRPr lang="fr-FR" dirty="0"/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2" y="3395208"/>
            <a:ext cx="4203607" cy="341335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b="0" i="0" u="none" strike="noStrike" baseline="0" dirty="0">
                <a:solidFill>
                  <a:srgbClr val="FFFFFF"/>
                </a:solidFill>
                <a:latin typeface=""/>
              </a:rPr>
              <a:t>Cor </a:t>
            </a:r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aut</a:t>
            </a:r>
            <a:r>
              <a:rPr lang="fr-FR" sz="2000" b="0" i="0" u="none" strike="noStrike" baseline="0" dirty="0">
                <a:solidFill>
                  <a:srgbClr val="FFFFFF"/>
                </a:solidFill>
                <a:latin typeface=""/>
              </a:rPr>
              <a:t> et </a:t>
            </a:r>
            <a:r>
              <a:rPr lang="fr-FR" sz="2000" b="0" i="0" u="none" strike="noStrike" baseline="0" dirty="0" err="1">
                <a:solidFill>
                  <a:srgbClr val="FFFFFF"/>
                </a:solidFill>
                <a:latin typeface=""/>
              </a:rPr>
              <a:t>voloreratem</a:t>
            </a:r>
            <a:endParaRPr lang="fr-FR" dirty="0"/>
          </a:p>
        </p:txBody>
      </p:sp>
      <p:sp>
        <p:nvSpPr>
          <p:cNvPr id="45" name="Espace réservé du texte 9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2" y="3650535"/>
            <a:ext cx="4203607" cy="1045292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9625321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140">
          <p15:clr>
            <a:srgbClr val="FBAE40"/>
          </p15:clr>
        </p15:guide>
        <p15:guide id="2" orient="horz" pos="309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8" y="4374680"/>
            <a:ext cx="2015999" cy="43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402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aseline="300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0" y="1498152"/>
            <a:ext cx="9144000" cy="1024896"/>
          </a:xfrm>
        </p:spPr>
        <p:txBody>
          <a:bodyPr anchor="b"/>
          <a:lstStyle>
            <a:lvl1pPr algn="ctr">
              <a:defRPr sz="74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8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3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1"/>
            <a:ext cx="8545484" cy="631031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991293"/>
            <a:ext cx="4173942" cy="3597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991293"/>
            <a:ext cx="4206240" cy="3597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1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1"/>
            <a:ext cx="8537171" cy="63103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17910"/>
            <a:ext cx="9144000" cy="548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7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63592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935182"/>
            <a:ext cx="8613660" cy="1744916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2822290"/>
            <a:ext cx="8613660" cy="174616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</a:t>
            </a:r>
            <a:r>
              <a:rPr lang="en-US" sz="900" baseline="16000" dirty="0" smtClean="0"/>
              <a:t>        </a:t>
            </a:r>
            <a:fld id="{C8A5DD0B-47B8-4FFF-85E0-6207ABAD9D9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4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67508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013222"/>
            <a:ext cx="8553796" cy="3569169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</a:t>
            </a:r>
            <a:r>
              <a:rPr lang="en-US" sz="900" baseline="16000" dirty="0" smtClean="0"/>
              <a:t>        </a:t>
            </a:r>
            <a:fld id="{C8A5DD0B-47B8-4FFF-85E0-6207ABAD9D9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3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38808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879679" y="4068001"/>
            <a:ext cx="5987325" cy="443198"/>
          </a:xfrm>
        </p:spPr>
        <p:txBody>
          <a:bodyPr anchor="b"/>
          <a:lstStyle>
            <a:lvl1pPr algn="r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Ouverture de chapitre, corps 32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6501" y="4543201"/>
            <a:ext cx="5984448" cy="273959"/>
          </a:xfrm>
        </p:spPr>
        <p:txBody>
          <a:bodyPr/>
          <a:lstStyle>
            <a:lvl1pPr marL="0" indent="0" algn="r">
              <a:buNone/>
              <a:defRPr sz="2400" b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Sous-titre, corps 24</a:t>
            </a:r>
            <a:endParaRPr lang="en-US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293690" y="4137146"/>
            <a:ext cx="2307057" cy="741600"/>
            <a:chOff x="293688" y="4137146"/>
            <a:chExt cx="2307057" cy="7416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2600745" y="4137146"/>
              <a:ext cx="0" cy="741600"/>
            </a:xfrm>
            <a:prstGeom prst="line">
              <a:avLst/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88" y="4302432"/>
              <a:ext cx="2015999" cy="431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70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4706541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9" y="1632348"/>
            <a:ext cx="6461125" cy="1102519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3075385"/>
            <a:ext cx="6400800" cy="131445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4738688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444492"/>
              </a:solidFill>
              <a:ea typeface="MS PGothic" pitchFamily="34" charset="-128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1" y="1"/>
            <a:ext cx="7952787" cy="57225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4815909"/>
            <a:ext cx="2895600" cy="178594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defTabSz="457200" eaLnBrk="0" hangingPunct="0">
              <a:defRPr/>
            </a:pPr>
            <a:endParaRPr lang="en-US" dirty="0">
              <a:solidFill>
                <a:srgbClr val="444492"/>
              </a:solidFill>
              <a:ea typeface="MS PGothic" pitchFamily="34" charset="-128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‹N°›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572258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4677974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4562475"/>
            <a:ext cx="7943850" cy="115491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3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5" y="341710"/>
            <a:ext cx="8407855" cy="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013222"/>
            <a:ext cx="7956000" cy="34506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4530405"/>
            <a:ext cx="7956000" cy="16697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2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2920" y="3938047"/>
            <a:ext cx="8183880" cy="387798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2920" y="397764"/>
            <a:ext cx="8183880" cy="314096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13498" y="4831177"/>
            <a:ext cx="776690" cy="123111"/>
          </a:xfrm>
          <a:prstGeom prst="rect">
            <a:avLst/>
          </a:prstGeom>
        </p:spPr>
        <p:txBody>
          <a:bodyPr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t>02/03/2018</a:t>
            </a:fld>
            <a:endParaRPr lang="fr-FR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53839" y="4831177"/>
            <a:ext cx="6636327" cy="123111"/>
          </a:xfrm>
          <a:prstGeom prst="rect">
            <a:avLst/>
          </a:prstGeom>
        </p:spPr>
        <p:txBody>
          <a:bodyPr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57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8" y="469108"/>
            <a:ext cx="7935913" cy="414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91" y="1632349"/>
            <a:ext cx="6461125" cy="1102519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3075385"/>
            <a:ext cx="6400800" cy="131445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F3A7B9D4-2073-408E-ACB3-D182F344218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3615549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2715212"/>
              </p:ext>
            </p:extLst>
          </p:nvPr>
        </p:nvGraphicFramePr>
        <p:xfrm>
          <a:off x="1591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596169"/>
                </a:solidFill>
              </a:defRPr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596169"/>
                </a:solidFill>
              </a:defRPr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4628FA19-A280-4CBE-9B40-BE141051F5EE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58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7C0FB32F-8932-4214-BACB-77E852C591B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30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7063" y="1042988"/>
            <a:ext cx="3854450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3916" y="1042988"/>
            <a:ext cx="3856037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85CAE83F-1C68-40CD-A2C7-D7A1A6874AA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45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D7E2E0B1-D591-471B-866F-4AEEA9806FD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3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273601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Slide texte - 1 colonne, corps 28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80033" y="1023939"/>
            <a:ext cx="7597795" cy="3671887"/>
          </a:xfrm>
        </p:spPr>
        <p:txBody>
          <a:bodyPr/>
          <a:lstStyle>
            <a:lvl1pPr marL="166688" indent="-166688">
              <a:spcBef>
                <a:spcPts val="900"/>
              </a:spcBef>
              <a:buFont typeface="Arial" charset="0"/>
              <a:buChar char="•"/>
              <a:tabLst>
                <a:tab pos="8459788" algn="r"/>
              </a:tabLst>
              <a:defRPr sz="1800" b="0" baseline="0"/>
            </a:lvl1pPr>
            <a:lvl2pPr marL="300038" indent="-133350">
              <a:spcBef>
                <a:spcPts val="0"/>
              </a:spcBef>
              <a:buFont typeface="Arial" charset="0"/>
              <a:buChar char="•"/>
              <a:tabLst>
                <a:tab pos="8460000" algn="r"/>
              </a:tabLst>
              <a:defRPr sz="1600"/>
            </a:lvl2pPr>
            <a:lvl3pPr marL="271462" indent="0">
              <a:buNone/>
              <a:defRPr/>
            </a:lvl3pPr>
          </a:lstStyle>
          <a:p>
            <a:pPr lvl="0"/>
            <a:r>
              <a:rPr lang="fr-FR" dirty="0"/>
              <a:t>Texte 1er niveau, corps 18	XX</a:t>
            </a:r>
          </a:p>
          <a:p>
            <a:pPr lvl="1"/>
            <a:r>
              <a:rPr lang="fr-FR" dirty="0"/>
              <a:t>Texte 2e niveau, corps 16	XX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6515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BC8EFE33-9BBE-4EAC-A0D4-CBB87F99E25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77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D366C140-F20A-4989-BE3C-713A0D70110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79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2B8D0ABE-BB58-4A8B-B450-A04D80EBBAD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91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54CAD7D4-7A1A-430C-83E1-861F9B11EF7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59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3A8D6DA2-AA4D-4B42-9D28-341B2DB28DA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72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24627" y="213123"/>
            <a:ext cx="1965325" cy="401597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7063" y="213123"/>
            <a:ext cx="5745162" cy="401597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E3B48198-8350-4CC1-975B-64776A868E8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273601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Slide texte - 1 colonne, corps 28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333056"/>
            <a:ext cx="8420101" cy="3362770"/>
          </a:xfrm>
        </p:spPr>
        <p:txBody>
          <a:bodyPr/>
          <a:lstStyle>
            <a:lvl1pPr>
              <a:defRPr baseline="0"/>
            </a:lvl1pPr>
            <a:lvl3pPr marL="403225" indent="-133350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/>
              <a:t>Texte 1er niveau, corps 18</a:t>
            </a:r>
          </a:p>
          <a:p>
            <a:pPr lvl="1"/>
            <a:r>
              <a:rPr lang="fr-FR" dirty="0"/>
              <a:t>Texte 2e niveau, corps 16</a:t>
            </a:r>
          </a:p>
          <a:p>
            <a:pPr lvl="2"/>
            <a:r>
              <a:rPr lang="fr-FR" dirty="0"/>
              <a:t>Texte 3e niveau, corps 14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8775" y="712801"/>
            <a:ext cx="8420101" cy="349131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Sous-titre, corps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184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140" userDrawn="1">
          <p15:clr>
            <a:srgbClr val="FBAE40"/>
          </p15:clr>
        </p15:guide>
        <p15:guide id="2" orient="horz" pos="309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Fond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775" y="1242104"/>
            <a:ext cx="8420101" cy="3453721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3601"/>
            <a:ext cx="8418875" cy="3877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Conclusion, corps 28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05050" y="1365251"/>
            <a:ext cx="4107856" cy="3124645"/>
          </a:xfrm>
        </p:spPr>
        <p:txBody>
          <a:bodyPr/>
          <a:lstStyle>
            <a:lvl1pPr>
              <a:defRPr baseline="0"/>
            </a:lvl1pPr>
            <a:lvl2pPr marL="271463" indent="-136525">
              <a:tabLst/>
              <a:defRPr/>
            </a:lvl2pPr>
            <a:lvl3pPr marL="385763" indent="-131763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/>
              <a:t>Texte 1er niveau, corps 18</a:t>
            </a:r>
          </a:p>
          <a:p>
            <a:pPr lvl="1"/>
            <a:r>
              <a:rPr lang="fr-FR" dirty="0"/>
              <a:t>Texte 2e niveau, corps 16</a:t>
            </a:r>
          </a:p>
          <a:p>
            <a:pPr lvl="2"/>
            <a:r>
              <a:rPr lang="fr-FR" dirty="0"/>
              <a:t>Texte 3e niveau, corps 14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12801"/>
            <a:ext cx="8418875" cy="349131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Sous-titre, corps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2403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2980" userDrawn="1">
          <p15:clr>
            <a:srgbClr val="FBAE40"/>
          </p15:clr>
        </p15:guide>
        <p15:guide id="7" pos="30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3601"/>
            <a:ext cx="8418875" cy="3877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Slide texte - 1 photo, corps 28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4" y="1333056"/>
            <a:ext cx="3939453" cy="3362770"/>
          </a:xfrm>
        </p:spPr>
        <p:txBody>
          <a:bodyPr/>
          <a:lstStyle>
            <a:lvl1pPr>
              <a:defRPr baseline="0"/>
            </a:lvl1pPr>
            <a:lvl3pPr marL="403225" indent="-133350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/>
              <a:t>Texte 1er niveau, corps 18</a:t>
            </a:r>
          </a:p>
          <a:p>
            <a:pPr lvl="1"/>
            <a:r>
              <a:rPr lang="fr-FR" dirty="0"/>
              <a:t>Texte 2e niveau, corps 16</a:t>
            </a:r>
          </a:p>
          <a:p>
            <a:pPr lvl="2"/>
            <a:r>
              <a:rPr lang="fr-FR" dirty="0"/>
              <a:t>Texte 3e niveau, corps 14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12801"/>
            <a:ext cx="8418875" cy="349131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Sous-titre, corps 22</a:t>
            </a:r>
            <a:endParaRPr lang="en-US" dirty="0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/>
          </p:nvPr>
        </p:nvSpPr>
        <p:spPr>
          <a:xfrm>
            <a:off x="4572002" y="987426"/>
            <a:ext cx="4206875" cy="37084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72338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image légend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3601"/>
            <a:ext cx="8418875" cy="3877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Slide texte - 1 photo, corps 28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4" y="1333056"/>
            <a:ext cx="3939453" cy="3362770"/>
          </a:xfrm>
        </p:spPr>
        <p:txBody>
          <a:bodyPr/>
          <a:lstStyle>
            <a:lvl1pPr>
              <a:defRPr baseline="0"/>
            </a:lvl1pPr>
            <a:lvl3pPr marL="403225" indent="-133350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/>
              <a:t>Texte 1er niveau, corps 18</a:t>
            </a:r>
          </a:p>
          <a:p>
            <a:pPr lvl="1"/>
            <a:r>
              <a:rPr lang="fr-FR" dirty="0"/>
              <a:t>Texte 2e niveau, corps 16</a:t>
            </a:r>
          </a:p>
          <a:p>
            <a:pPr lvl="2"/>
            <a:r>
              <a:rPr lang="fr-FR" dirty="0"/>
              <a:t>Texte 3e niveau, corps 14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12801"/>
            <a:ext cx="8418875" cy="349131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Sous-titre, corps 22</a:t>
            </a:r>
            <a:endParaRPr lang="en-US" dirty="0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/>
          </p:nvPr>
        </p:nvSpPr>
        <p:spPr>
          <a:xfrm>
            <a:off x="4572002" y="987425"/>
            <a:ext cx="4206875" cy="3320298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572001" y="4305030"/>
            <a:ext cx="4206875" cy="390307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4698853" y="4421781"/>
            <a:ext cx="3946672" cy="146050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Légende, corps 14</a:t>
            </a:r>
          </a:p>
        </p:txBody>
      </p:sp>
    </p:spTree>
    <p:extLst>
      <p:ext uri="{BB962C8B-B14F-4D97-AF65-F5344CB8AC3E}">
        <p14:creationId xmlns:p14="http://schemas.microsoft.com/office/powerpoint/2010/main" val="98035672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3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égend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3601"/>
            <a:ext cx="8418875" cy="3877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Slide texte - 1 photo, corps 28</a:t>
            </a:r>
            <a:endParaRPr lang="en-US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12801"/>
            <a:ext cx="8418875" cy="349131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Sous-titre, corps 22</a:t>
            </a:r>
            <a:endParaRPr lang="en-US" dirty="0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/>
          </p:nvPr>
        </p:nvSpPr>
        <p:spPr>
          <a:xfrm>
            <a:off x="358775" y="1239838"/>
            <a:ext cx="8420101" cy="3106736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58775" y="4305519"/>
            <a:ext cx="8420100" cy="390307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0414" y="4420800"/>
            <a:ext cx="8175112" cy="146050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Légende, corps 14</a:t>
            </a:r>
          </a:p>
        </p:txBody>
      </p:sp>
    </p:spTree>
    <p:extLst>
      <p:ext uri="{BB962C8B-B14F-4D97-AF65-F5344CB8AC3E}">
        <p14:creationId xmlns:p14="http://schemas.microsoft.com/office/powerpoint/2010/main" val="128772665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3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775" y="1239839"/>
            <a:ext cx="8420101" cy="3455987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3601"/>
            <a:ext cx="8418875" cy="3877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Conclusion, corps 28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02889" y="1364401"/>
            <a:ext cx="3909928" cy="341366"/>
          </a:xfrm>
        </p:spPr>
        <p:txBody>
          <a:bodyPr/>
          <a:lstStyle>
            <a:lvl1pPr>
              <a:defRPr baseline="0"/>
            </a:lvl1pPr>
            <a:lvl2pPr marL="271463" indent="-136525">
              <a:tabLst/>
              <a:defRPr/>
            </a:lvl2pPr>
            <a:lvl3pPr marL="385763" indent="-131763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/>
              <a:t>Texte 1er niveau, corps 20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12801"/>
            <a:ext cx="8418875" cy="349131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Sous-titre, corps 22</a:t>
            </a:r>
            <a:endParaRPr lang="en-US" dirty="0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8"/>
          </p:nvPr>
        </p:nvSpPr>
        <p:spPr>
          <a:xfrm>
            <a:off x="502889" y="1709738"/>
            <a:ext cx="8069740" cy="2878119"/>
          </a:xfrm>
        </p:spPr>
        <p:txBody>
          <a:bodyPr/>
          <a:lstStyle/>
          <a:p>
            <a:r>
              <a:rPr lang="de-DE" smtClean="0"/>
              <a:t>Diagramm durch Klicken auf Symbol hinzufügen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9" hasCustomPrompt="1"/>
          </p:nvPr>
        </p:nvSpPr>
        <p:spPr>
          <a:xfrm>
            <a:off x="502889" y="4424648"/>
            <a:ext cx="2684462" cy="168495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Source du graphique</a:t>
            </a:r>
          </a:p>
        </p:txBody>
      </p:sp>
    </p:spTree>
    <p:extLst>
      <p:ext uri="{BB962C8B-B14F-4D97-AF65-F5344CB8AC3E}">
        <p14:creationId xmlns:p14="http://schemas.microsoft.com/office/powerpoint/2010/main" val="20140745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2980">
          <p15:clr>
            <a:srgbClr val="FBAE40"/>
          </p15:clr>
        </p15:guide>
        <p15:guide id="7" pos="30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vmlDrawing" Target="../drawings/vmlDrawing3.v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26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273771"/>
            <a:ext cx="8420101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dirty="0"/>
              <a:t>Slide </a:t>
            </a:r>
            <a:r>
              <a:rPr lang="fr-FR"/>
              <a:t>- texte </a:t>
            </a:r>
            <a:r>
              <a:rPr lang="fr-FR" dirty="0"/>
              <a:t>- 1 colonne, corps 28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336881"/>
            <a:ext cx="8420100" cy="3358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Texte 1er niveau, corps 20</a:t>
            </a:r>
          </a:p>
          <a:p>
            <a:pPr lvl="1"/>
            <a:r>
              <a:rPr lang="fr-FR" dirty="0"/>
              <a:t>Texte 2e niveau, corps 18</a:t>
            </a:r>
          </a:p>
          <a:p>
            <a:pPr lvl="2"/>
            <a:r>
              <a:rPr lang="fr-FR" dirty="0"/>
              <a:t>Texte 3e niveau, corps 16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58775" y="689982"/>
            <a:ext cx="84201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3838" y="4831176"/>
            <a:ext cx="6636327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7713498" y="4831176"/>
            <a:ext cx="77669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0AD3D1E-D467-4EF5-9DBF-15E4BE843C4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7496" y="4831176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2A8CCD6-59ED-4112-B6B3-AE97B43EC4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4796451"/>
            <a:ext cx="900000" cy="192558"/>
          </a:xfrm>
          <a:prstGeom prst="rect">
            <a:avLst/>
          </a:prstGeom>
        </p:spPr>
      </p:pic>
      <p:cxnSp>
        <p:nvCxnSpPr>
          <p:cNvPr id="29" name="Connecteur droit 28"/>
          <p:cNvCxnSpPr/>
          <p:nvPr/>
        </p:nvCxnSpPr>
        <p:spPr>
          <a:xfrm>
            <a:off x="8958263" y="4892730"/>
            <a:ext cx="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8575675" y="4845106"/>
            <a:ext cx="0" cy="101600"/>
          </a:xfrm>
          <a:prstGeom prst="line">
            <a:avLst/>
          </a:prstGeom>
          <a:ln w="63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t 6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839945567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6" name="Diapositive think-cell" r:id="rId17" imgW="270" imgH="270" progId="TCLayout.ActiveDocument.1">
                  <p:embed/>
                </p:oleObj>
              </mc:Choice>
              <mc:Fallback>
                <p:oleObj name="Diapositive think-cell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821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charset="0"/>
        <a:buChar char="•"/>
        <a:tabLst/>
        <a:defRPr sz="2000" b="1" strike="noStrike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271463" indent="-136525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06400" indent="-134938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charset="0"/>
        <a:buChar char="•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622" userDrawn="1">
          <p15:clr>
            <a:srgbClr val="F26B43"/>
          </p15:clr>
        </p15:guide>
        <p15:guide id="5" pos="5530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orient="horz" pos="860" userDrawn="1">
          <p15:clr>
            <a:srgbClr val="F26B43"/>
          </p15:clr>
        </p15:guide>
        <p15:guide id="8" orient="horz" pos="781" userDrawn="1">
          <p15:clr>
            <a:srgbClr val="F26B43"/>
          </p15:clr>
        </p15:guide>
        <p15:guide id="9" orient="horz" pos="29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925605550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4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4488657"/>
            <a:ext cx="9144000" cy="65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9" y="1"/>
            <a:ext cx="8556625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9" y="823913"/>
            <a:ext cx="8556625" cy="376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7" y="4877991"/>
            <a:ext cx="629549" cy="176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ea typeface="MS PGothic" pitchFamily="34" charset="-128"/>
              </a:rPr>
              <a:t>|</a:t>
            </a:r>
            <a:r>
              <a:rPr lang="en-US" sz="900" baseline="16000" dirty="0">
                <a:ea typeface="MS PGothic" pitchFamily="34" charset="-128"/>
              </a:rPr>
              <a:t>        </a:t>
            </a:r>
            <a:fld id="{C8A5DD0B-47B8-4FFF-85E0-6207ABAD9D9D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dirty="0">
              <a:ea typeface="MS PGothic" pitchFamily="34" charset="-128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4780360"/>
            <a:ext cx="24352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9" y="4682729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9" y="675085"/>
            <a:ext cx="8556625" cy="84534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872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531785574"/>
              </p:ext>
            </p:extLst>
          </p:nvPr>
        </p:nvGraphicFramePr>
        <p:xfrm>
          <a:off x="1591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8" name="think-cell Folie" r:id="rId16" imgW="270" imgH="270" progId="TCLayout.ActiveDocument.1">
                  <p:embed/>
                </p:oleObj>
              </mc:Choice>
              <mc:Fallback>
                <p:oleObj name="think-cell Foli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91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7066" y="213124"/>
            <a:ext cx="7858125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6" y="1042988"/>
            <a:ext cx="7862887" cy="31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65725" y="4820841"/>
            <a:ext cx="2895600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29292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MS PGothic" pitchFamily="34" charset="-128"/>
              </a:rPr>
              <a:t>NAME OF PRESENTATION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6725" y="4818461"/>
            <a:ext cx="48260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616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MS PGothic" pitchFamily="34" charset="-128"/>
              </a:rPr>
              <a:t>|</a:t>
            </a:r>
            <a:r>
              <a:rPr lang="en-US" sz="900" baseline="16000">
                <a:ea typeface="MS PGothic" pitchFamily="34" charset="-128"/>
              </a:rPr>
              <a:t>        </a:t>
            </a:r>
            <a:fld id="{CCEB65C5-0701-4261-8124-72F32AA3B9C2}" type="slidenum">
              <a:rPr lang="en-US">
                <a:ea typeface="MS PGothic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>
              <a:ea typeface="MS PGothic" pitchFamily="34" charset="-128"/>
            </a:endParaRPr>
          </a:p>
        </p:txBody>
      </p:sp>
      <p:pic>
        <p:nvPicPr>
          <p:cNvPr id="7" name="Picture 5" descr="C:\Users\I0143074\Desktop\Logo-Sanofi-CHC-rvb-HD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2" y="4664529"/>
            <a:ext cx="2246736" cy="2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4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roqlespoir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sielbleu.org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gimur\Pictures\20170331_1343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7" r="2973" b="15307"/>
          <a:stretch/>
        </p:blipFill>
        <p:spPr bwMode="auto">
          <a:xfrm>
            <a:off x="1" y="11430"/>
            <a:ext cx="9144000" cy="51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6699" y="1634490"/>
            <a:ext cx="8877301" cy="13030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vert="horz" lIns="91438" tIns="45719" rIns="91438" bIns="45719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de-DE" sz="3600" b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r>
              <a:rPr lang="de-DE" sz="3600" b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3600" b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Values</a:t>
            </a: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de-DE" sz="2800" b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GSM Status </a:t>
            </a:r>
            <a:r>
              <a:rPr lang="de-DE" sz="2800" b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2800" b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Activation</a:t>
            </a:r>
            <a:r>
              <a:rPr lang="de-DE" sz="2800" b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</a:t>
            </a:r>
            <a:endParaRPr lang="de-DE" sz="2800" b="1" dirty="0">
              <a:solidFill>
                <a:srgbClr val="44449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8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re 4"/>
          <p:cNvSpPr>
            <a:spLocks noGrp="1"/>
          </p:cNvSpPr>
          <p:nvPr>
            <p:ph type="title"/>
          </p:nvPr>
        </p:nvSpPr>
        <p:spPr>
          <a:xfrm>
            <a:off x="251520" y="2"/>
            <a:ext cx="8556625" cy="631031"/>
          </a:xfrm>
        </p:spPr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</a:t>
            </a:r>
            <a:r>
              <a:rPr lang="fr-FR" dirty="0"/>
              <a:t>GSM Activation </a:t>
            </a:r>
            <a:r>
              <a:rPr lang="fr-FR" b="0" dirty="0" smtClean="0"/>
              <a:t/>
            </a:r>
            <a:br>
              <a:rPr lang="fr-FR" b="0" dirty="0" smtClean="0"/>
            </a:br>
            <a:r>
              <a:rPr lang="fr-FR" b="0" dirty="0" err="1" smtClean="0"/>
              <a:t>Summer</a:t>
            </a:r>
            <a:r>
              <a:rPr lang="fr-FR" b="0" dirty="0" smtClean="0"/>
              <a:t> photo </a:t>
            </a:r>
            <a:r>
              <a:rPr lang="fr-FR" b="0" dirty="0" err="1" smtClean="0"/>
              <a:t>contest</a:t>
            </a:r>
            <a:r>
              <a:rPr lang="fr-FR" dirty="0" smtClean="0"/>
              <a:t> </a:t>
            </a:r>
            <a:endParaRPr lang="fr-FR" b="0" dirty="0"/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45703" r="2563" b="16797"/>
          <a:stretch/>
        </p:blipFill>
        <p:spPr bwMode="auto">
          <a:xfrm>
            <a:off x="323528" y="1275606"/>
            <a:ext cx="832104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51520" y="77155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received</a:t>
            </a:r>
            <a:r>
              <a:rPr lang="fr-FR" dirty="0" smtClean="0"/>
              <a:t> more </a:t>
            </a:r>
            <a:r>
              <a:rPr lang="fr-FR" dirty="0" err="1" smtClean="0"/>
              <a:t>than</a:t>
            </a:r>
            <a:r>
              <a:rPr lang="fr-FR" dirty="0" smtClean="0"/>
              <a:t> 20 </a:t>
            </a:r>
            <a:r>
              <a:rPr lang="fr-FR" dirty="0" err="1" smtClean="0"/>
              <a:t>submissions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team … and the winners are …. 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23528" y="350785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As </a:t>
            </a:r>
            <a:r>
              <a:rPr lang="fr-FR" dirty="0" err="1" smtClean="0"/>
              <a:t>communicated</a:t>
            </a:r>
            <a:r>
              <a:rPr lang="fr-FR" dirty="0" smtClean="0"/>
              <a:t> by Manuela, posters have been </a:t>
            </a:r>
            <a:r>
              <a:rPr lang="fr-FR" dirty="0" err="1" smtClean="0"/>
              <a:t>produced</a:t>
            </a:r>
            <a:r>
              <a:rPr lang="fr-FR" dirty="0" smtClean="0"/>
              <a:t> and </a:t>
            </a:r>
            <a:r>
              <a:rPr lang="fr-FR" dirty="0" err="1" smtClean="0"/>
              <a:t>displayed</a:t>
            </a:r>
            <a:r>
              <a:rPr lang="fr-FR" dirty="0" smtClean="0"/>
              <a:t> in FFM and Gentilly offices. </a:t>
            </a:r>
            <a:endParaRPr lang="fr-FR" dirty="0"/>
          </a:p>
        </p:txBody>
      </p:sp>
      <p:pic>
        <p:nvPicPr>
          <p:cNvPr id="49160" name="Picture 8" descr="C:\Users\emmleb\AppData\Local\Microsoft\Windows\Temporary Internet Files\Content.Outlook\ICF3ALL8\IMG_3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2247" y="3495852"/>
            <a:ext cx="182420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18449525">
            <a:off x="8276828" y="-838405"/>
            <a:ext cx="458211" cy="2624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 rot="2286009">
            <a:off x="7232394" y="331281"/>
            <a:ext cx="245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ACHIEVED</a:t>
            </a:r>
            <a:endParaRPr lang="fr-F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38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re 4"/>
          <p:cNvSpPr>
            <a:spLocks noGrp="1"/>
          </p:cNvSpPr>
          <p:nvPr>
            <p:ph type="title"/>
          </p:nvPr>
        </p:nvSpPr>
        <p:spPr>
          <a:xfrm>
            <a:off x="251520" y="2"/>
            <a:ext cx="8556625" cy="631031"/>
          </a:xfrm>
        </p:spPr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</a:t>
            </a:r>
            <a:r>
              <a:rPr lang="fr-FR" dirty="0"/>
              <a:t>GSM </a:t>
            </a:r>
            <a:r>
              <a:rPr lang="fr-FR" dirty="0" smtClean="0"/>
              <a:t>Activation</a:t>
            </a:r>
            <a:br>
              <a:rPr lang="fr-FR" dirty="0" smtClean="0"/>
            </a:br>
            <a:r>
              <a:rPr lang="fr-FR" b="0" dirty="0" smtClean="0"/>
              <a:t>Consumer </a:t>
            </a:r>
            <a:r>
              <a:rPr lang="fr-FR" b="0" dirty="0" err="1" smtClean="0"/>
              <a:t>centric</a:t>
            </a:r>
            <a:r>
              <a:rPr lang="fr-FR" b="0" dirty="0" smtClean="0"/>
              <a:t> </a:t>
            </a:r>
            <a:r>
              <a:rPr lang="fr-FR" b="0" dirty="0" err="1" smtClean="0"/>
              <a:t>activities</a:t>
            </a:r>
            <a:r>
              <a:rPr lang="fr-FR" b="0" dirty="0" smtClean="0"/>
              <a:t> </a:t>
            </a:r>
            <a:endParaRPr lang="fr-FR" b="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1670"/>
            <a:ext cx="3699251" cy="20882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83718"/>
            <a:ext cx="3724862" cy="20882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897563"/>
            <a:ext cx="8100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444492"/>
                </a:solidFill>
                <a:ea typeface="MS PGothic" pitchFamily="34" charset="-128"/>
              </a:rPr>
              <a:t>Great innovations </a:t>
            </a:r>
            <a:r>
              <a:rPr lang="en-US" sz="1400" i="1" dirty="0">
                <a:solidFill>
                  <a:srgbClr val="444492"/>
                </a:solidFill>
                <a:ea typeface="MS PGothic" pitchFamily="34" charset="-128"/>
              </a:rPr>
              <a:t>come from understanding the consumer's </a:t>
            </a:r>
            <a:r>
              <a:rPr lang="en-US" sz="1400" b="1" i="1" dirty="0">
                <a:solidFill>
                  <a:srgbClr val="444492"/>
                </a:solidFill>
                <a:ea typeface="MS PGothic" pitchFamily="34" charset="-128"/>
              </a:rPr>
              <a:t>unmet needs and desires</a:t>
            </a:r>
            <a:r>
              <a:rPr lang="en-US" sz="1400" i="1" dirty="0">
                <a:solidFill>
                  <a:srgbClr val="444492"/>
                </a:solidFill>
                <a:ea typeface="MS PGothic" pitchFamily="34" charset="-128"/>
              </a:rPr>
              <a:t>. You must develop an appreciation </a:t>
            </a:r>
            <a:r>
              <a:rPr lang="en-US" sz="1400" b="1" i="1" dirty="0">
                <a:solidFill>
                  <a:srgbClr val="444492"/>
                </a:solidFill>
                <a:ea typeface="MS PGothic" pitchFamily="34" charset="-128"/>
              </a:rPr>
              <a:t>for who your consumers are and how they live</a:t>
            </a:r>
            <a:r>
              <a:rPr lang="en-US" sz="1400" i="1" dirty="0">
                <a:solidFill>
                  <a:srgbClr val="444492"/>
                </a:solidFill>
                <a:ea typeface="MS PGothic" pitchFamily="34" charset="-128"/>
              </a:rPr>
              <a:t>, to know their </a:t>
            </a:r>
            <a:r>
              <a:rPr lang="en-US" sz="1400" b="1" i="1" dirty="0">
                <a:solidFill>
                  <a:srgbClr val="444492"/>
                </a:solidFill>
                <a:ea typeface="MS PGothic" pitchFamily="34" charset="-128"/>
              </a:rPr>
              <a:t>needs and also their aspirations</a:t>
            </a:r>
            <a:r>
              <a:rPr lang="en-US" sz="1400" i="1" dirty="0">
                <a:solidFill>
                  <a:srgbClr val="444492"/>
                </a:solidFill>
                <a:ea typeface="MS PGothic" pitchFamily="34" charset="-128"/>
              </a:rPr>
              <a:t>. Only then can you figure out how to deliver a product that can improve their lives</a:t>
            </a:r>
            <a:endParaRPr lang="fr-FR" sz="1400" i="1" dirty="0"/>
          </a:p>
        </p:txBody>
      </p:sp>
      <p:sp>
        <p:nvSpPr>
          <p:cNvPr id="16" name="Rectangle 15"/>
          <p:cNvSpPr/>
          <p:nvPr/>
        </p:nvSpPr>
        <p:spPr>
          <a:xfrm>
            <a:off x="6444208" y="1667004"/>
            <a:ext cx="2505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444492"/>
                </a:solidFill>
                <a:ea typeface="MS PGothic" pitchFamily="34" charset="-128"/>
              </a:rPr>
              <a:t>A.G </a:t>
            </a:r>
            <a:r>
              <a:rPr lang="en-US" sz="1400" i="1" dirty="0" err="1">
                <a:solidFill>
                  <a:srgbClr val="444492"/>
                </a:solidFill>
                <a:ea typeface="MS PGothic" pitchFamily="34" charset="-128"/>
              </a:rPr>
              <a:t>Lafley</a:t>
            </a:r>
            <a:r>
              <a:rPr lang="en-US" sz="1400" i="1" dirty="0">
                <a:solidFill>
                  <a:srgbClr val="444492"/>
                </a:solidFill>
                <a:ea typeface="MS PGothic" pitchFamily="34" charset="-128"/>
              </a:rPr>
              <a:t> former P&amp;G CEO </a:t>
            </a:r>
            <a:endParaRPr lang="en-US" sz="1400" dirty="0">
              <a:solidFill>
                <a:srgbClr val="444492"/>
              </a:solidFill>
              <a:ea typeface="MS PGothic" pitchFamily="34" charset="-128"/>
            </a:endParaRP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22" y="2746040"/>
            <a:ext cx="3599122" cy="19442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162" r="5593" b="13672"/>
          <a:stretch/>
        </p:blipFill>
        <p:spPr bwMode="auto">
          <a:xfrm>
            <a:off x="3779912" y="3059077"/>
            <a:ext cx="3096344" cy="181692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 rot="18449525">
            <a:off x="8276828" y="-838405"/>
            <a:ext cx="458211" cy="2624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 rot="2286009">
            <a:off x="7232394" y="331281"/>
            <a:ext cx="245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 GOING </a:t>
            </a:r>
            <a:endParaRPr lang="fr-F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57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/>
          <p:cNvSpPr>
            <a:spLocks noGrp="1"/>
          </p:cNvSpPr>
          <p:nvPr>
            <p:ph type="title"/>
          </p:nvPr>
        </p:nvSpPr>
        <p:spPr>
          <a:xfrm>
            <a:off x="251520" y="2"/>
            <a:ext cx="8556625" cy="631031"/>
          </a:xfrm>
        </p:spPr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</a:t>
            </a:r>
            <a:r>
              <a:rPr lang="fr-FR" dirty="0"/>
              <a:t>GSM </a:t>
            </a:r>
            <a:r>
              <a:rPr lang="fr-FR" dirty="0" smtClean="0"/>
              <a:t>Activation</a:t>
            </a:r>
            <a:br>
              <a:rPr lang="fr-FR" dirty="0" smtClean="0"/>
            </a:br>
            <a:r>
              <a:rPr lang="fr-FR" b="0" dirty="0" smtClean="0"/>
              <a:t>Consumer </a:t>
            </a:r>
            <a:r>
              <a:rPr lang="fr-FR" b="0" dirty="0" err="1" smtClean="0"/>
              <a:t>centric</a:t>
            </a:r>
            <a:r>
              <a:rPr lang="fr-FR" b="0" dirty="0" smtClean="0"/>
              <a:t> </a:t>
            </a:r>
            <a:r>
              <a:rPr lang="fr-FR" b="0" dirty="0" err="1" smtClean="0"/>
              <a:t>activities</a:t>
            </a:r>
            <a:r>
              <a:rPr lang="fr-FR" b="0" dirty="0" smtClean="0"/>
              <a:t> </a:t>
            </a:r>
            <a:endParaRPr lang="fr-FR" b="0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771550"/>
            <a:ext cx="878497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600" dirty="0" smtClean="0"/>
              <a:t>#</a:t>
            </a:r>
            <a:r>
              <a:rPr lang="en-AU" sz="1600" dirty="0" err="1" smtClean="0"/>
              <a:t>consumerconnect</a:t>
            </a:r>
            <a:r>
              <a:rPr lang="en-AU" sz="1600" dirty="0" smtClean="0"/>
              <a:t> </a:t>
            </a:r>
            <a:r>
              <a:rPr lang="en-AU" sz="1600" dirty="0"/>
              <a:t>is on-going, especially in the frame of Growth Model and Segmentation gathering more than 300 consumer immersions.  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r>
              <a:rPr lang="fr-FR" sz="1600" dirty="0" err="1" smtClean="0"/>
              <a:t>Learnings</a:t>
            </a:r>
            <a:r>
              <a:rPr lang="fr-FR" sz="1600" dirty="0" smtClean="0"/>
              <a:t> : t</a:t>
            </a:r>
            <a:r>
              <a:rPr lang="en-AU" sz="1600" dirty="0" smtClean="0"/>
              <a:t>he </a:t>
            </a:r>
            <a:r>
              <a:rPr lang="en-AU" sz="1600" dirty="0"/>
              <a:t>power of consumer words and quotes : </a:t>
            </a:r>
            <a:endParaRPr lang="fr-FR" dirty="0"/>
          </a:p>
          <a:p>
            <a:pPr lvl="1"/>
            <a:r>
              <a:rPr lang="en-AU" sz="1600" dirty="0"/>
              <a:t>Andrea in Brazil “My headache is like a stripe around the head, very tight …  it is like the crown of Christ” </a:t>
            </a:r>
            <a:endParaRPr lang="fr-FR" dirty="0"/>
          </a:p>
          <a:p>
            <a:pPr lvl="1"/>
            <a:r>
              <a:rPr lang="en-AU" sz="1600" dirty="0"/>
              <a:t>Roberta “I am still in good shape buy I am afraid of getting older, I want to stay independent and move the way I want”</a:t>
            </a:r>
            <a:endParaRPr lang="fr-FR" dirty="0"/>
          </a:p>
          <a:p>
            <a:pPr lvl="1"/>
            <a:r>
              <a:rPr lang="en-AU" sz="1600" dirty="0"/>
              <a:t>Pierre “Pain makes feel me lonely, it isolates me from the others, my friends, I do not want this”</a:t>
            </a:r>
            <a:endParaRPr lang="fr-FR" dirty="0"/>
          </a:p>
          <a:p>
            <a:pPr lvl="1"/>
            <a:r>
              <a:rPr lang="en-AU" sz="1600" dirty="0"/>
              <a:t>Liliana  in Argentina  “when I have belly pain, I feel guilty, what did I do wrong?”</a:t>
            </a:r>
            <a:endParaRPr lang="fr-FR" dirty="0"/>
          </a:p>
          <a:p>
            <a:endParaRPr lang="fr-FR" sz="1600" dirty="0"/>
          </a:p>
        </p:txBody>
      </p:sp>
      <p:pic>
        <p:nvPicPr>
          <p:cNvPr id="50181" name="Picture 3" descr="IMG_01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6464" y="3648843"/>
            <a:ext cx="1547664" cy="12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IMG_3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651871"/>
            <a:ext cx="1656184" cy="12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IMG_3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4017" y="3698006"/>
            <a:ext cx="1242760" cy="11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5" descr="IMG_01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2568575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7199" r="8917" b="15936"/>
          <a:stretch>
            <a:fillRect/>
          </a:stretch>
        </p:blipFill>
        <p:spPr bwMode="auto">
          <a:xfrm>
            <a:off x="0" y="8235950"/>
            <a:ext cx="3970338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5851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28600" y="1015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7199" r="8917" b="15936"/>
          <a:stretch>
            <a:fillRect/>
          </a:stretch>
        </p:blipFill>
        <p:spPr bwMode="auto">
          <a:xfrm>
            <a:off x="1986305" y="3648843"/>
            <a:ext cx="1985169" cy="124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5" descr="C:\Users\emmleb\AppData\Local\Microsoft\Windows\Temporary Internet Files\Content.Outlook\ICF3ALL8\IMG_01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0" y="3651871"/>
            <a:ext cx="1601296" cy="120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08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re 4"/>
          <p:cNvSpPr>
            <a:spLocks noGrp="1"/>
          </p:cNvSpPr>
          <p:nvPr>
            <p:ph type="title"/>
          </p:nvPr>
        </p:nvSpPr>
        <p:spPr>
          <a:xfrm>
            <a:off x="251520" y="2"/>
            <a:ext cx="8556625" cy="631031"/>
          </a:xfrm>
        </p:spPr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</a:t>
            </a:r>
            <a:r>
              <a:rPr lang="fr-FR" dirty="0"/>
              <a:t>GSM </a:t>
            </a:r>
            <a:r>
              <a:rPr lang="fr-FR" dirty="0" smtClean="0"/>
              <a:t>Activation</a:t>
            </a:r>
            <a:br>
              <a:rPr lang="fr-FR" dirty="0" smtClean="0"/>
            </a:br>
            <a:r>
              <a:rPr lang="fr-FR" b="0" dirty="0" smtClean="0"/>
              <a:t>Consumer </a:t>
            </a:r>
            <a:r>
              <a:rPr lang="fr-FR" b="0" dirty="0" err="1" smtClean="0"/>
              <a:t>testimonials</a:t>
            </a:r>
            <a:r>
              <a:rPr lang="fr-FR" b="0" dirty="0" smtClean="0"/>
              <a:t> – </a:t>
            </a:r>
            <a:r>
              <a:rPr lang="fr-FR" b="0" dirty="0" err="1"/>
              <a:t>H</a:t>
            </a:r>
            <a:r>
              <a:rPr lang="fr-FR" b="0" dirty="0" err="1" smtClean="0"/>
              <a:t>ealthier</a:t>
            </a:r>
            <a:r>
              <a:rPr lang="fr-FR" b="0" dirty="0" smtClean="0"/>
              <a:t> and </a:t>
            </a:r>
            <a:r>
              <a:rPr lang="fr-FR" b="0" dirty="0" err="1" smtClean="0"/>
              <a:t>fuller</a:t>
            </a:r>
            <a:r>
              <a:rPr lang="fr-FR" b="0" dirty="0" smtClean="0"/>
              <a:t> life</a:t>
            </a:r>
            <a:endParaRPr lang="fr-FR" b="0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0548" r="5491" b="13672"/>
          <a:stretch/>
        </p:blipFill>
        <p:spPr bwMode="auto">
          <a:xfrm>
            <a:off x="267048" y="3147814"/>
            <a:ext cx="3082594" cy="161627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6120" r="4319" b="13672"/>
          <a:stretch/>
        </p:blipFill>
        <p:spPr bwMode="auto">
          <a:xfrm>
            <a:off x="2339752" y="2279498"/>
            <a:ext cx="3082594" cy="15338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6120" r="5491" b="13672"/>
          <a:stretch/>
        </p:blipFill>
        <p:spPr bwMode="auto">
          <a:xfrm>
            <a:off x="4276080" y="3303060"/>
            <a:ext cx="2985790" cy="161905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6120" r="4319" b="13537"/>
          <a:stretch/>
        </p:blipFill>
        <p:spPr bwMode="auto">
          <a:xfrm>
            <a:off x="5963220" y="2083745"/>
            <a:ext cx="2985790" cy="1540425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51520" y="987574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Short </a:t>
            </a:r>
            <a:r>
              <a:rPr lang="fr-FR" sz="1600" dirty="0" err="1" smtClean="0"/>
              <a:t>video</a:t>
            </a:r>
            <a:r>
              <a:rPr lang="fr-FR" sz="1600" dirty="0" smtClean="0"/>
              <a:t> </a:t>
            </a:r>
            <a:r>
              <a:rPr lang="fr-FR" sz="1600" dirty="0" err="1" smtClean="0"/>
              <a:t>testimonials</a:t>
            </a:r>
            <a:r>
              <a:rPr lang="fr-FR" sz="1600" dirty="0"/>
              <a:t> </a:t>
            </a:r>
            <a:r>
              <a:rPr lang="fr-FR" sz="1600" dirty="0" smtClean="0"/>
              <a:t>of </a:t>
            </a:r>
            <a:r>
              <a:rPr lang="fr-FR" sz="1600" dirty="0" err="1" smtClean="0"/>
              <a:t>sufferers</a:t>
            </a:r>
            <a:r>
              <a:rPr lang="fr-FR" sz="1600" dirty="0" smtClean="0"/>
              <a:t>  </a:t>
            </a:r>
            <a:r>
              <a:rPr lang="fr-FR" sz="1600" dirty="0" err="1" smtClean="0"/>
              <a:t>from</a:t>
            </a:r>
            <a:r>
              <a:rPr lang="fr-FR" sz="1600" dirty="0" smtClean="0"/>
              <a:t>  lead countries (USA, BR, FR, DE, RU, JP, AUS, …) </a:t>
            </a:r>
            <a:r>
              <a:rPr lang="fr-FR" sz="1600" dirty="0" err="1" smtClean="0"/>
              <a:t>explaining</a:t>
            </a:r>
            <a:r>
              <a:rPr lang="fr-FR" sz="1600" dirty="0" smtClean="0"/>
              <a:t> how </a:t>
            </a:r>
            <a:r>
              <a:rPr lang="fr-FR" sz="1600" dirty="0" err="1" smtClean="0"/>
              <a:t>they</a:t>
            </a:r>
            <a:r>
              <a:rPr lang="fr-FR" sz="1600" dirty="0" smtClean="0"/>
              <a:t> are  </a:t>
            </a:r>
            <a:r>
              <a:rPr lang="fr-FR" sz="1600" dirty="0" err="1" smtClean="0"/>
              <a:t>approaching</a:t>
            </a:r>
            <a:r>
              <a:rPr lang="fr-FR" sz="1600" dirty="0" smtClean="0"/>
              <a:t> </a:t>
            </a:r>
            <a:r>
              <a:rPr lang="fr-FR" sz="1600" dirty="0" err="1" smtClean="0"/>
              <a:t>their</a:t>
            </a:r>
            <a:r>
              <a:rPr lang="fr-FR" sz="1600" dirty="0" smtClean="0"/>
              <a:t> </a:t>
            </a:r>
            <a:r>
              <a:rPr lang="fr-FR" sz="1600" dirty="0" err="1" smtClean="0"/>
              <a:t>ailements</a:t>
            </a:r>
            <a:r>
              <a:rPr lang="fr-FR" sz="1600" dirty="0" smtClean="0"/>
              <a:t> – 4 </a:t>
            </a:r>
            <a:r>
              <a:rPr lang="fr-FR" sz="1600" dirty="0" err="1" smtClean="0"/>
              <a:t>categories</a:t>
            </a:r>
            <a:r>
              <a:rPr lang="fr-FR" sz="1600" dirty="0" smtClean="0"/>
              <a:t> -  and </a:t>
            </a:r>
            <a:r>
              <a:rPr lang="fr-FR" sz="1600" dirty="0" err="1" smtClean="0"/>
              <a:t>what</a:t>
            </a:r>
            <a:r>
              <a:rPr lang="fr-FR" sz="1600" dirty="0" smtClean="0"/>
              <a:t> to live </a:t>
            </a:r>
            <a:r>
              <a:rPr lang="fr-FR" sz="1600" dirty="0" err="1" smtClean="0"/>
              <a:t>healthier</a:t>
            </a:r>
            <a:r>
              <a:rPr lang="fr-FR" sz="1600" dirty="0" smtClean="0"/>
              <a:t>, </a:t>
            </a:r>
            <a:r>
              <a:rPr lang="fr-FR" sz="1600" dirty="0" err="1" smtClean="0"/>
              <a:t>fuller</a:t>
            </a:r>
            <a:r>
              <a:rPr lang="fr-FR" sz="1600" dirty="0" smtClean="0"/>
              <a:t> life </a:t>
            </a:r>
            <a:r>
              <a:rPr lang="fr-FR" sz="1600" dirty="0" err="1" smtClean="0"/>
              <a:t>means</a:t>
            </a:r>
            <a:r>
              <a:rPr lang="fr-FR" sz="1600" dirty="0" smtClean="0"/>
              <a:t> for us in </a:t>
            </a:r>
            <a:r>
              <a:rPr lang="fr-FR" sz="1600" dirty="0" err="1" smtClean="0"/>
              <a:t>terms</a:t>
            </a:r>
            <a:r>
              <a:rPr lang="fr-FR" sz="1600" dirty="0" smtClean="0"/>
              <a:t> of expectations, </a:t>
            </a:r>
            <a:r>
              <a:rPr lang="fr-FR" sz="1600" dirty="0" err="1" smtClean="0"/>
              <a:t>products</a:t>
            </a:r>
            <a:r>
              <a:rPr lang="fr-FR" sz="1600" dirty="0" smtClean="0"/>
              <a:t>, services, … </a:t>
            </a:r>
            <a:r>
              <a:rPr lang="fr-FR" sz="1600" dirty="0" err="1" smtClean="0"/>
              <a:t>from</a:t>
            </a:r>
            <a:r>
              <a:rPr lang="fr-FR" sz="1600" dirty="0" smtClean="0"/>
              <a:t> a </a:t>
            </a:r>
            <a:r>
              <a:rPr lang="fr-FR" sz="1600" dirty="0" err="1" smtClean="0"/>
              <a:t>company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such</a:t>
            </a:r>
            <a:r>
              <a:rPr lang="fr-FR" sz="1600" dirty="0" smtClean="0"/>
              <a:t> a </a:t>
            </a:r>
            <a:r>
              <a:rPr lang="fr-FR" sz="1600" dirty="0" err="1" smtClean="0"/>
              <a:t>purpose</a:t>
            </a:r>
            <a:r>
              <a:rPr lang="fr-FR" sz="1600" dirty="0" smtClean="0"/>
              <a:t>. </a:t>
            </a:r>
            <a:endParaRPr lang="fr-FR" sz="1600" dirty="0"/>
          </a:p>
        </p:txBody>
      </p:sp>
      <p:sp>
        <p:nvSpPr>
          <p:cNvPr id="18" name="Rectangle 17"/>
          <p:cNvSpPr/>
          <p:nvPr/>
        </p:nvSpPr>
        <p:spPr>
          <a:xfrm rot="18449525">
            <a:off x="8276828" y="-838405"/>
            <a:ext cx="458211" cy="2624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 rot="2286009">
            <a:off x="7232394" y="331281"/>
            <a:ext cx="245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ACHIEVED </a:t>
            </a:r>
            <a:endParaRPr lang="fr-F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849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re 4"/>
          <p:cNvSpPr>
            <a:spLocks noGrp="1"/>
          </p:cNvSpPr>
          <p:nvPr>
            <p:ph type="title"/>
          </p:nvPr>
        </p:nvSpPr>
        <p:spPr>
          <a:xfrm>
            <a:off x="251520" y="68511"/>
            <a:ext cx="8556625" cy="631031"/>
          </a:xfrm>
        </p:spPr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</a:t>
            </a:r>
            <a:r>
              <a:rPr lang="fr-FR" dirty="0"/>
              <a:t>GSM </a:t>
            </a:r>
            <a:r>
              <a:rPr lang="fr-FR" dirty="0" smtClean="0"/>
              <a:t>Activation</a:t>
            </a:r>
            <a:br>
              <a:rPr lang="fr-FR" dirty="0" smtClean="0"/>
            </a:br>
            <a:r>
              <a:rPr lang="fr-FR" b="0" dirty="0" smtClean="0"/>
              <a:t>Consumer </a:t>
            </a:r>
            <a:r>
              <a:rPr lang="fr-FR" b="0" dirty="0" err="1" smtClean="0"/>
              <a:t>testimonials</a:t>
            </a:r>
            <a:r>
              <a:rPr lang="fr-FR" b="0" dirty="0" smtClean="0"/>
              <a:t> – </a:t>
            </a:r>
            <a:r>
              <a:rPr lang="fr-FR" b="0" dirty="0" err="1"/>
              <a:t>H</a:t>
            </a:r>
            <a:r>
              <a:rPr lang="fr-FR" b="0" dirty="0" err="1" smtClean="0"/>
              <a:t>ealthier</a:t>
            </a:r>
            <a:r>
              <a:rPr lang="fr-FR" b="0" dirty="0" smtClean="0"/>
              <a:t> and </a:t>
            </a:r>
            <a:r>
              <a:rPr lang="fr-FR" b="0" dirty="0" err="1" smtClean="0"/>
              <a:t>fuller</a:t>
            </a:r>
            <a:r>
              <a:rPr lang="fr-FR" b="0" dirty="0" smtClean="0"/>
              <a:t> life</a:t>
            </a:r>
            <a:endParaRPr lang="fr-FR" b="0" dirty="0"/>
          </a:p>
        </p:txBody>
      </p:sp>
      <p:sp>
        <p:nvSpPr>
          <p:cNvPr id="7" name="Rectangle 6"/>
          <p:cNvSpPr/>
          <p:nvPr/>
        </p:nvSpPr>
        <p:spPr>
          <a:xfrm>
            <a:off x="395536" y="983506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Fieldwork for Consumer videos on Purpose and Values has been achieved by the end of 2017.</a:t>
            </a:r>
            <a:endParaRPr lang="fr-FR" dirty="0"/>
          </a:p>
          <a:p>
            <a:pPr marL="285750" indent="-285750">
              <a:buFont typeface="Wingdings"/>
              <a:buChar char="à"/>
            </a:pPr>
            <a:r>
              <a:rPr lang="en-US" dirty="0" smtClean="0"/>
              <a:t>31 </a:t>
            </a:r>
            <a:r>
              <a:rPr lang="en-US" dirty="0"/>
              <a:t>videos </a:t>
            </a:r>
            <a:r>
              <a:rPr lang="en-US" dirty="0" smtClean="0"/>
              <a:t> </a:t>
            </a:r>
            <a:r>
              <a:rPr lang="en-US" dirty="0"/>
              <a:t>uploaded on </a:t>
            </a:r>
            <a:r>
              <a:rPr lang="en-US" dirty="0" err="1" smtClean="0"/>
              <a:t>watchmethink</a:t>
            </a:r>
            <a:r>
              <a:rPr lang="en-US" dirty="0" smtClean="0"/>
              <a:t> </a:t>
            </a:r>
            <a:r>
              <a:rPr lang="en-US" dirty="0" smtClean="0"/>
              <a:t>platform.</a:t>
            </a:r>
            <a:endParaRPr lang="fr-FR" dirty="0"/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1 </a:t>
            </a:r>
            <a:r>
              <a:rPr lang="en-US" dirty="0" smtClean="0"/>
              <a:t>Final 3 min video to summarize consumer views and expectations </a:t>
            </a:r>
          </a:p>
          <a:p>
            <a:pPr marL="285750" indent="-285750">
              <a:buFont typeface="Wingdings"/>
              <a:buChar char="à"/>
            </a:pPr>
            <a:endParaRPr lang="en-US" dirty="0"/>
          </a:p>
          <a:p>
            <a:r>
              <a:rPr lang="en-US" dirty="0" smtClean="0"/>
              <a:t>Next steps :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Presentation to GSM Team March 12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Share with broader CHC community via P&amp;V website </a:t>
            </a:r>
            <a:endParaRPr lang="fr-FR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33250" r="50000" b="30472"/>
          <a:stretch/>
        </p:blipFill>
        <p:spPr bwMode="auto">
          <a:xfrm>
            <a:off x="395537" y="3370458"/>
            <a:ext cx="2520280" cy="174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t="45077" r="50000" b="19989"/>
          <a:stretch/>
        </p:blipFill>
        <p:spPr bwMode="auto">
          <a:xfrm>
            <a:off x="3231624" y="3460390"/>
            <a:ext cx="2636520" cy="170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29298" r="50127" b="35351"/>
          <a:stretch/>
        </p:blipFill>
        <p:spPr bwMode="auto">
          <a:xfrm>
            <a:off x="6084168" y="3244366"/>
            <a:ext cx="2592288" cy="171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8449525">
            <a:off x="8276828" y="-838405"/>
            <a:ext cx="458211" cy="2624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 rot="2286009">
            <a:off x="7232394" y="331281"/>
            <a:ext cx="245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ACHIEVED </a:t>
            </a:r>
            <a:endParaRPr lang="fr-F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11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8449525">
            <a:off x="8276828" y="-838405"/>
            <a:ext cx="458211" cy="2624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 rot="2286009">
            <a:off x="7232394" y="331281"/>
            <a:ext cx="245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 GOING </a:t>
            </a:r>
            <a:endParaRPr lang="fr-F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itre 4"/>
          <p:cNvSpPr>
            <a:spLocks noGrp="1"/>
          </p:cNvSpPr>
          <p:nvPr>
            <p:ph type="title"/>
          </p:nvPr>
        </p:nvSpPr>
        <p:spPr>
          <a:xfrm>
            <a:off x="179512" y="51470"/>
            <a:ext cx="8556625" cy="631031"/>
          </a:xfrm>
        </p:spPr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</a:t>
            </a:r>
            <a:r>
              <a:rPr lang="fr-FR" dirty="0"/>
              <a:t>GSM </a:t>
            </a:r>
            <a:r>
              <a:rPr lang="fr-FR" dirty="0" smtClean="0"/>
              <a:t>Activation</a:t>
            </a:r>
            <a:br>
              <a:rPr lang="fr-FR" dirty="0" smtClean="0"/>
            </a:br>
            <a:r>
              <a:rPr lang="fr-FR" b="0" dirty="0" smtClean="0"/>
              <a:t>Engagement </a:t>
            </a:r>
            <a:r>
              <a:rPr lang="fr-FR" b="0" dirty="0" err="1" smtClean="0"/>
              <a:t>with</a:t>
            </a:r>
            <a:r>
              <a:rPr lang="fr-FR" b="0" dirty="0" smtClean="0"/>
              <a:t> NGO </a:t>
            </a:r>
            <a:endParaRPr lang="fr-FR" b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323528" y="699542"/>
            <a:ext cx="84969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Objective : Live an </a:t>
            </a:r>
            <a:r>
              <a:rPr lang="fr-FR" dirty="0" err="1" smtClean="0"/>
              <a:t>engaging</a:t>
            </a:r>
            <a:r>
              <a:rPr lang="fr-FR" dirty="0" smtClean="0"/>
              <a:t> and </a:t>
            </a:r>
            <a:r>
              <a:rPr lang="fr-FR" dirty="0" err="1" smtClean="0"/>
              <a:t>meaningful</a:t>
            </a:r>
            <a:r>
              <a:rPr lang="fr-FR" dirty="0" smtClean="0"/>
              <a:t> </a:t>
            </a:r>
            <a:r>
              <a:rPr lang="fr-FR" dirty="0" err="1" smtClean="0"/>
              <a:t>experience</a:t>
            </a:r>
            <a:r>
              <a:rPr lang="fr-FR" dirty="0" smtClean="0"/>
              <a:t> </a:t>
            </a:r>
            <a:r>
              <a:rPr lang="fr-FR" dirty="0" err="1" smtClean="0"/>
              <a:t>serving</a:t>
            </a:r>
            <a:r>
              <a:rPr lang="fr-FR" dirty="0" smtClean="0"/>
              <a:t> </a:t>
            </a:r>
            <a:r>
              <a:rPr lang="fr-FR" dirty="0" err="1" smtClean="0"/>
              <a:t>those</a:t>
            </a:r>
            <a:r>
              <a:rPr lang="fr-FR" dirty="0" smtClean="0"/>
              <a:t> </a:t>
            </a:r>
            <a:r>
              <a:rPr lang="fr-FR" dirty="0" err="1" smtClean="0"/>
              <a:t>who</a:t>
            </a:r>
            <a:r>
              <a:rPr lang="fr-FR" dirty="0" smtClean="0"/>
              <a:t> </a:t>
            </a:r>
            <a:r>
              <a:rPr lang="fr-FR" dirty="0" err="1" smtClean="0"/>
              <a:t>truly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/>
              <a:t> </a:t>
            </a:r>
            <a:r>
              <a:rPr lang="fr-FR" dirty="0" err="1" smtClean="0"/>
              <a:t>contributing</a:t>
            </a:r>
            <a:r>
              <a:rPr lang="fr-FR" dirty="0" smtClean="0"/>
              <a:t> « </a:t>
            </a:r>
            <a:r>
              <a:rPr lang="fr-FR" dirty="0" err="1" smtClean="0"/>
              <a:t>modestly</a:t>
            </a:r>
            <a:r>
              <a:rPr lang="fr-FR" dirty="0" smtClean="0"/>
              <a:t> » to serve a </a:t>
            </a:r>
            <a:r>
              <a:rPr lang="fr-FR" dirty="0" err="1" smtClean="0"/>
              <a:t>healthier</a:t>
            </a:r>
            <a:r>
              <a:rPr lang="fr-FR" dirty="0" smtClean="0"/>
              <a:t> </a:t>
            </a:r>
            <a:r>
              <a:rPr lang="fr-FR" dirty="0" err="1" smtClean="0"/>
              <a:t>fuller</a:t>
            </a:r>
            <a:r>
              <a:rPr lang="fr-FR" dirty="0" smtClean="0"/>
              <a:t> life. </a:t>
            </a:r>
          </a:p>
          <a:p>
            <a:r>
              <a:rPr lang="fr-FR" dirty="0" smtClean="0"/>
              <a:t> </a:t>
            </a:r>
            <a:endParaRPr lang="fr-FR" dirty="0" smtClean="0"/>
          </a:p>
          <a:p>
            <a:r>
              <a:rPr lang="fr-FR" dirty="0" smtClean="0"/>
              <a:t>3</a:t>
            </a:r>
            <a:r>
              <a:rPr lang="fr-FR" dirty="0" smtClean="0"/>
              <a:t> </a:t>
            </a:r>
            <a:r>
              <a:rPr lang="fr-FR" dirty="0" smtClean="0"/>
              <a:t>routes </a:t>
            </a:r>
            <a:r>
              <a:rPr lang="fr-FR" dirty="0" err="1" smtClean="0"/>
              <a:t>explored</a:t>
            </a:r>
            <a:r>
              <a:rPr lang="fr-FR" dirty="0" smtClean="0"/>
              <a:t> in </a:t>
            </a:r>
            <a:r>
              <a:rPr lang="fr-FR" dirty="0" err="1" smtClean="0"/>
              <a:t>parallel</a:t>
            </a:r>
            <a:r>
              <a:rPr lang="fr-FR" dirty="0" smtClean="0"/>
              <a:t> to </a:t>
            </a:r>
            <a:r>
              <a:rPr lang="fr-FR" dirty="0" err="1" smtClean="0"/>
              <a:t>organize</a:t>
            </a:r>
            <a:r>
              <a:rPr lang="fr-FR" dirty="0" smtClean="0"/>
              <a:t> pilot and full / </a:t>
            </a:r>
            <a:r>
              <a:rPr lang="fr-FR" dirty="0" err="1" smtClean="0"/>
              <a:t>half</a:t>
            </a:r>
            <a:r>
              <a:rPr lang="fr-FR" dirty="0" smtClean="0"/>
              <a:t> team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the first </a:t>
            </a:r>
            <a:r>
              <a:rPr lang="fr-FR" dirty="0" err="1" smtClean="0"/>
              <a:t>half</a:t>
            </a:r>
            <a:r>
              <a:rPr lang="fr-FR" dirty="0" smtClean="0"/>
              <a:t> of 2018  </a:t>
            </a:r>
            <a:r>
              <a:rPr lang="fr-FR" dirty="0" err="1" smtClean="0"/>
              <a:t>with</a:t>
            </a:r>
            <a:r>
              <a:rPr lang="fr-FR" dirty="0" smtClean="0"/>
              <a:t> NGO in line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Purpose</a:t>
            </a:r>
            <a:r>
              <a:rPr lang="fr-FR" dirty="0" smtClean="0"/>
              <a:t> &amp; </a:t>
            </a:r>
            <a:r>
              <a:rPr lang="fr-FR" dirty="0" smtClean="0"/>
              <a:t>Values.</a:t>
            </a:r>
          </a:p>
          <a:p>
            <a:endParaRPr lang="fr-FR" dirty="0"/>
          </a:p>
          <a:p>
            <a:pPr marL="0" lvl="1"/>
            <a:r>
              <a:rPr lang="fr-FR" sz="1600" dirty="0" smtClean="0"/>
              <a:t>1- Paris </a:t>
            </a:r>
            <a:r>
              <a:rPr lang="en-US" sz="1600" dirty="0" err="1" smtClean="0"/>
              <a:t>Croq</a:t>
            </a:r>
            <a:r>
              <a:rPr lang="en-US" sz="1600" dirty="0"/>
              <a:t>’ </a:t>
            </a:r>
            <a:r>
              <a:rPr lang="en-US" sz="1600" dirty="0" err="1"/>
              <a:t>L’espoir</a:t>
            </a:r>
            <a:r>
              <a:rPr lang="en-US" sz="1600" dirty="0"/>
              <a:t> : </a:t>
            </a:r>
            <a:r>
              <a:rPr lang="en-US" sz="1600" dirty="0" smtClean="0"/>
              <a:t> </a:t>
            </a:r>
            <a:r>
              <a:rPr lang="en-US" sz="1600" dirty="0"/>
              <a:t>cooking class for sick children in Paris Hospital specialized for Children (Necker and Trousseau</a:t>
            </a:r>
            <a:r>
              <a:rPr lang="en-US" sz="1600" dirty="0" smtClean="0"/>
              <a:t>) - </a:t>
            </a:r>
            <a:r>
              <a:rPr lang="en-US" sz="1600" dirty="0">
                <a:hlinkClick r:id="rId3"/>
              </a:rPr>
              <a:t>http://croqlespoir.org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 smtClean="0"/>
          </a:p>
          <a:p>
            <a:pPr marL="0" lvl="1"/>
            <a:endParaRPr lang="en-US" sz="1600" dirty="0" smtClean="0"/>
          </a:p>
          <a:p>
            <a:pPr marL="0" lvl="1"/>
            <a:r>
              <a:rPr lang="en-US" sz="1600" dirty="0" smtClean="0"/>
              <a:t>2 – Frankfurt </a:t>
            </a:r>
            <a:r>
              <a:rPr lang="en-US" sz="1600" dirty="0" err="1" smtClean="0"/>
              <a:t>BuergerInstitut</a:t>
            </a:r>
            <a:r>
              <a:rPr lang="en-US" sz="1600" dirty="0" smtClean="0"/>
              <a:t> :  set contact with local NGO to support different causes. </a:t>
            </a:r>
          </a:p>
          <a:p>
            <a:r>
              <a:rPr lang="de-DE" sz="1600" dirty="0" smtClean="0"/>
              <a:t>https</a:t>
            </a:r>
            <a:r>
              <a:rPr lang="de-DE" sz="1600" dirty="0"/>
              <a:t>://www.buergerinstitut.de/corporate-volunteering/ </a:t>
            </a:r>
            <a:endParaRPr lang="fr-FR" sz="2000" dirty="0"/>
          </a:p>
          <a:p>
            <a:endParaRPr lang="fr-FR" sz="1600" dirty="0" smtClean="0"/>
          </a:p>
          <a:p>
            <a:pPr lvl="0"/>
            <a:r>
              <a:rPr lang="fr-FR" sz="1600" dirty="0"/>
              <a:t>3- Paris </a:t>
            </a:r>
            <a:r>
              <a:rPr lang="fr-FR" sz="1600" dirty="0" err="1"/>
              <a:t>Siel</a:t>
            </a:r>
            <a:r>
              <a:rPr lang="fr-FR" sz="1600" dirty="0"/>
              <a:t> Bleu  </a:t>
            </a:r>
            <a:r>
              <a:rPr lang="en-US" sz="1600" dirty="0"/>
              <a:t>an association promoting the mobility of elderly &amp; disabled people through physical activity sessions in homes conducted by professionals  - </a:t>
            </a:r>
            <a:r>
              <a:rPr lang="en-US" sz="1600" dirty="0">
                <a:hlinkClick r:id="rId4"/>
              </a:rPr>
              <a:t>http://www.sielbleu.org/</a:t>
            </a:r>
            <a:r>
              <a:rPr lang="en-US" sz="1600" dirty="0"/>
              <a:t> / </a:t>
            </a:r>
          </a:p>
          <a:p>
            <a:endParaRPr lang="fr-FR" sz="1600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 </a:t>
            </a:r>
          </a:p>
          <a:p>
            <a:endParaRPr lang="fr-FR" dirty="0"/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97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9512" y="771550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/>
              <a:t>Next Steps : </a:t>
            </a:r>
            <a:endParaRPr lang="en-US" b="1" dirty="0" smtClean="0"/>
          </a:p>
          <a:p>
            <a:pPr lvl="0"/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u="sng" dirty="0" err="1" smtClean="0"/>
              <a:t>Croq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l’Espoir</a:t>
            </a:r>
            <a:r>
              <a:rPr lang="en-US" b="1" u="sng" dirty="0" smtClean="0"/>
              <a:t> </a:t>
            </a:r>
            <a:r>
              <a:rPr lang="en-US" b="1" u="sng" dirty="0"/>
              <a:t>(</a:t>
            </a:r>
            <a:r>
              <a:rPr lang="en-US" b="1" u="sng" dirty="0" smtClean="0"/>
              <a:t>Paris)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Pilote</a:t>
            </a:r>
            <a:r>
              <a:rPr lang="en-US" dirty="0" smtClean="0"/>
              <a:t> :  April 16</a:t>
            </a:r>
            <a:r>
              <a:rPr lang="en-US" baseline="30000" dirty="0" smtClean="0"/>
              <a:t>th</a:t>
            </a:r>
            <a:r>
              <a:rPr lang="en-US" dirty="0" smtClean="0"/>
              <a:t> – 7 people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Purpose Day with Paris Team : July 18</a:t>
            </a:r>
            <a:r>
              <a:rPr lang="en-US" baseline="30000" dirty="0" smtClean="0"/>
              <a:t>th </a:t>
            </a:r>
            <a:r>
              <a:rPr lang="en-US" dirty="0" smtClean="0"/>
              <a:t> -  around 30 people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u="sng" dirty="0" err="1" smtClean="0"/>
              <a:t>Buerger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Institut</a:t>
            </a:r>
            <a:r>
              <a:rPr lang="en-US" b="1" u="sng" dirty="0" smtClean="0"/>
              <a:t> (Frankfurt)</a:t>
            </a:r>
            <a:r>
              <a:rPr lang="en-US" dirty="0" smtClean="0"/>
              <a:t> 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Meeting March 6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7" name="Titre 4"/>
          <p:cNvSpPr>
            <a:spLocks noGrp="1"/>
          </p:cNvSpPr>
          <p:nvPr>
            <p:ph type="title"/>
          </p:nvPr>
        </p:nvSpPr>
        <p:spPr>
          <a:xfrm>
            <a:off x="251520" y="2"/>
            <a:ext cx="8556625" cy="631031"/>
          </a:xfrm>
        </p:spPr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</a:t>
            </a:r>
            <a:r>
              <a:rPr lang="fr-FR" dirty="0"/>
              <a:t>GSM </a:t>
            </a:r>
            <a:r>
              <a:rPr lang="fr-FR" dirty="0" smtClean="0"/>
              <a:t>Activation</a:t>
            </a:r>
            <a:br>
              <a:rPr lang="fr-FR" dirty="0" smtClean="0"/>
            </a:br>
            <a:r>
              <a:rPr lang="fr-FR" b="0" dirty="0" smtClean="0"/>
              <a:t>Engagement </a:t>
            </a:r>
            <a:r>
              <a:rPr lang="fr-FR" b="0" dirty="0" err="1" smtClean="0"/>
              <a:t>with</a:t>
            </a:r>
            <a:r>
              <a:rPr lang="fr-FR" b="0" dirty="0" smtClean="0"/>
              <a:t> NGO </a:t>
            </a:r>
            <a:r>
              <a:rPr lang="fr-FR" b="0" dirty="0" smtClean="0"/>
              <a:t> 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7943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gimur\Pictures\20170331_1343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7" r="2973" b="15307"/>
          <a:stretch/>
        </p:blipFill>
        <p:spPr bwMode="auto">
          <a:xfrm>
            <a:off x="1" y="11430"/>
            <a:ext cx="9144000" cy="51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6699" y="1562482"/>
            <a:ext cx="8877301" cy="1369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txBody>
          <a:bodyPr vert="horz" lIns="91438" tIns="45719" rIns="91438" bIns="45719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de-DE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de-DE" sz="28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Let‘s</a:t>
            </a:r>
            <a:r>
              <a:rPr lang="de-DE" sz="28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live </a:t>
            </a:r>
            <a:r>
              <a:rPr lang="de-DE" sz="28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8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r>
              <a:rPr lang="de-DE" sz="28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28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Values </a:t>
            </a:r>
            <a:r>
              <a:rPr lang="de-DE" sz="28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</a:t>
            </a:r>
            <a:r>
              <a:rPr lang="de-DE" sz="28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 </a:t>
            </a:r>
          </a:p>
          <a:p>
            <a:pPr marL="0" indent="0"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endParaRPr lang="de-DE" sz="2800" b="1" i="1" dirty="0" smtClean="0">
              <a:solidFill>
                <a:srgbClr val="44449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endParaRPr lang="de-DE" sz="1800" b="1" i="1" dirty="0" smtClean="0">
              <a:solidFill>
                <a:srgbClr val="44449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276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4"/>
          <p:cNvSpPr txBox="1">
            <a:spLocks/>
          </p:cNvSpPr>
          <p:nvPr/>
        </p:nvSpPr>
        <p:spPr bwMode="auto">
          <a:xfrm>
            <a:off x="251520" y="68511"/>
            <a:ext cx="8556625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49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49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49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49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49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989898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989898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989898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989898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fr-FR" kern="0" dirty="0" err="1" smtClean="0"/>
              <a:t>Purpose</a:t>
            </a:r>
            <a:r>
              <a:rPr lang="fr-FR" kern="0" dirty="0" smtClean="0"/>
              <a:t> and Values GSM Activation</a:t>
            </a:r>
            <a:br>
              <a:rPr lang="fr-FR" kern="0" dirty="0" smtClean="0"/>
            </a:br>
            <a:r>
              <a:rPr lang="fr-FR" b="0" kern="0" dirty="0" smtClean="0"/>
              <a:t>The Activation Team </a:t>
            </a:r>
            <a:endParaRPr lang="fr-FR" b="0" kern="0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403159254"/>
              </p:ext>
            </p:extLst>
          </p:nvPr>
        </p:nvGraphicFramePr>
        <p:xfrm>
          <a:off x="1524000" y="1047750"/>
          <a:ext cx="6096000" cy="3468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19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</a:t>
            </a:r>
            <a:r>
              <a:rPr lang="fr-FR" dirty="0"/>
              <a:t>GSM </a:t>
            </a:r>
            <a:r>
              <a:rPr lang="fr-FR" dirty="0" smtClean="0"/>
              <a:t>Activation</a:t>
            </a:r>
            <a:br>
              <a:rPr lang="fr-FR" dirty="0" smtClean="0"/>
            </a:br>
            <a:r>
              <a:rPr lang="fr-FR" sz="2000" b="0" dirty="0" err="1" smtClean="0"/>
              <a:t>What</a:t>
            </a:r>
            <a:r>
              <a:rPr lang="fr-FR" sz="2000" b="0" dirty="0" smtClean="0"/>
              <a:t> have </a:t>
            </a:r>
            <a:r>
              <a:rPr lang="fr-FR" sz="2000" b="0" dirty="0" err="1" smtClean="0"/>
              <a:t>we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done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so</a:t>
            </a:r>
            <a:r>
              <a:rPr lang="fr-FR" sz="2000" b="0" dirty="0" smtClean="0"/>
              <a:t> far ? 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278450" y="845820"/>
            <a:ext cx="855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srgbClr val="444492"/>
                </a:solidFill>
                <a:ea typeface="MS PGothic" pitchFamily="34" charset="-128"/>
              </a:rPr>
              <a:t>After</a:t>
            </a:r>
            <a:r>
              <a:rPr lang="fr-FR" dirty="0" smtClean="0">
                <a:solidFill>
                  <a:srgbClr val="444492"/>
                </a:solidFill>
                <a:ea typeface="MS PGothic" pitchFamily="34" charset="-128"/>
              </a:rPr>
              <a:t> the </a:t>
            </a:r>
            <a:r>
              <a:rPr lang="fr-FR" dirty="0" err="1" smtClean="0">
                <a:solidFill>
                  <a:srgbClr val="444492"/>
                </a:solidFill>
                <a:ea typeface="MS PGothic" pitchFamily="34" charset="-128"/>
              </a:rPr>
              <a:t>presentation</a:t>
            </a:r>
            <a:r>
              <a:rPr lang="fr-FR" dirty="0" smtClean="0">
                <a:solidFill>
                  <a:srgbClr val="444492"/>
                </a:solidFill>
                <a:ea typeface="MS PGothic" pitchFamily="34" charset="-128"/>
              </a:rPr>
              <a:t> of the P&amp;V by the GLT in Frankfurt (</a:t>
            </a:r>
            <a:r>
              <a:rPr lang="fr-FR" dirty="0" err="1" smtClean="0">
                <a:solidFill>
                  <a:srgbClr val="444492"/>
                </a:solidFill>
                <a:ea typeface="MS PGothic" pitchFamily="34" charset="-128"/>
              </a:rPr>
              <a:t>February</a:t>
            </a:r>
            <a:r>
              <a:rPr lang="fr-FR" dirty="0" smtClean="0">
                <a:solidFill>
                  <a:srgbClr val="444492"/>
                </a:solidFill>
                <a:ea typeface="MS PGothic" pitchFamily="34" charset="-128"/>
              </a:rPr>
              <a:t> 2017)</a:t>
            </a:r>
            <a:endParaRPr lang="fr-FR" dirty="0">
              <a:solidFill>
                <a:srgbClr val="444492"/>
              </a:solidFill>
              <a:ea typeface="MS PGothic" pitchFamily="34" charset="-128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69889" y="1176286"/>
            <a:ext cx="6794399" cy="1323456"/>
            <a:chOff x="369886" y="1568380"/>
            <a:chExt cx="6794399" cy="1764608"/>
          </a:xfrm>
        </p:grpSpPr>
        <p:sp>
          <p:nvSpPr>
            <p:cNvPr id="11" name="Pentagone 10"/>
            <p:cNvSpPr/>
            <p:nvPr/>
          </p:nvSpPr>
          <p:spPr>
            <a:xfrm>
              <a:off x="369886" y="1568380"/>
              <a:ext cx="6794399" cy="1764608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502919" y="1679139"/>
              <a:ext cx="6157310" cy="1436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u="sng" dirty="0" err="1" smtClean="0">
                  <a:solidFill>
                    <a:srgbClr val="FFFFFF"/>
                  </a:solidFill>
                  <a:ea typeface="MS PGothic" pitchFamily="34" charset="-128"/>
                </a:rPr>
                <a:t>February</a:t>
              </a:r>
              <a:r>
                <a:rPr lang="fr-FR" sz="1600" b="1" u="sng" dirty="0" smtClean="0">
                  <a:solidFill>
                    <a:srgbClr val="FFFFFF"/>
                  </a:solidFill>
                  <a:ea typeface="MS PGothic" pitchFamily="34" charset="-128"/>
                </a:rPr>
                <a:t> 2</a:t>
              </a:r>
              <a:r>
                <a:rPr lang="fr-FR" sz="1600" b="1" u="sng" baseline="30000" dirty="0" smtClean="0">
                  <a:solidFill>
                    <a:srgbClr val="FFFFFF"/>
                  </a:solidFill>
                  <a:ea typeface="MS PGothic" pitchFamily="34" charset="-128"/>
                </a:rPr>
                <a:t>nd</a:t>
              </a:r>
              <a:r>
                <a:rPr lang="fr-FR" sz="1600" b="1" u="sng" dirty="0" smtClean="0">
                  <a:solidFill>
                    <a:srgbClr val="FFFFFF"/>
                  </a:solidFill>
                  <a:ea typeface="MS PGothic" pitchFamily="34" charset="-128"/>
                </a:rPr>
                <a:t> </a:t>
              </a:r>
              <a:r>
                <a:rPr lang="fr-FR" sz="1600" dirty="0" smtClean="0">
                  <a:solidFill>
                    <a:srgbClr val="FFFFFF"/>
                  </a:solidFill>
                  <a:ea typeface="MS PGothic" pitchFamily="34" charset="-128"/>
                </a:rPr>
                <a:t>: 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Leadership 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Team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meeting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reflection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: Vision,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meaning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of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P&amp;V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for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the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GSM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team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. </a:t>
              </a:r>
              <a:endParaRPr lang="de-DE" sz="1600" dirty="0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endParaRP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u="sng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March </a:t>
              </a:r>
              <a:r>
                <a:rPr lang="de-DE" sz="1600" b="1" u="sng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20th  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: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Purpose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and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Values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workshop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with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full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GSM </a:t>
              </a:r>
              <a:r>
                <a:rPr lang="de-DE" sz="1600" dirty="0" err="1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team</a:t>
              </a:r>
              <a:r>
                <a:rPr lang="de-DE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 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on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the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meaning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and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how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to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activate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it. 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69890" y="2571750"/>
            <a:ext cx="8347393" cy="2089680"/>
            <a:chOff x="369887" y="3429000"/>
            <a:chExt cx="8347393" cy="2786240"/>
          </a:xfrm>
        </p:grpSpPr>
        <p:sp>
          <p:nvSpPr>
            <p:cNvPr id="9" name="Rectangle 8"/>
            <p:cNvSpPr/>
            <p:nvPr/>
          </p:nvSpPr>
          <p:spPr>
            <a:xfrm>
              <a:off x="369887" y="3429000"/>
              <a:ext cx="7868339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1F497D"/>
                  </a:solidFill>
                  <a:ea typeface="MS PGothic" pitchFamily="34" charset="-128"/>
                  <a:cs typeface="Calibri" panose="020F0502020204030204" pitchFamily="34" charset="0"/>
                </a:rPr>
                <a:t>At the same time many </a:t>
              </a:r>
              <a:r>
                <a:rPr lang="en-US" dirty="0">
                  <a:solidFill>
                    <a:srgbClr val="1F497D"/>
                  </a:solidFill>
                  <a:ea typeface="MS PGothic" pitchFamily="34" charset="-128"/>
                  <a:cs typeface="Calibri" panose="020F0502020204030204" pitchFamily="34" charset="0"/>
                </a:rPr>
                <a:t>ideas implemented to live the P&amp;V within the different </a:t>
              </a:r>
              <a:r>
                <a:rPr lang="en-US" dirty="0" smtClean="0">
                  <a:solidFill>
                    <a:srgbClr val="1F497D"/>
                  </a:solidFill>
                  <a:ea typeface="MS PGothic" pitchFamily="34" charset="-128"/>
                  <a:cs typeface="Calibri" panose="020F0502020204030204" pitchFamily="34" charset="0"/>
                </a:rPr>
                <a:t>sub teams </a:t>
              </a:r>
              <a:r>
                <a:rPr lang="en-US" dirty="0">
                  <a:solidFill>
                    <a:srgbClr val="1F497D"/>
                  </a:solidFill>
                  <a:ea typeface="MS PGothic" pitchFamily="34" charset="-128"/>
                  <a:cs typeface="Calibri" panose="020F0502020204030204" pitchFamily="34" charset="0"/>
                </a:rPr>
                <a:t>and across the different forums :</a:t>
              </a:r>
            </a:p>
          </p:txBody>
        </p:sp>
        <p:sp>
          <p:nvSpPr>
            <p:cNvPr id="10" name="Pentagone 9"/>
            <p:cNvSpPr/>
            <p:nvPr/>
          </p:nvSpPr>
          <p:spPr>
            <a:xfrm>
              <a:off x="2019298" y="4325480"/>
              <a:ext cx="6697982" cy="1889760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019298" y="4326820"/>
              <a:ext cx="5905502" cy="1805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Reminders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on P&amp;V</a:t>
              </a:r>
            </a:p>
            <a:p>
              <a:pPr marL="285750" indent="-28575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Discussions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on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the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meaning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and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how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to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bring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it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to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live </a:t>
              </a:r>
            </a:p>
            <a:p>
              <a:pPr marL="285750" indent="-28575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Share behaviors and actions in line with the </a:t>
              </a:r>
              <a:r>
                <a:rPr lang="en-US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Values e.g. feedback culture</a:t>
              </a:r>
            </a:p>
            <a:p>
              <a:pPr marL="285750" indent="-28575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Social activities to foster team building </a:t>
              </a:r>
              <a:endParaRPr lang="de-DE" sz="1600" dirty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5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gimur\Pictures\20170331_1343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7" r="2973" b="15307"/>
          <a:stretch/>
        </p:blipFill>
        <p:spPr bwMode="auto">
          <a:xfrm>
            <a:off x="1" y="11430"/>
            <a:ext cx="9144000" cy="51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7505" y="1634490"/>
            <a:ext cx="9036496" cy="72123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vert="horz" lIns="91438" tIns="45719" rIns="91438" bIns="45719" rtlCol="0">
            <a:normAutofit fontScale="250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endParaRPr lang="de-DE" b="1" i="1" dirty="0" smtClean="0">
              <a:solidFill>
                <a:srgbClr val="44449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de-DE" sz="58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P&amp;V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endParaRPr lang="de-DE" sz="5600" b="1" i="1" dirty="0" smtClean="0">
              <a:solidFill>
                <a:srgbClr val="44449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de-DE" sz="4400" b="1" i="1" dirty="0" smtClean="0">
                <a:solidFill>
                  <a:srgbClr val="444492">
                    <a:lumMod val="50000"/>
                  </a:srgbClr>
                </a:solidFill>
              </a:rPr>
              <a:t>  </a:t>
            </a:r>
            <a:endParaRPr lang="de-DE" sz="4400" b="1" i="1" dirty="0">
              <a:solidFill>
                <a:srgbClr val="4444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GSM Activation </a:t>
            </a:r>
            <a:br>
              <a:rPr lang="fr-FR" dirty="0" smtClean="0"/>
            </a:br>
            <a:r>
              <a:rPr lang="fr-FR" sz="2000" b="0" dirty="0" err="1" smtClean="0"/>
              <a:t>What</a:t>
            </a:r>
            <a:r>
              <a:rPr lang="fr-FR" sz="2000" b="0" dirty="0" smtClean="0"/>
              <a:t> have </a:t>
            </a:r>
            <a:r>
              <a:rPr lang="fr-FR" sz="2000" b="0" dirty="0" err="1" smtClean="0"/>
              <a:t>we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done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so</a:t>
            </a:r>
            <a:r>
              <a:rPr lang="fr-FR" sz="2000" b="0" dirty="0" smtClean="0"/>
              <a:t> far ? </a:t>
            </a:r>
            <a:endParaRPr lang="fr-FR" sz="20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3" y="892604"/>
            <a:ext cx="3175466" cy="1785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64" y="1218723"/>
            <a:ext cx="3178942" cy="1785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7654"/>
            <a:ext cx="3204866" cy="178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21467"/>
            <a:ext cx="3196416" cy="178029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01416"/>
            <a:ext cx="3204866" cy="178001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:\Users\emmleb\AppData\Local\Microsoft\Windows\Temporary Internet Files\Content.Outlook\4AB54SK9\IMG_6573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8160"/>
            <a:ext cx="3204866" cy="17052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392152" y="892604"/>
            <a:ext cx="3500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Within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subteams</a:t>
            </a:r>
            <a:r>
              <a:rPr lang="fr-FR" dirty="0" smtClean="0"/>
              <a:t> and groups,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r>
              <a:rPr lang="fr-FR" dirty="0" smtClean="0"/>
              <a:t> and </a:t>
            </a:r>
            <a:r>
              <a:rPr lang="fr-FR" dirty="0" err="1" smtClean="0"/>
              <a:t>intitiatives</a:t>
            </a:r>
            <a:r>
              <a:rPr lang="fr-FR" dirty="0" smtClean="0"/>
              <a:t> </a:t>
            </a:r>
            <a:r>
              <a:rPr lang="fr-FR" dirty="0" err="1" smtClean="0"/>
              <a:t>embedding</a:t>
            </a:r>
            <a:r>
              <a:rPr lang="fr-FR" dirty="0" smtClean="0"/>
              <a:t> the P&amp;V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daily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and life.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7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9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6640" r="7101" b="15776"/>
          <a:stretch/>
        </p:blipFill>
        <p:spPr bwMode="auto">
          <a:xfrm>
            <a:off x="35496" y="1347614"/>
            <a:ext cx="336848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re 4"/>
          <p:cNvSpPr>
            <a:spLocks noGrp="1"/>
          </p:cNvSpPr>
          <p:nvPr>
            <p:ph type="title"/>
          </p:nvPr>
        </p:nvSpPr>
        <p:spPr>
          <a:xfrm>
            <a:off x="299259" y="1"/>
            <a:ext cx="8537171" cy="631031"/>
          </a:xfrm>
        </p:spPr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GSM Activation </a:t>
            </a:r>
            <a:br>
              <a:rPr lang="fr-FR" dirty="0" smtClean="0"/>
            </a:br>
            <a:r>
              <a:rPr lang="fr-FR" sz="2000" b="0" dirty="0" err="1" smtClean="0"/>
              <a:t>What</a:t>
            </a:r>
            <a:r>
              <a:rPr lang="fr-FR" sz="2000" b="0" dirty="0" smtClean="0"/>
              <a:t> have </a:t>
            </a:r>
            <a:r>
              <a:rPr lang="fr-FR" sz="2000" b="0" dirty="0" err="1" smtClean="0"/>
              <a:t>we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done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so</a:t>
            </a:r>
            <a:r>
              <a:rPr lang="fr-FR" sz="2000" b="0" dirty="0" smtClean="0"/>
              <a:t> far ? </a:t>
            </a:r>
            <a:endParaRPr lang="fr-FR" sz="2000" b="0" dirty="0"/>
          </a:p>
        </p:txBody>
      </p:sp>
      <p:sp>
        <p:nvSpPr>
          <p:cNvPr id="8" name="ZoneTexte 7"/>
          <p:cNvSpPr txBox="1"/>
          <p:nvPr/>
        </p:nvSpPr>
        <p:spPr>
          <a:xfrm>
            <a:off x="5485740" y="950406"/>
            <a:ext cx="3658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GSM team,  July 12th 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External</a:t>
            </a:r>
            <a:r>
              <a:rPr lang="fr-FR" dirty="0" smtClean="0"/>
              <a:t> look to </a:t>
            </a:r>
            <a:r>
              <a:rPr lang="fr-FR" dirty="0" err="1" smtClean="0"/>
              <a:t>share</a:t>
            </a:r>
            <a:r>
              <a:rPr lang="fr-FR" dirty="0" smtClean="0"/>
              <a:t> and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inspired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exemples </a:t>
            </a:r>
            <a:r>
              <a:rPr lang="fr-FR" dirty="0" err="1" smtClean="0"/>
              <a:t>from</a:t>
            </a:r>
            <a:r>
              <a:rPr lang="fr-FR" dirty="0" smtClean="0"/>
              <a:t> all over the world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Diversity</a:t>
            </a:r>
            <a:r>
              <a:rPr lang="fr-FR" dirty="0" smtClean="0"/>
              <a:t> &amp; Respect </a:t>
            </a:r>
            <a:r>
              <a:rPr lang="fr-FR" dirty="0" err="1" smtClean="0"/>
              <a:t>conference</a:t>
            </a:r>
            <a:r>
              <a:rPr lang="fr-FR" dirty="0" smtClean="0"/>
              <a:t> on cultural </a:t>
            </a:r>
            <a:r>
              <a:rPr lang="fr-FR" dirty="0" err="1" smtClean="0"/>
              <a:t>differences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4297" r="2270" b="6641"/>
          <a:stretch/>
        </p:blipFill>
        <p:spPr bwMode="auto">
          <a:xfrm>
            <a:off x="1670308" y="892604"/>
            <a:ext cx="3703960" cy="19609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4558" r="5051" b="12630"/>
          <a:stretch/>
        </p:blipFill>
        <p:spPr bwMode="auto">
          <a:xfrm rot="10800000">
            <a:off x="155089" y="3022531"/>
            <a:ext cx="2849188" cy="145900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t="15569" r="4466" b="18360"/>
          <a:stretch/>
        </p:blipFill>
        <p:spPr bwMode="auto">
          <a:xfrm>
            <a:off x="2483768" y="3435234"/>
            <a:ext cx="3676650" cy="16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11327" r="31405" b="10027"/>
          <a:stretch/>
        </p:blipFill>
        <p:spPr bwMode="auto">
          <a:xfrm>
            <a:off x="3813505" y="2643758"/>
            <a:ext cx="2558695" cy="180543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3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gimur\Pictures\20170331_1343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7" r="2973" b="15307"/>
          <a:stretch/>
        </p:blipFill>
        <p:spPr bwMode="auto">
          <a:xfrm>
            <a:off x="1" y="11430"/>
            <a:ext cx="9144000" cy="51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7505" y="1634490"/>
            <a:ext cx="9036496" cy="72123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vert="horz" lIns="91438" tIns="45719" rIns="91438" bIns="45719" rtlCol="0">
            <a:normAutofit fontScale="250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endParaRPr lang="de-DE" b="1" i="1" dirty="0" smtClean="0">
              <a:solidFill>
                <a:srgbClr val="44449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de-DE" sz="58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1200" b="1" i="1" dirty="0" err="1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de-DE" sz="11200" b="1" i="1" dirty="0" smtClean="0">
                <a:solidFill>
                  <a:srgbClr val="44449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endParaRPr lang="de-DE" sz="5600" b="1" i="1" dirty="0" smtClean="0">
              <a:solidFill>
                <a:srgbClr val="44449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de-DE" sz="4400" b="1" i="1" dirty="0" smtClean="0">
                <a:solidFill>
                  <a:srgbClr val="444492">
                    <a:lumMod val="50000"/>
                  </a:srgbClr>
                </a:solidFill>
              </a:rPr>
              <a:t>  </a:t>
            </a:r>
            <a:endParaRPr lang="de-DE" sz="4400" b="1" i="1" dirty="0">
              <a:solidFill>
                <a:srgbClr val="4444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re 4"/>
          <p:cNvSpPr>
            <a:spLocks noGrp="1"/>
          </p:cNvSpPr>
          <p:nvPr>
            <p:ph type="title"/>
          </p:nvPr>
        </p:nvSpPr>
        <p:spPr>
          <a:xfrm>
            <a:off x="251520" y="2"/>
            <a:ext cx="8556625" cy="631031"/>
          </a:xfrm>
        </p:spPr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 and Values </a:t>
            </a:r>
            <a:r>
              <a:rPr lang="fr-FR" dirty="0"/>
              <a:t>GSM Activation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b="0" dirty="0" err="1" smtClean="0"/>
              <a:t>What</a:t>
            </a:r>
            <a:r>
              <a:rPr lang="fr-FR" b="0" dirty="0"/>
              <a:t> </a:t>
            </a:r>
            <a:r>
              <a:rPr lang="fr-FR" b="0" dirty="0" smtClean="0"/>
              <a:t>are </a:t>
            </a:r>
            <a:r>
              <a:rPr lang="fr-FR" b="0" dirty="0" err="1" smtClean="0"/>
              <a:t>we</a:t>
            </a:r>
            <a:r>
              <a:rPr lang="fr-FR" b="0" dirty="0" smtClean="0"/>
              <a:t> </a:t>
            </a:r>
            <a:r>
              <a:rPr lang="fr-FR" b="0" dirty="0" err="1" smtClean="0"/>
              <a:t>now</a:t>
            </a:r>
            <a:r>
              <a:rPr lang="fr-FR" b="0" dirty="0" smtClean="0"/>
              <a:t> in </a:t>
            </a:r>
            <a:r>
              <a:rPr lang="fr-FR" b="0" dirty="0" err="1" smtClean="0"/>
              <a:t>terms</a:t>
            </a:r>
            <a:r>
              <a:rPr lang="fr-FR" b="0" dirty="0" smtClean="0"/>
              <a:t> of activation? </a:t>
            </a:r>
            <a:endParaRPr lang="fr-FR" b="0" dirty="0"/>
          </a:p>
        </p:txBody>
      </p:sp>
      <p:sp>
        <p:nvSpPr>
          <p:cNvPr id="7" name="Pentagone 6"/>
          <p:cNvSpPr/>
          <p:nvPr/>
        </p:nvSpPr>
        <p:spPr>
          <a:xfrm>
            <a:off x="167640" y="2147835"/>
            <a:ext cx="8976360" cy="340890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725828"/>
            <a:ext cx="8867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We want to continue reflecting on P&amp;V and bringing it to life on sub team level but also </a:t>
            </a:r>
            <a:r>
              <a:rPr lang="de-DE" dirty="0" err="1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activate</a:t>
            </a:r>
            <a:r>
              <a:rPr lang="de-DE" dirty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it</a:t>
            </a:r>
            <a:r>
              <a:rPr lang="de-DE" dirty="0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at a </a:t>
            </a:r>
            <a:r>
              <a:rPr lang="de-DE" dirty="0" err="1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higher</a:t>
            </a:r>
            <a:r>
              <a:rPr lang="de-DE" dirty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level</a:t>
            </a:r>
            <a:r>
              <a:rPr lang="de-DE" dirty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, </a:t>
            </a:r>
            <a:r>
              <a:rPr lang="de-DE" dirty="0" err="1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as</a:t>
            </a:r>
            <a:r>
              <a:rPr lang="de-DE" dirty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one</a:t>
            </a:r>
            <a:r>
              <a:rPr lang="de-DE" dirty="0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 GSM </a:t>
            </a:r>
            <a:r>
              <a:rPr lang="de-DE" dirty="0" err="1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team</a:t>
            </a:r>
            <a:r>
              <a:rPr lang="de-DE" dirty="0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, </a:t>
            </a:r>
            <a:r>
              <a:rPr lang="de-DE" dirty="0" err="1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bringing</a:t>
            </a:r>
            <a:r>
              <a:rPr lang="de-DE" dirty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and</a:t>
            </a:r>
            <a:r>
              <a:rPr lang="de-DE" dirty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engaging</a:t>
            </a:r>
            <a:r>
              <a:rPr lang="de-DE" dirty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people</a:t>
            </a:r>
            <a:r>
              <a:rPr lang="de-DE" dirty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together</a:t>
            </a:r>
            <a:r>
              <a:rPr lang="de-DE" dirty="0" smtClean="0">
                <a:solidFill>
                  <a:srgbClr val="1F497D"/>
                </a:solidFill>
                <a:ea typeface="MS PGothic" pitchFamily="34" charset="-128"/>
                <a:cs typeface="Calibri" panose="020F0502020204030204" pitchFamily="34" charset="0"/>
              </a:rPr>
              <a:t>. </a:t>
            </a:r>
            <a:endParaRPr lang="de-DE" dirty="0">
              <a:solidFill>
                <a:srgbClr val="1F497D"/>
              </a:solidFill>
              <a:ea typeface="MS PGothic" pitchFamily="34" charset="-128"/>
              <a:cs typeface="Calibri" panose="020F0502020204030204" pitchFamily="34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1F497D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7232" y="217069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FFFF"/>
                </a:solidFill>
                <a:ea typeface="MS PGothic" pitchFamily="34" charset="-128"/>
              </a:rPr>
              <a:t>July</a:t>
            </a:r>
            <a:endParaRPr lang="fr-FR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08960" y="217069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FFFF"/>
                </a:solidFill>
                <a:ea typeface="MS PGothic" pitchFamily="34" charset="-128"/>
              </a:rPr>
              <a:t>Sept</a:t>
            </a:r>
            <a:endParaRPr lang="fr-FR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86287" y="2159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FFFFFF"/>
                </a:solidFill>
                <a:ea typeface="MS PGothic" pitchFamily="34" charset="-128"/>
              </a:rPr>
              <a:t>Oct</a:t>
            </a:r>
            <a:r>
              <a:rPr lang="fr-FR" b="1" dirty="0" smtClean="0">
                <a:solidFill>
                  <a:srgbClr val="FFFFFF"/>
                </a:solidFill>
                <a:ea typeface="MS PGothic" pitchFamily="34" charset="-128"/>
              </a:rPr>
              <a:t> </a:t>
            </a:r>
            <a:endParaRPr lang="fr-FR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22120" y="217069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FFFFFF"/>
                </a:solidFill>
                <a:ea typeface="MS PGothic" pitchFamily="34" charset="-128"/>
              </a:rPr>
              <a:t>Aug</a:t>
            </a:r>
            <a:endParaRPr lang="fr-FR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87414" y="2159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FFFFFF"/>
                </a:solidFill>
                <a:ea typeface="MS PGothic" pitchFamily="34" charset="-128"/>
              </a:rPr>
              <a:t>Nov</a:t>
            </a:r>
            <a:endParaRPr lang="fr-FR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282814" y="214515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FFFFFF"/>
                </a:solidFill>
                <a:ea typeface="MS PGothic" pitchFamily="34" charset="-128"/>
              </a:rPr>
              <a:t>Dec</a:t>
            </a:r>
            <a:r>
              <a:rPr lang="fr-FR" b="1" dirty="0" smtClean="0">
                <a:solidFill>
                  <a:srgbClr val="FFFFFF"/>
                </a:solidFill>
                <a:ea typeface="MS PGothic" pitchFamily="34" charset="-128"/>
              </a:rPr>
              <a:t> </a:t>
            </a:r>
            <a:endParaRPr lang="fr-FR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2109961" y="3795886"/>
            <a:ext cx="5537755" cy="830997"/>
            <a:chOff x="3108959" y="5119056"/>
            <a:chExt cx="5537755" cy="1107994"/>
          </a:xfrm>
        </p:grpSpPr>
        <p:sp>
          <p:nvSpPr>
            <p:cNvPr id="23" name="Pentagone 22"/>
            <p:cNvSpPr/>
            <p:nvPr/>
          </p:nvSpPr>
          <p:spPr>
            <a:xfrm>
              <a:off x="3124199" y="5143016"/>
              <a:ext cx="5522515" cy="1013938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08959" y="5119056"/>
              <a:ext cx="5172853" cy="1107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Consumer </a:t>
              </a:r>
              <a:r>
                <a:rPr lang="de-DE" sz="1600" b="1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Centricity</a:t>
              </a:r>
              <a:r>
                <a:rPr lang="de-DE" sz="1600" b="1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b="1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activities</a:t>
              </a:r>
              <a:r>
                <a:rPr lang="de-DE" sz="1600" b="1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: 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Put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the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consumer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/ Customer at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the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center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of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our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action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e.g.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consummer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immersion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, Consumer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day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, … </a:t>
              </a:r>
              <a:endParaRPr lang="de-DE" sz="1600" dirty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5815068" y="2605323"/>
            <a:ext cx="3328935" cy="1056527"/>
            <a:chOff x="6058906" y="3991922"/>
            <a:chExt cx="2863362" cy="1408702"/>
          </a:xfrm>
        </p:grpSpPr>
        <p:sp>
          <p:nvSpPr>
            <p:cNvPr id="24" name="Pentagone 23"/>
            <p:cNvSpPr/>
            <p:nvPr/>
          </p:nvSpPr>
          <p:spPr>
            <a:xfrm>
              <a:off x="6058906" y="3991922"/>
              <a:ext cx="2863362" cy="1408702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58906" y="4065235"/>
              <a:ext cx="2538949" cy="1107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Engage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with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b="1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NGO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with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purpose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in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line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with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Serve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healthier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,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fuller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lives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 </a:t>
              </a:r>
              <a:endParaRPr lang="de-DE" sz="1600" dirty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67640" y="2584631"/>
            <a:ext cx="3489960" cy="1077218"/>
            <a:chOff x="167640" y="3446174"/>
            <a:chExt cx="3489960" cy="1436290"/>
          </a:xfrm>
        </p:grpSpPr>
        <p:sp>
          <p:nvSpPr>
            <p:cNvPr id="22" name="Pentagone 21"/>
            <p:cNvSpPr/>
            <p:nvPr/>
          </p:nvSpPr>
          <p:spPr>
            <a:xfrm>
              <a:off x="167640" y="3507131"/>
              <a:ext cx="3489960" cy="1375333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3840" y="3446174"/>
              <a:ext cx="3166931" cy="1436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Summer </a:t>
              </a:r>
              <a:r>
                <a:rPr lang="de-DE" sz="1600" b="1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activation</a:t>
              </a:r>
              <a:r>
                <a:rPr lang="de-DE" sz="1600" b="1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: 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Photo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contest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to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illustrate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our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Values : Courage,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Respect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,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Integrity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and</a:t>
              </a:r>
              <a:r>
                <a:rPr lang="de-DE" sz="16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Team Work </a:t>
              </a:r>
              <a:endParaRPr lang="de-DE" sz="1600" dirty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83346" y="1589035"/>
            <a:ext cx="2126457" cy="838184"/>
            <a:chOff x="83343" y="2118714"/>
            <a:chExt cx="2126457" cy="1117580"/>
          </a:xfrm>
        </p:grpSpPr>
        <p:sp>
          <p:nvSpPr>
            <p:cNvPr id="21" name="Pentagone 20"/>
            <p:cNvSpPr/>
            <p:nvPr/>
          </p:nvSpPr>
          <p:spPr>
            <a:xfrm>
              <a:off x="167640" y="2133599"/>
              <a:ext cx="1935480" cy="640081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343" y="2118714"/>
              <a:ext cx="2126457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GSM Team </a:t>
              </a:r>
              <a:r>
                <a:rPr lang="de-DE" sz="1400" b="1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meeting</a:t>
              </a:r>
              <a:r>
                <a:rPr lang="de-DE" sz="1400" b="1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  </a:t>
              </a:r>
              <a:r>
                <a:rPr lang="de-DE" sz="14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„</a:t>
              </a:r>
              <a:r>
                <a:rPr lang="de-DE" sz="1200" dirty="0" err="1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Respect</a:t>
              </a:r>
              <a:r>
                <a:rPr lang="de-DE" sz="1200" dirty="0" smtClean="0">
                  <a:solidFill>
                    <a:srgbClr val="FFFFFF"/>
                  </a:solidFill>
                  <a:ea typeface="MS PGothic" pitchFamily="34" charset="-128"/>
                  <a:cs typeface="Calibri" panose="020F0502020204030204" pitchFamily="34" charset="0"/>
                </a:rPr>
                <a:t>“</a:t>
              </a:r>
              <a:endParaRPr lang="de-DE" sz="1400" dirty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5" name="Étoile à 5 branches 34"/>
            <p:cNvSpPr/>
            <p:nvPr/>
          </p:nvSpPr>
          <p:spPr>
            <a:xfrm>
              <a:off x="827314" y="2865626"/>
              <a:ext cx="462574" cy="370668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29" name="Étoile à 5 branches 28"/>
          <p:cNvSpPr/>
          <p:nvPr/>
        </p:nvSpPr>
        <p:spPr>
          <a:xfrm>
            <a:off x="5583781" y="2190820"/>
            <a:ext cx="462574" cy="278001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0" name="Pentagone 29"/>
          <p:cNvSpPr/>
          <p:nvPr/>
        </p:nvSpPr>
        <p:spPr>
          <a:xfrm>
            <a:off x="5712236" y="1512570"/>
            <a:ext cx="1935480" cy="567692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78437" y="1490990"/>
            <a:ext cx="212645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 GSM </a:t>
            </a:r>
            <a:r>
              <a:rPr lang="de-DE" sz="1400" b="1" dirty="0" err="1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team</a:t>
            </a:r>
            <a:r>
              <a:rPr lang="de-DE" sz="1400" b="1" dirty="0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training</a:t>
            </a:r>
            <a:r>
              <a:rPr lang="de-DE" sz="1400" b="1" dirty="0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P&amp;V </a:t>
            </a:r>
            <a:r>
              <a:rPr lang="de-DE" sz="1200" dirty="0" err="1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reminder</a:t>
            </a:r>
            <a:r>
              <a:rPr lang="de-DE" sz="1200" dirty="0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and</a:t>
            </a:r>
            <a:r>
              <a:rPr lang="de-DE" sz="1200" dirty="0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Pic</a:t>
            </a:r>
            <a:r>
              <a:rPr lang="de-DE" sz="1200" dirty="0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  <a:ea typeface="MS PGothic" pitchFamily="34" charset="-128"/>
                <a:cs typeface="Calibri" panose="020F0502020204030204" pitchFamily="34" charset="0"/>
              </a:rPr>
              <a:t>contest</a:t>
            </a:r>
            <a:endParaRPr lang="de-DE" sz="1200" dirty="0">
              <a:solidFill>
                <a:srgbClr val="FFFFFF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145684" y="193722"/>
            <a:ext cx="2904633" cy="2178474"/>
            <a:chOff x="145684" y="287546"/>
            <a:chExt cx="2904633" cy="217847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250" name="Picture 2" descr="C:\Users\emmleb\AppData\Local\Microsoft\Windows\Temporary Internet Files\Content.Outlook\4AB54SK9\IMG_1727 (3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84" y="287546"/>
              <a:ext cx="2904633" cy="2178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179512" y="324991"/>
              <a:ext cx="2448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Respect &amp; </a:t>
              </a:r>
              <a:r>
                <a:rPr lang="fr-FR" sz="1400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Diversity</a:t>
              </a:r>
              <a:endParaRPr lang="fr-FR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4005728" y="2568095"/>
            <a:ext cx="2950641" cy="2212981"/>
            <a:chOff x="3707904" y="2807041"/>
            <a:chExt cx="2950641" cy="221298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257" name="Picture 9" descr="C:\Users\emmleb\AppData\Local\Microsoft\Windows\Temporary Internet Files\Content.Outlook\4AB54SK9\IMG_167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807041"/>
              <a:ext cx="2950641" cy="2212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/>
            <p:cNvSpPr txBox="1"/>
            <p:nvPr/>
          </p:nvSpPr>
          <p:spPr>
            <a:xfrm>
              <a:off x="3779912" y="2859782"/>
              <a:ext cx="2448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Team </a:t>
              </a:r>
              <a:r>
                <a:rPr lang="fr-FR" sz="1400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work</a:t>
              </a:r>
              <a:r>
                <a:rPr lang="fr-FR" sz="14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fr-FR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53951" y="2711111"/>
            <a:ext cx="2505033" cy="1926948"/>
            <a:chOff x="54404" y="3246113"/>
            <a:chExt cx="2505033" cy="19269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253" name="Picture 5" descr="C:\Users\emmleb\AppData\Local\Microsoft\Windows\Temporary Internet Files\Content.Outlook\4AB54SK9\Team Work and Fun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25625"/>
            <a:stretch/>
          </p:blipFill>
          <p:spPr bwMode="auto">
            <a:xfrm>
              <a:off x="54404" y="3246113"/>
              <a:ext cx="2505033" cy="192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107504" y="3291830"/>
              <a:ext cx="2448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Team </a:t>
              </a:r>
              <a:r>
                <a:rPr lang="fr-FR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work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123728" y="2372196"/>
            <a:ext cx="2465177" cy="2708782"/>
            <a:chOff x="1909531" y="2372196"/>
            <a:chExt cx="2465177" cy="270878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252" name="Picture 4" descr="image0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531" y="2372196"/>
              <a:ext cx="1781869" cy="2708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1926436" y="2466020"/>
              <a:ext cx="2448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Diversity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endPara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722716" y="441894"/>
            <a:ext cx="3779912" cy="2126201"/>
            <a:chOff x="3127216" y="244868"/>
            <a:chExt cx="3779912" cy="212620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254" name="Picture 6" descr="C:\Users\emmleb\AppData\Local\Microsoft\Windows\Temporary Internet Files\Content.Outlook\4AB54SK9\Eva Wolf Values (2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216" y="244868"/>
              <a:ext cx="3779912" cy="2126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9"/>
            <p:cNvSpPr txBox="1"/>
            <p:nvPr/>
          </p:nvSpPr>
          <p:spPr>
            <a:xfrm>
              <a:off x="3186092" y="300415"/>
              <a:ext cx="2448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Courage</a:t>
              </a:r>
              <a:endPara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228184" y="-32402"/>
            <a:ext cx="2519075" cy="2867395"/>
            <a:chOff x="6805453" y="-125728"/>
            <a:chExt cx="2519075" cy="286739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251" name="Picture 3" descr="C:\Users\emmleb\AppData\Local\Microsoft\Windows\Temporary Internet Files\Content.Outlook\4AB54SK9\Courage to take off Annecy Lake Franc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453" y="-125728"/>
              <a:ext cx="2315406" cy="28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15"/>
            <p:cNvSpPr txBox="1"/>
            <p:nvPr/>
          </p:nvSpPr>
          <p:spPr>
            <a:xfrm>
              <a:off x="6876256" y="-20538"/>
              <a:ext cx="2448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Courage </a:t>
              </a:r>
              <a:endParaRPr lang="fr-F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7020272" y="1401295"/>
            <a:ext cx="2448272" cy="3723878"/>
            <a:chOff x="7011221" y="2633586"/>
            <a:chExt cx="2448272" cy="372387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255" name="Picture 7" descr="C:\Users\emmleb\AppData\Local\Microsoft\Windows\Temporary Internet Files\Content.Outlook\4AB54SK9\IMG_347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221" y="2633586"/>
              <a:ext cx="2094682" cy="3723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/>
            <p:cNvSpPr txBox="1"/>
            <p:nvPr/>
          </p:nvSpPr>
          <p:spPr>
            <a:xfrm>
              <a:off x="7011221" y="2693937"/>
              <a:ext cx="2448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Courage </a:t>
              </a:r>
              <a:endParaRPr lang="fr-F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 rot="18449525">
            <a:off x="8276828" y="-838405"/>
            <a:ext cx="458211" cy="2624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 rot="2286009">
            <a:off x="7232394" y="331281"/>
            <a:ext cx="245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ACHIEVED</a:t>
            </a:r>
            <a:endParaRPr lang="fr-F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4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SANOFI">
  <a:themeElements>
    <a:clrScheme name="SANOFI SK2016">
      <a:dk1>
        <a:srgbClr val="6B747B"/>
      </a:dk1>
      <a:lt1>
        <a:srgbClr val="FFFFFF"/>
      </a:lt1>
      <a:dk2>
        <a:srgbClr val="525CA3"/>
      </a:dk2>
      <a:lt2>
        <a:srgbClr val="BCBC1C"/>
      </a:lt2>
      <a:accent1>
        <a:srgbClr val="CAAE7A"/>
      </a:accent1>
      <a:accent2>
        <a:srgbClr val="3E90D0"/>
      </a:accent2>
      <a:accent3>
        <a:srgbClr val="8F6EAA"/>
      </a:accent3>
      <a:accent4>
        <a:srgbClr val="BE006B"/>
      </a:accent4>
      <a:accent5>
        <a:srgbClr val="00A590"/>
      </a:accent5>
      <a:accent6>
        <a:srgbClr val="476728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6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 SG template">
  <a:themeElements>
    <a:clrScheme name="Conception personnalisée 1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9690C4"/>
      </a:accent1>
      <a:accent2>
        <a:srgbClr val="ED5B43"/>
      </a:accent2>
      <a:accent3>
        <a:srgbClr val="FFFFFF"/>
      </a:accent3>
      <a:accent4>
        <a:srgbClr val="39397C"/>
      </a:accent4>
      <a:accent5>
        <a:srgbClr val="C9C6DE"/>
      </a:accent5>
      <a:accent6>
        <a:srgbClr val="D7523C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6598</TotalTime>
  <Words>1383</Words>
  <Application>Microsoft Office PowerPoint</Application>
  <PresentationFormat>Affichage à l'écran (16:9)</PresentationFormat>
  <Paragraphs>165</Paragraphs>
  <Slides>17</Slides>
  <Notes>13</Notes>
  <HiddenSlides>0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Thème SANOFI</vt:lpstr>
      <vt:lpstr>26_Conception personnalisée</vt:lpstr>
      <vt:lpstr>Blue SG template</vt:lpstr>
      <vt:lpstr>Diapositive think-cell</vt:lpstr>
      <vt:lpstr>think-cell Folie</vt:lpstr>
      <vt:lpstr>Présentation PowerPoint</vt:lpstr>
      <vt:lpstr>Présentation PowerPoint</vt:lpstr>
      <vt:lpstr>Purpose and Values GSM Activation What have we done so far ? </vt:lpstr>
      <vt:lpstr>Présentation PowerPoint</vt:lpstr>
      <vt:lpstr>Purpose and Values GSM Activation  What have we done so far ? </vt:lpstr>
      <vt:lpstr>Purpose and Values GSM Activation  What have we done so far ? </vt:lpstr>
      <vt:lpstr>Présentation PowerPoint</vt:lpstr>
      <vt:lpstr>Purpose and Values GSM Activation  What are we now in terms of activation? </vt:lpstr>
      <vt:lpstr>Présentation PowerPoint</vt:lpstr>
      <vt:lpstr>Purpose and Values GSM Activation  Summer photo contest </vt:lpstr>
      <vt:lpstr>Purpose and Values GSM Activation Consumer centric activities </vt:lpstr>
      <vt:lpstr>Purpose and Values GSM Activation Consumer centric activities </vt:lpstr>
      <vt:lpstr>Purpose and Values GSM Activation Consumer testimonials – Healthier and fuller life</vt:lpstr>
      <vt:lpstr>Purpose and Values GSM Activation Consumer testimonials – Healthier and fuller life</vt:lpstr>
      <vt:lpstr>Purpose and Values GSM Activation Engagement with NGO </vt:lpstr>
      <vt:lpstr>Purpose and Values GSM Activation Engagement with NGO  </vt:lpstr>
      <vt:lpstr>Présentation PowerPoint</vt:lpstr>
    </vt:vector>
  </TitlesOfParts>
  <Company>sanofi-aventis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Morisse, Samuel PH/FR</dc:creator>
  <cp:lastModifiedBy>Lebrun, Emmanuel /FR</cp:lastModifiedBy>
  <cp:revision>186</cp:revision>
  <dcterms:created xsi:type="dcterms:W3CDTF">2017-03-10T13:52:52Z</dcterms:created>
  <dcterms:modified xsi:type="dcterms:W3CDTF">2018-03-02T10:48:24Z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