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9" r:id="rId2"/>
  </p:sldIdLst>
  <p:sldSz cx="43891200" cy="21945600"/>
  <p:notesSz cx="9939338" cy="14368463"/>
  <p:custDataLst>
    <p:tags r:id="rId5"/>
  </p:custDataLst>
  <p:defaultTextStyle>
    <a:defPPr>
      <a:defRPr lang="en-US"/>
    </a:defPPr>
    <a:lvl1pPr marL="0" algn="l" defTabSz="2351144" rtl="0" eaLnBrk="1" latinLnBrk="0" hangingPunct="1">
      <a:defRPr sz="4600" kern="1200">
        <a:solidFill>
          <a:schemeClr val="tx1"/>
        </a:solidFill>
        <a:latin typeface="+mn-lt"/>
        <a:ea typeface="+mn-ea"/>
        <a:cs typeface="+mn-cs"/>
      </a:defRPr>
    </a:lvl1pPr>
    <a:lvl2pPr marL="1175572" algn="l" defTabSz="2351144" rtl="0" eaLnBrk="1" latinLnBrk="0" hangingPunct="1">
      <a:defRPr sz="4600" kern="1200">
        <a:solidFill>
          <a:schemeClr val="tx1"/>
        </a:solidFill>
        <a:latin typeface="+mn-lt"/>
        <a:ea typeface="+mn-ea"/>
        <a:cs typeface="+mn-cs"/>
      </a:defRPr>
    </a:lvl2pPr>
    <a:lvl3pPr marL="2351144" algn="l" defTabSz="2351144" rtl="0" eaLnBrk="1" latinLnBrk="0" hangingPunct="1">
      <a:defRPr sz="4600" kern="1200">
        <a:solidFill>
          <a:schemeClr val="tx1"/>
        </a:solidFill>
        <a:latin typeface="+mn-lt"/>
        <a:ea typeface="+mn-ea"/>
        <a:cs typeface="+mn-cs"/>
      </a:defRPr>
    </a:lvl3pPr>
    <a:lvl4pPr marL="3526718" algn="l" defTabSz="2351144" rtl="0" eaLnBrk="1" latinLnBrk="0" hangingPunct="1">
      <a:defRPr sz="4600" kern="1200">
        <a:solidFill>
          <a:schemeClr val="tx1"/>
        </a:solidFill>
        <a:latin typeface="+mn-lt"/>
        <a:ea typeface="+mn-ea"/>
        <a:cs typeface="+mn-cs"/>
      </a:defRPr>
    </a:lvl4pPr>
    <a:lvl5pPr marL="4702290" algn="l" defTabSz="2351144" rtl="0" eaLnBrk="1" latinLnBrk="0" hangingPunct="1">
      <a:defRPr sz="4600" kern="1200">
        <a:solidFill>
          <a:schemeClr val="tx1"/>
        </a:solidFill>
        <a:latin typeface="+mn-lt"/>
        <a:ea typeface="+mn-ea"/>
        <a:cs typeface="+mn-cs"/>
      </a:defRPr>
    </a:lvl5pPr>
    <a:lvl6pPr marL="5877862" algn="l" defTabSz="2351144" rtl="0" eaLnBrk="1" latinLnBrk="0" hangingPunct="1">
      <a:defRPr sz="4600" kern="1200">
        <a:solidFill>
          <a:schemeClr val="tx1"/>
        </a:solidFill>
        <a:latin typeface="+mn-lt"/>
        <a:ea typeface="+mn-ea"/>
        <a:cs typeface="+mn-cs"/>
      </a:defRPr>
    </a:lvl6pPr>
    <a:lvl7pPr marL="7053434" algn="l" defTabSz="2351144" rtl="0" eaLnBrk="1" latinLnBrk="0" hangingPunct="1">
      <a:defRPr sz="4600" kern="1200">
        <a:solidFill>
          <a:schemeClr val="tx1"/>
        </a:solidFill>
        <a:latin typeface="+mn-lt"/>
        <a:ea typeface="+mn-ea"/>
        <a:cs typeface="+mn-cs"/>
      </a:defRPr>
    </a:lvl7pPr>
    <a:lvl8pPr marL="8229007" algn="l" defTabSz="2351144" rtl="0" eaLnBrk="1" latinLnBrk="0" hangingPunct="1">
      <a:defRPr sz="4600" kern="1200">
        <a:solidFill>
          <a:schemeClr val="tx1"/>
        </a:solidFill>
        <a:latin typeface="+mn-lt"/>
        <a:ea typeface="+mn-ea"/>
        <a:cs typeface="+mn-cs"/>
      </a:defRPr>
    </a:lvl8pPr>
    <a:lvl9pPr marL="9404580" algn="l" defTabSz="2351144" rtl="0" eaLnBrk="1" latinLnBrk="0" hangingPunct="1">
      <a:defRPr sz="4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1200" userDrawn="1">
          <p15:clr>
            <a:srgbClr val="A4A3A4"/>
          </p15:clr>
        </p15:guide>
        <p15:guide id="2" pos="1207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kiko" initials="y" lastIdx="2" clrIdx="0"/>
  <p:cmAuthor id="2" name="user" initials="u" lastIdx="10" clrIdx="1"/>
  <p:cmAuthor id="3" name="fujiwara" initials="f" lastIdx="6" clrIdx="2"/>
  <p:cmAuthor id="4" name="- Andy" initials="-A" lastIdx="7"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06B"/>
    <a:srgbClr val="1A4BA9"/>
    <a:srgbClr val="0101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97" autoAdjust="0"/>
    <p:restoredTop sz="86380" autoAdjust="0"/>
  </p:normalViewPr>
  <p:slideViewPr>
    <p:cSldViewPr>
      <p:cViewPr>
        <p:scale>
          <a:sx n="40" d="100"/>
          <a:sy n="40" d="100"/>
        </p:scale>
        <p:origin x="3888" y="2232"/>
      </p:cViewPr>
      <p:guideLst>
        <p:guide orient="horz" pos="11200"/>
        <p:guide pos="1207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894986554139132"/>
          <c:y val="4.1947064426126925E-2"/>
          <c:w val="0.72872506092750389"/>
          <c:h val="0.82077163381563945"/>
        </c:manualLayout>
      </c:layout>
      <c:barChart>
        <c:barDir val="col"/>
        <c:grouping val="clustered"/>
        <c:varyColors val="0"/>
        <c:ser>
          <c:idx val="0"/>
          <c:order val="0"/>
          <c:invertIfNegative val="0"/>
          <c:dPt>
            <c:idx val="0"/>
            <c:invertIfNegative val="0"/>
            <c:bubble3D val="0"/>
            <c:spPr>
              <a:solidFill>
                <a:srgbClr val="FF0000"/>
              </a:solidFill>
            </c:spPr>
            <c:extLst xmlns:c16r2="http://schemas.microsoft.com/office/drawing/2015/06/chart">
              <c:ext xmlns:c16="http://schemas.microsoft.com/office/drawing/2014/chart" uri="{C3380CC4-5D6E-409C-BE32-E72D297353CC}">
                <c16:uniqueId val="{00000001-D0EB-4A02-8B63-D7EDF161CD3C}"/>
              </c:ext>
            </c:extLst>
          </c:dPt>
          <c:errBars>
            <c:errBarType val="both"/>
            <c:errValType val="cust"/>
            <c:noEndCap val="0"/>
            <c:plus>
              <c:numRef>
                <c:f>'質問紙 -30 (2)'!$B$41:$C$41</c:f>
                <c:numCache>
                  <c:formatCode>General</c:formatCode>
                  <c:ptCount val="2"/>
                  <c:pt idx="0">
                    <c:v>3.4645177879428751E-2</c:v>
                  </c:pt>
                  <c:pt idx="1">
                    <c:v>4.2626986567294536E-2</c:v>
                  </c:pt>
                </c:numCache>
              </c:numRef>
            </c:plus>
            <c:minus>
              <c:numRef>
                <c:f>'質問紙 -30 (2)'!$B$41:$C$41</c:f>
                <c:numCache>
                  <c:formatCode>General</c:formatCode>
                  <c:ptCount val="2"/>
                  <c:pt idx="0">
                    <c:v>3.4645177879428751E-2</c:v>
                  </c:pt>
                  <c:pt idx="1">
                    <c:v>4.2626986567294536E-2</c:v>
                  </c:pt>
                </c:numCache>
              </c:numRef>
            </c:minus>
          </c:errBars>
          <c:cat>
            <c:strRef>
              <c:f>'質問紙 -30 (2)'!$B$2:$C$2</c:f>
              <c:strCache>
                <c:ptCount val="2"/>
                <c:pt idx="0">
                  <c:v>sincere</c:v>
                </c:pt>
                <c:pt idx="1">
                  <c:v>flattery</c:v>
                </c:pt>
              </c:strCache>
            </c:strRef>
          </c:cat>
          <c:val>
            <c:numRef>
              <c:f>'質問紙 -30 (2)'!$B$36:$C$36</c:f>
              <c:numCache>
                <c:formatCode>General</c:formatCode>
                <c:ptCount val="2"/>
                <c:pt idx="0">
                  <c:v>0.77537100000000025</c:v>
                </c:pt>
                <c:pt idx="1">
                  <c:v>0.14479741935483878</c:v>
                </c:pt>
              </c:numCache>
            </c:numRef>
          </c:val>
          <c:extLst xmlns:c16r2="http://schemas.microsoft.com/office/drawing/2015/06/chart">
            <c:ext xmlns:c16="http://schemas.microsoft.com/office/drawing/2014/chart" uri="{C3380CC4-5D6E-409C-BE32-E72D297353CC}">
              <c16:uniqueId val="{00000002-D0EB-4A02-8B63-D7EDF161CD3C}"/>
            </c:ext>
          </c:extLst>
        </c:ser>
        <c:dLbls>
          <c:showLegendKey val="0"/>
          <c:showVal val="0"/>
          <c:showCatName val="0"/>
          <c:showSerName val="0"/>
          <c:showPercent val="0"/>
          <c:showBubbleSize val="0"/>
        </c:dLbls>
        <c:gapWidth val="150"/>
        <c:axId val="194522496"/>
        <c:axId val="194532480"/>
      </c:barChart>
      <c:catAx>
        <c:axId val="194522496"/>
        <c:scaling>
          <c:orientation val="minMax"/>
        </c:scaling>
        <c:delete val="1"/>
        <c:axPos val="b"/>
        <c:numFmt formatCode="General" sourceLinked="0"/>
        <c:majorTickMark val="out"/>
        <c:minorTickMark val="none"/>
        <c:tickLblPos val="nextTo"/>
        <c:crossAx val="194532480"/>
        <c:crosses val="autoZero"/>
        <c:auto val="1"/>
        <c:lblAlgn val="ctr"/>
        <c:lblOffset val="100"/>
        <c:noMultiLvlLbl val="0"/>
      </c:catAx>
      <c:valAx>
        <c:axId val="194532480"/>
        <c:scaling>
          <c:orientation val="minMax"/>
        </c:scaling>
        <c:delete val="0"/>
        <c:axPos val="l"/>
        <c:majorGridlines/>
        <c:title>
          <c:tx>
            <c:rich>
              <a:bodyPr rot="-5400000" vert="horz"/>
              <a:lstStyle/>
              <a:p>
                <a:pPr>
                  <a:defRPr lang="ja-JP" sz="2000" baseline="0"/>
                </a:pPr>
                <a:r>
                  <a:rPr lang="en-US" altLang="ja-JP" sz="2000" baseline="0"/>
                  <a:t>β</a:t>
                </a:r>
                <a:r>
                  <a:rPr lang="ja-JP" altLang="en-US" sz="2000" baseline="0"/>
                  <a:t> </a:t>
                </a:r>
                <a:r>
                  <a:rPr lang="en-US" altLang="ja-JP" sz="2000" baseline="0"/>
                  <a:t>contrast value</a:t>
                </a:r>
                <a:endParaRPr lang="ja-JP" altLang="en-US" sz="2000" baseline="0"/>
              </a:p>
            </c:rich>
          </c:tx>
          <c:layout/>
          <c:overlay val="0"/>
        </c:title>
        <c:numFmt formatCode="General" sourceLinked="1"/>
        <c:majorTickMark val="out"/>
        <c:minorTickMark val="none"/>
        <c:tickLblPos val="nextTo"/>
        <c:txPr>
          <a:bodyPr/>
          <a:lstStyle/>
          <a:p>
            <a:pPr>
              <a:defRPr lang="ja-JP"/>
            </a:pPr>
            <a:endParaRPr lang="ja-JP"/>
          </a:p>
        </c:txPr>
        <c:crossAx val="194522496"/>
        <c:crosses val="autoZero"/>
        <c:crossBetween val="between"/>
      </c:valAx>
      <c:spPr>
        <a:ln>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021856688669553"/>
          <c:y val="4.3554957501959507E-2"/>
          <c:w val="0.70920496258657717"/>
          <c:h val="0.80590552344845801"/>
        </c:manualLayout>
      </c:layout>
      <c:barChart>
        <c:barDir val="col"/>
        <c:grouping val="clustered"/>
        <c:varyColors val="0"/>
        <c:ser>
          <c:idx val="0"/>
          <c:order val="0"/>
          <c:invertIfNegative val="0"/>
          <c:dPt>
            <c:idx val="0"/>
            <c:invertIfNegative val="0"/>
            <c:bubble3D val="0"/>
            <c:spPr>
              <a:solidFill>
                <a:srgbClr val="FF0000"/>
              </a:solidFill>
            </c:spPr>
            <c:extLst xmlns:c16r2="http://schemas.microsoft.com/office/drawing/2015/06/chart">
              <c:ext xmlns:c16="http://schemas.microsoft.com/office/drawing/2014/chart" uri="{C3380CC4-5D6E-409C-BE32-E72D297353CC}">
                <c16:uniqueId val="{00000001-546B-40F4-9E08-5FF967B5C3EE}"/>
              </c:ext>
            </c:extLst>
          </c:dPt>
          <c:errBars>
            <c:errBarType val="both"/>
            <c:errValType val="cust"/>
            <c:noEndCap val="0"/>
            <c:plus>
              <c:numRef>
                <c:f>'質問紙-30 (2)'!$B$41:$C$41</c:f>
                <c:numCache>
                  <c:formatCode>General</c:formatCode>
                  <c:ptCount val="2"/>
                  <c:pt idx="0">
                    <c:v>1.454702030962522E-2</c:v>
                  </c:pt>
                  <c:pt idx="1">
                    <c:v>1.8784349328855605E-2</c:v>
                  </c:pt>
                </c:numCache>
              </c:numRef>
            </c:plus>
            <c:minus>
              <c:numRef>
                <c:f>'質問紙-30 (2)'!$B$41:$C$41</c:f>
                <c:numCache>
                  <c:formatCode>General</c:formatCode>
                  <c:ptCount val="2"/>
                  <c:pt idx="0">
                    <c:v>1.454702030962522E-2</c:v>
                  </c:pt>
                  <c:pt idx="1">
                    <c:v>1.8784349328855605E-2</c:v>
                  </c:pt>
                </c:numCache>
              </c:numRef>
            </c:minus>
          </c:errBars>
          <c:cat>
            <c:strRef>
              <c:f>'質問紙-30 (2)'!$B$2:$C$2</c:f>
              <c:strCache>
                <c:ptCount val="2"/>
                <c:pt idx="0">
                  <c:v>sincere</c:v>
                </c:pt>
                <c:pt idx="1">
                  <c:v>flattery</c:v>
                </c:pt>
              </c:strCache>
            </c:strRef>
          </c:cat>
          <c:val>
            <c:numRef>
              <c:f>'質問紙-30 (2)'!$B$36:$C$36</c:f>
              <c:numCache>
                <c:formatCode>General</c:formatCode>
                <c:ptCount val="2"/>
                <c:pt idx="0">
                  <c:v>0.1734665161290323</c:v>
                </c:pt>
                <c:pt idx="1">
                  <c:v>-9.9594774193548397E-2</c:v>
                </c:pt>
              </c:numCache>
            </c:numRef>
          </c:val>
          <c:extLst xmlns:c16r2="http://schemas.microsoft.com/office/drawing/2015/06/chart">
            <c:ext xmlns:c16="http://schemas.microsoft.com/office/drawing/2014/chart" uri="{C3380CC4-5D6E-409C-BE32-E72D297353CC}">
              <c16:uniqueId val="{00000002-546B-40F4-9E08-5FF967B5C3EE}"/>
            </c:ext>
          </c:extLst>
        </c:ser>
        <c:dLbls>
          <c:showLegendKey val="0"/>
          <c:showVal val="0"/>
          <c:showCatName val="0"/>
          <c:showSerName val="0"/>
          <c:showPercent val="0"/>
          <c:showBubbleSize val="0"/>
        </c:dLbls>
        <c:gapWidth val="150"/>
        <c:axId val="194449792"/>
        <c:axId val="194451328"/>
      </c:barChart>
      <c:catAx>
        <c:axId val="194449792"/>
        <c:scaling>
          <c:orientation val="minMax"/>
        </c:scaling>
        <c:delete val="1"/>
        <c:axPos val="b"/>
        <c:numFmt formatCode="General" sourceLinked="0"/>
        <c:majorTickMark val="out"/>
        <c:minorTickMark val="none"/>
        <c:tickLblPos val="nextTo"/>
        <c:crossAx val="194451328"/>
        <c:crosses val="autoZero"/>
        <c:auto val="1"/>
        <c:lblAlgn val="ctr"/>
        <c:lblOffset val="100"/>
        <c:noMultiLvlLbl val="0"/>
      </c:catAx>
      <c:valAx>
        <c:axId val="194451328"/>
        <c:scaling>
          <c:orientation val="minMax"/>
        </c:scaling>
        <c:delete val="0"/>
        <c:axPos val="l"/>
        <c:majorGridlines/>
        <c:title>
          <c:tx>
            <c:rich>
              <a:bodyPr rot="-5400000" vert="horz"/>
              <a:lstStyle/>
              <a:p>
                <a:pPr>
                  <a:defRPr lang="ja-JP" sz="2000" baseline="0"/>
                </a:pPr>
                <a:r>
                  <a:rPr lang="en-US" altLang="ja-JP" sz="2000" baseline="0"/>
                  <a:t>β contrast value</a:t>
                </a:r>
                <a:endParaRPr lang="ja-JP" altLang="en-US" sz="2000" baseline="0"/>
              </a:p>
            </c:rich>
          </c:tx>
          <c:layout/>
          <c:overlay val="0"/>
        </c:title>
        <c:numFmt formatCode="General" sourceLinked="1"/>
        <c:majorTickMark val="out"/>
        <c:minorTickMark val="none"/>
        <c:tickLblPos val="low"/>
        <c:txPr>
          <a:bodyPr/>
          <a:lstStyle/>
          <a:p>
            <a:pPr>
              <a:defRPr lang="ja-JP"/>
            </a:pPr>
            <a:endParaRPr lang="ja-JP"/>
          </a:p>
        </c:txPr>
        <c:crossAx val="19444979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ln>
              <a:noFill/>
            </a:ln>
          </c:spPr>
          <c:invertIfNegative val="0"/>
          <c:dPt>
            <c:idx val="0"/>
            <c:invertIfNegative val="0"/>
            <c:bubble3D val="0"/>
            <c:spPr>
              <a:solidFill>
                <a:srgbClr val="FF0000"/>
              </a:solidFill>
              <a:ln>
                <a:noFill/>
              </a:ln>
            </c:spPr>
            <c:extLst xmlns:c16r2="http://schemas.microsoft.com/office/drawing/2015/06/chart">
              <c:ext xmlns:c16="http://schemas.microsoft.com/office/drawing/2014/chart" uri="{C3380CC4-5D6E-409C-BE32-E72D297353CC}">
                <c16:uniqueId val="{00000001-8A77-43D9-A6EB-AFA2F55A261A}"/>
              </c:ext>
            </c:extLst>
          </c:dPt>
          <c:dPt>
            <c:idx val="2"/>
            <c:invertIfNegative val="0"/>
            <c:bubble3D val="0"/>
            <c:spPr>
              <a:solidFill>
                <a:srgbClr val="FFFF00"/>
              </a:solidFill>
              <a:ln>
                <a:noFill/>
              </a:ln>
            </c:spPr>
            <c:extLst xmlns:c16r2="http://schemas.microsoft.com/office/drawing/2015/06/chart">
              <c:ext xmlns:c16="http://schemas.microsoft.com/office/drawing/2014/chart" uri="{C3380CC4-5D6E-409C-BE32-E72D297353CC}">
                <c16:uniqueId val="{00000003-8A77-43D9-A6EB-AFA2F55A261A}"/>
              </c:ext>
            </c:extLst>
          </c:dPt>
          <c:errBars>
            <c:errBarType val="both"/>
            <c:errValType val="cust"/>
            <c:noEndCap val="0"/>
            <c:plus>
              <c:numRef>
                <c:f>'問１ (2)'!$Z$48:$AB$48</c:f>
                <c:numCache>
                  <c:formatCode>General</c:formatCode>
                  <c:ptCount val="3"/>
                  <c:pt idx="0">
                    <c:v>0.13263003357630471</c:v>
                  </c:pt>
                  <c:pt idx="1">
                    <c:v>0.19644864441495419</c:v>
                  </c:pt>
                  <c:pt idx="2">
                    <c:v>0.43390419387505991</c:v>
                  </c:pt>
                </c:numCache>
              </c:numRef>
            </c:plus>
            <c:minus>
              <c:numRef>
                <c:f>'問１ (2)'!$Z$48:$AB$48</c:f>
                <c:numCache>
                  <c:formatCode>General</c:formatCode>
                  <c:ptCount val="3"/>
                  <c:pt idx="0">
                    <c:v>0.13263003357630471</c:v>
                  </c:pt>
                  <c:pt idx="1">
                    <c:v>0.19644864441495419</c:v>
                  </c:pt>
                  <c:pt idx="2">
                    <c:v>0.43390419387505991</c:v>
                  </c:pt>
                </c:numCache>
              </c:numRef>
            </c:minus>
          </c:errBars>
          <c:cat>
            <c:strRef>
              <c:f>'問１ (2)'!$Z$4:$AB$4</c:f>
              <c:strCache>
                <c:ptCount val="3"/>
                <c:pt idx="0">
                  <c:v>sincere</c:v>
                </c:pt>
                <c:pt idx="1">
                  <c:v>flattery</c:v>
                </c:pt>
                <c:pt idx="2">
                  <c:v>control</c:v>
                </c:pt>
              </c:strCache>
            </c:strRef>
          </c:cat>
          <c:val>
            <c:numRef>
              <c:f>'問１ (2)'!$Z$43:$AB$43</c:f>
              <c:numCache>
                <c:formatCode>General</c:formatCode>
                <c:ptCount val="3"/>
                <c:pt idx="0">
                  <c:v>6.290322580645161</c:v>
                </c:pt>
                <c:pt idx="1">
                  <c:v>0.91935483870967738</c:v>
                </c:pt>
                <c:pt idx="2">
                  <c:v>1.9838709677419355</c:v>
                </c:pt>
              </c:numCache>
            </c:numRef>
          </c:val>
          <c:extLst xmlns:c16r2="http://schemas.microsoft.com/office/drawing/2015/06/chart">
            <c:ext xmlns:c16="http://schemas.microsoft.com/office/drawing/2014/chart" uri="{C3380CC4-5D6E-409C-BE32-E72D297353CC}">
              <c16:uniqueId val="{00000004-8A77-43D9-A6EB-AFA2F55A261A}"/>
            </c:ext>
          </c:extLst>
        </c:ser>
        <c:dLbls>
          <c:showLegendKey val="0"/>
          <c:showVal val="0"/>
          <c:showCatName val="0"/>
          <c:showSerName val="0"/>
          <c:showPercent val="0"/>
          <c:showBubbleSize val="0"/>
        </c:dLbls>
        <c:gapWidth val="150"/>
        <c:axId val="195040000"/>
        <c:axId val="195041536"/>
      </c:barChart>
      <c:catAx>
        <c:axId val="195040000"/>
        <c:scaling>
          <c:orientation val="minMax"/>
        </c:scaling>
        <c:delete val="1"/>
        <c:axPos val="b"/>
        <c:numFmt formatCode="General" sourceLinked="0"/>
        <c:majorTickMark val="out"/>
        <c:minorTickMark val="none"/>
        <c:tickLblPos val="nextTo"/>
        <c:crossAx val="195041536"/>
        <c:crosses val="autoZero"/>
        <c:auto val="1"/>
        <c:lblAlgn val="ctr"/>
        <c:lblOffset val="100"/>
        <c:noMultiLvlLbl val="0"/>
      </c:catAx>
      <c:valAx>
        <c:axId val="195041536"/>
        <c:scaling>
          <c:orientation val="minMax"/>
        </c:scaling>
        <c:delete val="0"/>
        <c:axPos val="l"/>
        <c:majorGridlines/>
        <c:numFmt formatCode="General" sourceLinked="1"/>
        <c:majorTickMark val="out"/>
        <c:minorTickMark val="none"/>
        <c:tickLblPos val="nextTo"/>
        <c:txPr>
          <a:bodyPr/>
          <a:lstStyle/>
          <a:p>
            <a:pPr>
              <a:defRPr lang="ja-JP"/>
            </a:pPr>
            <a:endParaRPr lang="ja-JP"/>
          </a:p>
        </c:txPr>
        <c:crossAx val="19504000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ln>
              <a:noFill/>
            </a:ln>
          </c:spPr>
          <c:invertIfNegative val="0"/>
          <c:dPt>
            <c:idx val="0"/>
            <c:invertIfNegative val="0"/>
            <c:bubble3D val="0"/>
            <c:spPr>
              <a:solidFill>
                <a:srgbClr val="FF0000"/>
              </a:solidFill>
              <a:ln>
                <a:noFill/>
              </a:ln>
            </c:spPr>
            <c:extLst xmlns:c16r2="http://schemas.microsoft.com/office/drawing/2015/06/chart">
              <c:ext xmlns:c16="http://schemas.microsoft.com/office/drawing/2014/chart" uri="{C3380CC4-5D6E-409C-BE32-E72D297353CC}">
                <c16:uniqueId val="{00000001-4220-437D-8904-A11E93D89F9F}"/>
              </c:ext>
            </c:extLst>
          </c:dPt>
          <c:dPt>
            <c:idx val="2"/>
            <c:invertIfNegative val="0"/>
            <c:bubble3D val="0"/>
            <c:spPr>
              <a:solidFill>
                <a:srgbClr val="FFFF00"/>
              </a:solidFill>
              <a:ln>
                <a:noFill/>
              </a:ln>
            </c:spPr>
            <c:extLst xmlns:c16r2="http://schemas.microsoft.com/office/drawing/2015/06/chart">
              <c:ext xmlns:c16="http://schemas.microsoft.com/office/drawing/2014/chart" uri="{C3380CC4-5D6E-409C-BE32-E72D297353CC}">
                <c16:uniqueId val="{00000003-4220-437D-8904-A11E93D89F9F}"/>
              </c:ext>
            </c:extLst>
          </c:dPt>
          <c:errBars>
            <c:errBarType val="both"/>
            <c:errValType val="cust"/>
            <c:noEndCap val="0"/>
            <c:plus>
              <c:numRef>
                <c:f>'問3 (2)'!$W$48:$Y$48</c:f>
                <c:numCache>
                  <c:formatCode>General</c:formatCode>
                  <c:ptCount val="3"/>
                  <c:pt idx="0">
                    <c:v>0.21735949183211697</c:v>
                  </c:pt>
                  <c:pt idx="1">
                    <c:v>0.22378634931811417</c:v>
                  </c:pt>
                  <c:pt idx="2">
                    <c:v>4.7697339834822529E-2</c:v>
                  </c:pt>
                </c:numCache>
              </c:numRef>
            </c:plus>
            <c:minus>
              <c:numRef>
                <c:f>'問3 (2)'!$W$48:$Y$48</c:f>
                <c:numCache>
                  <c:formatCode>General</c:formatCode>
                  <c:ptCount val="3"/>
                  <c:pt idx="0">
                    <c:v>0.21735949183211697</c:v>
                  </c:pt>
                  <c:pt idx="1">
                    <c:v>0.22378634931811417</c:v>
                  </c:pt>
                  <c:pt idx="2">
                    <c:v>4.7697339834822529E-2</c:v>
                  </c:pt>
                </c:numCache>
              </c:numRef>
            </c:minus>
          </c:errBars>
          <c:cat>
            <c:strRef>
              <c:f>'問3 (2)'!$W$4:$Y$4</c:f>
              <c:strCache>
                <c:ptCount val="3"/>
                <c:pt idx="0">
                  <c:v>sincere</c:v>
                </c:pt>
                <c:pt idx="1">
                  <c:v>flattery</c:v>
                </c:pt>
                <c:pt idx="2">
                  <c:v>control</c:v>
                </c:pt>
              </c:strCache>
            </c:strRef>
          </c:cat>
          <c:val>
            <c:numRef>
              <c:f>'問3 (2)'!$W$43:$Y$43</c:f>
              <c:numCache>
                <c:formatCode>General</c:formatCode>
                <c:ptCount val="3"/>
                <c:pt idx="0">
                  <c:v>2.609375</c:v>
                </c:pt>
                <c:pt idx="1">
                  <c:v>6.546875</c:v>
                </c:pt>
                <c:pt idx="2">
                  <c:v>2.15625</c:v>
                </c:pt>
              </c:numCache>
            </c:numRef>
          </c:val>
          <c:extLst xmlns:c16r2="http://schemas.microsoft.com/office/drawing/2015/06/chart">
            <c:ext xmlns:c16="http://schemas.microsoft.com/office/drawing/2014/chart" uri="{C3380CC4-5D6E-409C-BE32-E72D297353CC}">
              <c16:uniqueId val="{00000004-4220-437D-8904-A11E93D89F9F}"/>
            </c:ext>
          </c:extLst>
        </c:ser>
        <c:dLbls>
          <c:showLegendKey val="0"/>
          <c:showVal val="0"/>
          <c:showCatName val="0"/>
          <c:showSerName val="0"/>
          <c:showPercent val="0"/>
          <c:showBubbleSize val="0"/>
        </c:dLbls>
        <c:gapWidth val="150"/>
        <c:axId val="195411968"/>
        <c:axId val="195413504"/>
      </c:barChart>
      <c:catAx>
        <c:axId val="195411968"/>
        <c:scaling>
          <c:orientation val="minMax"/>
        </c:scaling>
        <c:delete val="1"/>
        <c:axPos val="b"/>
        <c:numFmt formatCode="General" sourceLinked="0"/>
        <c:majorTickMark val="out"/>
        <c:minorTickMark val="none"/>
        <c:tickLblPos val="nextTo"/>
        <c:crossAx val="195413504"/>
        <c:crosses val="autoZero"/>
        <c:auto val="1"/>
        <c:lblAlgn val="ctr"/>
        <c:lblOffset val="100"/>
        <c:noMultiLvlLbl val="0"/>
      </c:catAx>
      <c:valAx>
        <c:axId val="195413504"/>
        <c:scaling>
          <c:orientation val="minMax"/>
        </c:scaling>
        <c:delete val="0"/>
        <c:axPos val="l"/>
        <c:majorGridlines/>
        <c:numFmt formatCode="General" sourceLinked="1"/>
        <c:majorTickMark val="out"/>
        <c:minorTickMark val="none"/>
        <c:tickLblPos val="nextTo"/>
        <c:txPr>
          <a:bodyPr/>
          <a:lstStyle/>
          <a:p>
            <a:pPr>
              <a:defRPr lang="ja-JP"/>
            </a:pPr>
            <a:endParaRPr lang="ja-JP"/>
          </a:p>
        </c:txPr>
        <c:crossAx val="19541196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0"/>
          <c:order val="0"/>
          <c:spPr>
            <a:ln w="31750">
              <a:noFill/>
            </a:ln>
          </c:spPr>
          <c:marker>
            <c:symbol val="circle"/>
            <c:size val="9"/>
            <c:spPr>
              <a:solidFill>
                <a:schemeClr val="tx1"/>
              </a:solidFill>
              <a:ln>
                <a:noFill/>
              </a:ln>
            </c:spPr>
          </c:marker>
          <c:xVal>
            <c:numRef>
              <c:f>'質問紙 -30'!$R$3:$R$34</c:f>
              <c:numCache>
                <c:formatCode>General</c:formatCode>
                <c:ptCount val="32"/>
                <c:pt idx="0">
                  <c:v>5</c:v>
                </c:pt>
                <c:pt idx="1">
                  <c:v>4.5</c:v>
                </c:pt>
                <c:pt idx="2">
                  <c:v>4.5</c:v>
                </c:pt>
                <c:pt idx="3">
                  <c:v>3</c:v>
                </c:pt>
                <c:pt idx="4">
                  <c:v>4.5</c:v>
                </c:pt>
                <c:pt idx="5">
                  <c:v>6.5</c:v>
                </c:pt>
                <c:pt idx="6">
                  <c:v>3.5</c:v>
                </c:pt>
                <c:pt idx="7">
                  <c:v>6.5</c:v>
                </c:pt>
                <c:pt idx="8">
                  <c:v>2</c:v>
                </c:pt>
                <c:pt idx="9">
                  <c:v>4.5</c:v>
                </c:pt>
                <c:pt idx="10">
                  <c:v>3.5</c:v>
                </c:pt>
                <c:pt idx="11">
                  <c:v>6.5</c:v>
                </c:pt>
                <c:pt idx="12">
                  <c:v>7</c:v>
                </c:pt>
                <c:pt idx="13">
                  <c:v>4.5</c:v>
                </c:pt>
                <c:pt idx="14">
                  <c:v>4</c:v>
                </c:pt>
                <c:pt idx="15">
                  <c:v>7</c:v>
                </c:pt>
                <c:pt idx="16">
                  <c:v>6.5</c:v>
                </c:pt>
                <c:pt idx="17">
                  <c:v>7</c:v>
                </c:pt>
                <c:pt idx="18">
                  <c:v>5</c:v>
                </c:pt>
                <c:pt idx="19">
                  <c:v>5</c:v>
                </c:pt>
                <c:pt idx="20">
                  <c:v>5</c:v>
                </c:pt>
                <c:pt idx="21">
                  <c:v>7</c:v>
                </c:pt>
                <c:pt idx="22">
                  <c:v>7</c:v>
                </c:pt>
                <c:pt idx="23">
                  <c:v>0</c:v>
                </c:pt>
                <c:pt idx="24">
                  <c:v>4.5</c:v>
                </c:pt>
                <c:pt idx="25">
                  <c:v>6</c:v>
                </c:pt>
                <c:pt idx="26">
                  <c:v>7</c:v>
                </c:pt>
                <c:pt idx="27">
                  <c:v>7</c:v>
                </c:pt>
                <c:pt idx="28">
                  <c:v>5.5</c:v>
                </c:pt>
                <c:pt idx="29">
                  <c:v>6.5</c:v>
                </c:pt>
                <c:pt idx="30">
                  <c:v>7</c:v>
                </c:pt>
                <c:pt idx="31">
                  <c:v>3.5</c:v>
                </c:pt>
              </c:numCache>
            </c:numRef>
          </c:xVal>
          <c:yVal>
            <c:numRef>
              <c:f>'質問紙 -30'!$D$3:$D$34</c:f>
              <c:numCache>
                <c:formatCode>General</c:formatCode>
                <c:ptCount val="32"/>
                <c:pt idx="0">
                  <c:v>0.63397000000000003</c:v>
                </c:pt>
                <c:pt idx="1">
                  <c:v>-0.94669999999999999</c:v>
                </c:pt>
                <c:pt idx="2">
                  <c:v>-6.4257999999999996E-2</c:v>
                </c:pt>
                <c:pt idx="3">
                  <c:v>-0.99685999999999997</c:v>
                </c:pt>
                <c:pt idx="4">
                  <c:v>1.0257000000000001</c:v>
                </c:pt>
                <c:pt idx="5">
                  <c:v>1.4084000000000001</c:v>
                </c:pt>
                <c:pt idx="6">
                  <c:v>9.3565999999999996E-2</c:v>
                </c:pt>
                <c:pt idx="7">
                  <c:v>-1.0987</c:v>
                </c:pt>
                <c:pt idx="8">
                  <c:v>-2.0804999999999998</c:v>
                </c:pt>
                <c:pt idx="9">
                  <c:v>0.99894000000000005</c:v>
                </c:pt>
                <c:pt idx="10">
                  <c:v>-0.77576000000000001</c:v>
                </c:pt>
                <c:pt idx="11">
                  <c:v>-0.92332000000000003</c:v>
                </c:pt>
                <c:pt idx="12">
                  <c:v>4.3273000000000001</c:v>
                </c:pt>
                <c:pt idx="13">
                  <c:v>2.5535000000000001</c:v>
                </c:pt>
                <c:pt idx="14">
                  <c:v>-0.28183000000000002</c:v>
                </c:pt>
                <c:pt idx="15">
                  <c:v>1.7198</c:v>
                </c:pt>
                <c:pt idx="16">
                  <c:v>1.0436000000000001</c:v>
                </c:pt>
                <c:pt idx="17">
                  <c:v>0.71835000000000004</c:v>
                </c:pt>
                <c:pt idx="18">
                  <c:v>-0.65947999999999996</c:v>
                </c:pt>
                <c:pt idx="19">
                  <c:v>2.5259</c:v>
                </c:pt>
                <c:pt idx="20">
                  <c:v>0.41819000000000001</c:v>
                </c:pt>
                <c:pt idx="21">
                  <c:v>-0.62999000000000005</c:v>
                </c:pt>
                <c:pt idx="22">
                  <c:v>1.498</c:v>
                </c:pt>
                <c:pt idx="24">
                  <c:v>1.6175999999999999</c:v>
                </c:pt>
                <c:pt idx="25">
                  <c:v>1.2588999999999999</c:v>
                </c:pt>
                <c:pt idx="26">
                  <c:v>0.83330000000000004</c:v>
                </c:pt>
                <c:pt idx="27">
                  <c:v>0.15315000000000001</c:v>
                </c:pt>
                <c:pt idx="28">
                  <c:v>1.2759</c:v>
                </c:pt>
                <c:pt idx="29">
                  <c:v>2.6070000000000002</c:v>
                </c:pt>
                <c:pt idx="30">
                  <c:v>1.0984</c:v>
                </c:pt>
                <c:pt idx="31">
                  <c:v>0.19575999999999999</c:v>
                </c:pt>
              </c:numCache>
            </c:numRef>
          </c:yVal>
          <c:smooth val="0"/>
          <c:extLst xmlns:c16r2="http://schemas.microsoft.com/office/drawing/2015/06/chart">
            <c:ext xmlns:c16="http://schemas.microsoft.com/office/drawing/2014/chart" uri="{C3380CC4-5D6E-409C-BE32-E72D297353CC}">
              <c16:uniqueId val="{00000000-FF1F-4331-B936-137FB792BB63}"/>
            </c:ext>
          </c:extLst>
        </c:ser>
        <c:dLbls>
          <c:showLegendKey val="0"/>
          <c:showVal val="0"/>
          <c:showCatName val="0"/>
          <c:showSerName val="0"/>
          <c:showPercent val="0"/>
          <c:showBubbleSize val="0"/>
        </c:dLbls>
        <c:axId val="195427712"/>
        <c:axId val="195426944"/>
      </c:scatterChart>
      <c:valAx>
        <c:axId val="195427712"/>
        <c:scaling>
          <c:orientation val="minMax"/>
        </c:scaling>
        <c:delete val="0"/>
        <c:axPos val="b"/>
        <c:numFmt formatCode="General" sourceLinked="1"/>
        <c:majorTickMark val="out"/>
        <c:minorTickMark val="none"/>
        <c:tickLblPos val="low"/>
        <c:spPr>
          <a:noFill/>
        </c:spPr>
        <c:txPr>
          <a:bodyPr/>
          <a:lstStyle/>
          <a:p>
            <a:pPr>
              <a:defRPr lang="ja-JP"/>
            </a:pPr>
            <a:endParaRPr lang="ja-JP"/>
          </a:p>
        </c:txPr>
        <c:crossAx val="195426944"/>
        <c:crossesAt val="-3"/>
        <c:crossBetween val="midCat"/>
      </c:valAx>
      <c:valAx>
        <c:axId val="195426944"/>
        <c:scaling>
          <c:orientation val="minMax"/>
        </c:scaling>
        <c:delete val="0"/>
        <c:axPos val="l"/>
        <c:numFmt formatCode="General" sourceLinked="1"/>
        <c:majorTickMark val="out"/>
        <c:minorTickMark val="none"/>
        <c:tickLblPos val="nextTo"/>
        <c:txPr>
          <a:bodyPr/>
          <a:lstStyle/>
          <a:p>
            <a:pPr>
              <a:defRPr lang="ja-JP"/>
            </a:pPr>
            <a:endParaRPr lang="ja-JP"/>
          </a:p>
        </c:txPr>
        <c:crossAx val="195427712"/>
        <c:crosses val="autoZero"/>
        <c:crossBetween val="midCat"/>
      </c:valAx>
    </c:plotArea>
    <c:plotVisOnly val="1"/>
    <c:dispBlanksAs val="gap"/>
    <c:showDLblsOverMax val="0"/>
  </c:chart>
  <c:txPr>
    <a:bodyPr/>
    <a:lstStyle/>
    <a:p>
      <a:pPr>
        <a:defRPr sz="12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7046" cy="718423"/>
          </a:xfrm>
          <a:prstGeom prst="rect">
            <a:avLst/>
          </a:prstGeom>
        </p:spPr>
        <p:txBody>
          <a:bodyPr vert="horz" lIns="138897" tIns="69449" rIns="138897" bIns="69449" rtlCol="0"/>
          <a:lstStyle>
            <a:lvl1pPr algn="l">
              <a:defRPr sz="1800"/>
            </a:lvl1pPr>
          </a:lstStyle>
          <a:p>
            <a:endParaRPr lang="en-US"/>
          </a:p>
        </p:txBody>
      </p:sp>
      <p:sp>
        <p:nvSpPr>
          <p:cNvPr id="3" name="Date Placeholder 2"/>
          <p:cNvSpPr>
            <a:spLocks noGrp="1"/>
          </p:cNvSpPr>
          <p:nvPr>
            <p:ph type="dt" sz="quarter" idx="1"/>
          </p:nvPr>
        </p:nvSpPr>
        <p:spPr>
          <a:xfrm>
            <a:off x="5629992" y="0"/>
            <a:ext cx="4307046" cy="718423"/>
          </a:xfrm>
          <a:prstGeom prst="rect">
            <a:avLst/>
          </a:prstGeom>
        </p:spPr>
        <p:txBody>
          <a:bodyPr vert="horz" lIns="138897" tIns="69449" rIns="138897" bIns="69449" rtlCol="0"/>
          <a:lstStyle>
            <a:lvl1pPr algn="r">
              <a:defRPr sz="1800"/>
            </a:lvl1pPr>
          </a:lstStyle>
          <a:p>
            <a:fld id="{8A27B708-2555-834C-97B8-35CDF758D659}" type="datetimeFigureOut">
              <a:rPr lang="en-US" smtClean="0"/>
              <a:t>4/10/2020</a:t>
            </a:fld>
            <a:endParaRPr lang="en-US"/>
          </a:p>
        </p:txBody>
      </p:sp>
      <p:sp>
        <p:nvSpPr>
          <p:cNvPr id="4" name="Footer Placeholder 3"/>
          <p:cNvSpPr>
            <a:spLocks noGrp="1"/>
          </p:cNvSpPr>
          <p:nvPr>
            <p:ph type="ftr" sz="quarter" idx="2"/>
          </p:nvPr>
        </p:nvSpPr>
        <p:spPr>
          <a:xfrm>
            <a:off x="0" y="13647546"/>
            <a:ext cx="4307046" cy="718423"/>
          </a:xfrm>
          <a:prstGeom prst="rect">
            <a:avLst/>
          </a:prstGeom>
        </p:spPr>
        <p:txBody>
          <a:bodyPr vert="horz" lIns="138897" tIns="69449" rIns="138897" bIns="69449" rtlCol="0" anchor="b"/>
          <a:lstStyle>
            <a:lvl1pPr algn="l">
              <a:defRPr sz="1800"/>
            </a:lvl1pPr>
          </a:lstStyle>
          <a:p>
            <a:endParaRPr lang="en-US"/>
          </a:p>
        </p:txBody>
      </p:sp>
      <p:sp>
        <p:nvSpPr>
          <p:cNvPr id="5" name="Slide Number Placeholder 4"/>
          <p:cNvSpPr>
            <a:spLocks noGrp="1"/>
          </p:cNvSpPr>
          <p:nvPr>
            <p:ph type="sldNum" sz="quarter" idx="3"/>
          </p:nvPr>
        </p:nvSpPr>
        <p:spPr>
          <a:xfrm>
            <a:off x="5629992" y="13647546"/>
            <a:ext cx="4307046" cy="718423"/>
          </a:xfrm>
          <a:prstGeom prst="rect">
            <a:avLst/>
          </a:prstGeom>
        </p:spPr>
        <p:txBody>
          <a:bodyPr vert="horz" lIns="138897" tIns="69449" rIns="138897" bIns="69449" rtlCol="0" anchor="b"/>
          <a:lstStyle>
            <a:lvl1pPr algn="r">
              <a:defRPr sz="1800"/>
            </a:lvl1pPr>
          </a:lstStyle>
          <a:p>
            <a:fld id="{C2314C12-B17B-E54E-8510-11A7CCA69E63}" type="slidenum">
              <a:rPr lang="en-US" smtClean="0"/>
              <a:t>‹#›</a:t>
            </a:fld>
            <a:endParaRPr lang="en-US"/>
          </a:p>
        </p:txBody>
      </p:sp>
    </p:spTree>
    <p:extLst>
      <p:ext uri="{BB962C8B-B14F-4D97-AF65-F5344CB8AC3E}">
        <p14:creationId xmlns:p14="http://schemas.microsoft.com/office/powerpoint/2010/main" val="3423355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720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720725"/>
          </a:xfrm>
          <a:prstGeom prst="rect">
            <a:avLst/>
          </a:prstGeom>
        </p:spPr>
        <p:txBody>
          <a:bodyPr vert="horz" lIns="91440" tIns="45720" rIns="91440" bIns="45720" rtlCol="0"/>
          <a:lstStyle>
            <a:lvl1pPr algn="r">
              <a:defRPr sz="1200"/>
            </a:lvl1pPr>
          </a:lstStyle>
          <a:p>
            <a:fld id="{4700F5BE-2440-4430-A8E0-F72F23866AB9}" type="datetimeFigureOut">
              <a:rPr kumimoji="1" lang="ja-JP" altLang="en-US" smtClean="0"/>
              <a:t>2020/4/10</a:t>
            </a:fld>
            <a:endParaRPr kumimoji="1" lang="ja-JP" altLang="en-US"/>
          </a:p>
        </p:txBody>
      </p:sp>
      <p:sp>
        <p:nvSpPr>
          <p:cNvPr id="4" name="スライド イメージ プレースホルダー 3"/>
          <p:cNvSpPr>
            <a:spLocks noGrp="1" noRot="1" noChangeAspect="1"/>
          </p:cNvSpPr>
          <p:nvPr>
            <p:ph type="sldImg" idx="2"/>
          </p:nvPr>
        </p:nvSpPr>
        <p:spPr>
          <a:xfrm>
            <a:off x="120650" y="1795463"/>
            <a:ext cx="9698038" cy="484981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6915150"/>
            <a:ext cx="7951788" cy="56578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3647738"/>
            <a:ext cx="4306888" cy="72072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13647738"/>
            <a:ext cx="4308475" cy="720725"/>
          </a:xfrm>
          <a:prstGeom prst="rect">
            <a:avLst/>
          </a:prstGeom>
        </p:spPr>
        <p:txBody>
          <a:bodyPr vert="horz" lIns="91440" tIns="45720" rIns="91440" bIns="45720" rtlCol="0" anchor="b"/>
          <a:lstStyle>
            <a:lvl1pPr algn="r">
              <a:defRPr sz="1200"/>
            </a:lvl1pPr>
          </a:lstStyle>
          <a:p>
            <a:fld id="{CF21905E-9B96-49C6-9083-C14281235BDA}" type="slidenum">
              <a:rPr kumimoji="1" lang="ja-JP" altLang="en-US" smtClean="0"/>
              <a:t>‹#›</a:t>
            </a:fld>
            <a:endParaRPr kumimoji="1" lang="ja-JP" altLang="en-US"/>
          </a:p>
        </p:txBody>
      </p:sp>
    </p:spTree>
    <p:extLst>
      <p:ext uri="{BB962C8B-B14F-4D97-AF65-F5344CB8AC3E}">
        <p14:creationId xmlns:p14="http://schemas.microsoft.com/office/powerpoint/2010/main" val="17984882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F21905E-9B96-49C6-9083-C14281235BDA}" type="slidenum">
              <a:rPr kumimoji="1" lang="ja-JP" altLang="en-US" smtClean="0"/>
              <a:t>1</a:t>
            </a:fld>
            <a:endParaRPr kumimoji="1" lang="ja-JP" altLang="en-US"/>
          </a:p>
        </p:txBody>
      </p:sp>
    </p:spTree>
    <p:extLst>
      <p:ext uri="{BB962C8B-B14F-4D97-AF65-F5344CB8AC3E}">
        <p14:creationId xmlns:p14="http://schemas.microsoft.com/office/powerpoint/2010/main" val="41057871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2&quot; x 96&quot; Poster">
    <p:spTree>
      <p:nvGrpSpPr>
        <p:cNvPr id="1" name=""/>
        <p:cNvGrpSpPr/>
        <p:nvPr/>
      </p:nvGrpSpPr>
      <p:grpSpPr>
        <a:xfrm>
          <a:off x="0" y="0"/>
          <a:ext cx="0" cy="0"/>
          <a:chOff x="0" y="0"/>
          <a:chExt cx="0" cy="0"/>
        </a:xfrm>
      </p:grpSpPr>
      <p:sp>
        <p:nvSpPr>
          <p:cNvPr id="20" name="Title 19"/>
          <p:cNvSpPr>
            <a:spLocks noGrp="1"/>
          </p:cNvSpPr>
          <p:nvPr>
            <p:ph type="title" hasCustomPrompt="1"/>
          </p:nvPr>
        </p:nvSpPr>
        <p:spPr>
          <a:xfrm>
            <a:off x="696688" y="406400"/>
            <a:ext cx="42497830" cy="2235200"/>
          </a:xfrm>
          <a:prstGeom prst="rect">
            <a:avLst/>
          </a:prstGeom>
          <a:solidFill>
            <a:srgbClr val="01014B"/>
          </a:solidFill>
          <a:ln>
            <a:solidFill>
              <a:srgbClr val="01014B"/>
            </a:solidFill>
          </a:ln>
        </p:spPr>
        <p:txBody>
          <a:bodyPr vert="horz" lIns="105503" tIns="52752" rIns="105503" bIns="52752" anchor="ctr" anchorCtr="1"/>
          <a:lstStyle>
            <a:lvl1pPr>
              <a:defRPr sz="4200" b="1">
                <a:solidFill>
                  <a:schemeClr val="bg1"/>
                </a:solidFill>
                <a:latin typeface="Arial"/>
                <a:cs typeface="Arial"/>
              </a:defRPr>
            </a:lvl1pPr>
          </a:lstStyle>
          <a:p>
            <a:r>
              <a:rPr lang="en-US" dirty="0"/>
              <a:t>Poster Presentation Title</a:t>
            </a:r>
            <a:br>
              <a:rPr lang="en-US" dirty="0"/>
            </a:br>
            <a:r>
              <a:rPr lang="en-US" sz="2800" b="1" dirty="0">
                <a:solidFill>
                  <a:schemeClr val="bg1"/>
                </a:solidFill>
                <a:latin typeface="Arial" pitchFamily="34" charset="0"/>
                <a:cs typeface="Arial" pitchFamily="34" charset="0"/>
              </a:rPr>
              <a:t>List Author Name(s)</a:t>
            </a:r>
            <a:br>
              <a:rPr lang="en-US" sz="2800" b="1" dirty="0">
                <a:solidFill>
                  <a:schemeClr val="bg1"/>
                </a:solidFill>
                <a:latin typeface="Arial" pitchFamily="34" charset="0"/>
                <a:cs typeface="Arial" pitchFamily="34" charset="0"/>
              </a:rPr>
            </a:br>
            <a:r>
              <a:rPr lang="en-US" sz="2800" b="1" dirty="0">
                <a:solidFill>
                  <a:schemeClr val="bg1"/>
                </a:solidFill>
                <a:latin typeface="Arial" pitchFamily="34" charset="0"/>
                <a:cs typeface="Arial" pitchFamily="34" charset="0"/>
              </a:rPr>
              <a:t>List Affiliated Institutions</a:t>
            </a:r>
            <a:endParaRPr lang="en-US" dirty="0"/>
          </a:p>
        </p:txBody>
      </p:sp>
      <p:sp>
        <p:nvSpPr>
          <p:cNvPr id="22" name="Text Placeholder 21"/>
          <p:cNvSpPr>
            <a:spLocks noGrp="1"/>
          </p:cNvSpPr>
          <p:nvPr>
            <p:ph type="body" sz="quarter" idx="10" hasCustomPrompt="1"/>
          </p:nvPr>
        </p:nvSpPr>
        <p:spPr>
          <a:xfrm>
            <a:off x="711204" y="2873829"/>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Abstract or Introduction</a:t>
            </a:r>
            <a:endParaRPr lang="en-US" dirty="0"/>
          </a:p>
        </p:txBody>
      </p:sp>
      <p:sp>
        <p:nvSpPr>
          <p:cNvPr id="24" name="Text Placeholder 23"/>
          <p:cNvSpPr>
            <a:spLocks noGrp="1"/>
          </p:cNvSpPr>
          <p:nvPr>
            <p:ph type="body" sz="quarter" idx="11" hasCustomPrompt="1"/>
          </p:nvPr>
        </p:nvSpPr>
        <p:spPr>
          <a:xfrm>
            <a:off x="711204" y="3744686"/>
            <a:ext cx="10276113" cy="5791200"/>
          </a:xfrm>
          <a:prstGeom prst="rect">
            <a:avLst/>
          </a:prstGeom>
        </p:spPr>
        <p:txBody>
          <a:bodyPr vert="horz" lIns="105503" tIns="52752" rIns="105503" bIns="52752"/>
          <a:lstStyle>
            <a:lvl1pPr marL="0" indent="0">
              <a:buNone/>
              <a:defRPr sz="1800" baseline="0"/>
            </a:lvl1pPr>
            <a:lvl2pPr marL="267422" indent="0">
              <a:buNone/>
              <a:defRPr sz="1800" baseline="0"/>
            </a:lvl2pPr>
            <a:lvl3pPr marL="520191" indent="0">
              <a:buNone/>
              <a:defRPr sz="1800" baseline="0"/>
            </a:lvl3pPr>
            <a:lvl4pPr>
              <a:defRPr sz="1800"/>
            </a:lvl4pPr>
            <a:lvl5pPr>
              <a:defRPr sz="1800"/>
            </a:lvl5pPr>
          </a:lstStyle>
          <a:p>
            <a:pPr lvl="0"/>
            <a:r>
              <a:rPr lang="en-US" dirty="0"/>
              <a:t>Any element of this template (colors, fonts, layouts, etc.) can be edited to suit your needs. To change the color of a title bar: right click the text box, select format shape, edit the “Fill” and “Line” your desired specifications.</a:t>
            </a:r>
          </a:p>
        </p:txBody>
      </p:sp>
      <p:sp>
        <p:nvSpPr>
          <p:cNvPr id="25" name="Text Placeholder 21"/>
          <p:cNvSpPr>
            <a:spLocks noGrp="1"/>
          </p:cNvSpPr>
          <p:nvPr>
            <p:ph type="body" sz="quarter" idx="12" hasCustomPrompt="1"/>
          </p:nvPr>
        </p:nvSpPr>
        <p:spPr>
          <a:xfrm>
            <a:off x="696691" y="9753600"/>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Objectives</a:t>
            </a:r>
            <a:endParaRPr lang="en-US" dirty="0"/>
          </a:p>
        </p:txBody>
      </p:sp>
      <p:sp>
        <p:nvSpPr>
          <p:cNvPr id="26" name="Text Placeholder 23"/>
          <p:cNvSpPr>
            <a:spLocks noGrp="1"/>
          </p:cNvSpPr>
          <p:nvPr>
            <p:ph type="body" sz="quarter" idx="13" hasCustomPrompt="1"/>
          </p:nvPr>
        </p:nvSpPr>
        <p:spPr>
          <a:xfrm>
            <a:off x="696691" y="10668000"/>
            <a:ext cx="10276113" cy="4876800"/>
          </a:xfrm>
          <a:prstGeom prst="rect">
            <a:avLst/>
          </a:prstGeom>
        </p:spPr>
        <p:txBody>
          <a:bodyPr vert="horz" lIns="105503" tIns="52752" rIns="105503" bIns="52752"/>
          <a:lstStyle>
            <a:lvl1pPr marL="0" marR="0" indent="0" algn="l" defTabSz="2351144" rtl="0" eaLnBrk="1" fontAlgn="auto" latinLnBrk="0" hangingPunct="1">
              <a:lnSpc>
                <a:spcPct val="100000"/>
              </a:lnSpc>
              <a:spcBef>
                <a:spcPct val="20000"/>
              </a:spcBef>
              <a:spcAft>
                <a:spcPts val="0"/>
              </a:spcAft>
              <a:buClrTx/>
              <a:buSzTx/>
              <a:buFont typeface="Arial" pitchFamily="34" charset="0"/>
              <a:buNone/>
              <a:tabLst/>
              <a:defRPr sz="1800"/>
            </a:lvl1pPr>
            <a:lvl2pPr>
              <a:defRPr sz="1800"/>
            </a:lvl2pPr>
            <a:lvl3pPr>
              <a:defRPr sz="1800"/>
            </a:lvl3pPr>
            <a:lvl4pPr>
              <a:defRPr sz="1800"/>
            </a:lvl4pPr>
            <a:lvl5pPr>
              <a:defRPr sz="1800"/>
            </a:lvl5pPr>
          </a:lstStyle>
          <a:p>
            <a:pPr marL="0" marR="0" lvl="0" indent="0" algn="l" defTabSz="2351144" rtl="0" eaLnBrk="1" fontAlgn="auto" latinLnBrk="0" hangingPunct="1">
              <a:lnSpc>
                <a:spcPct val="100000"/>
              </a:lnSpc>
              <a:spcBef>
                <a:spcPct val="20000"/>
              </a:spcBef>
              <a:spcAft>
                <a:spcPts val="0"/>
              </a:spcAft>
              <a:buClrTx/>
              <a:buSzTx/>
              <a:buFont typeface="Arial" pitchFamily="34" charset="0"/>
              <a:buNone/>
              <a:tabLst/>
              <a:defRPr/>
            </a:pPr>
            <a:r>
              <a:rPr lang="en-US" dirty="0"/>
              <a:t>To change the color of a title bar: right click the text box, select format shape, edit the “Fill” and “Line” your desired specifications.</a:t>
            </a:r>
          </a:p>
        </p:txBody>
      </p:sp>
      <p:sp>
        <p:nvSpPr>
          <p:cNvPr id="27" name="Text Placeholder 21"/>
          <p:cNvSpPr>
            <a:spLocks noGrp="1"/>
          </p:cNvSpPr>
          <p:nvPr>
            <p:ph type="body" sz="quarter" idx="14" hasCustomPrompt="1"/>
          </p:nvPr>
        </p:nvSpPr>
        <p:spPr>
          <a:xfrm>
            <a:off x="696691" y="15748000"/>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Methods</a:t>
            </a:r>
            <a:endParaRPr lang="en-US" dirty="0"/>
          </a:p>
        </p:txBody>
      </p:sp>
      <p:sp>
        <p:nvSpPr>
          <p:cNvPr id="28" name="Text Placeholder 23"/>
          <p:cNvSpPr>
            <a:spLocks noGrp="1"/>
          </p:cNvSpPr>
          <p:nvPr>
            <p:ph type="body" sz="quarter" idx="15" hasCustomPrompt="1"/>
          </p:nvPr>
        </p:nvSpPr>
        <p:spPr>
          <a:xfrm>
            <a:off x="696691" y="16662400"/>
            <a:ext cx="10276113" cy="4847771"/>
          </a:xfrm>
          <a:prstGeom prst="rect">
            <a:avLst/>
          </a:prstGeom>
        </p:spPr>
        <p:txBody>
          <a:bodyPr vert="horz" lIns="105503" tIns="52752" rIns="105503" bIns="52752"/>
          <a:lstStyle>
            <a:lvl1pPr marL="0" marR="0" indent="0" algn="l" defTabSz="2351144" rtl="0" eaLnBrk="1" fontAlgn="auto" latinLnBrk="0" hangingPunct="1">
              <a:lnSpc>
                <a:spcPct val="100000"/>
              </a:lnSpc>
              <a:spcBef>
                <a:spcPct val="20000"/>
              </a:spcBef>
              <a:spcAft>
                <a:spcPts val="0"/>
              </a:spcAft>
              <a:buClrTx/>
              <a:buSzTx/>
              <a:buFont typeface="Arial" pitchFamily="34" charset="0"/>
              <a:buNone/>
              <a:tabLst/>
              <a:defRPr sz="1800"/>
            </a:lvl1pPr>
            <a:lvl2pPr>
              <a:defRPr sz="1800"/>
            </a:lvl2pPr>
            <a:lvl3pPr>
              <a:defRPr sz="1800"/>
            </a:lvl3pPr>
            <a:lvl4pPr>
              <a:defRPr sz="1800"/>
            </a:lvl4pPr>
            <a:lvl5pPr>
              <a:defRPr sz="1800"/>
            </a:lvl5pPr>
          </a:lstStyle>
          <a:p>
            <a:pPr marL="0" marR="0" lvl="0" indent="0" algn="l" defTabSz="2351144" rtl="0" eaLnBrk="1" fontAlgn="auto" latinLnBrk="0" hangingPunct="1">
              <a:lnSpc>
                <a:spcPct val="100000"/>
              </a:lnSpc>
              <a:spcBef>
                <a:spcPct val="20000"/>
              </a:spcBef>
              <a:spcAft>
                <a:spcPts val="0"/>
              </a:spcAft>
              <a:buClrTx/>
              <a:buSzTx/>
              <a:buFont typeface="Arial" pitchFamily="34" charset="0"/>
              <a:buNone/>
              <a:tabLst/>
              <a:defRPr/>
            </a:pPr>
            <a:r>
              <a:rPr lang="en-US" dirty="0"/>
              <a:t>Copy and paste title bars and text boxes to create additional sections.</a:t>
            </a:r>
          </a:p>
        </p:txBody>
      </p:sp>
      <p:sp>
        <p:nvSpPr>
          <p:cNvPr id="29" name="Text Placeholder 21"/>
          <p:cNvSpPr>
            <a:spLocks noGrp="1"/>
          </p:cNvSpPr>
          <p:nvPr>
            <p:ph type="body" sz="quarter" idx="16" hasCustomPrompt="1"/>
          </p:nvPr>
        </p:nvSpPr>
        <p:spPr>
          <a:xfrm>
            <a:off x="11480804" y="2873829"/>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Results</a:t>
            </a:r>
            <a:endParaRPr lang="en-US" dirty="0"/>
          </a:p>
        </p:txBody>
      </p:sp>
      <p:sp>
        <p:nvSpPr>
          <p:cNvPr id="30" name="Text Placeholder 23"/>
          <p:cNvSpPr>
            <a:spLocks noGrp="1"/>
          </p:cNvSpPr>
          <p:nvPr>
            <p:ph type="body" sz="quarter" idx="17"/>
          </p:nvPr>
        </p:nvSpPr>
        <p:spPr>
          <a:xfrm>
            <a:off x="32918404" y="16546286"/>
            <a:ext cx="10276113" cy="4963886"/>
          </a:xfrm>
          <a:prstGeom prst="rect">
            <a:avLst/>
          </a:prstGeom>
        </p:spPr>
        <p:txBody>
          <a:bodyPr vert="horz" lIns="105503" tIns="52752" rIns="105503" bIns="52752"/>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21"/>
          <p:cNvSpPr>
            <a:spLocks noGrp="1"/>
          </p:cNvSpPr>
          <p:nvPr>
            <p:ph type="body" sz="quarter" idx="18" hasCustomPrompt="1"/>
          </p:nvPr>
        </p:nvSpPr>
        <p:spPr>
          <a:xfrm>
            <a:off x="32918404" y="2873829"/>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Conclusion</a:t>
            </a:r>
            <a:endParaRPr lang="en-US" dirty="0"/>
          </a:p>
        </p:txBody>
      </p:sp>
      <p:sp>
        <p:nvSpPr>
          <p:cNvPr id="32" name="Text Placeholder 23"/>
          <p:cNvSpPr>
            <a:spLocks noGrp="1"/>
          </p:cNvSpPr>
          <p:nvPr>
            <p:ph type="body" sz="quarter" idx="19"/>
          </p:nvPr>
        </p:nvSpPr>
        <p:spPr>
          <a:xfrm>
            <a:off x="32918404" y="3744686"/>
            <a:ext cx="10276113" cy="11785600"/>
          </a:xfrm>
          <a:prstGeom prst="rect">
            <a:avLst/>
          </a:prstGeom>
        </p:spPr>
        <p:txBody>
          <a:bodyPr vert="horz" lIns="105503" tIns="52752" rIns="105503" bIns="52752"/>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21"/>
          <p:cNvSpPr>
            <a:spLocks noGrp="1"/>
          </p:cNvSpPr>
          <p:nvPr>
            <p:ph type="body" sz="quarter" idx="20" hasCustomPrompt="1"/>
          </p:nvPr>
        </p:nvSpPr>
        <p:spPr>
          <a:xfrm>
            <a:off x="32918404" y="15675429"/>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References</a:t>
            </a:r>
            <a:endParaRPr lang="en-US" dirty="0"/>
          </a:p>
        </p:txBody>
      </p:sp>
      <p:sp>
        <p:nvSpPr>
          <p:cNvPr id="34" name="Text Placeholder 23"/>
          <p:cNvSpPr>
            <a:spLocks noGrp="1"/>
          </p:cNvSpPr>
          <p:nvPr>
            <p:ph type="body" sz="quarter" idx="21" hasCustomPrompt="1"/>
          </p:nvPr>
        </p:nvSpPr>
        <p:spPr>
          <a:xfrm>
            <a:off x="11480804" y="3744686"/>
            <a:ext cx="10276113" cy="17780000"/>
          </a:xfrm>
          <a:prstGeom prst="rect">
            <a:avLst/>
          </a:prstGeom>
        </p:spPr>
        <p:txBody>
          <a:bodyPr vert="horz" lIns="105503" tIns="52752" rIns="105503" bIns="52752"/>
          <a:lstStyle>
            <a:lvl1pPr marL="0" indent="0">
              <a:buNone/>
              <a:defRPr sz="1800" baseline="0"/>
            </a:lvl1pPr>
            <a:lvl2pPr marL="267422" indent="0">
              <a:buNone/>
              <a:defRPr sz="1800"/>
            </a:lvl2pPr>
            <a:lvl3pPr>
              <a:defRPr sz="1800"/>
            </a:lvl3pPr>
            <a:lvl4pPr>
              <a:defRPr sz="1800"/>
            </a:lvl4pPr>
            <a:lvl5pPr>
              <a:defRPr sz="1800"/>
            </a:lvl5pPr>
          </a:lstStyle>
          <a:p>
            <a:pPr lvl="0"/>
            <a:r>
              <a:rPr lang="en-US" dirty="0"/>
              <a:t>Remember to save all charts, graphs, and tables as 300DPI images prior to inserting them into your posters. Doing so will ensure the best results when printing your posters.</a:t>
            </a:r>
          </a:p>
        </p:txBody>
      </p:sp>
      <p:sp>
        <p:nvSpPr>
          <p:cNvPr id="36" name="Picture Placeholder 35"/>
          <p:cNvSpPr>
            <a:spLocks noGrp="1"/>
          </p:cNvSpPr>
          <p:nvPr>
            <p:ph type="pic" sz="quarter" idx="22" hasCustomPrompt="1"/>
          </p:nvPr>
        </p:nvSpPr>
        <p:spPr>
          <a:xfrm>
            <a:off x="1219206" y="609600"/>
            <a:ext cx="3135087" cy="1828800"/>
          </a:xfrm>
          <a:prstGeom prst="rect">
            <a:avLst/>
          </a:prstGeom>
          <a:solidFill>
            <a:schemeClr val="bg1"/>
          </a:solidFill>
        </p:spPr>
        <p:txBody>
          <a:bodyPr vert="horz" lIns="105503" tIns="52752" rIns="105503" bIns="52752"/>
          <a:lstStyle>
            <a:lvl1pPr marL="0" indent="0">
              <a:buNone/>
              <a:defRPr sz="1400"/>
            </a:lvl1pPr>
          </a:lstStyle>
          <a:p>
            <a:r>
              <a:rPr lang="en-US" dirty="0"/>
              <a:t>LOGO</a:t>
            </a:r>
          </a:p>
        </p:txBody>
      </p:sp>
      <p:sp>
        <p:nvSpPr>
          <p:cNvPr id="37" name="Picture Placeholder 35"/>
          <p:cNvSpPr>
            <a:spLocks noGrp="1"/>
          </p:cNvSpPr>
          <p:nvPr>
            <p:ph type="pic" sz="quarter" idx="23" hasCustomPrompt="1"/>
          </p:nvPr>
        </p:nvSpPr>
        <p:spPr>
          <a:xfrm>
            <a:off x="39711091" y="609600"/>
            <a:ext cx="3135087" cy="1828800"/>
          </a:xfrm>
          <a:prstGeom prst="rect">
            <a:avLst/>
          </a:prstGeom>
          <a:solidFill>
            <a:schemeClr val="bg1"/>
          </a:solidFill>
        </p:spPr>
        <p:txBody>
          <a:bodyPr vert="horz" lIns="105503" tIns="52752" rIns="105503" bIns="52752"/>
          <a:lstStyle>
            <a:lvl1pPr marL="0" indent="0">
              <a:buNone/>
              <a:defRPr sz="1400"/>
            </a:lvl1pPr>
          </a:lstStyle>
          <a:p>
            <a:r>
              <a:rPr lang="en-US" dirty="0"/>
              <a:t>LOGO</a:t>
            </a:r>
          </a:p>
        </p:txBody>
      </p:sp>
      <p:sp>
        <p:nvSpPr>
          <p:cNvPr id="39" name="Chart Placeholder 38"/>
          <p:cNvSpPr>
            <a:spLocks noGrp="1"/>
          </p:cNvSpPr>
          <p:nvPr>
            <p:ph type="chart" sz="quarter" idx="24"/>
          </p:nvPr>
        </p:nvSpPr>
        <p:spPr>
          <a:xfrm>
            <a:off x="12293600" y="10711543"/>
            <a:ext cx="8695170" cy="4470400"/>
          </a:xfrm>
          <a:prstGeom prst="rect">
            <a:avLst/>
          </a:prstGeom>
        </p:spPr>
        <p:txBody>
          <a:bodyPr vert="horz" lIns="105503" tIns="52752" rIns="105503" bIns="52752"/>
          <a:lstStyle>
            <a:lvl1pPr marL="0" indent="0">
              <a:buNone/>
              <a:defRPr sz="1800"/>
            </a:lvl1pPr>
          </a:lstStyle>
          <a:p>
            <a:endParaRPr lang="en-US" dirty="0"/>
          </a:p>
        </p:txBody>
      </p:sp>
      <p:sp>
        <p:nvSpPr>
          <p:cNvPr id="40" name="Chart Placeholder 38"/>
          <p:cNvSpPr>
            <a:spLocks noGrp="1"/>
          </p:cNvSpPr>
          <p:nvPr>
            <p:ph type="chart" sz="quarter" idx="25"/>
          </p:nvPr>
        </p:nvSpPr>
        <p:spPr>
          <a:xfrm>
            <a:off x="12293600" y="16372114"/>
            <a:ext cx="8695170" cy="4470400"/>
          </a:xfrm>
          <a:prstGeom prst="rect">
            <a:avLst/>
          </a:prstGeom>
        </p:spPr>
        <p:txBody>
          <a:bodyPr vert="horz" lIns="105503" tIns="52752" rIns="105503" bIns="52752"/>
          <a:lstStyle>
            <a:lvl1pPr marL="0" indent="0">
              <a:buNone/>
              <a:defRPr sz="1800"/>
            </a:lvl1pPr>
          </a:lstStyle>
          <a:p>
            <a:endParaRPr lang="en-US" dirty="0"/>
          </a:p>
        </p:txBody>
      </p:sp>
      <p:sp>
        <p:nvSpPr>
          <p:cNvPr id="42" name="Text Placeholder 21"/>
          <p:cNvSpPr>
            <a:spLocks noGrp="1"/>
          </p:cNvSpPr>
          <p:nvPr>
            <p:ph type="body" sz="quarter" idx="26" hasCustomPrompt="1"/>
          </p:nvPr>
        </p:nvSpPr>
        <p:spPr>
          <a:xfrm>
            <a:off x="22148803" y="2873829"/>
            <a:ext cx="10276113" cy="7112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a:t>Results</a:t>
            </a:r>
            <a:endParaRPr lang="en-US" dirty="0"/>
          </a:p>
        </p:txBody>
      </p:sp>
      <p:sp>
        <p:nvSpPr>
          <p:cNvPr id="43" name="Text Placeholder 23"/>
          <p:cNvSpPr>
            <a:spLocks noGrp="1"/>
          </p:cNvSpPr>
          <p:nvPr>
            <p:ph type="body" sz="quarter" idx="27"/>
          </p:nvPr>
        </p:nvSpPr>
        <p:spPr>
          <a:xfrm>
            <a:off x="22148803" y="3744686"/>
            <a:ext cx="10276113" cy="17780000"/>
          </a:xfrm>
          <a:prstGeom prst="rect">
            <a:avLst/>
          </a:prstGeom>
        </p:spPr>
        <p:txBody>
          <a:bodyPr vert="horz" lIns="105503" tIns="52752" rIns="105503" bIns="52752"/>
          <a:lstStyle>
            <a:lvl1pPr marL="0" indent="0">
              <a:buNone/>
              <a:defRPr sz="1800" baseline="0"/>
            </a:lvl1pPr>
            <a:lvl2pPr marL="267422" indent="0">
              <a:buNone/>
              <a:defRPr sz="1800"/>
            </a:lvl2pPr>
            <a:lvl3pPr>
              <a:defRPr sz="1800"/>
            </a:lvl3pPr>
            <a:lvl4pPr>
              <a:defRPr sz="1800"/>
            </a:lvl4pPr>
            <a:lvl5pPr>
              <a:defRPr sz="1800"/>
            </a:lvl5pPr>
          </a:lstStyle>
          <a:p>
            <a:pPr lvl="0"/>
            <a:endParaRPr lang="en-US" dirty="0"/>
          </a:p>
        </p:txBody>
      </p:sp>
      <p:sp>
        <p:nvSpPr>
          <p:cNvPr id="44" name="Chart Placeholder 38"/>
          <p:cNvSpPr>
            <a:spLocks noGrp="1"/>
          </p:cNvSpPr>
          <p:nvPr>
            <p:ph type="chart" sz="quarter" idx="28"/>
          </p:nvPr>
        </p:nvSpPr>
        <p:spPr>
          <a:xfrm>
            <a:off x="23063200" y="16372114"/>
            <a:ext cx="8695170" cy="4470400"/>
          </a:xfrm>
          <a:prstGeom prst="rect">
            <a:avLst/>
          </a:prstGeom>
        </p:spPr>
        <p:txBody>
          <a:bodyPr vert="horz" lIns="105503" tIns="52752" rIns="105503" bIns="52752"/>
          <a:lstStyle>
            <a:lvl1pPr marL="0" indent="0">
              <a:buNone/>
              <a:defRPr sz="1800"/>
            </a:lvl1pPr>
          </a:lstStyle>
          <a:p>
            <a:endParaRPr lang="en-US" dirty="0"/>
          </a:p>
        </p:txBody>
      </p:sp>
      <p:sp>
        <p:nvSpPr>
          <p:cNvPr id="45" name="Chart Placeholder 38"/>
          <p:cNvSpPr>
            <a:spLocks noGrp="1"/>
          </p:cNvSpPr>
          <p:nvPr>
            <p:ph type="chart" sz="quarter" idx="29"/>
          </p:nvPr>
        </p:nvSpPr>
        <p:spPr>
          <a:xfrm>
            <a:off x="23063200" y="10711543"/>
            <a:ext cx="8695170" cy="4470400"/>
          </a:xfrm>
          <a:prstGeom prst="rect">
            <a:avLst/>
          </a:prstGeom>
        </p:spPr>
        <p:txBody>
          <a:bodyPr vert="horz" lIns="105503" tIns="52752" rIns="105503" bIns="52752"/>
          <a:lstStyle>
            <a:lvl1pPr marL="0" indent="0">
              <a:buNone/>
              <a:defRPr sz="1800"/>
            </a:lvl1pPr>
          </a:lstStyle>
          <a:p>
            <a:endParaRPr lang="en-US" dirty="0"/>
          </a:p>
        </p:txBody>
      </p:sp>
      <p:sp>
        <p:nvSpPr>
          <p:cNvPr id="46" name="Chart Placeholder 38"/>
          <p:cNvSpPr>
            <a:spLocks noGrp="1"/>
          </p:cNvSpPr>
          <p:nvPr>
            <p:ph type="chart" sz="quarter" idx="30"/>
          </p:nvPr>
        </p:nvSpPr>
        <p:spPr>
          <a:xfrm>
            <a:off x="23063200" y="5225143"/>
            <a:ext cx="8695170" cy="4470400"/>
          </a:xfrm>
          <a:prstGeom prst="rect">
            <a:avLst/>
          </a:prstGeom>
        </p:spPr>
        <p:txBody>
          <a:bodyPr vert="horz" lIns="105503" tIns="52752" rIns="105503" bIns="52752"/>
          <a:lstStyle>
            <a:lvl1pPr marL="0" indent="0">
              <a:buNone/>
              <a:defRPr sz="1800"/>
            </a:lvl1pPr>
          </a:lstStyle>
          <a:p>
            <a:endParaRPr lang="en-US" dirty="0"/>
          </a:p>
        </p:txBody>
      </p:sp>
      <p:pic>
        <p:nvPicPr>
          <p:cNvPr id="47" name="Picture 46" descr="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833800" y="21607707"/>
            <a:ext cx="1371600" cy="25080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017838" y="1168400"/>
            <a:ext cx="37855525" cy="4241800"/>
          </a:xfrm>
          <a:prstGeom prst="rect">
            <a:avLst/>
          </a:prstGeom>
        </p:spPr>
        <p:txBody>
          <a:bodyPr vert="horz" lIns="91440" tIns="45720" rIns="91440" bIns="45720" rtlCol="0" anchor="ctr">
            <a:normAutofit/>
          </a:bodyPr>
          <a:lstStyle/>
          <a:p>
            <a:r>
              <a:rPr kumimoji="1" lang="ja-JP" altLang="en-US"/>
              <a:t>マスター タイトルの書式設定</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351144" rtl="0" eaLnBrk="1" latinLnBrk="0" hangingPunct="1">
        <a:spcBef>
          <a:spcPct val="0"/>
        </a:spcBef>
        <a:buNone/>
        <a:defRPr sz="11300" b="0" i="0" u="none" kern="1200">
          <a:solidFill>
            <a:schemeClr val="tx1"/>
          </a:solidFill>
          <a:latin typeface="+mj-lt"/>
          <a:ea typeface="+mj-ea"/>
          <a:cs typeface="+mj-cs"/>
        </a:defRPr>
      </a:lvl1pPr>
    </p:titleStyle>
    <p:bodyStyle>
      <a:lvl1pPr marL="881680" indent="-881680" algn="l" defTabSz="2351144" rtl="0" eaLnBrk="1" latinLnBrk="0" hangingPunct="1">
        <a:spcBef>
          <a:spcPct val="20000"/>
        </a:spcBef>
        <a:buFont typeface="Arial" pitchFamily="34" charset="0"/>
        <a:buChar char="•"/>
        <a:defRPr sz="8200" kern="1200">
          <a:solidFill>
            <a:schemeClr val="tx1"/>
          </a:solidFill>
          <a:latin typeface="+mn-lt"/>
          <a:ea typeface="+mn-ea"/>
          <a:cs typeface="+mn-cs"/>
        </a:defRPr>
      </a:lvl1pPr>
      <a:lvl2pPr marL="1910305" indent="-734733" algn="l" defTabSz="2351144" rtl="0" eaLnBrk="1" latinLnBrk="0" hangingPunct="1">
        <a:spcBef>
          <a:spcPct val="20000"/>
        </a:spcBef>
        <a:buFont typeface="Arial" pitchFamily="34" charset="0"/>
        <a:buChar char="–"/>
        <a:defRPr sz="7200" kern="1200">
          <a:solidFill>
            <a:schemeClr val="tx1"/>
          </a:solidFill>
          <a:latin typeface="+mn-lt"/>
          <a:ea typeface="+mn-ea"/>
          <a:cs typeface="+mn-cs"/>
        </a:defRPr>
      </a:lvl2pPr>
      <a:lvl3pPr marL="2938932" indent="-587786" algn="l" defTabSz="2351144" rtl="0" eaLnBrk="1" latinLnBrk="0" hangingPunct="1">
        <a:spcBef>
          <a:spcPct val="20000"/>
        </a:spcBef>
        <a:buFont typeface="Arial" pitchFamily="34" charset="0"/>
        <a:buChar char="•"/>
        <a:defRPr sz="6100" kern="1200">
          <a:solidFill>
            <a:schemeClr val="tx1"/>
          </a:solidFill>
          <a:latin typeface="+mn-lt"/>
          <a:ea typeface="+mn-ea"/>
          <a:cs typeface="+mn-cs"/>
        </a:defRPr>
      </a:lvl3pPr>
      <a:lvl4pPr marL="4114504"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4pPr>
      <a:lvl5pPr marL="5290076"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5pPr>
      <a:lvl6pPr marL="6465648"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6pPr>
      <a:lvl7pPr marL="7641220"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7pPr>
      <a:lvl8pPr marL="8816794"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8pPr>
      <a:lvl9pPr marL="9992366"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9pPr>
    </p:bodyStyle>
    <p:otherStyle>
      <a:defPPr>
        <a:defRPr lang="en-US"/>
      </a:defPPr>
      <a:lvl1pPr marL="0" algn="l" defTabSz="2351144" rtl="0" eaLnBrk="1" latinLnBrk="0" hangingPunct="1">
        <a:defRPr sz="4600" kern="1200">
          <a:solidFill>
            <a:schemeClr val="tx1"/>
          </a:solidFill>
          <a:latin typeface="+mn-lt"/>
          <a:ea typeface="+mn-ea"/>
          <a:cs typeface="+mn-cs"/>
        </a:defRPr>
      </a:lvl1pPr>
      <a:lvl2pPr marL="1175572" algn="l" defTabSz="2351144" rtl="0" eaLnBrk="1" latinLnBrk="0" hangingPunct="1">
        <a:defRPr sz="4600" kern="1200">
          <a:solidFill>
            <a:schemeClr val="tx1"/>
          </a:solidFill>
          <a:latin typeface="+mn-lt"/>
          <a:ea typeface="+mn-ea"/>
          <a:cs typeface="+mn-cs"/>
        </a:defRPr>
      </a:lvl2pPr>
      <a:lvl3pPr marL="2351144" algn="l" defTabSz="2351144" rtl="0" eaLnBrk="1" latinLnBrk="0" hangingPunct="1">
        <a:defRPr sz="4600" kern="1200">
          <a:solidFill>
            <a:schemeClr val="tx1"/>
          </a:solidFill>
          <a:latin typeface="+mn-lt"/>
          <a:ea typeface="+mn-ea"/>
          <a:cs typeface="+mn-cs"/>
        </a:defRPr>
      </a:lvl3pPr>
      <a:lvl4pPr marL="3526718" algn="l" defTabSz="2351144" rtl="0" eaLnBrk="1" latinLnBrk="0" hangingPunct="1">
        <a:defRPr sz="4600" kern="1200">
          <a:solidFill>
            <a:schemeClr val="tx1"/>
          </a:solidFill>
          <a:latin typeface="+mn-lt"/>
          <a:ea typeface="+mn-ea"/>
          <a:cs typeface="+mn-cs"/>
        </a:defRPr>
      </a:lvl4pPr>
      <a:lvl5pPr marL="4702290" algn="l" defTabSz="2351144" rtl="0" eaLnBrk="1" latinLnBrk="0" hangingPunct="1">
        <a:defRPr sz="4600" kern="1200">
          <a:solidFill>
            <a:schemeClr val="tx1"/>
          </a:solidFill>
          <a:latin typeface="+mn-lt"/>
          <a:ea typeface="+mn-ea"/>
          <a:cs typeface="+mn-cs"/>
        </a:defRPr>
      </a:lvl5pPr>
      <a:lvl6pPr marL="5877862" algn="l" defTabSz="2351144" rtl="0" eaLnBrk="1" latinLnBrk="0" hangingPunct="1">
        <a:defRPr sz="4600" kern="1200">
          <a:solidFill>
            <a:schemeClr val="tx1"/>
          </a:solidFill>
          <a:latin typeface="+mn-lt"/>
          <a:ea typeface="+mn-ea"/>
          <a:cs typeface="+mn-cs"/>
        </a:defRPr>
      </a:lvl6pPr>
      <a:lvl7pPr marL="7053434" algn="l" defTabSz="2351144" rtl="0" eaLnBrk="1" latinLnBrk="0" hangingPunct="1">
        <a:defRPr sz="4600" kern="1200">
          <a:solidFill>
            <a:schemeClr val="tx1"/>
          </a:solidFill>
          <a:latin typeface="+mn-lt"/>
          <a:ea typeface="+mn-ea"/>
          <a:cs typeface="+mn-cs"/>
        </a:defRPr>
      </a:lvl7pPr>
      <a:lvl8pPr marL="8229007" algn="l" defTabSz="2351144" rtl="0" eaLnBrk="1" latinLnBrk="0" hangingPunct="1">
        <a:defRPr sz="4600" kern="1200">
          <a:solidFill>
            <a:schemeClr val="tx1"/>
          </a:solidFill>
          <a:latin typeface="+mn-lt"/>
          <a:ea typeface="+mn-ea"/>
          <a:cs typeface="+mn-cs"/>
        </a:defRPr>
      </a:lvl8pPr>
      <a:lvl9pPr marL="9404580" algn="l" defTabSz="2351144" rtl="0" eaLnBrk="1" latinLnBrk="0" hangingPunct="1">
        <a:defRPr sz="4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13"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12"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chart" Target="../charts/chart4.xml"/><Relationship Id="rId5" Type="http://schemas.openxmlformats.org/officeDocument/2006/relationships/image" Target="../media/image4.png"/><Relationship Id="rId10" Type="http://schemas.openxmlformats.org/officeDocument/2006/relationships/chart" Target="../charts/chart3.xml"/><Relationship Id="rId4" Type="http://schemas.openxmlformats.org/officeDocument/2006/relationships/image" Target="../media/image3.pn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図 52"/>
          <p:cNvPicPr>
            <a:picLocks noChangeAspect="1"/>
          </p:cNvPicPr>
          <p:nvPr/>
        </p:nvPicPr>
        <p:blipFill>
          <a:blip r:embed="rId3"/>
          <a:stretch>
            <a:fillRect/>
          </a:stretch>
        </p:blipFill>
        <p:spPr>
          <a:xfrm>
            <a:off x="335801" y="6167247"/>
            <a:ext cx="5025520" cy="5380521"/>
          </a:xfrm>
          <a:prstGeom prst="rect">
            <a:avLst/>
          </a:prstGeom>
        </p:spPr>
      </p:pic>
      <p:grpSp>
        <p:nvGrpSpPr>
          <p:cNvPr id="36" name="グループ化 35"/>
          <p:cNvGrpSpPr/>
          <p:nvPr/>
        </p:nvGrpSpPr>
        <p:grpSpPr>
          <a:xfrm>
            <a:off x="1753995" y="18820074"/>
            <a:ext cx="3695982" cy="2819400"/>
            <a:chOff x="1753995" y="19009260"/>
            <a:chExt cx="3695982" cy="2819400"/>
          </a:xfrm>
        </p:grpSpPr>
        <p:pic>
          <p:nvPicPr>
            <p:cNvPr id="35" name="図 34"/>
            <p:cNvPicPr>
              <a:picLocks noChangeAspect="1"/>
            </p:cNvPicPr>
            <p:nvPr/>
          </p:nvPicPr>
          <p:blipFill>
            <a:blip r:embed="rId4"/>
            <a:stretch>
              <a:fillRect/>
            </a:stretch>
          </p:blipFill>
          <p:spPr>
            <a:xfrm>
              <a:off x="2097177" y="19009260"/>
              <a:ext cx="3352800" cy="2819400"/>
            </a:xfrm>
            <a:prstGeom prst="rect">
              <a:avLst/>
            </a:prstGeom>
          </p:spPr>
        </p:pic>
        <p:cxnSp>
          <p:nvCxnSpPr>
            <p:cNvPr id="148" name="直線コネクタ 147"/>
            <p:cNvCxnSpPr/>
            <p:nvPr/>
          </p:nvCxnSpPr>
          <p:spPr>
            <a:xfrm flipV="1">
              <a:off x="4298574" y="19142611"/>
              <a:ext cx="1062747" cy="668676"/>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flipV="1">
              <a:off x="3376132" y="19656403"/>
              <a:ext cx="2073845" cy="725095"/>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flipH="1">
              <a:off x="1753995" y="20576865"/>
              <a:ext cx="632598" cy="557704"/>
            </a:xfrm>
            <a:prstGeom prst="line">
              <a:avLst/>
            </a:prstGeom>
            <a:ln w="88900"/>
          </p:spPr>
          <p:style>
            <a:lnRef idx="1">
              <a:schemeClr val="accent1"/>
            </a:lnRef>
            <a:fillRef idx="0">
              <a:schemeClr val="accent1"/>
            </a:fillRef>
            <a:effectRef idx="0">
              <a:schemeClr val="accent1"/>
            </a:effectRef>
            <a:fontRef idx="minor">
              <a:schemeClr val="tx1"/>
            </a:fontRef>
          </p:style>
        </p:cxnSp>
      </p:grpSp>
      <p:grpSp>
        <p:nvGrpSpPr>
          <p:cNvPr id="13" name="グループ化 12"/>
          <p:cNvGrpSpPr/>
          <p:nvPr/>
        </p:nvGrpSpPr>
        <p:grpSpPr>
          <a:xfrm>
            <a:off x="22839048" y="9958650"/>
            <a:ext cx="4408876" cy="4746792"/>
            <a:chOff x="24065837" y="9201680"/>
            <a:chExt cx="6307430" cy="7110430"/>
          </a:xfrm>
        </p:grpSpPr>
        <p:pic>
          <p:nvPicPr>
            <p:cNvPr id="52" name="図 51"/>
            <p:cNvPicPr>
              <a:picLocks noChangeAspect="1"/>
            </p:cNvPicPr>
            <p:nvPr/>
          </p:nvPicPr>
          <p:blipFill>
            <a:blip r:embed="rId5"/>
            <a:stretch>
              <a:fillRect/>
            </a:stretch>
          </p:blipFill>
          <p:spPr>
            <a:xfrm>
              <a:off x="24065837" y="9201680"/>
              <a:ext cx="6307430" cy="7110430"/>
            </a:xfrm>
            <a:prstGeom prst="rect">
              <a:avLst/>
            </a:prstGeom>
          </p:spPr>
        </p:pic>
        <p:sp>
          <p:nvSpPr>
            <p:cNvPr id="12" name="楕円 11"/>
            <p:cNvSpPr/>
            <p:nvPr/>
          </p:nvSpPr>
          <p:spPr>
            <a:xfrm>
              <a:off x="27736800" y="10855482"/>
              <a:ext cx="731520" cy="7315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0" name="楕円 89"/>
            <p:cNvSpPr/>
            <p:nvPr/>
          </p:nvSpPr>
          <p:spPr>
            <a:xfrm>
              <a:off x="25950702" y="11949175"/>
              <a:ext cx="731520" cy="7315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1" name="楕円 90"/>
            <p:cNvSpPr/>
            <p:nvPr/>
          </p:nvSpPr>
          <p:spPr>
            <a:xfrm>
              <a:off x="24657743" y="12025375"/>
              <a:ext cx="731520" cy="7315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6" name="Text Placeholder 25"/>
          <p:cNvSpPr>
            <a:spLocks noGrp="1"/>
          </p:cNvSpPr>
          <p:nvPr>
            <p:ph type="body" sz="quarter" idx="11"/>
          </p:nvPr>
        </p:nvSpPr>
        <p:spPr>
          <a:xfrm>
            <a:off x="711204" y="3412427"/>
            <a:ext cx="10276113" cy="3038867"/>
          </a:xfrm>
        </p:spPr>
        <p:txBody>
          <a:bodyPr/>
          <a:lstStyle/>
          <a:p>
            <a:r>
              <a:rPr lang="en-US" sz="2100" dirty="0" smtClean="0"/>
              <a:t>Praise, </a:t>
            </a:r>
            <a:r>
              <a:rPr lang="en-US" sz="2100" dirty="0"/>
              <a:t>a type of positive feedback in social interaction, is known to activate the reward system in the brain, which involves bilateral nucleus </a:t>
            </a:r>
            <a:r>
              <a:rPr lang="en-US" sz="2100" dirty="0" err="1"/>
              <a:t>accumbens</a:t>
            </a:r>
            <a:r>
              <a:rPr lang="en-US" sz="2100" dirty="0"/>
              <a:t> (</a:t>
            </a:r>
            <a:r>
              <a:rPr lang="en-US" sz="2100" dirty="0" err="1"/>
              <a:t>NAc</a:t>
            </a:r>
            <a:r>
              <a:rPr lang="en-US" sz="2100" dirty="0"/>
              <a:t>), bilateral medial orbitofrontal cortices, and posterior cingulate cortex (PCC). (Liu et al., 2011) </a:t>
            </a:r>
            <a:r>
              <a:rPr lang="en-US" sz="2100" dirty="0" smtClean="0"/>
              <a:t>Praise, </a:t>
            </a:r>
            <a:r>
              <a:rPr lang="en-US" sz="2100" dirty="0"/>
              <a:t>however, </a:t>
            </a:r>
            <a:r>
              <a:rPr lang="en-US" sz="2100" dirty="0" smtClean="0"/>
              <a:t>does </a:t>
            </a:r>
            <a:r>
              <a:rPr lang="en-US" sz="2100" dirty="0"/>
              <a:t>not always reflect the true evaluation by others. While sincere praise is based on the performance or status of the praised person, flattery is not based on such </a:t>
            </a:r>
            <a:r>
              <a:rPr lang="en-US" sz="2100" dirty="0" smtClean="0"/>
              <a:t>features </a:t>
            </a:r>
            <a:r>
              <a:rPr lang="en-US" sz="2100" dirty="0"/>
              <a:t>(Fogg &amp; Nass 1997</a:t>
            </a:r>
            <a:r>
              <a:rPr lang="en-US" sz="2100" dirty="0" smtClean="0"/>
              <a:t>). </a:t>
            </a:r>
            <a:r>
              <a:rPr lang="en-US" sz="2100" dirty="0"/>
              <a:t>Therefore, the reliability of praises could vary from high (sincere praise) to low (flattery). To study if sincere praise and flattery are processed differently in the reward system, we examined the neural activity using functional magnetic resonance imaging (fMRI). </a:t>
            </a:r>
          </a:p>
        </p:txBody>
      </p:sp>
      <p:sp>
        <p:nvSpPr>
          <p:cNvPr id="32" name="Text Placeholder 31"/>
          <p:cNvSpPr>
            <a:spLocks noGrp="1"/>
          </p:cNvSpPr>
          <p:nvPr>
            <p:ph type="body" sz="quarter" idx="17"/>
          </p:nvPr>
        </p:nvSpPr>
        <p:spPr>
          <a:xfrm>
            <a:off x="32918404" y="19535528"/>
            <a:ext cx="10276113" cy="2302904"/>
          </a:xfrm>
        </p:spPr>
        <p:txBody>
          <a:bodyPr/>
          <a:lstStyle/>
          <a:p>
            <a:pPr marL="900113" indent="-900113">
              <a:buNone/>
            </a:pPr>
            <a:r>
              <a:rPr lang="en-US" altLang="ja-JP" dirty="0"/>
              <a:t>Andersen</a:t>
            </a:r>
            <a:r>
              <a:rPr lang="ja-JP" altLang="en-US" dirty="0"/>
              <a:t> </a:t>
            </a:r>
            <a:r>
              <a:rPr lang="en-US" altLang="ja-JP" dirty="0"/>
              <a:t>H. C., (1837) The Emperor’s New Clothes. Retrieved March 9, 2020, from http://ponce.sdsu.edu/the_emperors_new_clothes.html.</a:t>
            </a:r>
            <a:endParaRPr lang="en-US" altLang="ja-JP" dirty="0">
              <a:solidFill>
                <a:srgbClr val="FF0000"/>
              </a:solidFill>
            </a:endParaRPr>
          </a:p>
          <a:p>
            <a:pPr marL="900113" indent="-900113">
              <a:buNone/>
            </a:pPr>
            <a:r>
              <a:rPr lang="en-US" altLang="ja-JP" dirty="0"/>
              <a:t>Fogg, B.J., Nass, C., 1997b. Silicon sycophants: the effects of computers that flatter. International　Journal of Human Computer Studies 46, 551–561.</a:t>
            </a:r>
          </a:p>
          <a:p>
            <a:pPr marL="900113" indent="-900113">
              <a:buNone/>
            </a:pPr>
            <a:r>
              <a:rPr lang="en-US" dirty="0" smtClean="0"/>
              <a:t>Liu </a:t>
            </a:r>
            <a:r>
              <a:rPr lang="en-US" dirty="0"/>
              <a:t>X, Hairston J, </a:t>
            </a:r>
            <a:r>
              <a:rPr lang="en-US" dirty="0" err="1"/>
              <a:t>Schrier</a:t>
            </a:r>
            <a:r>
              <a:rPr lang="en-US" dirty="0"/>
              <a:t> M &amp; Fan J 2011 Common and distinct networks underlying reward valence and processing stages: a meta-analysis of functional neuroimaging studies.　</a:t>
            </a:r>
            <a:r>
              <a:rPr lang="en-US" dirty="0" err="1"/>
              <a:t>Neurosci</a:t>
            </a:r>
            <a:r>
              <a:rPr lang="en-US" dirty="0"/>
              <a:t> </a:t>
            </a:r>
            <a:r>
              <a:rPr lang="en-US" dirty="0" err="1"/>
              <a:t>Biobehav</a:t>
            </a:r>
            <a:r>
              <a:rPr lang="en-US" dirty="0"/>
              <a:t> Rev. Apr; 35(5):1219-36.</a:t>
            </a:r>
          </a:p>
          <a:p>
            <a:endParaRPr lang="en-US" dirty="0"/>
          </a:p>
        </p:txBody>
      </p:sp>
      <p:sp>
        <p:nvSpPr>
          <p:cNvPr id="34" name="Text Placeholder 33"/>
          <p:cNvSpPr>
            <a:spLocks noGrp="1"/>
          </p:cNvSpPr>
          <p:nvPr>
            <p:ph type="body" sz="quarter" idx="19"/>
          </p:nvPr>
        </p:nvSpPr>
        <p:spPr>
          <a:xfrm>
            <a:off x="32918403" y="3398689"/>
            <a:ext cx="10276113" cy="6479867"/>
          </a:xfrm>
        </p:spPr>
        <p:txBody>
          <a:bodyPr/>
          <a:lstStyle/>
          <a:p>
            <a:pPr marL="0" indent="0">
              <a:buNone/>
            </a:pPr>
            <a:r>
              <a:rPr lang="en-US" sz="2400" dirty="0"/>
              <a:t>The current results indicate that the two parts of the reward system (the right </a:t>
            </a:r>
            <a:r>
              <a:rPr lang="en-US" sz="2400" dirty="0" err="1"/>
              <a:t>NAc</a:t>
            </a:r>
            <a:r>
              <a:rPr lang="en-US" sz="2400" dirty="0"/>
              <a:t> and the PCC) respond to verbal praises when the receiver puts trust in the contents of the feedback. These regions, especially the PCC, potentially reflect the value of sincere evaluation of oneself by others, not responding to the superficial meaning of the praise words. </a:t>
            </a:r>
          </a:p>
          <a:p>
            <a:pPr marL="0" indent="0">
              <a:buNone/>
            </a:pPr>
            <a:r>
              <a:rPr lang="en-US" sz="2400" dirty="0"/>
              <a:t>Flattery words, which are not based on the receiver’s performance or status, are not likely to activate the reward system as much as sincere </a:t>
            </a:r>
            <a:r>
              <a:rPr lang="en-US" sz="2400" dirty="0" smtClean="0"/>
              <a:t>praise. In essence, this </a:t>
            </a:r>
            <a:r>
              <a:rPr lang="en-US" sz="2400" dirty="0"/>
              <a:t>indicates that they are not processed as positively as sincere reward. </a:t>
            </a:r>
          </a:p>
          <a:p>
            <a:pPr marL="0" indent="0">
              <a:buNone/>
            </a:pPr>
            <a:endParaRPr lang="en-US" sz="800" dirty="0"/>
          </a:p>
          <a:p>
            <a:pPr marL="0" indent="0">
              <a:buNone/>
            </a:pPr>
            <a:r>
              <a:rPr lang="en-US" sz="2400" dirty="0"/>
              <a:t>In general, words with superficial meaning cannot have profound meaning at the same time. The current results indicate that the superficiality of the </a:t>
            </a:r>
            <a:r>
              <a:rPr lang="en-US" sz="2400" dirty="0" smtClean="0"/>
              <a:t>feedback is </a:t>
            </a:r>
            <a:r>
              <a:rPr lang="en-US" sz="2400" dirty="0"/>
              <a:t>indeed associated with different degrees of brain activations.</a:t>
            </a:r>
          </a:p>
          <a:p>
            <a:pPr marL="0" indent="0">
              <a:buNone/>
            </a:pPr>
            <a:r>
              <a:rPr lang="en-US" sz="2400" dirty="0"/>
              <a:t>Although the present study only focused on the particular words for praises/feedbacks, the superficiality of words or other social (even non-verbal) </a:t>
            </a:r>
            <a:r>
              <a:rPr lang="en-US" sz="2400" dirty="0" smtClean="0"/>
              <a:t>expressions, </a:t>
            </a:r>
            <a:r>
              <a:rPr lang="en-US" sz="2400" dirty="0"/>
              <a:t>in </a:t>
            </a:r>
            <a:r>
              <a:rPr lang="en-US" sz="2400" dirty="0" smtClean="0"/>
              <a:t>general, </a:t>
            </a:r>
            <a:r>
              <a:rPr lang="en-US" sz="2400" dirty="0"/>
              <a:t>may also be processed in the same parts of the reward system. Further study is needed to elucidate the role of these regions </a:t>
            </a:r>
            <a:r>
              <a:rPr lang="en-US" sz="2400" dirty="0" smtClean="0"/>
              <a:t>during </a:t>
            </a:r>
            <a:r>
              <a:rPr lang="en-US" sz="2400" dirty="0"/>
              <a:t>sincere and flattery social communications.</a:t>
            </a:r>
            <a:endParaRPr lang="en-US" sz="2000" dirty="0"/>
          </a:p>
        </p:txBody>
      </p:sp>
      <p:sp>
        <p:nvSpPr>
          <p:cNvPr id="38" name="Picture Placeholder 37"/>
          <p:cNvSpPr>
            <a:spLocks noGrp="1"/>
          </p:cNvSpPr>
          <p:nvPr>
            <p:ph type="pic" sz="quarter" idx="23"/>
          </p:nvPr>
        </p:nvSpPr>
        <p:spPr/>
      </p:sp>
      <p:sp>
        <p:nvSpPr>
          <p:cNvPr id="42" name="Text Placeholder 41"/>
          <p:cNvSpPr>
            <a:spLocks noGrp="1"/>
          </p:cNvSpPr>
          <p:nvPr>
            <p:ph type="body" sz="quarter" idx="27"/>
          </p:nvPr>
        </p:nvSpPr>
        <p:spPr>
          <a:xfrm>
            <a:off x="22148803" y="3238256"/>
            <a:ext cx="10276113" cy="1271722"/>
          </a:xfrm>
        </p:spPr>
        <p:txBody>
          <a:bodyPr/>
          <a:lstStyle/>
          <a:p>
            <a:r>
              <a:rPr kumimoji="1" lang="en-US" altLang="ja-JP" sz="2000" b="1" dirty="0"/>
              <a:t>Questionnaire</a:t>
            </a:r>
          </a:p>
          <a:p>
            <a:r>
              <a:rPr lang="en-US" sz="2000" dirty="0"/>
              <a:t>There were significant differences between the three conditions both in Q1 and Q2 score. </a:t>
            </a:r>
          </a:p>
          <a:p>
            <a:r>
              <a:rPr lang="en-US" sz="2000" dirty="0"/>
              <a:t>(Fig.3: The statistical differences between conditions were examined with a t-test.) </a:t>
            </a:r>
          </a:p>
          <a:p>
            <a:endParaRPr lang="en-US" dirty="0"/>
          </a:p>
        </p:txBody>
      </p:sp>
      <p:sp>
        <p:nvSpPr>
          <p:cNvPr id="7" name="テキスト プレースホルダー 6"/>
          <p:cNvSpPr>
            <a:spLocks noGrp="1"/>
          </p:cNvSpPr>
          <p:nvPr>
            <p:ph type="body" sz="quarter" idx="16"/>
          </p:nvPr>
        </p:nvSpPr>
        <p:spPr>
          <a:xfrm>
            <a:off x="11480804" y="2579916"/>
            <a:ext cx="10276113" cy="711200"/>
          </a:xfrm>
        </p:spPr>
        <p:txBody>
          <a:bodyPr/>
          <a:lstStyle/>
          <a:p>
            <a:r>
              <a:rPr kumimoji="1" lang="en-US" altLang="ja-JP" dirty="0"/>
              <a:t>Methods</a:t>
            </a:r>
            <a:endParaRPr kumimoji="1" lang="ja-JP" altLang="en-US" dirty="0"/>
          </a:p>
        </p:txBody>
      </p:sp>
      <p:sp>
        <p:nvSpPr>
          <p:cNvPr id="8" name="テキスト プレースホルダー 7"/>
          <p:cNvSpPr>
            <a:spLocks noGrp="1"/>
          </p:cNvSpPr>
          <p:nvPr>
            <p:ph type="body" sz="quarter" idx="10"/>
          </p:nvPr>
        </p:nvSpPr>
        <p:spPr>
          <a:xfrm>
            <a:off x="711204" y="2579916"/>
            <a:ext cx="10276113" cy="711200"/>
          </a:xfrm>
        </p:spPr>
        <p:txBody>
          <a:bodyPr/>
          <a:lstStyle/>
          <a:p>
            <a:r>
              <a:rPr kumimoji="1" lang="en-US" altLang="ja-JP" dirty="0"/>
              <a:t>Introduction</a:t>
            </a:r>
            <a:endParaRPr kumimoji="1" lang="ja-JP" altLang="en-US" dirty="0"/>
          </a:p>
        </p:txBody>
      </p:sp>
      <p:sp>
        <p:nvSpPr>
          <p:cNvPr id="9" name="テキスト プレースホルダー 8"/>
          <p:cNvSpPr>
            <a:spLocks noGrp="1"/>
          </p:cNvSpPr>
          <p:nvPr>
            <p:ph type="body" sz="quarter" idx="26"/>
          </p:nvPr>
        </p:nvSpPr>
        <p:spPr>
          <a:xfrm>
            <a:off x="22148803" y="2579916"/>
            <a:ext cx="10276113" cy="711200"/>
          </a:xfrm>
        </p:spPr>
        <p:txBody>
          <a:bodyPr/>
          <a:lstStyle/>
          <a:p>
            <a:endParaRPr kumimoji="1" lang="ja-JP" altLang="en-US"/>
          </a:p>
        </p:txBody>
      </p:sp>
      <p:sp>
        <p:nvSpPr>
          <p:cNvPr id="10" name="テキスト プレースホルダー 9"/>
          <p:cNvSpPr>
            <a:spLocks noGrp="1"/>
          </p:cNvSpPr>
          <p:nvPr>
            <p:ph type="body" sz="quarter" idx="18"/>
          </p:nvPr>
        </p:nvSpPr>
        <p:spPr>
          <a:xfrm>
            <a:off x="32918403" y="2605222"/>
            <a:ext cx="10276113" cy="711200"/>
          </a:xfrm>
        </p:spPr>
        <p:txBody>
          <a:bodyPr/>
          <a:lstStyle/>
          <a:p>
            <a:endParaRPr kumimoji="1" lang="ja-JP" altLang="en-US" dirty="0"/>
          </a:p>
        </p:txBody>
      </p:sp>
      <p:sp>
        <p:nvSpPr>
          <p:cNvPr id="11" name="テキスト プレースホルダー 10"/>
          <p:cNvSpPr>
            <a:spLocks noGrp="1"/>
          </p:cNvSpPr>
          <p:nvPr>
            <p:ph type="body" sz="quarter" idx="20"/>
          </p:nvPr>
        </p:nvSpPr>
        <p:spPr>
          <a:xfrm>
            <a:off x="32918404" y="18609876"/>
            <a:ext cx="10276113" cy="711200"/>
          </a:xfrm>
        </p:spPr>
        <p:txBody>
          <a:bodyPr/>
          <a:lstStyle/>
          <a:p>
            <a:endParaRPr kumimoji="1" lang="ja-JP" altLang="en-US" dirty="0"/>
          </a:p>
        </p:txBody>
      </p:sp>
      <p:sp>
        <p:nvSpPr>
          <p:cNvPr id="46" name="タイトル 1"/>
          <p:cNvSpPr txBox="1">
            <a:spLocks/>
          </p:cNvSpPr>
          <p:nvPr/>
        </p:nvSpPr>
        <p:spPr>
          <a:xfrm>
            <a:off x="718458" y="168149"/>
            <a:ext cx="42497830" cy="2235200"/>
          </a:xfrm>
          <a:prstGeom prst="rect">
            <a:avLst/>
          </a:prstGeom>
          <a:solidFill>
            <a:srgbClr val="01014B"/>
          </a:solidFill>
          <a:ln>
            <a:solidFill>
              <a:srgbClr val="01014B"/>
            </a:solidFill>
          </a:ln>
        </p:spPr>
        <p:txBody>
          <a:bodyPr vert="horz" lIns="105503" tIns="52752" rIns="105503" bIns="52752" rtlCol="0" anchor="ctr" anchorCtr="1">
            <a:normAutofit/>
          </a:bodyPr>
          <a:lstStyle>
            <a:lvl1pPr algn="ctr" defTabSz="2351232" rtl="0" eaLnBrk="1" latinLnBrk="0" hangingPunct="1">
              <a:spcBef>
                <a:spcPct val="0"/>
              </a:spcBef>
              <a:buNone/>
              <a:defRPr sz="4200" b="1" i="0" u="none" kern="1200">
                <a:solidFill>
                  <a:schemeClr val="bg1"/>
                </a:solidFill>
                <a:latin typeface="Arial"/>
                <a:ea typeface="+mj-ea"/>
                <a:cs typeface="Arial"/>
              </a:defRPr>
            </a:lvl1pPr>
          </a:lstStyle>
          <a:p>
            <a:r>
              <a:rPr lang="en-US" altLang="ja-JP" sz="4400" dirty="0"/>
              <a:t>Tell me the truth: the effect of feedback reliability in praise words on neural activation in reward system</a:t>
            </a:r>
            <a:r>
              <a:rPr lang="ja-JP" altLang="ja-JP" sz="4400" dirty="0"/>
              <a:t/>
            </a:r>
            <a:br>
              <a:rPr lang="ja-JP" altLang="ja-JP" sz="4400" dirty="0"/>
            </a:br>
            <a:r>
              <a:rPr lang="en-US" altLang="ja-JP" sz="2400" dirty="0" err="1"/>
              <a:t>Shotaro</a:t>
            </a:r>
            <a:r>
              <a:rPr lang="en-US" altLang="ja-JP" sz="2400" dirty="0"/>
              <a:t> Fujiwara</a:t>
            </a:r>
            <a:r>
              <a:rPr lang="en-US" altLang="ja-JP" sz="2400" baseline="30000" dirty="0"/>
              <a:t>1</a:t>
            </a:r>
            <a:r>
              <a:rPr lang="en-US" altLang="ja-JP" sz="2400" dirty="0"/>
              <a:t> Ryo Ishibashi</a:t>
            </a:r>
            <a:r>
              <a:rPr lang="en-US" altLang="ja-JP" sz="2400" baseline="30000" dirty="0"/>
              <a:t>2,3</a:t>
            </a:r>
            <a:r>
              <a:rPr lang="en-US" altLang="ja-JP" sz="2400" dirty="0"/>
              <a:t> </a:t>
            </a:r>
            <a:r>
              <a:rPr lang="en-US" altLang="ja-JP" sz="2400" dirty="0" err="1"/>
              <a:t>Azumi</a:t>
            </a:r>
            <a:r>
              <a:rPr lang="en-US" altLang="ja-JP" sz="2400" dirty="0"/>
              <a:t> Tanabe-Ishibashi</a:t>
            </a:r>
            <a:r>
              <a:rPr lang="en-US" altLang="ja-JP" sz="2400" baseline="30000" dirty="0"/>
              <a:t>3</a:t>
            </a:r>
            <a:r>
              <a:rPr lang="en-US" altLang="ja-JP" sz="2400" dirty="0"/>
              <a:t> RyutaKawashima</a:t>
            </a:r>
            <a:r>
              <a:rPr lang="en-US" altLang="ja-JP" sz="2400" baseline="30000" dirty="0"/>
              <a:t>2,3</a:t>
            </a:r>
            <a:r>
              <a:rPr lang="en-US" altLang="ja-JP" sz="2400" dirty="0"/>
              <a:t> Motoaki </a:t>
            </a:r>
            <a:r>
              <a:rPr lang="en-US" altLang="ja-JP" sz="2400" dirty="0" smtClean="0"/>
              <a:t>Sugiura</a:t>
            </a:r>
            <a:r>
              <a:rPr lang="en-US" altLang="ja-JP" sz="2400" baseline="30000" dirty="0" smtClean="0"/>
              <a:t>2,3</a:t>
            </a:r>
            <a:r>
              <a:rPr lang="ja-JP" altLang="ja-JP" sz="1600" dirty="0"/>
              <a:t/>
            </a:r>
            <a:br>
              <a:rPr lang="ja-JP" altLang="ja-JP" sz="1600" dirty="0"/>
            </a:br>
            <a:r>
              <a:rPr lang="en-US" altLang="ja-JP" sz="1600" dirty="0"/>
              <a:t>1. School of Medicine, Tohoku University, Japan 2. Smart-Aging Research Center, Tohoku University, Japan</a:t>
            </a:r>
            <a:r>
              <a:rPr lang="ja-JP" altLang="ja-JP" sz="1600" dirty="0"/>
              <a:t/>
            </a:r>
            <a:br>
              <a:rPr lang="ja-JP" altLang="ja-JP" sz="1600" dirty="0"/>
            </a:br>
            <a:r>
              <a:rPr lang="en-US" altLang="ja-JP" sz="1600" dirty="0"/>
              <a:t>3. Institute for Development, Aging, and Cancer, Tohoku University, Japan</a:t>
            </a:r>
            <a:endParaRPr kumimoji="1" lang="ja-JP" altLang="en-US" dirty="0"/>
          </a:p>
        </p:txBody>
      </p:sp>
      <p:grpSp>
        <p:nvGrpSpPr>
          <p:cNvPr id="54" name="グループ化 53"/>
          <p:cNvGrpSpPr/>
          <p:nvPr/>
        </p:nvGrpSpPr>
        <p:grpSpPr>
          <a:xfrm>
            <a:off x="194514" y="10993018"/>
            <a:ext cx="9453304" cy="3630015"/>
            <a:chOff x="241553" y="7450003"/>
            <a:chExt cx="9453304" cy="3630015"/>
          </a:xfrm>
        </p:grpSpPr>
        <p:grpSp>
          <p:nvGrpSpPr>
            <p:cNvPr id="55" name="グループ化 54"/>
            <p:cNvGrpSpPr/>
            <p:nvPr/>
          </p:nvGrpSpPr>
          <p:grpSpPr>
            <a:xfrm>
              <a:off x="564725" y="7450003"/>
              <a:ext cx="9130132" cy="2570300"/>
              <a:chOff x="564725" y="7450003"/>
              <a:chExt cx="9130132" cy="2570300"/>
            </a:xfrm>
          </p:grpSpPr>
          <p:sp>
            <p:nvSpPr>
              <p:cNvPr id="57" name="正方形/長方形 56"/>
              <p:cNvSpPr/>
              <p:nvPr/>
            </p:nvSpPr>
            <p:spPr>
              <a:xfrm>
                <a:off x="2721058" y="7575347"/>
                <a:ext cx="6973799" cy="1323439"/>
              </a:xfrm>
              <a:prstGeom prst="rect">
                <a:avLst/>
              </a:prstGeom>
            </p:spPr>
            <p:txBody>
              <a:bodyPr wrap="square">
                <a:spAutoFit/>
              </a:bodyPr>
              <a:lstStyle/>
              <a:p>
                <a:r>
                  <a:rPr lang="en-US" altLang="ja-JP" sz="4000" dirty="0">
                    <a:solidFill>
                      <a:srgbClr val="000000"/>
                    </a:solidFill>
                    <a:ea typeface="UD デジタル 教科書体 NK-R" panose="02020400000000000000" pitchFamily="18" charset="-128"/>
                  </a:rPr>
                  <a:t>Oh! How beautiful </a:t>
                </a:r>
                <a:r>
                  <a:rPr lang="en-US" altLang="ja-JP" sz="4000" dirty="0" smtClean="0">
                    <a:solidFill>
                      <a:srgbClr val="000000"/>
                    </a:solidFill>
                    <a:ea typeface="UD デジタル 教科書体 NK-R" panose="02020400000000000000" pitchFamily="18" charset="-128"/>
                  </a:rPr>
                  <a:t>our </a:t>
                </a:r>
                <a:r>
                  <a:rPr lang="en-US" altLang="ja-JP" sz="4000" dirty="0">
                    <a:solidFill>
                      <a:srgbClr val="000000"/>
                    </a:solidFill>
                    <a:ea typeface="UD デジタル 教科書体 NK-R" panose="02020400000000000000" pitchFamily="18" charset="-128"/>
                  </a:rPr>
                  <a:t>Emperor's new </a:t>
                </a:r>
                <a:r>
                  <a:rPr lang="en-US" altLang="ja-JP" sz="4000" dirty="0" smtClean="0">
                    <a:solidFill>
                      <a:srgbClr val="000000"/>
                    </a:solidFill>
                    <a:ea typeface="UD デジタル 教科書体 NK-R" panose="02020400000000000000" pitchFamily="18" charset="-128"/>
                  </a:rPr>
                  <a:t>clothes </a:t>
                </a:r>
                <a:r>
                  <a:rPr lang="en-US" altLang="ja-JP" sz="4000" dirty="0" smtClean="0">
                    <a:ea typeface="UD デジタル 教科書体 NK-R" panose="02020400000000000000" pitchFamily="18" charset="-128"/>
                  </a:rPr>
                  <a:t>are!</a:t>
                </a:r>
                <a:endParaRPr lang="ja-JP" altLang="en-US" sz="4000" dirty="0">
                  <a:ea typeface="UD デジタル 教科書体 NK-R" panose="02020400000000000000" pitchFamily="18" charset="-128"/>
                </a:endParaRPr>
              </a:p>
            </p:txBody>
          </p:sp>
          <p:grpSp>
            <p:nvGrpSpPr>
              <p:cNvPr id="58" name="グループ化 57"/>
              <p:cNvGrpSpPr/>
              <p:nvPr/>
            </p:nvGrpSpPr>
            <p:grpSpPr>
              <a:xfrm>
                <a:off x="564725" y="7450003"/>
                <a:ext cx="8509159" cy="2570300"/>
                <a:chOff x="31773595" y="-531188"/>
                <a:chExt cx="11367437" cy="4156787"/>
              </a:xfrm>
            </p:grpSpPr>
            <p:pic>
              <p:nvPicPr>
                <p:cNvPr id="59" name="Picture 3" descr="C:\Users\fujiwara\AppData\Local\Microsoft\Windows\INetCache\IE\2O9UI734\man-1716297_960_72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773595" y="490488"/>
                  <a:ext cx="4060815" cy="3135111"/>
                </a:xfrm>
                <a:prstGeom prst="rect">
                  <a:avLst/>
                </a:prstGeom>
                <a:noFill/>
                <a:extLst>
                  <a:ext uri="{909E8E84-426E-40DD-AFC4-6F175D3DCCD1}">
                    <a14:hiddenFill xmlns:a14="http://schemas.microsoft.com/office/drawing/2010/main">
                      <a:solidFill>
                        <a:srgbClr val="FFFFFF"/>
                      </a:solidFill>
                    </a14:hiddenFill>
                  </a:ext>
                </a:extLst>
              </p:spPr>
            </p:pic>
            <p:sp>
              <p:nvSpPr>
                <p:cNvPr id="60" name="角丸四角形吹き出し 59"/>
                <p:cNvSpPr/>
                <p:nvPr/>
              </p:nvSpPr>
              <p:spPr>
                <a:xfrm>
                  <a:off x="33691617" y="-531188"/>
                  <a:ext cx="9449415" cy="2557701"/>
                </a:xfrm>
                <a:prstGeom prst="wedgeRoundRectCallou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56" name="テキスト ボックス 55"/>
            <p:cNvSpPr txBox="1"/>
            <p:nvPr/>
          </p:nvSpPr>
          <p:spPr>
            <a:xfrm>
              <a:off x="241553" y="9972022"/>
              <a:ext cx="3118963" cy="1107996"/>
            </a:xfrm>
            <a:prstGeom prst="rect">
              <a:avLst/>
            </a:prstGeom>
            <a:noFill/>
          </p:spPr>
          <p:txBody>
            <a:bodyPr wrap="square" rtlCol="0">
              <a:spAutoFit/>
            </a:bodyPr>
            <a:lstStyle/>
            <a:p>
              <a:r>
                <a:rPr kumimoji="1" lang="en-US" altLang="ja-JP" sz="6600" dirty="0"/>
                <a:t>Flattery</a:t>
              </a:r>
              <a:endParaRPr kumimoji="1" lang="ja-JP" altLang="en-US" sz="6600" dirty="0"/>
            </a:p>
          </p:txBody>
        </p:sp>
      </p:grpSp>
      <p:grpSp>
        <p:nvGrpSpPr>
          <p:cNvPr id="61" name="グループ化 60"/>
          <p:cNvGrpSpPr/>
          <p:nvPr/>
        </p:nvGrpSpPr>
        <p:grpSpPr>
          <a:xfrm>
            <a:off x="3012254" y="12865573"/>
            <a:ext cx="7647112" cy="3283196"/>
            <a:chOff x="3481733" y="14039243"/>
            <a:chExt cx="7647112" cy="3283196"/>
          </a:xfrm>
        </p:grpSpPr>
        <p:grpSp>
          <p:nvGrpSpPr>
            <p:cNvPr id="62" name="グループ化 61"/>
            <p:cNvGrpSpPr/>
            <p:nvPr/>
          </p:nvGrpSpPr>
          <p:grpSpPr>
            <a:xfrm>
              <a:off x="3481733" y="14039243"/>
              <a:ext cx="7647112" cy="2625088"/>
              <a:chOff x="3953288" y="14120039"/>
              <a:chExt cx="7546534" cy="2625088"/>
            </a:xfrm>
          </p:grpSpPr>
          <p:sp>
            <p:nvSpPr>
              <p:cNvPr id="64" name="正方形/長方形 63"/>
              <p:cNvSpPr/>
              <p:nvPr/>
            </p:nvSpPr>
            <p:spPr>
              <a:xfrm>
                <a:off x="4878578" y="14340684"/>
                <a:ext cx="5945959" cy="1323439"/>
              </a:xfrm>
              <a:prstGeom prst="rect">
                <a:avLst/>
              </a:prstGeom>
            </p:spPr>
            <p:txBody>
              <a:bodyPr wrap="square">
                <a:spAutoFit/>
              </a:bodyPr>
              <a:lstStyle/>
              <a:p>
                <a:r>
                  <a:rPr lang="en-US" altLang="ja-JP" sz="4000" dirty="0">
                    <a:ea typeface="Meiryo" panose="020B0604030504040204" pitchFamily="50" charset="-128"/>
                  </a:rPr>
                  <a:t>But the Emperor </a:t>
                </a:r>
                <a:r>
                  <a:rPr lang="en-US" altLang="ja-JP" sz="4000" dirty="0" smtClean="0">
                    <a:ea typeface="Meiryo" panose="020B0604030504040204" pitchFamily="50" charset="-128"/>
                  </a:rPr>
                  <a:t>isn’t wearing anything</a:t>
                </a:r>
                <a:r>
                  <a:rPr lang="en-US" altLang="ja-JP" sz="4000" dirty="0" smtClean="0">
                    <a:solidFill>
                      <a:srgbClr val="000000"/>
                    </a:solidFill>
                    <a:ea typeface="Meiryo" panose="020B0604030504040204" pitchFamily="50" charset="-128"/>
                  </a:rPr>
                  <a:t>!</a:t>
                </a:r>
                <a:endParaRPr lang="ja-JP" altLang="en-US" sz="4000" dirty="0"/>
              </a:p>
            </p:txBody>
          </p:sp>
          <p:grpSp>
            <p:nvGrpSpPr>
              <p:cNvPr id="65" name="グループ化 64"/>
              <p:cNvGrpSpPr/>
              <p:nvPr/>
            </p:nvGrpSpPr>
            <p:grpSpPr>
              <a:xfrm>
                <a:off x="3953288" y="14120039"/>
                <a:ext cx="7546534" cy="2625088"/>
                <a:chOff x="21845923" y="-727783"/>
                <a:chExt cx="11845695" cy="4356240"/>
              </a:xfrm>
            </p:grpSpPr>
            <p:pic>
              <p:nvPicPr>
                <p:cNvPr id="66" name="Picture 4" descr="C:\Users\fujiwara\AppData\Local\Microsoft\Windows\INetCache\IE\2O9UI734\man-1716297_960_72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29127169" y="424566"/>
                  <a:ext cx="4564449" cy="3203891"/>
                </a:xfrm>
                <a:prstGeom prst="rect">
                  <a:avLst/>
                </a:prstGeom>
                <a:noFill/>
                <a:extLst>
                  <a:ext uri="{909E8E84-426E-40DD-AFC4-6F175D3DCCD1}">
                    <a14:hiddenFill xmlns:a14="http://schemas.microsoft.com/office/drawing/2010/main">
                      <a:solidFill>
                        <a:srgbClr val="FFFFFF"/>
                      </a:solidFill>
                    </a14:hiddenFill>
                  </a:ext>
                </a:extLst>
              </p:spPr>
            </p:pic>
            <p:sp>
              <p:nvSpPr>
                <p:cNvPr id="67" name="角丸四角形吹き出し 66"/>
                <p:cNvSpPr/>
                <p:nvPr/>
              </p:nvSpPr>
              <p:spPr>
                <a:xfrm flipH="1">
                  <a:off x="21845923" y="-727783"/>
                  <a:ext cx="9623163" cy="2829911"/>
                </a:xfrm>
                <a:prstGeom prst="wedgeRoundRectCallou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63" name="テキスト ボックス 62"/>
            <p:cNvSpPr txBox="1"/>
            <p:nvPr/>
          </p:nvSpPr>
          <p:spPr>
            <a:xfrm>
              <a:off x="3481734" y="16214443"/>
              <a:ext cx="6718494" cy="1107996"/>
            </a:xfrm>
            <a:prstGeom prst="rect">
              <a:avLst/>
            </a:prstGeom>
            <a:noFill/>
          </p:spPr>
          <p:txBody>
            <a:bodyPr wrap="square" rtlCol="0">
              <a:spAutoFit/>
            </a:bodyPr>
            <a:lstStyle/>
            <a:p>
              <a:r>
                <a:rPr kumimoji="1" lang="en-US" altLang="ja-JP" sz="6600" dirty="0" smtClean="0"/>
                <a:t>Sincere feedback</a:t>
              </a:r>
              <a:endParaRPr kumimoji="1" lang="ja-JP" altLang="en-US" sz="6600" dirty="0"/>
            </a:p>
          </p:txBody>
        </p:sp>
      </p:grpSp>
      <p:sp>
        <p:nvSpPr>
          <p:cNvPr id="68" name="正方形/長方形 67"/>
          <p:cNvSpPr/>
          <p:nvPr/>
        </p:nvSpPr>
        <p:spPr>
          <a:xfrm>
            <a:off x="2118361" y="10432554"/>
            <a:ext cx="8381098" cy="523220"/>
          </a:xfrm>
          <a:prstGeom prst="rect">
            <a:avLst/>
          </a:prstGeom>
        </p:spPr>
        <p:txBody>
          <a:bodyPr wrap="square">
            <a:spAutoFit/>
          </a:bodyPr>
          <a:lstStyle/>
          <a:p>
            <a:r>
              <a:rPr lang="en-US" altLang="ja-JP" sz="2800" dirty="0"/>
              <a:t>The Emperor's New Clothes</a:t>
            </a:r>
            <a:r>
              <a:rPr lang="ja-JP" altLang="en-US" sz="2800" dirty="0"/>
              <a:t>；</a:t>
            </a:r>
            <a:r>
              <a:rPr lang="en-US" altLang="ja-JP" sz="2800" dirty="0"/>
              <a:t>a fairy tale by Andersen</a:t>
            </a:r>
            <a:endParaRPr lang="ja-JP" altLang="en-US" sz="2800" dirty="0"/>
          </a:p>
        </p:txBody>
      </p:sp>
      <p:grpSp>
        <p:nvGrpSpPr>
          <p:cNvPr id="72" name="グループ化 71"/>
          <p:cNvGrpSpPr/>
          <p:nvPr/>
        </p:nvGrpSpPr>
        <p:grpSpPr>
          <a:xfrm>
            <a:off x="28702499" y="11729713"/>
            <a:ext cx="3300644" cy="3426704"/>
            <a:chOff x="29963723" y="10884969"/>
            <a:chExt cx="5418905" cy="4455201"/>
          </a:xfrm>
        </p:grpSpPr>
        <p:grpSp>
          <p:nvGrpSpPr>
            <p:cNvPr id="73" name="グループ化 72"/>
            <p:cNvGrpSpPr/>
            <p:nvPr/>
          </p:nvGrpSpPr>
          <p:grpSpPr>
            <a:xfrm>
              <a:off x="32016906" y="10884969"/>
              <a:ext cx="2120694" cy="596289"/>
              <a:chOff x="24877488" y="9710362"/>
              <a:chExt cx="2162832" cy="437122"/>
            </a:xfrm>
          </p:grpSpPr>
          <p:grpSp>
            <p:nvGrpSpPr>
              <p:cNvPr id="75" name="グループ化 74"/>
              <p:cNvGrpSpPr/>
              <p:nvPr/>
            </p:nvGrpSpPr>
            <p:grpSpPr>
              <a:xfrm>
                <a:off x="24877488" y="9959409"/>
                <a:ext cx="2162832" cy="188075"/>
                <a:chOff x="30790055" y="10234043"/>
                <a:chExt cx="2162832" cy="376150"/>
              </a:xfrm>
            </p:grpSpPr>
            <p:cxnSp>
              <p:nvCxnSpPr>
                <p:cNvPr id="77" name="直線コネクタ 76"/>
                <p:cNvCxnSpPr/>
                <p:nvPr/>
              </p:nvCxnSpPr>
              <p:spPr>
                <a:xfrm flipV="1">
                  <a:off x="30790055" y="10236265"/>
                  <a:ext cx="0" cy="37392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flipH="1">
                  <a:off x="30792887" y="10234043"/>
                  <a:ext cx="216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V="1">
                  <a:off x="32952887" y="10234043"/>
                  <a:ext cx="0" cy="376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テキスト ボックス 75"/>
              <p:cNvSpPr txBox="1"/>
              <p:nvPr/>
            </p:nvSpPr>
            <p:spPr>
              <a:xfrm>
                <a:off x="25626349" y="9710362"/>
                <a:ext cx="693881" cy="345656"/>
              </a:xfrm>
              <a:prstGeom prst="rect">
                <a:avLst/>
              </a:prstGeom>
              <a:noFill/>
            </p:spPr>
            <p:txBody>
              <a:bodyPr wrap="square" rtlCol="0">
                <a:spAutoFit/>
              </a:bodyPr>
              <a:lstStyle/>
              <a:p>
                <a:pPr algn="ctr"/>
                <a:r>
                  <a:rPr kumimoji="1" lang="en-US" altLang="ja-JP" sz="2321" dirty="0"/>
                  <a:t>*</a:t>
                </a:r>
                <a:endParaRPr kumimoji="1" lang="ja-JP" altLang="en-US" sz="2321" dirty="0"/>
              </a:p>
            </p:txBody>
          </p:sp>
        </p:grpSp>
        <p:graphicFrame>
          <p:nvGraphicFramePr>
            <p:cNvPr id="74" name="グラフ 73"/>
            <p:cNvGraphicFramePr>
              <a:graphicFrameLocks/>
            </p:cNvGraphicFramePr>
            <p:nvPr>
              <p:extLst>
                <p:ext uri="{D42A27DB-BD31-4B8C-83A1-F6EECF244321}">
                  <p14:modId xmlns:p14="http://schemas.microsoft.com/office/powerpoint/2010/main" val="4028313017"/>
                </p:ext>
              </p:extLst>
            </p:nvPr>
          </p:nvGraphicFramePr>
          <p:xfrm>
            <a:off x="29963723" y="11231482"/>
            <a:ext cx="5418905" cy="4108688"/>
          </p:xfrm>
          <a:graphic>
            <a:graphicData uri="http://schemas.openxmlformats.org/drawingml/2006/chart">
              <c:chart xmlns:c="http://schemas.openxmlformats.org/drawingml/2006/chart" xmlns:r="http://schemas.openxmlformats.org/officeDocument/2006/relationships" r:id="rId8"/>
            </a:graphicData>
          </a:graphic>
        </p:graphicFrame>
      </p:grpSp>
      <p:grpSp>
        <p:nvGrpSpPr>
          <p:cNvPr id="82" name="グループ化 81"/>
          <p:cNvGrpSpPr/>
          <p:nvPr/>
        </p:nvGrpSpPr>
        <p:grpSpPr>
          <a:xfrm>
            <a:off x="28388212" y="8077230"/>
            <a:ext cx="3583215" cy="3146241"/>
            <a:chOff x="35426412" y="10746798"/>
            <a:chExt cx="6116377" cy="4791999"/>
          </a:xfrm>
        </p:grpSpPr>
        <p:grpSp>
          <p:nvGrpSpPr>
            <p:cNvPr id="83" name="グループ化 82"/>
            <p:cNvGrpSpPr/>
            <p:nvPr/>
          </p:nvGrpSpPr>
          <p:grpSpPr>
            <a:xfrm>
              <a:off x="37831187" y="10746798"/>
              <a:ext cx="2553224" cy="630118"/>
              <a:chOff x="38267886" y="10211117"/>
              <a:chExt cx="2451149" cy="551179"/>
            </a:xfrm>
          </p:grpSpPr>
          <p:grpSp>
            <p:nvGrpSpPr>
              <p:cNvPr id="85" name="グループ化 84"/>
              <p:cNvGrpSpPr/>
              <p:nvPr/>
            </p:nvGrpSpPr>
            <p:grpSpPr>
              <a:xfrm>
                <a:off x="38267886" y="10489081"/>
                <a:ext cx="2451149" cy="273215"/>
                <a:chOff x="30790055" y="10234043"/>
                <a:chExt cx="2162832" cy="376150"/>
              </a:xfrm>
            </p:grpSpPr>
            <p:cxnSp>
              <p:nvCxnSpPr>
                <p:cNvPr id="87" name="直線コネクタ 86"/>
                <p:cNvCxnSpPr/>
                <p:nvPr/>
              </p:nvCxnSpPr>
              <p:spPr>
                <a:xfrm flipV="1">
                  <a:off x="30790055" y="10236265"/>
                  <a:ext cx="0" cy="37392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H="1">
                  <a:off x="30790055" y="10253611"/>
                  <a:ext cx="216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V="1">
                  <a:off x="32952887" y="10234043"/>
                  <a:ext cx="0" cy="376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39089180" y="10211117"/>
                <a:ext cx="805351" cy="425299"/>
              </a:xfrm>
              <a:prstGeom prst="rect">
                <a:avLst/>
              </a:prstGeom>
              <a:noFill/>
            </p:spPr>
            <p:txBody>
              <a:bodyPr wrap="square" rtlCol="0">
                <a:spAutoFit/>
              </a:bodyPr>
              <a:lstStyle/>
              <a:p>
                <a:pPr algn="ctr"/>
                <a:r>
                  <a:rPr kumimoji="1" lang="en-US" altLang="ja-JP" sz="2000" dirty="0"/>
                  <a:t>**</a:t>
                </a:r>
                <a:endParaRPr kumimoji="1" lang="ja-JP" altLang="en-US" sz="2000" dirty="0"/>
              </a:p>
            </p:txBody>
          </p:sp>
        </p:grpSp>
        <p:graphicFrame>
          <p:nvGraphicFramePr>
            <p:cNvPr id="84" name="グラフ 83"/>
            <p:cNvGraphicFramePr>
              <a:graphicFrameLocks/>
            </p:cNvGraphicFramePr>
            <p:nvPr>
              <p:extLst>
                <p:ext uri="{D42A27DB-BD31-4B8C-83A1-F6EECF244321}">
                  <p14:modId xmlns:p14="http://schemas.microsoft.com/office/powerpoint/2010/main" val="2163882670"/>
                </p:ext>
              </p:extLst>
            </p:nvPr>
          </p:nvGraphicFramePr>
          <p:xfrm>
            <a:off x="35426412" y="10746798"/>
            <a:ext cx="6116377" cy="4791999"/>
          </p:xfrm>
          <a:graphic>
            <a:graphicData uri="http://schemas.openxmlformats.org/drawingml/2006/chart">
              <c:chart xmlns:c="http://schemas.openxmlformats.org/drawingml/2006/chart" xmlns:r="http://schemas.openxmlformats.org/officeDocument/2006/relationships" r:id="rId9"/>
            </a:graphicData>
          </a:graphic>
        </p:graphicFrame>
      </p:grpSp>
      <p:sp>
        <p:nvSpPr>
          <p:cNvPr id="95" name="テキスト プレースホルダー 19"/>
          <p:cNvSpPr>
            <a:spLocks noGrp="1"/>
          </p:cNvSpPr>
          <p:nvPr>
            <p:ph type="body" sz="quarter" idx="27"/>
          </p:nvPr>
        </p:nvSpPr>
        <p:spPr>
          <a:xfrm>
            <a:off x="22148803" y="15798745"/>
            <a:ext cx="10276113" cy="1722816"/>
          </a:xfrm>
        </p:spPr>
        <p:txBody>
          <a:bodyPr/>
          <a:lstStyle/>
          <a:p>
            <a:r>
              <a:rPr kumimoji="1" lang="en-US" altLang="ja-JP" sz="2000" dirty="0"/>
              <a:t>The below scatterplot (Fig.5) shows the relationship between the activation in the PCC and the degree of the perceived sincerity in the ‘sincere’ feedbacks (compared to flattery). Among the five ROIs, t</a:t>
            </a:r>
            <a:r>
              <a:rPr lang="en-US" altLang="ja-JP" sz="2000" dirty="0"/>
              <a:t>he correlation was significant in the PCC activation only (</a:t>
            </a:r>
            <a:r>
              <a:rPr lang="en-US" altLang="ja-JP" sz="2000" i="1" dirty="0"/>
              <a:t>r</a:t>
            </a:r>
            <a:r>
              <a:rPr lang="en-US" altLang="ja-JP" sz="2000" dirty="0"/>
              <a:t>=0.43  </a:t>
            </a:r>
            <a:r>
              <a:rPr lang="en-US" altLang="ja-JP" sz="2000" i="1" dirty="0"/>
              <a:t>p</a:t>
            </a:r>
            <a:r>
              <a:rPr lang="en-US" altLang="ja-JP" sz="2000" dirty="0"/>
              <a:t>&lt;0.01). This indicates</a:t>
            </a:r>
            <a:r>
              <a:rPr kumimoji="1" lang="en-US" altLang="ja-JP" sz="2000" dirty="0"/>
              <a:t> that this part of the reward system represents the value of verbal feedbacks from others in relation with one’s own subjective evaluation of their task performance. </a:t>
            </a:r>
            <a:endParaRPr kumimoji="1" lang="ja-JP" altLang="en-US" dirty="0"/>
          </a:p>
        </p:txBody>
      </p:sp>
      <p:sp>
        <p:nvSpPr>
          <p:cNvPr id="96" name="Text Placeholder 35"/>
          <p:cNvSpPr>
            <a:spLocks noGrp="1"/>
          </p:cNvSpPr>
          <p:nvPr>
            <p:ph type="body" sz="quarter" idx="21"/>
          </p:nvPr>
        </p:nvSpPr>
        <p:spPr>
          <a:xfrm>
            <a:off x="11480804" y="3321959"/>
            <a:ext cx="10276113" cy="5898241"/>
          </a:xfrm>
        </p:spPr>
        <p:txBody>
          <a:bodyPr/>
          <a:lstStyle/>
          <a:p>
            <a:r>
              <a:rPr kumimoji="1" lang="en-US" altLang="ja-JP" sz="2000" b="1" dirty="0"/>
              <a:t>Task</a:t>
            </a:r>
          </a:p>
          <a:p>
            <a:r>
              <a:rPr kumimoji="1" lang="en-US" altLang="ja-JP" sz="2000" dirty="0"/>
              <a:t>Subjects performed a visual search task to find a letter “T” in “L”s and received different  feedbacks that were either dependent on/independent of their performance. (Fig.2)</a:t>
            </a:r>
          </a:p>
          <a:p>
            <a:pPr lvl="0"/>
            <a:r>
              <a:rPr kumimoji="1" lang="en-US" altLang="ja-JP" sz="2000" b="1" dirty="0"/>
              <a:t>Stimuli</a:t>
            </a:r>
          </a:p>
          <a:p>
            <a:pPr lvl="0"/>
            <a:r>
              <a:rPr kumimoji="1" lang="en-US" altLang="ja-JP" sz="2000" dirty="0"/>
              <a:t>Visual Search: 144 pictures (alphabets “L” and “T” arranged randomly in an 8 x 6 grid: Half of the  trials included the </a:t>
            </a:r>
            <a:r>
              <a:rPr kumimoji="1" lang="en-US" altLang="ja-JP" sz="2000" dirty="0" smtClean="0"/>
              <a:t>“T” as a target. </a:t>
            </a:r>
            <a:r>
              <a:rPr kumimoji="1" lang="en-US" altLang="ja-JP" sz="2000" dirty="0"/>
              <a:t>(Fig.2)</a:t>
            </a:r>
          </a:p>
          <a:p>
            <a:pPr lvl="0"/>
            <a:r>
              <a:rPr kumimoji="1" lang="en-US" altLang="ja-JP" sz="2000" dirty="0"/>
              <a:t>Feedbacks: Face icons in different three colors associated with </a:t>
            </a:r>
            <a:r>
              <a:rPr kumimoji="1" lang="en-US" altLang="ja-JP" sz="2000" dirty="0" smtClean="0"/>
              <a:t>varying conditions </a:t>
            </a:r>
            <a:r>
              <a:rPr kumimoji="1" lang="en-US" altLang="ja-JP" sz="2000" dirty="0"/>
              <a:t>of verbal feedback. (Fig.2) </a:t>
            </a:r>
          </a:p>
          <a:p>
            <a:r>
              <a:rPr kumimoji="1" lang="en-US" altLang="ja-JP" sz="2000" b="1" dirty="0"/>
              <a:t>Procedure</a:t>
            </a:r>
          </a:p>
          <a:p>
            <a:r>
              <a:rPr kumimoji="1" lang="en-US" altLang="ja-JP" sz="2000" dirty="0"/>
              <a:t>Participants performed 144 trials of </a:t>
            </a:r>
            <a:r>
              <a:rPr kumimoji="1" lang="en-US" altLang="ja-JP" sz="2000" dirty="0" smtClean="0"/>
              <a:t>visual </a:t>
            </a:r>
            <a:r>
              <a:rPr kumimoji="1" lang="en-US" altLang="ja-JP" sz="2000" dirty="0"/>
              <a:t>search </a:t>
            </a:r>
            <a:r>
              <a:rPr kumimoji="1" lang="en-US" altLang="ja-JP" sz="2000" dirty="0" smtClean="0"/>
              <a:t>tasks </a:t>
            </a:r>
            <a:r>
              <a:rPr kumimoji="1" lang="en-US" altLang="ja-JP" sz="2000" dirty="0"/>
              <a:t>in three fMRI sessions and </a:t>
            </a:r>
            <a:r>
              <a:rPr kumimoji="1" lang="en-US" altLang="ja-JP" sz="2000" dirty="0" smtClean="0"/>
              <a:t>received feedback </a:t>
            </a:r>
            <a:r>
              <a:rPr kumimoji="1" lang="en-US" altLang="ja-JP" sz="2000" dirty="0"/>
              <a:t>after each trial. There were three feedback conditions (</a:t>
            </a:r>
            <a:r>
              <a:rPr kumimoji="1" lang="en-US" altLang="ja-JP" sz="2000" dirty="0" smtClean="0"/>
              <a:t>Sincere feedback, </a:t>
            </a:r>
            <a:r>
              <a:rPr kumimoji="1" lang="en-US" altLang="ja-JP" sz="2000" dirty="0"/>
              <a:t>Flattery, and Control). In </a:t>
            </a:r>
            <a:r>
              <a:rPr kumimoji="1" lang="en-US" altLang="ja-JP" sz="2000" dirty="0" smtClean="0"/>
              <a:t>Sincere feedback </a:t>
            </a:r>
            <a:r>
              <a:rPr kumimoji="1" lang="en-US" altLang="ja-JP" sz="2000" dirty="0"/>
              <a:t>condition, mean response time in the previous </a:t>
            </a:r>
            <a:r>
              <a:rPr kumimoji="1" lang="en-US" altLang="ja-JP" sz="2000" dirty="0" smtClean="0"/>
              <a:t>session/practice </a:t>
            </a:r>
            <a:r>
              <a:rPr kumimoji="1" lang="en-US" altLang="ja-JP" sz="2000" dirty="0"/>
              <a:t>phase was utilized as a criterion to modify feedbacks. In Flattery </a:t>
            </a:r>
            <a:r>
              <a:rPr kumimoji="1" lang="en-US" altLang="ja-JP" sz="2000" dirty="0" smtClean="0"/>
              <a:t>condition, </a:t>
            </a:r>
            <a:r>
              <a:rPr kumimoji="1" lang="en-US" altLang="ja-JP" sz="2000" dirty="0"/>
              <a:t>participants were </a:t>
            </a:r>
            <a:r>
              <a:rPr kumimoji="1" lang="en-US" altLang="ja-JP" sz="2000" dirty="0" smtClean="0"/>
              <a:t>always given </a:t>
            </a:r>
            <a:r>
              <a:rPr kumimoji="1" lang="en-US" altLang="ja-JP" sz="2000" dirty="0"/>
              <a:t>the same praising feedback. A string of “X”s was given in Control condition </a:t>
            </a:r>
            <a:r>
              <a:rPr kumimoji="1" lang="en-US" altLang="ja-JP" sz="2000" dirty="0" smtClean="0"/>
              <a:t>. (</a:t>
            </a:r>
            <a:r>
              <a:rPr kumimoji="1" lang="en-US" altLang="ja-JP" sz="2000" dirty="0"/>
              <a:t>Table 1</a:t>
            </a:r>
            <a:r>
              <a:rPr kumimoji="1" lang="en-US" altLang="ja-JP" sz="2000" dirty="0" smtClean="0"/>
              <a:t>)</a:t>
            </a:r>
            <a:endParaRPr kumimoji="1" lang="en-US" altLang="ja-JP" sz="2000" dirty="0"/>
          </a:p>
          <a:p>
            <a:r>
              <a:rPr kumimoji="1" lang="en-US" altLang="ja-JP" sz="2000" dirty="0"/>
              <a:t>After all sessions, subjects answered two questions on each of the three face icons that asked how much sincerity/ flattery </a:t>
            </a:r>
            <a:r>
              <a:rPr kumimoji="1" lang="en-US" altLang="ja-JP" sz="2000" dirty="0" smtClean="0"/>
              <a:t>they </a:t>
            </a:r>
            <a:r>
              <a:rPr kumimoji="1" lang="en-US" altLang="ja-JP" sz="2000" dirty="0"/>
              <a:t>felt with the </a:t>
            </a:r>
            <a:r>
              <a:rPr kumimoji="1" lang="en-US" altLang="ja-JP" sz="2000" dirty="0" smtClean="0"/>
              <a:t>feedbacks (see Questionnaire below). </a:t>
            </a:r>
            <a:endParaRPr kumimoji="1" lang="en-US" altLang="ja-JP" sz="2000" dirty="0"/>
          </a:p>
          <a:p>
            <a:r>
              <a:rPr kumimoji="1" lang="en-US" altLang="ja-JP" sz="2000" dirty="0" smtClean="0"/>
              <a:t>The IRB </a:t>
            </a:r>
            <a:r>
              <a:rPr kumimoji="1" lang="en-US" altLang="ja-JP" sz="2000" dirty="0"/>
              <a:t>committee </a:t>
            </a:r>
            <a:r>
              <a:rPr kumimoji="1" lang="en-US" altLang="ja-JP" sz="2000" dirty="0" smtClean="0"/>
              <a:t>of Tohoku University approved the above procedure.</a:t>
            </a:r>
            <a:endParaRPr kumimoji="1" lang="ja-JP" altLang="en-US" sz="2000" dirty="0"/>
          </a:p>
        </p:txBody>
      </p:sp>
      <p:sp>
        <p:nvSpPr>
          <p:cNvPr id="101" name="正方形/長方形 100"/>
          <p:cNvSpPr/>
          <p:nvPr/>
        </p:nvSpPr>
        <p:spPr>
          <a:xfrm>
            <a:off x="11144904" y="9174589"/>
            <a:ext cx="10451621" cy="1600438"/>
          </a:xfrm>
          <a:prstGeom prst="rect">
            <a:avLst/>
          </a:prstGeom>
        </p:spPr>
        <p:txBody>
          <a:bodyPr wrap="square">
            <a:spAutoFit/>
          </a:bodyPr>
          <a:lstStyle/>
          <a:p>
            <a:r>
              <a:rPr lang="en-US" altLang="ja-JP" sz="2200" dirty="0"/>
              <a:t>Questionnaire</a:t>
            </a:r>
            <a:r>
              <a:rPr lang="ja-JP" altLang="en-US" sz="2200" dirty="0"/>
              <a:t> </a:t>
            </a:r>
            <a:r>
              <a:rPr lang="en-US" altLang="ja-JP" sz="2200" dirty="0"/>
              <a:t>(asked repeatedly for the three conditions)</a:t>
            </a:r>
          </a:p>
          <a:p>
            <a:r>
              <a:rPr lang="en-US" altLang="ja-JP" sz="2200" dirty="0"/>
              <a:t>(8-point Likert scale: strongly disagree 1 – 8 strongly agree)</a:t>
            </a:r>
          </a:p>
          <a:p>
            <a:pPr marL="342913" indent="-342913">
              <a:buFont typeface="Arial" panose="020B0604020202020204" pitchFamily="34" charset="0"/>
              <a:buChar char="•"/>
            </a:pPr>
            <a:r>
              <a:rPr lang="en-US" altLang="ja-JP" sz="2200" dirty="0"/>
              <a:t>Q1; “Did the feedbacks depend on your performance?”</a:t>
            </a:r>
            <a:r>
              <a:rPr lang="ja-JP" altLang="en-US" sz="2200" dirty="0"/>
              <a:t>　</a:t>
            </a:r>
            <a:r>
              <a:rPr lang="en-US" altLang="ja-JP" sz="2000" dirty="0"/>
              <a:t>(feedbacks’ perceived reliability)</a:t>
            </a:r>
          </a:p>
          <a:p>
            <a:pPr marL="342913" indent="-342913">
              <a:buFont typeface="Arial" panose="020B0604020202020204" pitchFamily="34" charset="0"/>
              <a:buChar char="•"/>
            </a:pPr>
            <a:r>
              <a:rPr lang="en-US" altLang="ja-JP" sz="2200" dirty="0"/>
              <a:t>Q2; “Did you feel flattered when this face gave you feedbacks?”</a:t>
            </a:r>
            <a:r>
              <a:rPr lang="en-US" altLang="ja-JP" sz="3200" dirty="0"/>
              <a:t> </a:t>
            </a:r>
            <a:r>
              <a:rPr lang="en-US" altLang="ja-JP" sz="2000" dirty="0"/>
              <a:t>(perceived flattery)</a:t>
            </a:r>
          </a:p>
        </p:txBody>
      </p:sp>
      <p:sp>
        <p:nvSpPr>
          <p:cNvPr id="102" name="正方形/長方形 101"/>
          <p:cNvSpPr/>
          <p:nvPr/>
        </p:nvSpPr>
        <p:spPr>
          <a:xfrm>
            <a:off x="11443151" y="19958163"/>
            <a:ext cx="10178027" cy="1938992"/>
          </a:xfrm>
          <a:prstGeom prst="rect">
            <a:avLst/>
          </a:prstGeom>
        </p:spPr>
        <p:txBody>
          <a:bodyPr wrap="square">
            <a:spAutoFit/>
          </a:bodyPr>
          <a:lstStyle/>
          <a:p>
            <a:r>
              <a:rPr lang="en-US" altLang="ja-JP" sz="2000" b="1" dirty="0"/>
              <a:t>Analysis</a:t>
            </a:r>
          </a:p>
          <a:p>
            <a:r>
              <a:rPr lang="en-US" altLang="ja-JP" sz="2000" dirty="0"/>
              <a:t>Region of interest (ROI) analyses were carried out. The ROIs were determined by a large-scale meta analysis of the neuroimaging studies that reported reward-related neural activities. (Fig.1 ; Liu et al., 2011). We examined the activation difference between conditions in these ROIs, as well as the across-participant correlations between the activation of the ROIs and the scores from the questionnaire.</a:t>
            </a:r>
          </a:p>
        </p:txBody>
      </p:sp>
      <p:sp>
        <p:nvSpPr>
          <p:cNvPr id="103" name="テキスト プレースホルダー 25"/>
          <p:cNvSpPr>
            <a:spLocks noGrp="1"/>
          </p:cNvSpPr>
          <p:nvPr>
            <p:ph type="body" sz="quarter" idx="21"/>
          </p:nvPr>
        </p:nvSpPr>
        <p:spPr>
          <a:xfrm>
            <a:off x="11443151" y="18928272"/>
            <a:ext cx="10276114" cy="1277610"/>
          </a:xfrm>
        </p:spPr>
        <p:txBody>
          <a:bodyPr/>
          <a:lstStyle/>
          <a:p>
            <a:r>
              <a:rPr kumimoji="1" lang="en-US" altLang="ja-JP" sz="2000" b="1" dirty="0"/>
              <a:t>Participants</a:t>
            </a:r>
          </a:p>
          <a:p>
            <a:r>
              <a:rPr kumimoji="1" lang="en-US" altLang="ja-JP" sz="2000" dirty="0"/>
              <a:t>32 students in Tohoku University (11 females). Mean age:21.2.</a:t>
            </a:r>
          </a:p>
          <a:p>
            <a:r>
              <a:rPr kumimoji="1" lang="en-US" altLang="ja-JP" sz="2000" dirty="0"/>
              <a:t>All subjects gave informed consent before their participation.</a:t>
            </a:r>
            <a:endParaRPr kumimoji="1" lang="ja-JP" altLang="en-US" sz="2000" dirty="0"/>
          </a:p>
        </p:txBody>
      </p:sp>
      <p:grpSp>
        <p:nvGrpSpPr>
          <p:cNvPr id="104" name="グループ化 103"/>
          <p:cNvGrpSpPr/>
          <p:nvPr/>
        </p:nvGrpSpPr>
        <p:grpSpPr>
          <a:xfrm>
            <a:off x="23030689" y="4285242"/>
            <a:ext cx="9148265" cy="3794871"/>
            <a:chOff x="22590797" y="8563687"/>
            <a:chExt cx="9148265" cy="3794871"/>
          </a:xfrm>
        </p:grpSpPr>
        <p:grpSp>
          <p:nvGrpSpPr>
            <p:cNvPr id="105" name="グループ化 104"/>
            <p:cNvGrpSpPr/>
            <p:nvPr/>
          </p:nvGrpSpPr>
          <p:grpSpPr>
            <a:xfrm>
              <a:off x="22590797" y="8563687"/>
              <a:ext cx="9148264" cy="3756182"/>
              <a:chOff x="22590797" y="8437563"/>
              <a:chExt cx="9148264" cy="3756182"/>
            </a:xfrm>
          </p:grpSpPr>
          <p:sp>
            <p:nvSpPr>
              <p:cNvPr id="107" name="正方形/長方形 106"/>
              <p:cNvSpPr/>
              <p:nvPr/>
            </p:nvSpPr>
            <p:spPr>
              <a:xfrm>
                <a:off x="24570986" y="11793635"/>
                <a:ext cx="5421585" cy="400110"/>
              </a:xfrm>
              <a:prstGeom prst="rect">
                <a:avLst/>
              </a:prstGeom>
            </p:spPr>
            <p:txBody>
              <a:bodyPr wrap="square">
                <a:spAutoFit/>
              </a:bodyPr>
              <a:lstStyle/>
              <a:p>
                <a:r>
                  <a:rPr lang="en-US" altLang="ja-JP" sz="2000" dirty="0"/>
                  <a:t>Fig.3 The mean scores of Q1 (left) and Q2 (right) </a:t>
                </a:r>
                <a:endParaRPr lang="ja-JP" altLang="en-US" sz="2000" dirty="0"/>
              </a:p>
            </p:txBody>
          </p:sp>
          <p:grpSp>
            <p:nvGrpSpPr>
              <p:cNvPr id="108" name="グループ化 107"/>
              <p:cNvGrpSpPr/>
              <p:nvPr/>
            </p:nvGrpSpPr>
            <p:grpSpPr>
              <a:xfrm>
                <a:off x="22590797" y="8437563"/>
                <a:ext cx="3936074" cy="2929963"/>
                <a:chOff x="11945324" y="14933100"/>
                <a:chExt cx="3936074" cy="2929963"/>
              </a:xfrm>
            </p:grpSpPr>
            <p:grpSp>
              <p:nvGrpSpPr>
                <p:cNvPr id="123" name="グループ化 122"/>
                <p:cNvGrpSpPr/>
                <p:nvPr/>
              </p:nvGrpSpPr>
              <p:grpSpPr>
                <a:xfrm>
                  <a:off x="11945324" y="15297637"/>
                  <a:ext cx="3936074" cy="2565426"/>
                  <a:chOff x="11945324" y="15278587"/>
                  <a:chExt cx="3936074" cy="2565426"/>
                </a:xfrm>
              </p:grpSpPr>
              <p:graphicFrame>
                <p:nvGraphicFramePr>
                  <p:cNvPr id="130" name="グラフ 129"/>
                  <p:cNvGraphicFramePr>
                    <a:graphicFrameLocks/>
                  </p:cNvGraphicFramePr>
                  <p:nvPr>
                    <p:extLst>
                      <p:ext uri="{D42A27DB-BD31-4B8C-83A1-F6EECF244321}">
                        <p14:modId xmlns:p14="http://schemas.microsoft.com/office/powerpoint/2010/main" val="3968982754"/>
                      </p:ext>
                    </p:extLst>
                  </p:nvPr>
                </p:nvGraphicFramePr>
                <p:xfrm>
                  <a:off x="11945324" y="15429401"/>
                  <a:ext cx="3936074" cy="2414612"/>
                </p:xfrm>
                <a:graphic>
                  <a:graphicData uri="http://schemas.openxmlformats.org/drawingml/2006/chart">
                    <c:chart xmlns:c="http://schemas.openxmlformats.org/drawingml/2006/chart" xmlns:r="http://schemas.openxmlformats.org/officeDocument/2006/relationships" r:id="rId10"/>
                  </a:graphicData>
                </a:graphic>
              </p:graphicFrame>
              <p:grpSp>
                <p:nvGrpSpPr>
                  <p:cNvPr id="131" name="グループ化 130"/>
                  <p:cNvGrpSpPr/>
                  <p:nvPr/>
                </p:nvGrpSpPr>
                <p:grpSpPr>
                  <a:xfrm>
                    <a:off x="12912157" y="15278587"/>
                    <a:ext cx="1227870" cy="449482"/>
                    <a:chOff x="38957093" y="9915398"/>
                    <a:chExt cx="2458899" cy="881754"/>
                  </a:xfrm>
                </p:grpSpPr>
                <p:grpSp>
                  <p:nvGrpSpPr>
                    <p:cNvPr id="132" name="グループ化 131"/>
                    <p:cNvGrpSpPr/>
                    <p:nvPr/>
                  </p:nvGrpSpPr>
                  <p:grpSpPr>
                    <a:xfrm>
                      <a:off x="38957093" y="10489081"/>
                      <a:ext cx="2458899" cy="273215"/>
                      <a:chOff x="31398218" y="10234043"/>
                      <a:chExt cx="2169672" cy="376150"/>
                    </a:xfrm>
                  </p:grpSpPr>
                  <p:cxnSp>
                    <p:nvCxnSpPr>
                      <p:cNvPr id="134" name="直線コネクタ 133"/>
                      <p:cNvCxnSpPr/>
                      <p:nvPr/>
                    </p:nvCxnSpPr>
                    <p:spPr>
                      <a:xfrm flipV="1">
                        <a:off x="31398218" y="10236266"/>
                        <a:ext cx="0" cy="3739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flipH="1">
                        <a:off x="31407889" y="10253610"/>
                        <a:ext cx="216000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flipV="1">
                        <a:off x="33561051" y="10234043"/>
                        <a:ext cx="0" cy="376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 name="テキスト ボックス 132"/>
                    <p:cNvSpPr txBox="1"/>
                    <p:nvPr/>
                  </p:nvSpPr>
                  <p:spPr>
                    <a:xfrm>
                      <a:off x="39450376" y="9915398"/>
                      <a:ext cx="1541298" cy="881754"/>
                    </a:xfrm>
                    <a:prstGeom prst="rect">
                      <a:avLst/>
                    </a:prstGeom>
                    <a:noFill/>
                  </p:spPr>
                  <p:txBody>
                    <a:bodyPr wrap="square" rtlCol="0">
                      <a:spAutoFit/>
                    </a:bodyPr>
                    <a:lstStyle/>
                    <a:p>
                      <a:pPr algn="ctr"/>
                      <a:r>
                        <a:rPr kumimoji="1" lang="en-US" altLang="ja-JP" sz="2321" dirty="0"/>
                        <a:t>**</a:t>
                      </a:r>
                      <a:endParaRPr kumimoji="1" lang="ja-JP" altLang="en-US" sz="2321" dirty="0"/>
                    </a:p>
                  </p:txBody>
                </p:sp>
              </p:grpSp>
            </p:grpSp>
            <p:grpSp>
              <p:nvGrpSpPr>
                <p:cNvPr id="124" name="グループ化 123"/>
                <p:cNvGrpSpPr/>
                <p:nvPr/>
              </p:nvGrpSpPr>
              <p:grpSpPr>
                <a:xfrm>
                  <a:off x="12912246" y="14933100"/>
                  <a:ext cx="2520005" cy="594334"/>
                  <a:chOff x="38602729" y="10168569"/>
                  <a:chExt cx="2451154" cy="593727"/>
                </a:xfrm>
              </p:grpSpPr>
              <p:grpSp>
                <p:nvGrpSpPr>
                  <p:cNvPr id="125" name="グループ化 124"/>
                  <p:cNvGrpSpPr/>
                  <p:nvPr/>
                </p:nvGrpSpPr>
                <p:grpSpPr>
                  <a:xfrm>
                    <a:off x="38602729" y="10489081"/>
                    <a:ext cx="2451154" cy="273215"/>
                    <a:chOff x="31085447" y="10234043"/>
                    <a:chExt cx="2162832" cy="376150"/>
                  </a:xfrm>
                </p:grpSpPr>
                <p:cxnSp>
                  <p:nvCxnSpPr>
                    <p:cNvPr id="127" name="直線コネクタ 126"/>
                    <p:cNvCxnSpPr/>
                    <p:nvPr/>
                  </p:nvCxnSpPr>
                  <p:spPr>
                    <a:xfrm flipV="1">
                      <a:off x="31085447" y="10236266"/>
                      <a:ext cx="0" cy="3739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flipH="1">
                      <a:off x="31085447" y="10253611"/>
                      <a:ext cx="216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flipV="1">
                      <a:off x="33248279" y="10234043"/>
                      <a:ext cx="0" cy="376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6" name="テキスト ボックス 125"/>
                  <p:cNvSpPr txBox="1"/>
                  <p:nvPr/>
                </p:nvSpPr>
                <p:spPr>
                  <a:xfrm>
                    <a:off x="39095914" y="10168569"/>
                    <a:ext cx="1541299" cy="449023"/>
                  </a:xfrm>
                  <a:prstGeom prst="rect">
                    <a:avLst/>
                  </a:prstGeom>
                  <a:noFill/>
                </p:spPr>
                <p:txBody>
                  <a:bodyPr wrap="square" rtlCol="0">
                    <a:spAutoFit/>
                  </a:bodyPr>
                  <a:lstStyle/>
                  <a:p>
                    <a:pPr algn="ctr"/>
                    <a:r>
                      <a:rPr kumimoji="1" lang="en-US" altLang="ja-JP" sz="2321" dirty="0"/>
                      <a:t>**</a:t>
                    </a:r>
                    <a:endParaRPr kumimoji="1" lang="ja-JP" altLang="en-US" sz="2321" dirty="0"/>
                  </a:p>
                </p:txBody>
              </p:sp>
            </p:grpSp>
          </p:grpSp>
          <p:grpSp>
            <p:nvGrpSpPr>
              <p:cNvPr id="109" name="グループ化 108"/>
              <p:cNvGrpSpPr/>
              <p:nvPr/>
            </p:nvGrpSpPr>
            <p:grpSpPr>
              <a:xfrm>
                <a:off x="27677908" y="8646667"/>
                <a:ext cx="4061153" cy="2720861"/>
                <a:chOff x="17095390" y="14628792"/>
                <a:chExt cx="4061153" cy="2713642"/>
              </a:xfrm>
            </p:grpSpPr>
            <p:graphicFrame>
              <p:nvGraphicFramePr>
                <p:cNvPr id="110" name="グラフ 109"/>
                <p:cNvGraphicFramePr>
                  <a:graphicFrameLocks/>
                </p:cNvGraphicFramePr>
                <p:nvPr>
                  <p:extLst>
                    <p:ext uri="{D42A27DB-BD31-4B8C-83A1-F6EECF244321}">
                      <p14:modId xmlns:p14="http://schemas.microsoft.com/office/powerpoint/2010/main" val="3207289740"/>
                    </p:ext>
                  </p:extLst>
                </p:nvPr>
              </p:nvGraphicFramePr>
              <p:xfrm>
                <a:off x="17095390" y="14628792"/>
                <a:ext cx="4061153" cy="2713642"/>
              </p:xfrm>
              <a:graphic>
                <a:graphicData uri="http://schemas.openxmlformats.org/drawingml/2006/chart">
                  <c:chart xmlns:c="http://schemas.openxmlformats.org/drawingml/2006/chart" xmlns:r="http://schemas.openxmlformats.org/officeDocument/2006/relationships" r:id="rId11"/>
                </a:graphicData>
              </a:graphic>
            </p:graphicFrame>
            <p:grpSp>
              <p:nvGrpSpPr>
                <p:cNvPr id="111" name="グループ化 110"/>
                <p:cNvGrpSpPr/>
                <p:nvPr/>
              </p:nvGrpSpPr>
              <p:grpSpPr>
                <a:xfrm>
                  <a:off x="17868611" y="14649453"/>
                  <a:ext cx="1224000" cy="448290"/>
                  <a:chOff x="38267886" y="9915398"/>
                  <a:chExt cx="2451149" cy="879415"/>
                </a:xfrm>
              </p:grpSpPr>
              <p:grpSp>
                <p:nvGrpSpPr>
                  <p:cNvPr id="118" name="グループ化 117"/>
                  <p:cNvGrpSpPr/>
                  <p:nvPr/>
                </p:nvGrpSpPr>
                <p:grpSpPr>
                  <a:xfrm>
                    <a:off x="38267886" y="10489081"/>
                    <a:ext cx="2451149" cy="273215"/>
                    <a:chOff x="30790055" y="10234043"/>
                    <a:chExt cx="2162832" cy="376150"/>
                  </a:xfrm>
                </p:grpSpPr>
                <p:cxnSp>
                  <p:nvCxnSpPr>
                    <p:cNvPr id="120" name="直線コネクタ 119"/>
                    <p:cNvCxnSpPr/>
                    <p:nvPr/>
                  </p:nvCxnSpPr>
                  <p:spPr>
                    <a:xfrm flipV="1">
                      <a:off x="30790055" y="10236265"/>
                      <a:ext cx="0" cy="37392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flipH="1">
                      <a:off x="30790055" y="10253611"/>
                      <a:ext cx="216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flipV="1">
                      <a:off x="32952887" y="10234043"/>
                      <a:ext cx="0" cy="376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9" name="テキスト ボックス 118"/>
                  <p:cNvSpPr txBox="1"/>
                  <p:nvPr/>
                </p:nvSpPr>
                <p:spPr>
                  <a:xfrm>
                    <a:off x="38761146" y="9915398"/>
                    <a:ext cx="1541298" cy="879415"/>
                  </a:xfrm>
                  <a:prstGeom prst="rect">
                    <a:avLst/>
                  </a:prstGeom>
                  <a:noFill/>
                </p:spPr>
                <p:txBody>
                  <a:bodyPr wrap="square" rtlCol="0">
                    <a:spAutoFit/>
                  </a:bodyPr>
                  <a:lstStyle/>
                  <a:p>
                    <a:pPr algn="ctr"/>
                    <a:r>
                      <a:rPr kumimoji="1" lang="en-US" altLang="ja-JP" sz="2321" dirty="0"/>
                      <a:t>**</a:t>
                    </a:r>
                    <a:endParaRPr kumimoji="1" lang="ja-JP" altLang="en-US" sz="2321" dirty="0"/>
                  </a:p>
                </p:txBody>
              </p:sp>
            </p:grpSp>
            <p:grpSp>
              <p:nvGrpSpPr>
                <p:cNvPr id="112" name="グループ化 111"/>
                <p:cNvGrpSpPr/>
                <p:nvPr/>
              </p:nvGrpSpPr>
              <p:grpSpPr>
                <a:xfrm>
                  <a:off x="19452792" y="14644383"/>
                  <a:ext cx="1224008" cy="499659"/>
                  <a:chOff x="38950956" y="9723493"/>
                  <a:chExt cx="2451161" cy="713319"/>
                </a:xfrm>
              </p:grpSpPr>
              <p:grpSp>
                <p:nvGrpSpPr>
                  <p:cNvPr id="113" name="グループ化 112"/>
                  <p:cNvGrpSpPr/>
                  <p:nvPr/>
                </p:nvGrpSpPr>
                <p:grpSpPr>
                  <a:xfrm>
                    <a:off x="38950956" y="10137280"/>
                    <a:ext cx="2451161" cy="299532"/>
                    <a:chOff x="31392785" y="9749698"/>
                    <a:chExt cx="2162843" cy="412382"/>
                  </a:xfrm>
                </p:grpSpPr>
                <p:cxnSp>
                  <p:nvCxnSpPr>
                    <p:cNvPr id="115" name="直線コネクタ 114"/>
                    <p:cNvCxnSpPr/>
                    <p:nvPr/>
                  </p:nvCxnSpPr>
                  <p:spPr>
                    <a:xfrm flipV="1">
                      <a:off x="31392796" y="9788152"/>
                      <a:ext cx="0" cy="37392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H="1">
                      <a:off x="31392785" y="9749698"/>
                      <a:ext cx="216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V="1">
                      <a:off x="33555628" y="9785929"/>
                      <a:ext cx="0" cy="37615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4" name="テキスト ボックス 113"/>
                  <p:cNvSpPr txBox="1"/>
                  <p:nvPr/>
                </p:nvSpPr>
                <p:spPr>
                  <a:xfrm>
                    <a:off x="39493584" y="9723493"/>
                    <a:ext cx="1541298" cy="639982"/>
                  </a:xfrm>
                  <a:prstGeom prst="rect">
                    <a:avLst/>
                  </a:prstGeom>
                  <a:noFill/>
                </p:spPr>
                <p:txBody>
                  <a:bodyPr wrap="square" rtlCol="0">
                    <a:spAutoFit/>
                  </a:bodyPr>
                  <a:lstStyle/>
                  <a:p>
                    <a:pPr algn="ctr"/>
                    <a:r>
                      <a:rPr kumimoji="1" lang="en-US" altLang="ja-JP" sz="2321" dirty="0"/>
                      <a:t>**</a:t>
                    </a:r>
                    <a:endParaRPr kumimoji="1" lang="ja-JP" altLang="en-US" sz="2321" dirty="0"/>
                  </a:p>
                </p:txBody>
              </p:sp>
            </p:grpSp>
          </p:grpSp>
        </p:grpSp>
        <p:sp>
          <p:nvSpPr>
            <p:cNvPr id="106" name="テキスト ボックス 105"/>
            <p:cNvSpPr txBox="1"/>
            <p:nvPr/>
          </p:nvSpPr>
          <p:spPr>
            <a:xfrm>
              <a:off x="30191232" y="11958448"/>
              <a:ext cx="1547830" cy="400110"/>
            </a:xfrm>
            <a:prstGeom prst="rect">
              <a:avLst/>
            </a:prstGeom>
            <a:noFill/>
          </p:spPr>
          <p:txBody>
            <a:bodyPr wrap="square" rtlCol="0">
              <a:spAutoFit/>
            </a:bodyPr>
            <a:lstStyle/>
            <a:p>
              <a:r>
                <a:rPr kumimoji="1" lang="en-US" altLang="ja-JP" sz="2000" dirty="0"/>
                <a:t>**p &lt; 0.01</a:t>
              </a:r>
              <a:endParaRPr kumimoji="1" lang="ja-JP" altLang="en-US" sz="2000" dirty="0"/>
            </a:p>
          </p:txBody>
        </p:sp>
      </p:grpSp>
      <p:sp>
        <p:nvSpPr>
          <p:cNvPr id="137" name="テキスト プレースホルダー 19"/>
          <p:cNvSpPr>
            <a:spLocks noGrp="1"/>
          </p:cNvSpPr>
          <p:nvPr>
            <p:ph type="body" sz="quarter" idx="27"/>
          </p:nvPr>
        </p:nvSpPr>
        <p:spPr>
          <a:xfrm>
            <a:off x="22144668" y="8080113"/>
            <a:ext cx="6304554" cy="1589331"/>
          </a:xfrm>
        </p:spPr>
        <p:txBody>
          <a:bodyPr/>
          <a:lstStyle/>
          <a:p>
            <a:r>
              <a:rPr kumimoji="1" lang="en-US" altLang="ja-JP" sz="2000" b="1" dirty="0"/>
              <a:t>ROI analyses</a:t>
            </a:r>
          </a:p>
          <a:p>
            <a:r>
              <a:rPr kumimoji="1" lang="en-US" altLang="ja-JP" sz="2000" dirty="0"/>
              <a:t>The ROI analyses showed that the PCC and the right </a:t>
            </a:r>
            <a:r>
              <a:rPr kumimoji="1" lang="en-US" altLang="ja-JP" sz="2000" dirty="0" err="1"/>
              <a:t>NAc</a:t>
            </a:r>
            <a:r>
              <a:rPr kumimoji="1" lang="en-US" altLang="ja-JP" sz="2000" dirty="0"/>
              <a:t> were activated when subjects received sincere feedbacks, but not when they received flattery. (Fig.4)</a:t>
            </a:r>
          </a:p>
          <a:p>
            <a:endParaRPr kumimoji="1" lang="ja-JP" altLang="en-US" dirty="0"/>
          </a:p>
        </p:txBody>
      </p:sp>
      <p:sp>
        <p:nvSpPr>
          <p:cNvPr id="16" name="テキスト ボックス 15"/>
          <p:cNvSpPr txBox="1"/>
          <p:nvPr/>
        </p:nvSpPr>
        <p:spPr>
          <a:xfrm>
            <a:off x="4253716" y="7511010"/>
            <a:ext cx="6731156" cy="1938992"/>
          </a:xfrm>
          <a:prstGeom prst="rect">
            <a:avLst/>
          </a:prstGeom>
          <a:noFill/>
        </p:spPr>
        <p:txBody>
          <a:bodyPr wrap="square" rtlCol="0">
            <a:spAutoFit/>
          </a:bodyPr>
          <a:lstStyle/>
          <a:p>
            <a:r>
              <a:rPr kumimoji="1" lang="en-US" altLang="ja-JP" sz="6000" dirty="0"/>
              <a:t>Flattery has been used for a long time.</a:t>
            </a:r>
            <a:endParaRPr kumimoji="1" lang="ja-JP" altLang="en-US" sz="6000" dirty="0"/>
          </a:p>
        </p:txBody>
      </p:sp>
      <p:sp>
        <p:nvSpPr>
          <p:cNvPr id="18" name="テキスト ボックス 17"/>
          <p:cNvSpPr txBox="1"/>
          <p:nvPr/>
        </p:nvSpPr>
        <p:spPr>
          <a:xfrm>
            <a:off x="194515" y="15936512"/>
            <a:ext cx="11286290" cy="3170099"/>
          </a:xfrm>
          <a:prstGeom prst="rect">
            <a:avLst/>
          </a:prstGeom>
          <a:noFill/>
        </p:spPr>
        <p:txBody>
          <a:bodyPr wrap="square" rtlCol="0">
            <a:spAutoFit/>
          </a:bodyPr>
          <a:lstStyle/>
          <a:p>
            <a:pPr marL="571500" indent="-571500">
              <a:buFont typeface="Arial" panose="020B0604020202020204" pitchFamily="34" charset="0"/>
              <a:buChar char="•"/>
            </a:pPr>
            <a:r>
              <a:rPr kumimoji="1" lang="en-US" altLang="ja-JP" sz="5000" dirty="0"/>
              <a:t>Does flattery work similarly to sincere praise in our brain?</a:t>
            </a:r>
          </a:p>
          <a:p>
            <a:pPr marL="571500" indent="-571500">
              <a:buFont typeface="Arial" panose="020B0604020202020204" pitchFamily="34" charset="0"/>
              <a:buChar char="•"/>
            </a:pPr>
            <a:r>
              <a:rPr kumimoji="1" lang="en-US" altLang="ja-JP" sz="5000" dirty="0"/>
              <a:t>Does flattery activate our reward system?</a:t>
            </a:r>
            <a:endParaRPr kumimoji="1" lang="ja-JP" altLang="en-US" sz="5000" dirty="0"/>
          </a:p>
        </p:txBody>
      </p:sp>
      <p:sp>
        <p:nvSpPr>
          <p:cNvPr id="154" name="テキスト ボックス 153"/>
          <p:cNvSpPr txBox="1"/>
          <p:nvPr/>
        </p:nvSpPr>
        <p:spPr>
          <a:xfrm>
            <a:off x="11970563" y="14026298"/>
            <a:ext cx="8721579" cy="707886"/>
          </a:xfrm>
          <a:prstGeom prst="rect">
            <a:avLst/>
          </a:prstGeom>
          <a:noFill/>
        </p:spPr>
        <p:txBody>
          <a:bodyPr wrap="square" rtlCol="0">
            <a:spAutoFit/>
          </a:bodyPr>
          <a:lstStyle/>
          <a:p>
            <a:pPr algn="ctr"/>
            <a:r>
              <a:rPr kumimoji="1" lang="en-US" altLang="ja-JP" sz="2000" dirty="0"/>
              <a:t>Fig.2 time course of an event</a:t>
            </a:r>
          </a:p>
          <a:p>
            <a:pPr algn="ctr"/>
            <a:r>
              <a:rPr kumimoji="1" lang="en-US" altLang="ja-JP" sz="2000" dirty="0"/>
              <a:t>We adopted an event-related design.</a:t>
            </a:r>
            <a:endParaRPr kumimoji="1" lang="ja-JP" altLang="en-US" sz="2000" dirty="0"/>
          </a:p>
        </p:txBody>
      </p:sp>
      <p:cxnSp>
        <p:nvCxnSpPr>
          <p:cNvPr id="157" name="直線コネクタ 156"/>
          <p:cNvCxnSpPr/>
          <p:nvPr/>
        </p:nvCxnSpPr>
        <p:spPr>
          <a:xfrm flipV="1">
            <a:off x="25768247" y="9958650"/>
            <a:ext cx="2902536" cy="1274238"/>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61" name="直線コネクタ 160"/>
          <p:cNvCxnSpPr/>
          <p:nvPr/>
        </p:nvCxnSpPr>
        <p:spPr>
          <a:xfrm>
            <a:off x="24412228" y="12074647"/>
            <a:ext cx="4258555" cy="790926"/>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63" name="直線コネクタ 162"/>
          <p:cNvCxnSpPr/>
          <p:nvPr/>
        </p:nvCxnSpPr>
        <p:spPr>
          <a:xfrm>
            <a:off x="26663335" y="12478798"/>
            <a:ext cx="592009" cy="1146161"/>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a:xfrm flipH="1">
            <a:off x="22693433" y="12248951"/>
            <a:ext cx="776522" cy="459695"/>
          </a:xfrm>
          <a:prstGeom prst="line">
            <a:avLst/>
          </a:prstGeom>
          <a:ln w="88900"/>
        </p:spPr>
        <p:style>
          <a:lnRef idx="1">
            <a:schemeClr val="accent1"/>
          </a:lnRef>
          <a:fillRef idx="0">
            <a:schemeClr val="accent1"/>
          </a:fillRef>
          <a:effectRef idx="0">
            <a:schemeClr val="accent1"/>
          </a:effectRef>
          <a:fontRef idx="minor">
            <a:schemeClr val="tx1"/>
          </a:fontRef>
        </p:style>
      </p:cxnSp>
      <p:sp>
        <p:nvSpPr>
          <p:cNvPr id="2054" name="正方形/長方形 2053"/>
          <p:cNvSpPr/>
          <p:nvPr/>
        </p:nvSpPr>
        <p:spPr>
          <a:xfrm>
            <a:off x="33525026" y="16843934"/>
            <a:ext cx="10276113" cy="1508105"/>
          </a:xfrm>
          <a:prstGeom prst="rect">
            <a:avLst/>
          </a:prstGeom>
        </p:spPr>
        <p:txBody>
          <a:bodyPr wrap="square">
            <a:spAutoFit/>
          </a:bodyPr>
          <a:lstStyle/>
          <a:p>
            <a:r>
              <a:rPr lang="en-US" altLang="ja-JP" dirty="0"/>
              <a:t>Please give me your “sincere” opinion about this study.</a:t>
            </a:r>
            <a:endParaRPr lang="ja-JP" altLang="en-US" dirty="0"/>
          </a:p>
        </p:txBody>
      </p:sp>
      <p:sp>
        <p:nvSpPr>
          <p:cNvPr id="2" name="テキスト ボックス 1"/>
          <p:cNvSpPr txBox="1"/>
          <p:nvPr/>
        </p:nvSpPr>
        <p:spPr>
          <a:xfrm>
            <a:off x="29797024" y="11252048"/>
            <a:ext cx="1948752" cy="461665"/>
          </a:xfrm>
          <a:prstGeom prst="rect">
            <a:avLst/>
          </a:prstGeom>
          <a:noFill/>
        </p:spPr>
        <p:txBody>
          <a:bodyPr wrap="square" rtlCol="0">
            <a:spAutoFit/>
          </a:bodyPr>
          <a:lstStyle/>
          <a:p>
            <a:pPr algn="ctr"/>
            <a:r>
              <a:rPr kumimoji="1" lang="en-US" altLang="ja-JP" sz="2400" dirty="0"/>
              <a:t>PCC</a:t>
            </a:r>
            <a:endParaRPr kumimoji="1" lang="ja-JP" altLang="en-US" sz="2400" dirty="0"/>
          </a:p>
        </p:txBody>
      </p:sp>
      <p:sp>
        <p:nvSpPr>
          <p:cNvPr id="138" name="テキスト ボックス 137"/>
          <p:cNvSpPr txBox="1"/>
          <p:nvPr/>
        </p:nvSpPr>
        <p:spPr>
          <a:xfrm>
            <a:off x="29674170" y="15337080"/>
            <a:ext cx="2200534" cy="461665"/>
          </a:xfrm>
          <a:prstGeom prst="rect">
            <a:avLst/>
          </a:prstGeom>
          <a:noFill/>
        </p:spPr>
        <p:txBody>
          <a:bodyPr wrap="square" rtlCol="0">
            <a:spAutoFit/>
          </a:bodyPr>
          <a:lstStyle/>
          <a:p>
            <a:pPr algn="ctr"/>
            <a:r>
              <a:rPr kumimoji="1" lang="en-US" altLang="ja-JP" sz="2400" dirty="0" err="1"/>
              <a:t>NAc</a:t>
            </a:r>
            <a:r>
              <a:rPr kumimoji="1" lang="en-US" altLang="ja-JP" sz="2400" dirty="0"/>
              <a:t> Right</a:t>
            </a:r>
            <a:endParaRPr kumimoji="1" lang="ja-JP" altLang="en-US" sz="2400" dirty="0"/>
          </a:p>
        </p:txBody>
      </p:sp>
      <p:sp>
        <p:nvSpPr>
          <p:cNvPr id="140" name="テキスト ボックス 139"/>
          <p:cNvSpPr txBox="1"/>
          <p:nvPr/>
        </p:nvSpPr>
        <p:spPr>
          <a:xfrm>
            <a:off x="26663335" y="13609937"/>
            <a:ext cx="2200534" cy="400110"/>
          </a:xfrm>
          <a:prstGeom prst="rect">
            <a:avLst/>
          </a:prstGeom>
          <a:noFill/>
        </p:spPr>
        <p:txBody>
          <a:bodyPr wrap="square" rtlCol="0">
            <a:spAutoFit/>
          </a:bodyPr>
          <a:lstStyle/>
          <a:p>
            <a:pPr algn="ctr"/>
            <a:r>
              <a:rPr kumimoji="1" lang="en-US" altLang="ja-JP" sz="2000" dirty="0" err="1"/>
              <a:t>NAc</a:t>
            </a:r>
            <a:r>
              <a:rPr kumimoji="1" lang="en-US" altLang="ja-JP" sz="2000" dirty="0"/>
              <a:t> Left: </a:t>
            </a:r>
            <a:r>
              <a:rPr kumimoji="1" lang="en-US" altLang="ja-JP" sz="2000" dirty="0" err="1"/>
              <a:t>n.s</a:t>
            </a:r>
            <a:r>
              <a:rPr kumimoji="1" lang="en-US" altLang="ja-JP" sz="2000" dirty="0"/>
              <a:t>.</a:t>
            </a:r>
            <a:endParaRPr kumimoji="1" lang="ja-JP" altLang="en-US" sz="2000" dirty="0"/>
          </a:p>
        </p:txBody>
      </p:sp>
      <p:sp>
        <p:nvSpPr>
          <p:cNvPr id="141" name="テキスト ボックス 140"/>
          <p:cNvSpPr txBox="1"/>
          <p:nvPr/>
        </p:nvSpPr>
        <p:spPr>
          <a:xfrm>
            <a:off x="21588642" y="12598454"/>
            <a:ext cx="2311033" cy="707886"/>
          </a:xfrm>
          <a:prstGeom prst="rect">
            <a:avLst/>
          </a:prstGeom>
          <a:noFill/>
        </p:spPr>
        <p:txBody>
          <a:bodyPr wrap="square" rtlCol="0">
            <a:spAutoFit/>
          </a:bodyPr>
          <a:lstStyle/>
          <a:p>
            <a:pPr algn="ctr"/>
            <a:r>
              <a:rPr kumimoji="1" lang="en-US" altLang="ja-JP" sz="2000" dirty="0"/>
              <a:t>Medial OFC </a:t>
            </a:r>
          </a:p>
          <a:p>
            <a:pPr algn="ctr"/>
            <a:r>
              <a:rPr kumimoji="1" lang="en-US" altLang="ja-JP" sz="2000" dirty="0"/>
              <a:t>Right &amp;Left: </a:t>
            </a:r>
            <a:r>
              <a:rPr kumimoji="1" lang="en-US" altLang="ja-JP" sz="2000" dirty="0" err="1"/>
              <a:t>n.s</a:t>
            </a:r>
            <a:r>
              <a:rPr kumimoji="1" lang="en-US" altLang="ja-JP" sz="2000" dirty="0"/>
              <a:t>.</a:t>
            </a:r>
            <a:endParaRPr kumimoji="1" lang="ja-JP" altLang="en-US" sz="2000" dirty="0"/>
          </a:p>
        </p:txBody>
      </p:sp>
      <p:grpSp>
        <p:nvGrpSpPr>
          <p:cNvPr id="30" name="グループ化 29"/>
          <p:cNvGrpSpPr/>
          <p:nvPr/>
        </p:nvGrpSpPr>
        <p:grpSpPr>
          <a:xfrm>
            <a:off x="32519326" y="10066109"/>
            <a:ext cx="11109731" cy="6188599"/>
            <a:chOff x="32687767" y="10884262"/>
            <a:chExt cx="11109731" cy="6188599"/>
          </a:xfrm>
        </p:grpSpPr>
        <p:grpSp>
          <p:nvGrpSpPr>
            <p:cNvPr id="2055" name="グループ化 2054"/>
            <p:cNvGrpSpPr/>
            <p:nvPr/>
          </p:nvGrpSpPr>
          <p:grpSpPr>
            <a:xfrm>
              <a:off x="32687767" y="10884262"/>
              <a:ext cx="11109731" cy="6188599"/>
              <a:chOff x="32800970" y="6353767"/>
              <a:chExt cx="11109731" cy="6188599"/>
            </a:xfrm>
          </p:grpSpPr>
          <p:grpSp>
            <p:nvGrpSpPr>
              <p:cNvPr id="22" name="グループ化 21"/>
              <p:cNvGrpSpPr/>
              <p:nvPr/>
            </p:nvGrpSpPr>
            <p:grpSpPr>
              <a:xfrm>
                <a:off x="34554463" y="10471348"/>
                <a:ext cx="9176895" cy="2071018"/>
                <a:chOff x="34362509" y="13553854"/>
                <a:chExt cx="9176895" cy="2071018"/>
              </a:xfrm>
            </p:grpSpPr>
            <p:sp>
              <p:nvSpPr>
                <p:cNvPr id="17" name="正方形/長方形 16"/>
                <p:cNvSpPr/>
                <p:nvPr/>
              </p:nvSpPr>
              <p:spPr>
                <a:xfrm>
                  <a:off x="34362509" y="13553854"/>
                  <a:ext cx="8654143" cy="1508105"/>
                </a:xfrm>
                <a:prstGeom prst="rect">
                  <a:avLst/>
                </a:prstGeom>
              </p:spPr>
              <p:txBody>
                <a:bodyPr wrap="square">
                  <a:spAutoFit/>
                </a:bodyPr>
                <a:lstStyle/>
                <a:p>
                  <a:r>
                    <a:rPr lang="en-US" altLang="ja-JP" dirty="0"/>
                    <a:t>“The Emperor was vexed, for he knew that the people were right”</a:t>
                  </a:r>
                  <a:endParaRPr lang="ja-JP" altLang="en-US" dirty="0"/>
                </a:p>
              </p:txBody>
            </p:sp>
            <p:sp>
              <p:nvSpPr>
                <p:cNvPr id="146" name="正方形/長方形 145"/>
                <p:cNvSpPr/>
                <p:nvPr/>
              </p:nvSpPr>
              <p:spPr>
                <a:xfrm>
                  <a:off x="35158306" y="15101652"/>
                  <a:ext cx="8381098" cy="523220"/>
                </a:xfrm>
                <a:prstGeom prst="rect">
                  <a:avLst/>
                </a:prstGeom>
              </p:spPr>
              <p:txBody>
                <a:bodyPr wrap="square">
                  <a:spAutoFit/>
                </a:bodyPr>
                <a:lstStyle/>
                <a:p>
                  <a:r>
                    <a:rPr lang="en-US" altLang="ja-JP" sz="2800" dirty="0"/>
                    <a:t>The Emperor's New Clothes</a:t>
                  </a:r>
                  <a:r>
                    <a:rPr lang="ja-JP" altLang="en-US" sz="2800" dirty="0"/>
                    <a:t>；</a:t>
                  </a:r>
                  <a:r>
                    <a:rPr lang="en-US" altLang="ja-JP" sz="2800" dirty="0"/>
                    <a:t>a fairy tale by Andersen</a:t>
                  </a:r>
                  <a:endParaRPr lang="ja-JP" altLang="en-US" sz="2800" dirty="0"/>
                </a:p>
              </p:txBody>
            </p:sp>
          </p:grpSp>
          <p:sp>
            <p:nvSpPr>
              <p:cNvPr id="23" name="テキスト ボックス 22"/>
              <p:cNvSpPr txBox="1"/>
              <p:nvPr/>
            </p:nvSpPr>
            <p:spPr>
              <a:xfrm>
                <a:off x="32800970" y="6353767"/>
                <a:ext cx="11109731" cy="3416320"/>
              </a:xfrm>
              <a:prstGeom prst="rect">
                <a:avLst/>
              </a:prstGeom>
              <a:noFill/>
            </p:spPr>
            <p:txBody>
              <a:bodyPr wrap="square" rtlCol="0">
                <a:spAutoFit/>
              </a:bodyPr>
              <a:lstStyle/>
              <a:p>
                <a:pPr marL="685800" indent="-685800">
                  <a:buFont typeface="Arial" panose="020B0604020202020204" pitchFamily="34" charset="0"/>
                  <a:buChar char="•"/>
                </a:pPr>
                <a:r>
                  <a:rPr kumimoji="1" lang="en-US" altLang="ja-JP" sz="5400" dirty="0"/>
                  <a:t>Flattery </a:t>
                </a:r>
                <a:r>
                  <a:rPr kumimoji="1" lang="en-US" altLang="ja-JP" sz="5400" dirty="0" smtClean="0"/>
                  <a:t>does </a:t>
                </a:r>
                <a:r>
                  <a:rPr kumimoji="1" lang="en-US" altLang="ja-JP" sz="5400" dirty="0"/>
                  <a:t>not work as sincere praise</a:t>
                </a:r>
                <a:r>
                  <a:rPr kumimoji="1" lang="ja-JP" altLang="en-US" sz="5400" dirty="0"/>
                  <a:t> </a:t>
                </a:r>
                <a:r>
                  <a:rPr kumimoji="1" lang="en-US" altLang="ja-JP" sz="5400" dirty="0"/>
                  <a:t>in our brain.</a:t>
                </a:r>
              </a:p>
              <a:p>
                <a:pPr marL="685800" indent="-685800">
                  <a:buFont typeface="Arial" panose="020B0604020202020204" pitchFamily="34" charset="0"/>
                  <a:buChar char="•"/>
                </a:pPr>
                <a:r>
                  <a:rPr kumimoji="1" lang="en-US" altLang="ja-JP" sz="5400" dirty="0"/>
                  <a:t>Flattery </a:t>
                </a:r>
                <a:r>
                  <a:rPr kumimoji="1" lang="en-US" altLang="ja-JP" sz="5400" dirty="0" smtClean="0"/>
                  <a:t>does </a:t>
                </a:r>
                <a:r>
                  <a:rPr kumimoji="1" lang="en-US" altLang="ja-JP" sz="5400" dirty="0"/>
                  <a:t>not activate our reward system as much as sincere words.</a:t>
                </a:r>
                <a:endParaRPr kumimoji="1" lang="ja-JP" altLang="en-US" sz="5400" dirty="0"/>
              </a:p>
            </p:txBody>
          </p:sp>
        </p:grpSp>
        <p:pic>
          <p:nvPicPr>
            <p:cNvPr id="156" name="図 155"/>
            <p:cNvPicPr>
              <a:picLocks noChangeAspect="1"/>
            </p:cNvPicPr>
            <p:nvPr/>
          </p:nvPicPr>
          <p:blipFill>
            <a:blip r:embed="rId3"/>
            <a:stretch>
              <a:fillRect/>
            </a:stretch>
          </p:blipFill>
          <p:spPr>
            <a:xfrm>
              <a:off x="32918403" y="15148982"/>
              <a:ext cx="1436871" cy="1538371"/>
            </a:xfrm>
            <a:prstGeom prst="rect">
              <a:avLst/>
            </a:prstGeom>
          </p:spPr>
        </p:pic>
      </p:grpSp>
      <p:sp>
        <p:nvSpPr>
          <p:cNvPr id="158" name="正方形/長方形 157"/>
          <p:cNvSpPr/>
          <p:nvPr/>
        </p:nvSpPr>
        <p:spPr>
          <a:xfrm>
            <a:off x="5490138" y="20112201"/>
            <a:ext cx="5262608" cy="1323439"/>
          </a:xfrm>
          <a:prstGeom prst="rect">
            <a:avLst/>
          </a:prstGeom>
        </p:spPr>
        <p:txBody>
          <a:bodyPr wrap="square">
            <a:spAutoFit/>
          </a:bodyPr>
          <a:lstStyle/>
          <a:p>
            <a:r>
              <a:rPr lang="en-US" altLang="ja-JP" sz="2000" dirty="0"/>
              <a:t>Fig.1 The centers of five sphere ROIs in the reward system. </a:t>
            </a:r>
            <a:r>
              <a:rPr lang="en-US" altLang="ja-JP" sz="2000" dirty="0" err="1"/>
              <a:t>NAc</a:t>
            </a:r>
            <a:r>
              <a:rPr lang="en-US" altLang="ja-JP" sz="2000" dirty="0"/>
              <a:t>: nucleus  </a:t>
            </a:r>
            <a:r>
              <a:rPr lang="en-US" altLang="ja-JP" sz="2000" dirty="0" err="1"/>
              <a:t>accumbens</a:t>
            </a:r>
            <a:r>
              <a:rPr lang="en-US" altLang="ja-JP" sz="2000" dirty="0"/>
              <a:t>, OFC: orbitofrontal cortices, PCC: posterior cingulate cortex.  </a:t>
            </a:r>
          </a:p>
        </p:txBody>
      </p:sp>
      <p:sp>
        <p:nvSpPr>
          <p:cNvPr id="159" name="正方形/長方形 158"/>
          <p:cNvSpPr/>
          <p:nvPr/>
        </p:nvSpPr>
        <p:spPr>
          <a:xfrm>
            <a:off x="23252789" y="14367077"/>
            <a:ext cx="5135423" cy="400110"/>
          </a:xfrm>
          <a:prstGeom prst="rect">
            <a:avLst/>
          </a:prstGeom>
        </p:spPr>
        <p:txBody>
          <a:bodyPr wrap="square">
            <a:spAutoFit/>
          </a:bodyPr>
          <a:lstStyle/>
          <a:p>
            <a:r>
              <a:rPr lang="en-US" altLang="ja-JP" sz="2000" dirty="0"/>
              <a:t>Fig.4 the activation in the reward system</a:t>
            </a:r>
            <a:endParaRPr lang="ja-JP" altLang="en-US" sz="2000" dirty="0"/>
          </a:p>
        </p:txBody>
      </p:sp>
      <p:sp>
        <p:nvSpPr>
          <p:cNvPr id="151" name="テキスト ボックス 150"/>
          <p:cNvSpPr txBox="1"/>
          <p:nvPr/>
        </p:nvSpPr>
        <p:spPr>
          <a:xfrm>
            <a:off x="4857173" y="18617755"/>
            <a:ext cx="3089020" cy="430887"/>
          </a:xfrm>
          <a:prstGeom prst="rect">
            <a:avLst/>
          </a:prstGeom>
          <a:noFill/>
        </p:spPr>
        <p:txBody>
          <a:bodyPr wrap="square" rtlCol="0">
            <a:spAutoFit/>
          </a:bodyPr>
          <a:lstStyle/>
          <a:p>
            <a:pPr algn="ctr"/>
            <a:r>
              <a:rPr kumimoji="1" lang="en-US" altLang="ja-JP" sz="2200" dirty="0"/>
              <a:t>PCC</a:t>
            </a:r>
            <a:r>
              <a:rPr kumimoji="1" lang="ja-JP" altLang="en-US" sz="2200" dirty="0"/>
              <a:t> </a:t>
            </a:r>
            <a:r>
              <a:rPr kumimoji="1" lang="en-US" altLang="ja-JP" sz="2200" dirty="0"/>
              <a:t>[0,-22,32]</a:t>
            </a:r>
            <a:endParaRPr kumimoji="1" lang="ja-JP" altLang="en-US" sz="2200" dirty="0"/>
          </a:p>
        </p:txBody>
      </p:sp>
      <p:sp>
        <p:nvSpPr>
          <p:cNvPr id="155" name="テキスト ボックス 154"/>
          <p:cNvSpPr txBox="1"/>
          <p:nvPr/>
        </p:nvSpPr>
        <p:spPr>
          <a:xfrm>
            <a:off x="5339171" y="19256583"/>
            <a:ext cx="5940015" cy="430887"/>
          </a:xfrm>
          <a:prstGeom prst="rect">
            <a:avLst/>
          </a:prstGeom>
          <a:noFill/>
        </p:spPr>
        <p:txBody>
          <a:bodyPr wrap="square" rtlCol="0">
            <a:spAutoFit/>
          </a:bodyPr>
          <a:lstStyle/>
          <a:p>
            <a:pPr algn="ctr"/>
            <a:r>
              <a:rPr kumimoji="1" lang="en-US" altLang="ja-JP" sz="2200" dirty="0"/>
              <a:t>Bilateral </a:t>
            </a:r>
            <a:r>
              <a:rPr kumimoji="1" lang="en-US" altLang="ja-JP" sz="2200" dirty="0" err="1"/>
              <a:t>NAc</a:t>
            </a:r>
            <a:r>
              <a:rPr kumimoji="1" lang="en-US" altLang="ja-JP" sz="2200" dirty="0"/>
              <a:t> (Right[12,10,-6] &amp; Left[-10,8,-4])</a:t>
            </a:r>
            <a:endParaRPr kumimoji="1" lang="ja-JP" altLang="en-US" sz="2200" dirty="0"/>
          </a:p>
        </p:txBody>
      </p:sp>
      <p:sp>
        <p:nvSpPr>
          <p:cNvPr id="162" name="テキスト ボックス 161"/>
          <p:cNvSpPr txBox="1"/>
          <p:nvPr/>
        </p:nvSpPr>
        <p:spPr>
          <a:xfrm>
            <a:off x="31210779" y="11150937"/>
            <a:ext cx="1476988" cy="400110"/>
          </a:xfrm>
          <a:prstGeom prst="rect">
            <a:avLst/>
          </a:prstGeom>
          <a:noFill/>
        </p:spPr>
        <p:txBody>
          <a:bodyPr wrap="square" rtlCol="0">
            <a:spAutoFit/>
          </a:bodyPr>
          <a:lstStyle/>
          <a:p>
            <a:r>
              <a:rPr kumimoji="1" lang="en-US" altLang="ja-JP" sz="2000" dirty="0"/>
              <a:t>**p &lt; 0.01</a:t>
            </a:r>
            <a:endParaRPr kumimoji="1" lang="ja-JP" altLang="en-US" sz="2000" dirty="0"/>
          </a:p>
        </p:txBody>
      </p:sp>
      <p:sp>
        <p:nvSpPr>
          <p:cNvPr id="40" name="正方形/長方形 39"/>
          <p:cNvSpPr/>
          <p:nvPr/>
        </p:nvSpPr>
        <p:spPr>
          <a:xfrm>
            <a:off x="31309071" y="14933186"/>
            <a:ext cx="1034257" cy="400110"/>
          </a:xfrm>
          <a:prstGeom prst="rect">
            <a:avLst/>
          </a:prstGeom>
        </p:spPr>
        <p:txBody>
          <a:bodyPr wrap="none">
            <a:spAutoFit/>
          </a:bodyPr>
          <a:lstStyle/>
          <a:p>
            <a:r>
              <a:rPr kumimoji="1" lang="en-US" altLang="ja-JP" sz="2000" dirty="0"/>
              <a:t>*p&lt;0.05</a:t>
            </a:r>
            <a:endParaRPr kumimoji="1" lang="ja-JP" altLang="en-US" sz="2000" dirty="0"/>
          </a:p>
        </p:txBody>
      </p:sp>
      <p:sp>
        <p:nvSpPr>
          <p:cNvPr id="99" name="テキスト ボックス 98"/>
          <p:cNvSpPr txBox="1"/>
          <p:nvPr/>
        </p:nvSpPr>
        <p:spPr>
          <a:xfrm>
            <a:off x="11414929" y="14997358"/>
            <a:ext cx="9490684" cy="400110"/>
          </a:xfrm>
          <a:prstGeom prst="rect">
            <a:avLst/>
          </a:prstGeom>
          <a:solidFill>
            <a:schemeClr val="bg1"/>
          </a:solidFill>
        </p:spPr>
        <p:txBody>
          <a:bodyPr wrap="square" rtlCol="0">
            <a:spAutoFit/>
          </a:bodyPr>
          <a:lstStyle/>
          <a:p>
            <a:r>
              <a:rPr kumimoji="1" lang="en-US" altLang="ja-JP" sz="2000" dirty="0"/>
              <a:t>Table.1 Verbal feedbacks given in the  three conditions </a:t>
            </a:r>
            <a:r>
              <a:rPr kumimoji="1" lang="en-US" altLang="ja-JP" sz="2000" dirty="0" smtClean="0"/>
              <a:t>(Sincere feedback/Flattery/Control)</a:t>
            </a:r>
            <a:endParaRPr kumimoji="1" lang="ja-JP" altLang="en-US" sz="2000" dirty="0"/>
          </a:p>
        </p:txBody>
      </p:sp>
      <p:sp>
        <p:nvSpPr>
          <p:cNvPr id="147" name="テキスト ボックス 146"/>
          <p:cNvSpPr txBox="1"/>
          <p:nvPr/>
        </p:nvSpPr>
        <p:spPr>
          <a:xfrm>
            <a:off x="-610253" y="21062845"/>
            <a:ext cx="5295624" cy="769441"/>
          </a:xfrm>
          <a:prstGeom prst="rect">
            <a:avLst/>
          </a:prstGeom>
          <a:noFill/>
        </p:spPr>
        <p:txBody>
          <a:bodyPr wrap="square" rtlCol="0">
            <a:spAutoFit/>
          </a:bodyPr>
          <a:lstStyle/>
          <a:p>
            <a:pPr algn="ctr"/>
            <a:r>
              <a:rPr kumimoji="1" lang="en-US" altLang="ja-JP" sz="2200" dirty="0"/>
              <a:t>Bilateral Medial OFC </a:t>
            </a:r>
          </a:p>
          <a:p>
            <a:pPr algn="ctr"/>
            <a:r>
              <a:rPr kumimoji="1" lang="en-US" altLang="ja-JP" sz="2200" dirty="0"/>
              <a:t>(Right[2,48,-14] &amp; Left[-2,56,-6]</a:t>
            </a:r>
            <a:r>
              <a:rPr kumimoji="1" lang="en-US" altLang="ja-JP" sz="2200" dirty="0">
                <a:sym typeface="Wingdings" panose="05000000000000000000" pitchFamily="2" charset="2"/>
              </a:rPr>
              <a:t>)</a:t>
            </a:r>
            <a:endParaRPr kumimoji="1" lang="ja-JP" altLang="en-US" sz="2200" dirty="0"/>
          </a:p>
        </p:txBody>
      </p:sp>
      <p:grpSp>
        <p:nvGrpSpPr>
          <p:cNvPr id="3" name="グループ化 2"/>
          <p:cNvGrpSpPr/>
          <p:nvPr/>
        </p:nvGrpSpPr>
        <p:grpSpPr>
          <a:xfrm>
            <a:off x="22526676" y="17553850"/>
            <a:ext cx="10084894" cy="4057553"/>
            <a:chOff x="22526676" y="17706250"/>
            <a:chExt cx="10084894" cy="4057553"/>
          </a:xfrm>
        </p:grpSpPr>
        <p:grpSp>
          <p:nvGrpSpPr>
            <p:cNvPr id="92" name="グループ化 91"/>
            <p:cNvGrpSpPr/>
            <p:nvPr/>
          </p:nvGrpSpPr>
          <p:grpSpPr>
            <a:xfrm>
              <a:off x="23030689" y="17706250"/>
              <a:ext cx="9580881" cy="4057553"/>
              <a:chOff x="22899919" y="10741237"/>
              <a:chExt cx="9854634" cy="5246643"/>
            </a:xfrm>
          </p:grpSpPr>
          <p:sp>
            <p:nvSpPr>
              <p:cNvPr id="93" name="正方形/長方形 92"/>
              <p:cNvSpPr/>
              <p:nvPr/>
            </p:nvSpPr>
            <p:spPr>
              <a:xfrm>
                <a:off x="22899919" y="15573474"/>
                <a:ext cx="9854634" cy="414406"/>
              </a:xfrm>
              <a:prstGeom prst="rect">
                <a:avLst/>
              </a:prstGeom>
            </p:spPr>
            <p:txBody>
              <a:bodyPr wrap="square">
                <a:spAutoFit/>
              </a:bodyPr>
              <a:lstStyle/>
              <a:p>
                <a:r>
                  <a:rPr lang="en-US" altLang="ja-JP" sz="2000" dirty="0"/>
                  <a:t>Fig.5 Correlation between the activation in the PCC and the feedbacks’ reliability</a:t>
                </a:r>
                <a:endParaRPr lang="ja-JP" altLang="en-US" sz="2000" dirty="0"/>
              </a:p>
            </p:txBody>
          </p:sp>
          <p:graphicFrame>
            <p:nvGraphicFramePr>
              <p:cNvPr id="94" name="グラフ 93"/>
              <p:cNvGraphicFramePr>
                <a:graphicFrameLocks/>
              </p:cNvGraphicFramePr>
              <p:nvPr>
                <p:extLst>
                  <p:ext uri="{D42A27DB-BD31-4B8C-83A1-F6EECF244321}">
                    <p14:modId xmlns:p14="http://schemas.microsoft.com/office/powerpoint/2010/main" val="2318173082"/>
                  </p:ext>
                </p:extLst>
              </p:nvPr>
            </p:nvGraphicFramePr>
            <p:xfrm>
              <a:off x="23333847" y="10741237"/>
              <a:ext cx="7502003" cy="4116197"/>
            </p:xfrm>
            <a:graphic>
              <a:graphicData uri="http://schemas.openxmlformats.org/drawingml/2006/chart">
                <c:chart xmlns:c="http://schemas.openxmlformats.org/drawingml/2006/chart" xmlns:r="http://schemas.openxmlformats.org/officeDocument/2006/relationships" r:id="rId12"/>
              </a:graphicData>
            </a:graphic>
          </p:graphicFrame>
        </p:grpSp>
        <p:sp>
          <p:nvSpPr>
            <p:cNvPr id="27" name="正方形/長方形 26"/>
            <p:cNvSpPr/>
            <p:nvPr/>
          </p:nvSpPr>
          <p:spPr>
            <a:xfrm>
              <a:off x="23469955" y="20727754"/>
              <a:ext cx="8643008" cy="707886"/>
            </a:xfrm>
            <a:prstGeom prst="rect">
              <a:avLst/>
            </a:prstGeom>
          </p:spPr>
          <p:txBody>
            <a:bodyPr wrap="square">
              <a:spAutoFit/>
            </a:bodyPr>
            <a:lstStyle/>
            <a:p>
              <a:r>
                <a:rPr lang="en-US" altLang="ja-JP" sz="2000" b="1" dirty="0"/>
                <a:t>Q1 score(sincere feedback – flattery ):perceived feedbacks’ reliability</a:t>
              </a:r>
            </a:p>
            <a:p>
              <a:r>
                <a:rPr lang="en-US" altLang="ja-JP" sz="2000" b="1" dirty="0"/>
                <a:t>“The feedbacks depended on my performance.”</a:t>
              </a:r>
            </a:p>
          </p:txBody>
        </p:sp>
        <p:sp>
          <p:nvSpPr>
            <p:cNvPr id="28" name="正方形/長方形 27"/>
            <p:cNvSpPr/>
            <p:nvPr/>
          </p:nvSpPr>
          <p:spPr>
            <a:xfrm rot="16200000">
              <a:off x="21497672" y="18862615"/>
              <a:ext cx="3073672" cy="1015663"/>
            </a:xfrm>
            <a:prstGeom prst="rect">
              <a:avLst/>
            </a:prstGeom>
          </p:spPr>
          <p:txBody>
            <a:bodyPr wrap="square">
              <a:spAutoFit/>
            </a:bodyPr>
            <a:lstStyle/>
            <a:p>
              <a:pPr algn="ctr">
                <a:defRPr sz="2000" b="1" i="0" u="none" strike="noStrike" kern="1200" baseline="0">
                  <a:solidFill>
                    <a:prstClr val="black"/>
                  </a:solidFill>
                  <a:latin typeface="+mn-lt"/>
                  <a:ea typeface="+mn-ea"/>
                  <a:cs typeface="+mn-cs"/>
                </a:defRPr>
              </a:pPr>
              <a:r>
                <a:rPr lang="en-US" altLang="ja-JP" sz="2000" dirty="0"/>
                <a:t>The difference of β contrast value (sincerity  feedback – flattery )</a:t>
              </a:r>
              <a:endParaRPr lang="ja-JP" altLang="ja-JP" sz="2000" dirty="0"/>
            </a:p>
          </p:txBody>
        </p:sp>
      </p:grpSp>
      <p:sp>
        <p:nvSpPr>
          <p:cNvPr id="37" name="正方形/長方形 36"/>
          <p:cNvSpPr/>
          <p:nvPr/>
        </p:nvSpPr>
        <p:spPr>
          <a:xfrm rot="16200000">
            <a:off x="21287262" y="5794095"/>
            <a:ext cx="2694890" cy="707886"/>
          </a:xfrm>
          <a:prstGeom prst="rect">
            <a:avLst/>
          </a:prstGeom>
        </p:spPr>
        <p:txBody>
          <a:bodyPr wrap="square">
            <a:spAutoFit/>
          </a:bodyPr>
          <a:lstStyle/>
          <a:p>
            <a:pPr algn="ctr">
              <a:defRPr sz="2000" b="1" i="0" u="none" strike="noStrike" kern="1200" baseline="0">
                <a:solidFill>
                  <a:prstClr val="black"/>
                </a:solidFill>
                <a:latin typeface="+mn-lt"/>
                <a:ea typeface="+mn-ea"/>
                <a:cs typeface="+mn-cs"/>
              </a:defRPr>
            </a:pPr>
            <a:r>
              <a:rPr lang="en-US" altLang="ja-JP" sz="2000" dirty="0"/>
              <a:t>Q1 score; perceived reliability</a:t>
            </a:r>
          </a:p>
        </p:txBody>
      </p:sp>
      <p:sp>
        <p:nvSpPr>
          <p:cNvPr id="143" name="正方形/長方形 142"/>
          <p:cNvSpPr/>
          <p:nvPr/>
        </p:nvSpPr>
        <p:spPr>
          <a:xfrm rot="16200000">
            <a:off x="26326924" y="5513817"/>
            <a:ext cx="2694890" cy="707886"/>
          </a:xfrm>
          <a:prstGeom prst="rect">
            <a:avLst/>
          </a:prstGeom>
        </p:spPr>
        <p:txBody>
          <a:bodyPr wrap="square">
            <a:spAutoFit/>
          </a:bodyPr>
          <a:lstStyle/>
          <a:p>
            <a:pPr algn="ctr">
              <a:defRPr sz="2000" b="1" i="0" u="none" strike="noStrike" kern="1200" baseline="0">
                <a:solidFill>
                  <a:prstClr val="black"/>
                </a:solidFill>
                <a:latin typeface="+mn-lt"/>
                <a:ea typeface="+mn-ea"/>
                <a:cs typeface="+mn-cs"/>
              </a:defRPr>
            </a:pPr>
            <a:r>
              <a:rPr lang="en-US" altLang="ja-JP" sz="2000" dirty="0"/>
              <a:t>Q2 score; perceived flattery</a:t>
            </a:r>
          </a:p>
        </p:txBody>
      </p:sp>
      <p:sp>
        <p:nvSpPr>
          <p:cNvPr id="39" name="テキスト ボックス 38"/>
          <p:cNvSpPr txBox="1"/>
          <p:nvPr/>
        </p:nvSpPr>
        <p:spPr>
          <a:xfrm>
            <a:off x="23261459" y="7112664"/>
            <a:ext cx="1243190" cy="728705"/>
          </a:xfrm>
          <a:prstGeom prst="rect">
            <a:avLst/>
          </a:prstGeom>
          <a:noFill/>
        </p:spPr>
        <p:txBody>
          <a:bodyPr wrap="square" rtlCol="0">
            <a:spAutoFit/>
          </a:bodyPr>
          <a:lstStyle/>
          <a:p>
            <a:pPr algn="ctr"/>
            <a:r>
              <a:rPr kumimoji="1" lang="en-US" altLang="ja-JP" sz="2000" dirty="0"/>
              <a:t>sincere feedback</a:t>
            </a:r>
            <a:endParaRPr kumimoji="1" lang="ja-JP" altLang="en-US" sz="2000" dirty="0"/>
          </a:p>
        </p:txBody>
      </p:sp>
      <p:sp>
        <p:nvSpPr>
          <p:cNvPr id="145" name="テキスト ボックス 144"/>
          <p:cNvSpPr txBox="1"/>
          <p:nvPr/>
        </p:nvSpPr>
        <p:spPr>
          <a:xfrm>
            <a:off x="24504649" y="7081785"/>
            <a:ext cx="1243190" cy="400110"/>
          </a:xfrm>
          <a:prstGeom prst="rect">
            <a:avLst/>
          </a:prstGeom>
          <a:noFill/>
        </p:spPr>
        <p:txBody>
          <a:bodyPr wrap="square" rtlCol="0">
            <a:spAutoFit/>
          </a:bodyPr>
          <a:lstStyle/>
          <a:p>
            <a:pPr algn="ctr"/>
            <a:r>
              <a:rPr kumimoji="1" lang="en-US" altLang="ja-JP" sz="2000" dirty="0"/>
              <a:t>flattery</a:t>
            </a:r>
            <a:endParaRPr kumimoji="1" lang="ja-JP" altLang="en-US" sz="2000" dirty="0"/>
          </a:p>
        </p:txBody>
      </p:sp>
      <p:sp>
        <p:nvSpPr>
          <p:cNvPr id="152" name="テキスト ボックス 151"/>
          <p:cNvSpPr txBox="1"/>
          <p:nvPr/>
        </p:nvSpPr>
        <p:spPr>
          <a:xfrm>
            <a:off x="25660706" y="7094868"/>
            <a:ext cx="1243190" cy="400110"/>
          </a:xfrm>
          <a:prstGeom prst="rect">
            <a:avLst/>
          </a:prstGeom>
          <a:noFill/>
        </p:spPr>
        <p:txBody>
          <a:bodyPr wrap="square" rtlCol="0">
            <a:spAutoFit/>
          </a:bodyPr>
          <a:lstStyle/>
          <a:p>
            <a:pPr algn="ctr"/>
            <a:r>
              <a:rPr kumimoji="1" lang="en-US" altLang="ja-JP" sz="2000" dirty="0"/>
              <a:t>control</a:t>
            </a:r>
            <a:endParaRPr kumimoji="1" lang="ja-JP" altLang="en-US" sz="2000" dirty="0"/>
          </a:p>
        </p:txBody>
      </p:sp>
      <p:sp>
        <p:nvSpPr>
          <p:cNvPr id="160" name="テキスト ボックス 159"/>
          <p:cNvSpPr txBox="1"/>
          <p:nvPr/>
        </p:nvSpPr>
        <p:spPr>
          <a:xfrm>
            <a:off x="28388212" y="7052588"/>
            <a:ext cx="1243190" cy="728705"/>
          </a:xfrm>
          <a:prstGeom prst="rect">
            <a:avLst/>
          </a:prstGeom>
          <a:noFill/>
        </p:spPr>
        <p:txBody>
          <a:bodyPr wrap="square" rtlCol="0">
            <a:spAutoFit/>
          </a:bodyPr>
          <a:lstStyle/>
          <a:p>
            <a:pPr algn="ctr"/>
            <a:r>
              <a:rPr kumimoji="1" lang="en-US" altLang="ja-JP" sz="2000" dirty="0"/>
              <a:t>sincere feedback</a:t>
            </a:r>
            <a:endParaRPr kumimoji="1" lang="ja-JP" altLang="en-US" sz="2000" dirty="0"/>
          </a:p>
        </p:txBody>
      </p:sp>
      <p:sp>
        <p:nvSpPr>
          <p:cNvPr id="164" name="テキスト ボックス 163"/>
          <p:cNvSpPr txBox="1"/>
          <p:nvPr/>
        </p:nvSpPr>
        <p:spPr>
          <a:xfrm>
            <a:off x="29631402" y="7021709"/>
            <a:ext cx="1243190" cy="400110"/>
          </a:xfrm>
          <a:prstGeom prst="rect">
            <a:avLst/>
          </a:prstGeom>
          <a:noFill/>
        </p:spPr>
        <p:txBody>
          <a:bodyPr wrap="square" rtlCol="0">
            <a:spAutoFit/>
          </a:bodyPr>
          <a:lstStyle/>
          <a:p>
            <a:pPr algn="ctr"/>
            <a:r>
              <a:rPr kumimoji="1" lang="en-US" altLang="ja-JP" sz="2000" dirty="0"/>
              <a:t>flattery</a:t>
            </a:r>
            <a:endParaRPr kumimoji="1" lang="ja-JP" altLang="en-US" sz="2000" dirty="0"/>
          </a:p>
        </p:txBody>
      </p:sp>
      <p:sp>
        <p:nvSpPr>
          <p:cNvPr id="166" name="テキスト ボックス 165"/>
          <p:cNvSpPr txBox="1"/>
          <p:nvPr/>
        </p:nvSpPr>
        <p:spPr>
          <a:xfrm>
            <a:off x="30787459" y="7034792"/>
            <a:ext cx="1243190" cy="400110"/>
          </a:xfrm>
          <a:prstGeom prst="rect">
            <a:avLst/>
          </a:prstGeom>
          <a:noFill/>
        </p:spPr>
        <p:txBody>
          <a:bodyPr wrap="square" rtlCol="0">
            <a:spAutoFit/>
          </a:bodyPr>
          <a:lstStyle/>
          <a:p>
            <a:pPr algn="ctr"/>
            <a:r>
              <a:rPr kumimoji="1" lang="en-US" altLang="ja-JP" sz="2000" dirty="0"/>
              <a:t>control</a:t>
            </a:r>
            <a:endParaRPr kumimoji="1" lang="ja-JP" altLang="en-US" sz="2000" dirty="0"/>
          </a:p>
        </p:txBody>
      </p:sp>
      <p:sp>
        <p:nvSpPr>
          <p:cNvPr id="167" name="テキスト ボックス 166"/>
          <p:cNvSpPr txBox="1"/>
          <p:nvPr/>
        </p:nvSpPr>
        <p:spPr>
          <a:xfrm>
            <a:off x="29397445" y="10712924"/>
            <a:ext cx="1243190" cy="728705"/>
          </a:xfrm>
          <a:prstGeom prst="rect">
            <a:avLst/>
          </a:prstGeom>
          <a:noFill/>
        </p:spPr>
        <p:txBody>
          <a:bodyPr wrap="square" rtlCol="0">
            <a:spAutoFit/>
          </a:bodyPr>
          <a:lstStyle/>
          <a:p>
            <a:pPr algn="ctr"/>
            <a:r>
              <a:rPr kumimoji="1" lang="en-US" altLang="ja-JP" sz="2000" dirty="0"/>
              <a:t>sincere feedback</a:t>
            </a:r>
            <a:endParaRPr kumimoji="1" lang="ja-JP" altLang="en-US" sz="2000" dirty="0"/>
          </a:p>
        </p:txBody>
      </p:sp>
      <p:sp>
        <p:nvSpPr>
          <p:cNvPr id="168" name="テキスト ボックス 167"/>
          <p:cNvSpPr txBox="1"/>
          <p:nvPr/>
        </p:nvSpPr>
        <p:spPr>
          <a:xfrm>
            <a:off x="30558013" y="10812625"/>
            <a:ext cx="1243190" cy="400110"/>
          </a:xfrm>
          <a:prstGeom prst="rect">
            <a:avLst/>
          </a:prstGeom>
          <a:noFill/>
        </p:spPr>
        <p:txBody>
          <a:bodyPr wrap="square" rtlCol="0">
            <a:spAutoFit/>
          </a:bodyPr>
          <a:lstStyle/>
          <a:p>
            <a:pPr algn="ctr"/>
            <a:r>
              <a:rPr kumimoji="1" lang="en-US" altLang="ja-JP" sz="2000" dirty="0"/>
              <a:t>flattery</a:t>
            </a:r>
            <a:endParaRPr kumimoji="1" lang="ja-JP" altLang="en-US" sz="2000" dirty="0"/>
          </a:p>
        </p:txBody>
      </p:sp>
      <p:sp>
        <p:nvSpPr>
          <p:cNvPr id="169" name="テキスト ボックス 168"/>
          <p:cNvSpPr txBox="1"/>
          <p:nvPr/>
        </p:nvSpPr>
        <p:spPr>
          <a:xfrm>
            <a:off x="29481317" y="14675375"/>
            <a:ext cx="1243190" cy="728705"/>
          </a:xfrm>
          <a:prstGeom prst="rect">
            <a:avLst/>
          </a:prstGeom>
          <a:noFill/>
        </p:spPr>
        <p:txBody>
          <a:bodyPr wrap="square" rtlCol="0">
            <a:spAutoFit/>
          </a:bodyPr>
          <a:lstStyle/>
          <a:p>
            <a:pPr algn="ctr"/>
            <a:r>
              <a:rPr kumimoji="1" lang="en-US" altLang="ja-JP" sz="2000" dirty="0"/>
              <a:t>sincere feedback</a:t>
            </a:r>
            <a:endParaRPr kumimoji="1" lang="ja-JP" altLang="en-US" sz="2000" dirty="0"/>
          </a:p>
        </p:txBody>
      </p:sp>
      <p:sp>
        <p:nvSpPr>
          <p:cNvPr id="170" name="テキスト ボックス 169"/>
          <p:cNvSpPr txBox="1"/>
          <p:nvPr/>
        </p:nvSpPr>
        <p:spPr>
          <a:xfrm>
            <a:off x="30724507" y="14644496"/>
            <a:ext cx="1243190" cy="400110"/>
          </a:xfrm>
          <a:prstGeom prst="rect">
            <a:avLst/>
          </a:prstGeom>
          <a:noFill/>
        </p:spPr>
        <p:txBody>
          <a:bodyPr wrap="square" rtlCol="0">
            <a:spAutoFit/>
          </a:bodyPr>
          <a:lstStyle/>
          <a:p>
            <a:pPr algn="ctr"/>
            <a:r>
              <a:rPr kumimoji="1" lang="en-US" altLang="ja-JP" sz="2000" dirty="0"/>
              <a:t>flattery</a:t>
            </a:r>
            <a:endParaRPr kumimoji="1" lang="ja-JP" altLang="en-US" sz="2000" dirty="0"/>
          </a:p>
        </p:txBody>
      </p:sp>
      <p:graphicFrame>
        <p:nvGraphicFramePr>
          <p:cNvPr id="6" name="表 5"/>
          <p:cNvGraphicFramePr>
            <a:graphicFrameLocks noGrp="1"/>
          </p:cNvGraphicFramePr>
          <p:nvPr>
            <p:extLst>
              <p:ext uri="{D42A27DB-BD31-4B8C-83A1-F6EECF244321}">
                <p14:modId xmlns:p14="http://schemas.microsoft.com/office/powerpoint/2010/main" val="2091613647"/>
              </p:ext>
            </p:extLst>
          </p:nvPr>
        </p:nvGraphicFramePr>
        <p:xfrm>
          <a:off x="11221572" y="15447590"/>
          <a:ext cx="10423321" cy="3297610"/>
        </p:xfrm>
        <a:graphic>
          <a:graphicData uri="http://schemas.openxmlformats.org/drawingml/2006/table">
            <a:tbl>
              <a:tblPr/>
              <a:tblGrid>
                <a:gridCol w="2986349">
                  <a:extLst>
                    <a:ext uri="{9D8B030D-6E8A-4147-A177-3AD203B41FA5}">
                      <a16:colId xmlns="" xmlns:a16="http://schemas.microsoft.com/office/drawing/2014/main" val="2415622067"/>
                    </a:ext>
                  </a:extLst>
                </a:gridCol>
                <a:gridCol w="2986349">
                  <a:extLst>
                    <a:ext uri="{9D8B030D-6E8A-4147-A177-3AD203B41FA5}">
                      <a16:colId xmlns="" xmlns:a16="http://schemas.microsoft.com/office/drawing/2014/main" val="1643776730"/>
                    </a:ext>
                  </a:extLst>
                </a:gridCol>
                <a:gridCol w="2712516">
                  <a:extLst>
                    <a:ext uri="{9D8B030D-6E8A-4147-A177-3AD203B41FA5}">
                      <a16:colId xmlns="" xmlns:a16="http://schemas.microsoft.com/office/drawing/2014/main" val="2866386452"/>
                    </a:ext>
                  </a:extLst>
                </a:gridCol>
                <a:gridCol w="1738107">
                  <a:extLst>
                    <a:ext uri="{9D8B030D-6E8A-4147-A177-3AD203B41FA5}">
                      <a16:colId xmlns="" xmlns:a16="http://schemas.microsoft.com/office/drawing/2014/main" val="2755862168"/>
                    </a:ext>
                  </a:extLst>
                </a:gridCol>
              </a:tblGrid>
              <a:tr h="850996">
                <a:tc>
                  <a:txBody>
                    <a:bodyPr/>
                    <a:lstStyle/>
                    <a:p>
                      <a:pPr algn="ctr" fontAlgn="ctr"/>
                      <a:endParaRPr lang="en-US" sz="16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en-US" sz="1600" b="1" i="0" u="none" strike="noStrike" dirty="0" smtClean="0">
                          <a:solidFill>
                            <a:srgbClr val="000000"/>
                          </a:solidFill>
                          <a:effectLst/>
                          <a:latin typeface="游ゴシック" panose="020B0400000000000000" pitchFamily="50" charset="-128"/>
                          <a:ea typeface="游ゴシック" panose="020B0400000000000000" pitchFamily="50" charset="-128"/>
                        </a:rPr>
                        <a:t>Performance</a:t>
                      </a:r>
                      <a:endParaRPr 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Sincere feedback </a:t>
                      </a:r>
                      <a:endParaRPr lang="en-US" sz="16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en-US" sz="16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based on the performance)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Flattery </a:t>
                      </a:r>
                      <a:endParaRPr lang="en-US" sz="16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en-US" sz="16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sz="1600" b="1" i="0" u="none" strike="noStrike" dirty="0">
                          <a:solidFill>
                            <a:srgbClr val="FF0000"/>
                          </a:solidFill>
                          <a:effectLst/>
                          <a:latin typeface="游ゴシック" panose="020B0400000000000000" pitchFamily="50" charset="-128"/>
                          <a:ea typeface="游ゴシック" panose="020B0400000000000000" pitchFamily="50" charset="-128"/>
                        </a:rPr>
                        <a:t>NOT</a:t>
                      </a: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 based on the performance)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游ゴシック" panose="020B0400000000000000" pitchFamily="50" charset="-128"/>
                          <a:ea typeface="游ゴシック" panose="020B0400000000000000" pitchFamily="50" charset="-128"/>
                        </a:rPr>
                        <a:t>Control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86216445"/>
                  </a:ext>
                </a:extLst>
              </a:tr>
              <a:tr h="780080">
                <a:tc>
                  <a:txBody>
                    <a:bodyPr/>
                    <a:lstStyle/>
                    <a:p>
                      <a:pPr algn="ctr" fontAlgn="ctr"/>
                      <a:r>
                        <a:rPr lang="en-US" sz="1400" b="1" i="0" u="none" strike="noStrike" dirty="0">
                          <a:solidFill>
                            <a:srgbClr val="000000"/>
                          </a:solidFill>
                          <a:effectLst/>
                          <a:latin typeface="游ゴシック" panose="020B0400000000000000" pitchFamily="50" charset="-128"/>
                          <a:ea typeface="游ゴシック" panose="020B0400000000000000" pitchFamily="50" charset="-128"/>
                        </a:rPr>
                        <a:t>Fast </a:t>
                      </a:r>
                      <a:endParaRPr lang="en-US"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sz="1200" b="1" i="0" u="none" strike="noStrike" dirty="0">
                          <a:solidFill>
                            <a:srgbClr val="000000"/>
                          </a:solidFill>
                          <a:effectLst/>
                          <a:latin typeface="游ゴシック" panose="020B0400000000000000" pitchFamily="50" charset="-128"/>
                          <a:ea typeface="游ゴシック" panose="020B0400000000000000" pitchFamily="50" charset="-128"/>
                        </a:rPr>
                        <a:t>RT&lt; mean RT in </a:t>
                      </a:r>
                      <a:r>
                        <a:rPr 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the previous </a:t>
                      </a:r>
                      <a:r>
                        <a:rPr lang="en-US" sz="1200" b="1" i="0" u="none" strike="noStrike" dirty="0">
                          <a:solidFill>
                            <a:srgbClr val="000000"/>
                          </a:solidFill>
                          <a:effectLst/>
                          <a:latin typeface="游ゴシック" panose="020B0400000000000000" pitchFamily="50" charset="-128"/>
                          <a:ea typeface="游ゴシック" panose="020B0400000000000000" pitchFamily="50" charset="-128"/>
                        </a:rPr>
                        <a:t>session)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"Excellent! Nice!"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"Excellent! Nice!"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"XXXXXXXX"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36864605"/>
                  </a:ext>
                </a:extLst>
              </a:tr>
              <a:tr h="780080">
                <a:tc>
                  <a:txBody>
                    <a:bodyPr/>
                    <a:lstStyle/>
                    <a:p>
                      <a:pPr algn="ctr" fontAlgn="ctr"/>
                      <a:r>
                        <a:rPr lang="en-US" sz="1400" b="1" i="0" u="none" strike="noStrike" dirty="0">
                          <a:solidFill>
                            <a:srgbClr val="000000"/>
                          </a:solidFill>
                          <a:effectLst/>
                          <a:latin typeface="游ゴシック" panose="020B0400000000000000" pitchFamily="50" charset="-128"/>
                          <a:ea typeface="游ゴシック" panose="020B0400000000000000" pitchFamily="50" charset="-128"/>
                        </a:rPr>
                        <a:t>Slow </a:t>
                      </a:r>
                      <a:endParaRPr lang="en-US"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sz="1200" b="1" i="0" u="none" strike="noStrike" dirty="0">
                          <a:solidFill>
                            <a:srgbClr val="000000"/>
                          </a:solidFill>
                          <a:effectLst/>
                          <a:latin typeface="游ゴシック" panose="020B0400000000000000" pitchFamily="50" charset="-128"/>
                          <a:ea typeface="游ゴシック" panose="020B0400000000000000" pitchFamily="50" charset="-128"/>
                        </a:rPr>
                        <a:t>RT &gt; mean RT in </a:t>
                      </a:r>
                      <a:r>
                        <a:rPr 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the previous </a:t>
                      </a:r>
                      <a:r>
                        <a:rPr lang="en-US" sz="1200" b="1" i="0" u="none" strike="noStrike" dirty="0">
                          <a:solidFill>
                            <a:srgbClr val="000000"/>
                          </a:solidFill>
                          <a:effectLst/>
                          <a:latin typeface="游ゴシック" panose="020B0400000000000000" pitchFamily="50" charset="-128"/>
                          <a:ea typeface="游ゴシック" panose="020B0400000000000000" pitchFamily="50" charset="-128"/>
                        </a:rPr>
                        <a:t>session)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"Excellent! But slow."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3786902154"/>
                  </a:ext>
                </a:extLst>
              </a:tr>
              <a:tr h="443227">
                <a:tc>
                  <a:txBody>
                    <a:bodyPr/>
                    <a:lstStyle/>
                    <a:p>
                      <a:pPr algn="ctr" fontAlgn="ctr"/>
                      <a:r>
                        <a:rPr lang="en-US" sz="1400" b="1" i="0" u="none" strike="noStrike" dirty="0">
                          <a:solidFill>
                            <a:srgbClr val="000000"/>
                          </a:solidFill>
                          <a:effectLst/>
                          <a:latin typeface="游ゴシック" panose="020B0400000000000000" pitchFamily="50" charset="-128"/>
                          <a:ea typeface="游ゴシック" panose="020B0400000000000000" pitchFamily="50" charset="-128"/>
                        </a:rPr>
                        <a:t>False answer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"Incorrect."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3045450250"/>
                  </a:ext>
                </a:extLst>
              </a:tr>
              <a:tr h="443227">
                <a:tc>
                  <a:txBody>
                    <a:bodyPr/>
                    <a:lstStyle/>
                    <a:p>
                      <a:pPr algn="ctr" fontAlgn="ctr"/>
                      <a:r>
                        <a:rPr lang="en-US" sz="1400" b="1" i="0" u="none" strike="noStrike" dirty="0">
                          <a:solidFill>
                            <a:srgbClr val="000000"/>
                          </a:solidFill>
                          <a:effectLst/>
                          <a:latin typeface="游ゴシック" panose="020B0400000000000000" pitchFamily="50" charset="-128"/>
                          <a:ea typeface="游ゴシック" panose="020B0400000000000000" pitchFamily="50" charset="-128"/>
                        </a:rPr>
                        <a:t>No answer (time up)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"Time up"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400247818"/>
                  </a:ext>
                </a:extLst>
              </a:tr>
            </a:tbl>
          </a:graphicData>
        </a:graphic>
      </p:graphicFrame>
      <p:pic>
        <p:nvPicPr>
          <p:cNvPr id="1027"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185464" y="10450774"/>
            <a:ext cx="10540434" cy="431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71" name="グループ化 170"/>
          <p:cNvGrpSpPr/>
          <p:nvPr/>
        </p:nvGrpSpPr>
        <p:grpSpPr>
          <a:xfrm>
            <a:off x="15299766" y="11252048"/>
            <a:ext cx="1721010" cy="1141975"/>
            <a:chOff x="15161685" y="11476288"/>
            <a:chExt cx="1721010" cy="1141975"/>
          </a:xfrm>
        </p:grpSpPr>
        <p:sp>
          <p:nvSpPr>
            <p:cNvPr id="172" name="稲妻 171"/>
            <p:cNvSpPr/>
            <p:nvPr/>
          </p:nvSpPr>
          <p:spPr>
            <a:xfrm>
              <a:off x="15161685" y="11512134"/>
              <a:ext cx="884008" cy="1106129"/>
            </a:xfrm>
            <a:prstGeom prst="lightningBol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テキスト ボックス 172"/>
            <p:cNvSpPr txBox="1"/>
            <p:nvPr/>
          </p:nvSpPr>
          <p:spPr>
            <a:xfrm>
              <a:off x="15780011" y="11476288"/>
              <a:ext cx="1102684" cy="400110"/>
            </a:xfrm>
            <a:prstGeom prst="rect">
              <a:avLst/>
            </a:prstGeom>
            <a:noFill/>
          </p:spPr>
          <p:txBody>
            <a:bodyPr wrap="square" rtlCol="0">
              <a:spAutoFit/>
            </a:bodyPr>
            <a:lstStyle/>
            <a:p>
              <a:r>
                <a:rPr kumimoji="1" lang="en-US" altLang="ja-JP" sz="2000" dirty="0"/>
                <a:t>push</a:t>
              </a:r>
              <a:endParaRPr kumimoji="1" lang="ja-JP" altLang="en-US" sz="2000" dirty="0"/>
            </a:p>
          </p:txBody>
        </p:sp>
      </p:grpSp>
      <p:sp>
        <p:nvSpPr>
          <p:cNvPr id="144" name="テキスト プレースホルダー 7"/>
          <p:cNvSpPr>
            <a:spLocks noGrp="1"/>
          </p:cNvSpPr>
          <p:nvPr>
            <p:ph type="body" sz="quarter" idx="10"/>
          </p:nvPr>
        </p:nvSpPr>
        <p:spPr>
          <a:xfrm>
            <a:off x="22117287" y="2595853"/>
            <a:ext cx="10276113" cy="711200"/>
          </a:xfrm>
        </p:spPr>
        <p:txBody>
          <a:bodyPr/>
          <a:lstStyle/>
          <a:p>
            <a:r>
              <a:rPr kumimoji="1" lang="en-US" altLang="ja-JP" dirty="0" smtClean="0"/>
              <a:t>Results</a:t>
            </a:r>
            <a:endParaRPr kumimoji="1" lang="ja-JP" altLang="en-US" dirty="0"/>
          </a:p>
        </p:txBody>
      </p:sp>
      <p:sp>
        <p:nvSpPr>
          <p:cNvPr id="153" name="テキスト プレースホルダー 6"/>
          <p:cNvSpPr>
            <a:spLocks noGrp="1"/>
          </p:cNvSpPr>
          <p:nvPr>
            <p:ph type="body" sz="quarter" idx="16"/>
          </p:nvPr>
        </p:nvSpPr>
        <p:spPr>
          <a:xfrm>
            <a:off x="32909798" y="2590800"/>
            <a:ext cx="10276113" cy="711200"/>
          </a:xfrm>
        </p:spPr>
        <p:txBody>
          <a:bodyPr/>
          <a:lstStyle/>
          <a:p>
            <a:r>
              <a:rPr kumimoji="1" lang="en-US" altLang="ja-JP" dirty="0" smtClean="0"/>
              <a:t>Conclusion</a:t>
            </a:r>
            <a:endParaRPr kumimoji="1" lang="ja-JP" altLang="en-US" dirty="0"/>
          </a:p>
        </p:txBody>
      </p:sp>
      <p:sp>
        <p:nvSpPr>
          <p:cNvPr id="174" name="テキスト プレースホルダー 6"/>
          <p:cNvSpPr>
            <a:spLocks noGrp="1"/>
          </p:cNvSpPr>
          <p:nvPr>
            <p:ph type="body" sz="quarter" idx="16"/>
          </p:nvPr>
        </p:nvSpPr>
        <p:spPr>
          <a:xfrm>
            <a:off x="32911489" y="18608852"/>
            <a:ext cx="10276113" cy="711200"/>
          </a:xfrm>
        </p:spPr>
        <p:txBody>
          <a:bodyPr/>
          <a:lstStyle/>
          <a:p>
            <a:r>
              <a:rPr kumimoji="1" lang="en-US" altLang="ja-JP" dirty="0" smtClean="0"/>
              <a:t>Reference</a:t>
            </a:r>
          </a:p>
        </p:txBody>
      </p:sp>
    </p:spTree>
    <p:extLst>
      <p:ext uri="{BB962C8B-B14F-4D97-AF65-F5344CB8AC3E}">
        <p14:creationId xmlns:p14="http://schemas.microsoft.com/office/powerpoint/2010/main" val="1892359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スライド 1&quot;/&gt;&lt;property id=&quot;20307&quot; value=&quot;259&quot;/&gt;&lt;/object&gt;&lt;/object&gt;&lt;object type=&quot;8&quot; unique_id=&quot;10006&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2793</TotalTime>
  <Words>1305</Words>
  <Application>Microsoft Office PowerPoint</Application>
  <PresentationFormat>ユーザー設定</PresentationFormat>
  <Paragraphs>115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Theme</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Viens</dc:creator>
  <cp:lastModifiedBy>fujiwara</cp:lastModifiedBy>
  <cp:revision>124</cp:revision>
  <cp:lastPrinted>2020-02-18T03:59:22Z</cp:lastPrinted>
  <dcterms:created xsi:type="dcterms:W3CDTF">2013-01-28T22:40:39Z</dcterms:created>
  <dcterms:modified xsi:type="dcterms:W3CDTF">2020-04-10T07:07:52Z</dcterms:modified>
</cp:coreProperties>
</file>