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ileron Heavy" pitchFamily="2" charset="77"/>
      <p:regular r:id="rId19"/>
      <p:bold r:id="rId20"/>
    </p:embeddedFont>
    <p:embeddedFont>
      <p:font typeface="Aileron Regular" pitchFamily="2" charset="77"/>
      <p:regular r:id="rId21"/>
    </p:embeddedFont>
    <p:embeddedFont>
      <p:font typeface="Aileron Regular Bold" pitchFamily="2" charset="77"/>
      <p:regular r:id="rId22"/>
      <p:bold r:id="rId23"/>
    </p:embeddedFont>
    <p:embeddedFont>
      <p:font typeface="Aileron Regular Italics" pitchFamily="2" charset="77"/>
      <p:regular r:id="rId24"/>
      <p:italic r:id="rId25"/>
    </p:embeddedFont>
    <p:embeddedFont>
      <p:font typeface="Arimo" panose="020B0604020202020204" pitchFamily="3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86" autoAdjust="0"/>
  </p:normalViewPr>
  <p:slideViewPr>
    <p:cSldViewPr>
      <p:cViewPr varScale="1">
        <p:scale>
          <a:sx n="72" d="100"/>
          <a:sy n="72" d="100"/>
        </p:scale>
        <p:origin x="76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sp>
        <p:nvSpPr>
          <p:cNvPr id="2" name="AutoShape 2"/>
          <p:cNvSpPr/>
          <p:nvPr/>
        </p:nvSpPr>
        <p:spPr>
          <a:xfrm>
            <a:off x="0" y="9339369"/>
            <a:ext cx="18288000" cy="947631"/>
          </a:xfrm>
          <a:prstGeom prst="rect">
            <a:avLst/>
          </a:prstGeom>
          <a:solidFill>
            <a:srgbClr val="FFFFFF"/>
          </a:solidFill>
        </p:spPr>
      </p:sp>
      <p:pic>
        <p:nvPicPr>
          <p:cNvPr id="3" name="Picture 3"/>
          <p:cNvPicPr>
            <a:picLocks noChangeAspect="1"/>
          </p:cNvPicPr>
          <p:nvPr/>
        </p:nvPicPr>
        <p:blipFill>
          <a:blip r:embed="rId2"/>
          <a:srcRect l="20388" r="20388"/>
          <a:stretch>
            <a:fillRect/>
          </a:stretch>
        </p:blipFill>
        <p:spPr>
          <a:xfrm>
            <a:off x="0" y="28575"/>
            <a:ext cx="9144000" cy="10287000"/>
          </a:xfrm>
          <a:prstGeom prst="rect">
            <a:avLst/>
          </a:prstGeom>
        </p:spPr>
      </p:pic>
      <p:grpSp>
        <p:nvGrpSpPr>
          <p:cNvPr id="4" name="Group 4"/>
          <p:cNvGrpSpPr/>
          <p:nvPr/>
        </p:nvGrpSpPr>
        <p:grpSpPr>
          <a:xfrm>
            <a:off x="16645217" y="9736984"/>
            <a:ext cx="614083" cy="152400"/>
            <a:chOff x="0" y="0"/>
            <a:chExt cx="1729668" cy="429260"/>
          </a:xfrm>
        </p:grpSpPr>
        <p:sp>
          <p:nvSpPr>
            <p:cNvPr id="5" name="Freeform 5"/>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6" name="Group 6"/>
          <p:cNvGrpSpPr/>
          <p:nvPr/>
        </p:nvGrpSpPr>
        <p:grpSpPr>
          <a:xfrm>
            <a:off x="16370432" y="1028700"/>
            <a:ext cx="867576" cy="228600"/>
            <a:chOff x="0" y="0"/>
            <a:chExt cx="1156768" cy="304800"/>
          </a:xfrm>
        </p:grpSpPr>
        <p:grpSp>
          <p:nvGrpSpPr>
            <p:cNvPr id="7" name="Group 7"/>
            <p:cNvGrpSpPr>
              <a:grpSpLocks noChangeAspect="1"/>
            </p:cNvGrpSpPr>
            <p:nvPr/>
          </p:nvGrpSpPr>
          <p:grpSpPr>
            <a:xfrm>
              <a:off x="0" y="0"/>
              <a:ext cx="304800" cy="304800"/>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9" name="Group 9"/>
            <p:cNvGrpSpPr>
              <a:grpSpLocks noChangeAspect="1"/>
            </p:cNvGrpSpPr>
            <p:nvPr/>
          </p:nvGrpSpPr>
          <p:grpSpPr>
            <a:xfrm>
              <a:off x="851968" y="0"/>
              <a:ext cx="304800" cy="304800"/>
              <a:chOff x="6705600" y="1371600"/>
              <a:chExt cx="10972800" cy="10972800"/>
            </a:xfrm>
          </p:grpSpPr>
          <p:sp>
            <p:nvSpPr>
              <p:cNvPr id="10" name="Freeform 10"/>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1" name="Group 11"/>
            <p:cNvGrpSpPr>
              <a:grpSpLocks noChangeAspect="1"/>
            </p:cNvGrpSpPr>
            <p:nvPr/>
          </p:nvGrpSpPr>
          <p:grpSpPr>
            <a:xfrm>
              <a:off x="425984" y="0"/>
              <a:ext cx="304800" cy="30480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grpSp>
        <p:nvGrpSpPr>
          <p:cNvPr id="13" name="Group 13"/>
          <p:cNvGrpSpPr/>
          <p:nvPr/>
        </p:nvGrpSpPr>
        <p:grpSpPr>
          <a:xfrm>
            <a:off x="10116315" y="264109"/>
            <a:ext cx="7121693" cy="8779907"/>
            <a:chOff x="0" y="0"/>
            <a:chExt cx="9495591" cy="11706543"/>
          </a:xfrm>
        </p:grpSpPr>
        <p:sp>
          <p:nvSpPr>
            <p:cNvPr id="14" name="TextBox 14"/>
            <p:cNvSpPr txBox="1"/>
            <p:nvPr/>
          </p:nvSpPr>
          <p:spPr>
            <a:xfrm>
              <a:off x="0" y="0"/>
              <a:ext cx="9495591" cy="7294624"/>
            </a:xfrm>
            <a:prstGeom prst="rect">
              <a:avLst/>
            </a:prstGeom>
          </p:spPr>
          <p:txBody>
            <a:bodyPr lIns="0" tIns="0" rIns="0" bIns="0" rtlCol="0" anchor="t">
              <a:spAutoFit/>
            </a:bodyPr>
            <a:lstStyle/>
            <a:p>
              <a:pPr>
                <a:lnSpc>
                  <a:spcPts val="10799"/>
                </a:lnSpc>
              </a:pPr>
              <a:r>
                <a:rPr lang="en-US" sz="8999">
                  <a:solidFill>
                    <a:srgbClr val="6B003D"/>
                  </a:solidFill>
                  <a:latin typeface="Aileron Heavy"/>
                </a:rPr>
                <a:t>The American College of Thessaloniki</a:t>
              </a:r>
            </a:p>
          </p:txBody>
        </p:sp>
        <p:sp>
          <p:nvSpPr>
            <p:cNvPr id="15" name="TextBox 15"/>
            <p:cNvSpPr txBox="1"/>
            <p:nvPr/>
          </p:nvSpPr>
          <p:spPr>
            <a:xfrm>
              <a:off x="0" y="8218480"/>
              <a:ext cx="7841628" cy="1398221"/>
            </a:xfrm>
            <a:prstGeom prst="rect">
              <a:avLst/>
            </a:prstGeom>
          </p:spPr>
          <p:txBody>
            <a:bodyPr lIns="0" tIns="0" rIns="0" bIns="0" rtlCol="0" anchor="t">
              <a:spAutoFit/>
            </a:bodyPr>
            <a:lstStyle/>
            <a:p>
              <a:pPr>
                <a:lnSpc>
                  <a:spcPts val="4351"/>
                </a:lnSpc>
                <a:spcBef>
                  <a:spcPct val="0"/>
                </a:spcBef>
              </a:pPr>
              <a:r>
                <a:rPr lang="en-US" sz="3108">
                  <a:solidFill>
                    <a:srgbClr val="292929"/>
                  </a:solidFill>
                  <a:latin typeface="Aileron Regular"/>
                </a:rPr>
                <a:t>Forum on Education Abroad Conference 2020</a:t>
              </a:r>
            </a:p>
          </p:txBody>
        </p:sp>
        <p:sp>
          <p:nvSpPr>
            <p:cNvPr id="16" name="AutoShape 16"/>
            <p:cNvSpPr/>
            <p:nvPr/>
          </p:nvSpPr>
          <p:spPr>
            <a:xfrm>
              <a:off x="2154715" y="11069833"/>
              <a:ext cx="950243" cy="204380"/>
            </a:xfrm>
            <a:prstGeom prst="rect">
              <a:avLst/>
            </a:prstGeom>
            <a:solidFill>
              <a:srgbClr val="6B003D"/>
            </a:solidFill>
          </p:spPr>
        </p:sp>
        <p:sp>
          <p:nvSpPr>
            <p:cNvPr id="17" name="TextBox 17"/>
            <p:cNvSpPr txBox="1"/>
            <p:nvPr/>
          </p:nvSpPr>
          <p:spPr>
            <a:xfrm>
              <a:off x="0" y="10637503"/>
              <a:ext cx="1651964" cy="1069040"/>
            </a:xfrm>
            <a:prstGeom prst="rect">
              <a:avLst/>
            </a:prstGeom>
          </p:spPr>
          <p:txBody>
            <a:bodyPr lIns="0" tIns="0" rIns="0" bIns="0" rtlCol="0" anchor="t">
              <a:spAutoFit/>
            </a:bodyPr>
            <a:lstStyle/>
            <a:p>
              <a:pPr>
                <a:lnSpc>
                  <a:spcPts val="6394"/>
                </a:lnSpc>
              </a:pPr>
              <a:r>
                <a:rPr lang="en-US" sz="5328" spc="-532">
                  <a:solidFill>
                    <a:srgbClr val="6B003D"/>
                  </a:solidFill>
                  <a:latin typeface="Aileron Heavy"/>
                </a:rPr>
                <a:t>01</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6825512" y="458212"/>
            <a:ext cx="867576" cy="228600"/>
            <a:chOff x="0" y="0"/>
            <a:chExt cx="1156768" cy="304800"/>
          </a:xfrm>
        </p:grpSpPr>
        <p:grpSp>
          <p:nvGrpSpPr>
            <p:cNvPr id="3" name="Group 3"/>
            <p:cNvGrpSpPr>
              <a:grpSpLocks noChangeAspect="1"/>
            </p:cNvGrpSpPr>
            <p:nvPr/>
          </p:nvGrpSpPr>
          <p:grpSpPr>
            <a:xfrm>
              <a:off x="0" y="0"/>
              <a:ext cx="304800" cy="304800"/>
              <a:chOff x="0" y="0"/>
              <a:chExt cx="1708150" cy="1708150"/>
            </a:xfrm>
          </p:grpSpPr>
          <p:sp>
            <p:nvSpPr>
              <p:cNvPr id="4" name="Freeform 4"/>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5" name="Group 5"/>
            <p:cNvGrpSpPr>
              <a:grpSpLocks noChangeAspect="1"/>
            </p:cNvGrpSpPr>
            <p:nvPr/>
          </p:nvGrpSpPr>
          <p:grpSpPr>
            <a:xfrm>
              <a:off x="851968" y="0"/>
              <a:ext cx="304800" cy="304800"/>
              <a:chOff x="6705600" y="1371600"/>
              <a:chExt cx="10972800" cy="10972800"/>
            </a:xfrm>
          </p:grpSpPr>
          <p:sp>
            <p:nvSpPr>
              <p:cNvPr id="6" name="Freeform 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7" name="Group 7"/>
            <p:cNvGrpSpPr>
              <a:grpSpLocks noChangeAspect="1"/>
            </p:cNvGrpSpPr>
            <p:nvPr/>
          </p:nvGrpSpPr>
          <p:grpSpPr>
            <a:xfrm>
              <a:off x="425984" y="0"/>
              <a:ext cx="304800" cy="304800"/>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sp>
        <p:nvSpPr>
          <p:cNvPr id="9" name="AutoShape 9"/>
          <p:cNvSpPr/>
          <p:nvPr/>
        </p:nvSpPr>
        <p:spPr>
          <a:xfrm>
            <a:off x="-9525" y="9263169"/>
            <a:ext cx="18288000" cy="947631"/>
          </a:xfrm>
          <a:prstGeom prst="rect">
            <a:avLst/>
          </a:prstGeom>
          <a:solidFill>
            <a:srgbClr val="FFFFFF"/>
          </a:solidFill>
        </p:spPr>
      </p:sp>
      <p:grpSp>
        <p:nvGrpSpPr>
          <p:cNvPr id="10" name="Group 10"/>
          <p:cNvGrpSpPr/>
          <p:nvPr/>
        </p:nvGrpSpPr>
        <p:grpSpPr>
          <a:xfrm>
            <a:off x="16645217" y="9736984"/>
            <a:ext cx="614083" cy="152400"/>
            <a:chOff x="0" y="0"/>
            <a:chExt cx="1729668" cy="429260"/>
          </a:xfrm>
        </p:grpSpPr>
        <p:sp>
          <p:nvSpPr>
            <p:cNvPr id="11" name="Freeform 11"/>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sp>
        <p:nvSpPr>
          <p:cNvPr id="12" name="TextBox 12"/>
          <p:cNvSpPr txBox="1"/>
          <p:nvPr/>
        </p:nvSpPr>
        <p:spPr>
          <a:xfrm>
            <a:off x="5821498" y="1583051"/>
            <a:ext cx="3166886" cy="865763"/>
          </a:xfrm>
          <a:prstGeom prst="rect">
            <a:avLst/>
          </a:prstGeom>
        </p:spPr>
        <p:txBody>
          <a:bodyPr lIns="0" tIns="0" rIns="0" bIns="0" rtlCol="0" anchor="t">
            <a:spAutoFit/>
          </a:bodyPr>
          <a:lstStyle/>
          <a:p>
            <a:pPr>
              <a:lnSpc>
                <a:spcPts val="3444"/>
              </a:lnSpc>
            </a:pPr>
            <a:r>
              <a:rPr lang="en-US" sz="2460" spc="98">
                <a:solidFill>
                  <a:srgbClr val="6B003D"/>
                </a:solidFill>
                <a:latin typeface="Aileron Regular Bold"/>
              </a:rPr>
              <a:t>MBA - BUSINESS ADMINISTRATION</a:t>
            </a:r>
          </a:p>
        </p:txBody>
      </p:sp>
      <p:sp>
        <p:nvSpPr>
          <p:cNvPr id="13" name="TextBox 13"/>
          <p:cNvSpPr txBox="1"/>
          <p:nvPr/>
        </p:nvSpPr>
        <p:spPr>
          <a:xfrm>
            <a:off x="9611975" y="1592576"/>
            <a:ext cx="3249779" cy="1261123"/>
          </a:xfrm>
          <a:prstGeom prst="rect">
            <a:avLst/>
          </a:prstGeom>
        </p:spPr>
        <p:txBody>
          <a:bodyPr lIns="0" tIns="0" rIns="0" bIns="0" rtlCol="0" anchor="t">
            <a:spAutoFit/>
          </a:bodyPr>
          <a:lstStyle/>
          <a:p>
            <a:pPr marL="0" lvl="0" indent="0" algn="l">
              <a:lnSpc>
                <a:spcPts val="3359"/>
              </a:lnSpc>
              <a:spcBef>
                <a:spcPct val="0"/>
              </a:spcBef>
            </a:pPr>
            <a:r>
              <a:rPr lang="en-US" sz="2400" spc="96">
                <a:solidFill>
                  <a:srgbClr val="6B003D"/>
                </a:solidFill>
                <a:latin typeface="Aileron Regular Bold"/>
              </a:rPr>
              <a:t>MS IN HOSPITALITY AND TOURISM MANAGEMENT</a:t>
            </a:r>
          </a:p>
        </p:txBody>
      </p:sp>
      <p:grpSp>
        <p:nvGrpSpPr>
          <p:cNvPr id="14" name="Group 14"/>
          <p:cNvGrpSpPr/>
          <p:nvPr/>
        </p:nvGrpSpPr>
        <p:grpSpPr>
          <a:xfrm>
            <a:off x="157963" y="164576"/>
            <a:ext cx="12625072" cy="2689122"/>
            <a:chOff x="0" y="0"/>
            <a:chExt cx="16833429" cy="3585496"/>
          </a:xfrm>
        </p:grpSpPr>
        <p:sp>
          <p:nvSpPr>
            <p:cNvPr id="15" name="TextBox 15"/>
            <p:cNvSpPr txBox="1"/>
            <p:nvPr/>
          </p:nvSpPr>
          <p:spPr>
            <a:xfrm>
              <a:off x="0" y="0"/>
              <a:ext cx="16833429" cy="1274458"/>
            </a:xfrm>
            <a:prstGeom prst="rect">
              <a:avLst/>
            </a:prstGeom>
          </p:spPr>
          <p:txBody>
            <a:bodyPr lIns="0" tIns="0" rIns="0" bIns="0" rtlCol="0" anchor="t">
              <a:spAutoFit/>
            </a:bodyPr>
            <a:lstStyle/>
            <a:p>
              <a:pPr>
                <a:lnSpc>
                  <a:spcPts val="7680"/>
                </a:lnSpc>
              </a:pPr>
              <a:r>
                <a:rPr lang="en-US" sz="6400">
                  <a:solidFill>
                    <a:srgbClr val="6B003D"/>
                  </a:solidFill>
                  <a:latin typeface="Aileron Heavy"/>
                </a:rPr>
                <a:t>ACADEMICS </a:t>
              </a:r>
            </a:p>
          </p:txBody>
        </p:sp>
        <p:sp>
          <p:nvSpPr>
            <p:cNvPr id="16" name="AutoShape 16"/>
            <p:cNvSpPr/>
            <p:nvPr/>
          </p:nvSpPr>
          <p:spPr>
            <a:xfrm>
              <a:off x="1940831" y="2049065"/>
              <a:ext cx="855919" cy="184093"/>
            </a:xfrm>
            <a:prstGeom prst="rect">
              <a:avLst/>
            </a:prstGeom>
            <a:solidFill>
              <a:srgbClr val="6B003D"/>
            </a:solidFill>
          </p:spPr>
        </p:sp>
        <p:sp>
          <p:nvSpPr>
            <p:cNvPr id="17" name="TextBox 17"/>
            <p:cNvSpPr txBox="1"/>
            <p:nvPr/>
          </p:nvSpPr>
          <p:spPr>
            <a:xfrm>
              <a:off x="0" y="1659649"/>
              <a:ext cx="1487985" cy="1925847"/>
            </a:xfrm>
            <a:prstGeom prst="rect">
              <a:avLst/>
            </a:prstGeom>
          </p:spPr>
          <p:txBody>
            <a:bodyPr lIns="0" tIns="0" rIns="0" bIns="0" rtlCol="0" anchor="t">
              <a:spAutoFit/>
            </a:bodyPr>
            <a:lstStyle/>
            <a:p>
              <a:pPr>
                <a:lnSpc>
                  <a:spcPts val="5760"/>
                </a:lnSpc>
              </a:pPr>
              <a:r>
                <a:rPr lang="en-US" sz="4800" spc="-480">
                  <a:solidFill>
                    <a:srgbClr val="6B003D"/>
                  </a:solidFill>
                  <a:latin typeface="Aileron Heavy"/>
                </a:rPr>
                <a:t>10</a:t>
              </a:r>
            </a:p>
            <a:p>
              <a:pPr>
                <a:lnSpc>
                  <a:spcPts val="5759"/>
                </a:lnSpc>
              </a:pPr>
              <a:endParaRPr lang="en-US" sz="4800" spc="-480">
                <a:solidFill>
                  <a:srgbClr val="6B003D"/>
                </a:solidFill>
                <a:latin typeface="Aileron Heavy"/>
              </a:endParaRPr>
            </a:p>
          </p:txBody>
        </p:sp>
      </p:grpSp>
      <p:pic>
        <p:nvPicPr>
          <p:cNvPr id="18" name="Picture 18"/>
          <p:cNvPicPr>
            <a:picLocks noChangeAspect="1"/>
          </p:cNvPicPr>
          <p:nvPr/>
        </p:nvPicPr>
        <p:blipFill>
          <a:blip r:embed="rId2"/>
          <a:srcRect l="39280" t="28750" r="19327"/>
          <a:stretch>
            <a:fillRect/>
          </a:stretch>
        </p:blipFill>
        <p:spPr>
          <a:xfrm>
            <a:off x="157963" y="2478052"/>
            <a:ext cx="5112778" cy="5863520"/>
          </a:xfrm>
          <a:prstGeom prst="rect">
            <a:avLst/>
          </a:prstGeom>
        </p:spPr>
      </p:pic>
      <p:sp>
        <p:nvSpPr>
          <p:cNvPr id="19" name="TextBox 19"/>
          <p:cNvSpPr txBox="1"/>
          <p:nvPr/>
        </p:nvSpPr>
        <p:spPr>
          <a:xfrm>
            <a:off x="13594296" y="1592576"/>
            <a:ext cx="3029821" cy="1261123"/>
          </a:xfrm>
          <a:prstGeom prst="rect">
            <a:avLst/>
          </a:prstGeom>
        </p:spPr>
        <p:txBody>
          <a:bodyPr lIns="0" tIns="0" rIns="0" bIns="0" rtlCol="0" anchor="t">
            <a:spAutoFit/>
          </a:bodyPr>
          <a:lstStyle/>
          <a:p>
            <a:pPr marL="0" lvl="0" indent="0" algn="l">
              <a:lnSpc>
                <a:spcPts val="3359"/>
              </a:lnSpc>
              <a:spcBef>
                <a:spcPct val="0"/>
              </a:spcBef>
            </a:pPr>
            <a:r>
              <a:rPr lang="en-US" sz="2400" spc="96">
                <a:solidFill>
                  <a:srgbClr val="6B003D"/>
                </a:solidFill>
                <a:latin typeface="Aileron Regular Bold"/>
              </a:rPr>
              <a:t>MS IN INDUSTRIAL ORGANIZATIONAL PSYCHOLOGY</a:t>
            </a:r>
          </a:p>
        </p:txBody>
      </p:sp>
      <p:sp>
        <p:nvSpPr>
          <p:cNvPr id="20" name="TextBox 20"/>
          <p:cNvSpPr txBox="1"/>
          <p:nvPr/>
        </p:nvSpPr>
        <p:spPr>
          <a:xfrm>
            <a:off x="5696300" y="3151232"/>
            <a:ext cx="3166886" cy="2341212"/>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000000"/>
                </a:solidFill>
                <a:latin typeface="Aileron Regular"/>
              </a:rPr>
              <a:t>Banking and Finance</a:t>
            </a:r>
          </a:p>
          <a:p>
            <a:pPr marL="379730" lvl="1" indent="-189865">
              <a:lnSpc>
                <a:spcPts val="3219"/>
              </a:lnSpc>
              <a:buFont typeface="Arial"/>
              <a:buChar char="•"/>
            </a:pPr>
            <a:r>
              <a:rPr lang="en-US" sz="2300" spc="92">
                <a:solidFill>
                  <a:srgbClr val="000000"/>
                </a:solidFill>
                <a:latin typeface="Aileron Regular"/>
              </a:rPr>
              <a:t>Entrepreneurship</a:t>
            </a:r>
          </a:p>
          <a:p>
            <a:pPr marL="379730" lvl="1" indent="-189865">
              <a:lnSpc>
                <a:spcPts val="3219"/>
              </a:lnSpc>
              <a:buFont typeface="Arial"/>
              <a:buChar char="•"/>
            </a:pPr>
            <a:r>
              <a:rPr lang="en-US" sz="2300" spc="92">
                <a:solidFill>
                  <a:srgbClr val="000000"/>
                </a:solidFill>
                <a:latin typeface="Aileron Regular"/>
              </a:rPr>
              <a:t>Management</a:t>
            </a:r>
          </a:p>
          <a:p>
            <a:pPr marL="379730" lvl="1" indent="-189865">
              <a:lnSpc>
                <a:spcPts val="3219"/>
              </a:lnSpc>
              <a:buFont typeface="Arial"/>
              <a:buChar char="•"/>
            </a:pPr>
            <a:r>
              <a:rPr lang="en-US" sz="2300" spc="92">
                <a:solidFill>
                  <a:srgbClr val="000000"/>
                </a:solidFill>
                <a:latin typeface="Aileron Regular"/>
              </a:rPr>
              <a:t>Marketing (in the Digital Era)</a:t>
            </a:r>
          </a:p>
        </p:txBody>
      </p:sp>
      <p:sp>
        <p:nvSpPr>
          <p:cNvPr id="21" name="TextBox 21"/>
          <p:cNvSpPr txBox="1"/>
          <p:nvPr/>
        </p:nvSpPr>
        <p:spPr>
          <a:xfrm>
            <a:off x="9611975" y="2816711"/>
            <a:ext cx="3610753" cy="7253614"/>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000000"/>
                </a:solidFill>
                <a:latin typeface="Aileron Regular"/>
              </a:rPr>
              <a:t>Corporate Finance</a:t>
            </a:r>
          </a:p>
          <a:p>
            <a:pPr marL="379730" lvl="1" indent="-189865">
              <a:lnSpc>
                <a:spcPts val="3219"/>
              </a:lnSpc>
              <a:buFont typeface="Arial"/>
              <a:buChar char="•"/>
            </a:pPr>
            <a:r>
              <a:rPr lang="en-US" sz="2300" spc="92">
                <a:solidFill>
                  <a:srgbClr val="000000"/>
                </a:solidFill>
                <a:latin typeface="Aileron Regular"/>
              </a:rPr>
              <a:t>Operations Management</a:t>
            </a:r>
          </a:p>
          <a:p>
            <a:pPr marL="379730" lvl="1" indent="-189865">
              <a:lnSpc>
                <a:spcPts val="3219"/>
              </a:lnSpc>
              <a:buFont typeface="Arial"/>
              <a:buChar char="•"/>
            </a:pPr>
            <a:r>
              <a:rPr lang="en-US" sz="2300" spc="92">
                <a:solidFill>
                  <a:srgbClr val="000000"/>
                </a:solidFill>
                <a:latin typeface="Aileron Regular"/>
              </a:rPr>
              <a:t>Applied Statistics &amp; Quantitative Methods</a:t>
            </a:r>
          </a:p>
          <a:p>
            <a:pPr marL="379730" lvl="1" indent="-189865">
              <a:lnSpc>
                <a:spcPts val="3219"/>
              </a:lnSpc>
              <a:buFont typeface="Arial"/>
              <a:buChar char="•"/>
            </a:pPr>
            <a:r>
              <a:rPr lang="en-US" sz="2300" spc="92">
                <a:solidFill>
                  <a:srgbClr val="000000"/>
                </a:solidFill>
                <a:latin typeface="Aileron Regular"/>
              </a:rPr>
              <a:t>Strategic Management</a:t>
            </a:r>
          </a:p>
          <a:p>
            <a:pPr marL="379730" lvl="1" indent="-189865">
              <a:lnSpc>
                <a:spcPts val="3219"/>
              </a:lnSpc>
              <a:buFont typeface="Arial"/>
              <a:buChar char="•"/>
            </a:pPr>
            <a:r>
              <a:rPr lang="en-US" sz="2300" spc="92">
                <a:solidFill>
                  <a:srgbClr val="000000"/>
                </a:solidFill>
                <a:latin typeface="Aileron Regular"/>
              </a:rPr>
              <a:t>HR in Hotel &amp; Tourism</a:t>
            </a:r>
          </a:p>
          <a:p>
            <a:pPr marL="379730" lvl="1" indent="-189865">
              <a:lnSpc>
                <a:spcPts val="3219"/>
              </a:lnSpc>
              <a:buFont typeface="Arial"/>
              <a:buChar char="•"/>
            </a:pPr>
            <a:r>
              <a:rPr lang="en-US" sz="2300" spc="92">
                <a:solidFill>
                  <a:srgbClr val="000000"/>
                </a:solidFill>
                <a:latin typeface="Aileron Regular"/>
              </a:rPr>
              <a:t>Hospitality Management</a:t>
            </a:r>
          </a:p>
          <a:p>
            <a:pPr marL="379730" lvl="1" indent="-189865">
              <a:lnSpc>
                <a:spcPts val="3219"/>
              </a:lnSpc>
              <a:buFont typeface="Arial"/>
              <a:buChar char="•"/>
            </a:pPr>
            <a:r>
              <a:rPr lang="en-US" sz="2300" spc="92">
                <a:solidFill>
                  <a:srgbClr val="000000"/>
                </a:solidFill>
                <a:latin typeface="Aileron Regular"/>
              </a:rPr>
              <a:t>Marketing for Tourism</a:t>
            </a:r>
          </a:p>
          <a:p>
            <a:pPr marL="379730" lvl="1" indent="-189865">
              <a:lnSpc>
                <a:spcPts val="3219"/>
              </a:lnSpc>
              <a:buFont typeface="Arial"/>
              <a:buChar char="•"/>
            </a:pPr>
            <a:r>
              <a:rPr lang="en-US" sz="2300" spc="92">
                <a:solidFill>
                  <a:srgbClr val="000000"/>
                </a:solidFill>
                <a:latin typeface="Aileron Regular"/>
              </a:rPr>
              <a:t>Revenue Management</a:t>
            </a:r>
          </a:p>
          <a:p>
            <a:pPr marL="379730" lvl="1" indent="-189865">
              <a:lnSpc>
                <a:spcPts val="3219"/>
              </a:lnSpc>
              <a:buFont typeface="Arial"/>
              <a:buChar char="•"/>
            </a:pPr>
            <a:r>
              <a:rPr lang="en-US" sz="2300" spc="92">
                <a:solidFill>
                  <a:srgbClr val="000000"/>
                </a:solidFill>
                <a:latin typeface="Aileron Regular"/>
              </a:rPr>
              <a:t>Events Management</a:t>
            </a:r>
          </a:p>
          <a:p>
            <a:pPr marL="379730" lvl="1" indent="-189865">
              <a:lnSpc>
                <a:spcPts val="3219"/>
              </a:lnSpc>
              <a:buFont typeface="Arial"/>
              <a:buChar char="•"/>
            </a:pPr>
            <a:r>
              <a:rPr lang="en-US" sz="2300" spc="92">
                <a:solidFill>
                  <a:srgbClr val="000000"/>
                </a:solidFill>
                <a:latin typeface="Aileron Regular"/>
              </a:rPr>
              <a:t>Destination Management</a:t>
            </a:r>
          </a:p>
          <a:p>
            <a:pPr marL="379730" lvl="1" indent="-189865">
              <a:lnSpc>
                <a:spcPts val="3219"/>
              </a:lnSpc>
              <a:buFont typeface="Arial"/>
              <a:buChar char="•"/>
            </a:pPr>
            <a:r>
              <a:rPr lang="en-US" sz="2300" spc="92">
                <a:solidFill>
                  <a:srgbClr val="000000"/>
                </a:solidFill>
                <a:latin typeface="Aileron Regular"/>
              </a:rPr>
              <a:t>Tourism E-Business</a:t>
            </a:r>
          </a:p>
          <a:p>
            <a:pPr>
              <a:lnSpc>
                <a:spcPts val="3219"/>
              </a:lnSpc>
            </a:pPr>
            <a:endParaRPr lang="en-US" sz="2300" spc="92">
              <a:solidFill>
                <a:srgbClr val="000000"/>
              </a:solidFill>
              <a:latin typeface="Aileron Regular"/>
            </a:endParaRPr>
          </a:p>
          <a:p>
            <a:pPr>
              <a:lnSpc>
                <a:spcPts val="3219"/>
              </a:lnSpc>
            </a:pPr>
            <a:endParaRPr lang="en-US" sz="2300" spc="92">
              <a:solidFill>
                <a:srgbClr val="000000"/>
              </a:solidFill>
              <a:latin typeface="Aileron Regular"/>
            </a:endParaRPr>
          </a:p>
          <a:p>
            <a:pPr algn="l">
              <a:lnSpc>
                <a:spcPts val="3219"/>
              </a:lnSpc>
            </a:pPr>
            <a:endParaRPr lang="en-US" sz="2300" spc="92">
              <a:solidFill>
                <a:srgbClr val="000000"/>
              </a:solidFill>
              <a:latin typeface="Aileron Regular"/>
            </a:endParaRPr>
          </a:p>
        </p:txBody>
      </p:sp>
      <p:sp>
        <p:nvSpPr>
          <p:cNvPr id="22" name="TextBox 22"/>
          <p:cNvSpPr txBox="1"/>
          <p:nvPr/>
        </p:nvSpPr>
        <p:spPr>
          <a:xfrm>
            <a:off x="13366154" y="2816711"/>
            <a:ext cx="4326934" cy="6446458"/>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000000"/>
                </a:solidFill>
                <a:latin typeface="Aileron Regular"/>
              </a:rPr>
              <a:t>Industrial/Organizational Psychology</a:t>
            </a:r>
          </a:p>
          <a:p>
            <a:pPr marL="379730" lvl="1" indent="-189865">
              <a:lnSpc>
                <a:spcPts val="3219"/>
              </a:lnSpc>
              <a:buFont typeface="Arial"/>
              <a:buChar char="•"/>
            </a:pPr>
            <a:r>
              <a:rPr lang="en-US" sz="2300" spc="92">
                <a:solidFill>
                  <a:srgbClr val="000000"/>
                </a:solidFill>
                <a:latin typeface="Aileron Regular"/>
              </a:rPr>
              <a:t>Applied Statistics for Business Decisions</a:t>
            </a:r>
          </a:p>
          <a:p>
            <a:pPr marL="379730" lvl="1" indent="-189865">
              <a:lnSpc>
                <a:spcPts val="3219"/>
              </a:lnSpc>
              <a:buFont typeface="Arial"/>
              <a:buChar char="•"/>
            </a:pPr>
            <a:r>
              <a:rPr lang="en-US" sz="2300" spc="92">
                <a:solidFill>
                  <a:srgbClr val="000000"/>
                </a:solidFill>
                <a:latin typeface="Aileron Regular"/>
              </a:rPr>
              <a:t>Psychological Testing &amp; Measurement</a:t>
            </a:r>
          </a:p>
          <a:p>
            <a:pPr marL="379730" lvl="1" indent="-189865">
              <a:lnSpc>
                <a:spcPts val="3219"/>
              </a:lnSpc>
              <a:buFont typeface="Arial"/>
              <a:buChar char="•"/>
            </a:pPr>
            <a:r>
              <a:rPr lang="en-US" sz="2300" spc="92">
                <a:solidFill>
                  <a:srgbClr val="000000"/>
                </a:solidFill>
                <a:latin typeface="Aileron Regular"/>
              </a:rPr>
              <a:t>Psychology of Group Dynamics</a:t>
            </a:r>
          </a:p>
          <a:p>
            <a:pPr marL="379730" lvl="1" indent="-189865">
              <a:lnSpc>
                <a:spcPts val="3219"/>
              </a:lnSpc>
              <a:buFont typeface="Arial"/>
              <a:buChar char="•"/>
            </a:pPr>
            <a:r>
              <a:rPr lang="en-US" sz="2300" spc="92">
                <a:solidFill>
                  <a:srgbClr val="000000"/>
                </a:solidFill>
                <a:latin typeface="Aileron Regular"/>
              </a:rPr>
              <a:t>Organizational Leadership &amp; Change</a:t>
            </a:r>
          </a:p>
          <a:p>
            <a:pPr marL="379730" lvl="1" indent="-189865">
              <a:lnSpc>
                <a:spcPts val="3219"/>
              </a:lnSpc>
              <a:buFont typeface="Arial"/>
              <a:buChar char="•"/>
            </a:pPr>
            <a:r>
              <a:rPr lang="en-US" sz="2300" spc="92">
                <a:solidFill>
                  <a:srgbClr val="000000"/>
                </a:solidFill>
                <a:latin typeface="Aileron Regular"/>
              </a:rPr>
              <a:t>Positive Psychology &amp; Well-being Coaching</a:t>
            </a:r>
          </a:p>
          <a:p>
            <a:pPr marL="379730" lvl="1" indent="-189865">
              <a:lnSpc>
                <a:spcPts val="3219"/>
              </a:lnSpc>
              <a:buFont typeface="Arial"/>
              <a:buChar char="•"/>
            </a:pPr>
            <a:r>
              <a:rPr lang="en-US" sz="2300" spc="92">
                <a:solidFill>
                  <a:srgbClr val="000000"/>
                </a:solidFill>
                <a:latin typeface="Aileron Regular"/>
              </a:rPr>
              <a:t>Conflict Management &amp; Resolution</a:t>
            </a:r>
          </a:p>
          <a:p>
            <a:pPr marL="379730" lvl="1" indent="-189865" algn="l">
              <a:lnSpc>
                <a:spcPts val="3219"/>
              </a:lnSpc>
              <a:buFont typeface="Arial"/>
              <a:buChar char="•"/>
            </a:pPr>
            <a:r>
              <a:rPr lang="en-US" sz="2300" spc="92">
                <a:solidFill>
                  <a:srgbClr val="000000"/>
                </a:solidFill>
                <a:latin typeface="Aileron Regular"/>
              </a:rPr>
              <a:t>Emotional Intelligence in the Workplace</a:t>
            </a:r>
          </a:p>
        </p:txBody>
      </p:sp>
      <p:sp>
        <p:nvSpPr>
          <p:cNvPr id="23" name="TextBox 23"/>
          <p:cNvSpPr txBox="1"/>
          <p:nvPr/>
        </p:nvSpPr>
        <p:spPr>
          <a:xfrm>
            <a:off x="12551310" y="401062"/>
            <a:ext cx="3819123" cy="430206"/>
          </a:xfrm>
          <a:prstGeom prst="rect">
            <a:avLst/>
          </a:prstGeom>
        </p:spPr>
        <p:txBody>
          <a:bodyPr lIns="0" tIns="0" rIns="0" bIns="0" rtlCol="0" anchor="t">
            <a:spAutoFit/>
          </a:bodyPr>
          <a:lstStyle/>
          <a:p>
            <a:pPr>
              <a:lnSpc>
                <a:spcPts val="3444"/>
              </a:lnSpc>
            </a:pPr>
            <a:r>
              <a:rPr lang="en-US" sz="2460" spc="98">
                <a:solidFill>
                  <a:srgbClr val="6B003D"/>
                </a:solidFill>
                <a:latin typeface="Aileron Regular Bold"/>
              </a:rPr>
              <a:t> GRADUATE COURSES</a:t>
            </a:r>
          </a:p>
        </p:txBody>
      </p:sp>
      <p:sp>
        <p:nvSpPr>
          <p:cNvPr id="24" name="TextBox 24"/>
          <p:cNvSpPr txBox="1"/>
          <p:nvPr/>
        </p:nvSpPr>
        <p:spPr>
          <a:xfrm>
            <a:off x="5696300" y="2806074"/>
            <a:ext cx="4816737" cy="392783"/>
          </a:xfrm>
          <a:prstGeom prst="rect">
            <a:avLst/>
          </a:prstGeom>
        </p:spPr>
        <p:txBody>
          <a:bodyPr lIns="0" tIns="0" rIns="0" bIns="0" rtlCol="0" anchor="t">
            <a:spAutoFit/>
          </a:bodyPr>
          <a:lstStyle/>
          <a:p>
            <a:pPr>
              <a:lnSpc>
                <a:spcPts val="3219"/>
              </a:lnSpc>
            </a:pPr>
            <a:r>
              <a:rPr lang="en-US" sz="2300" u="sng" spc="92">
                <a:solidFill>
                  <a:srgbClr val="000000"/>
                </a:solidFill>
                <a:latin typeface="Aileron Regular Bold"/>
              </a:rPr>
              <a:t>Program Concentrations:</a:t>
            </a:r>
          </a:p>
        </p:txBody>
      </p:sp>
      <p:sp>
        <p:nvSpPr>
          <p:cNvPr id="25" name="TextBox 25"/>
          <p:cNvSpPr txBox="1"/>
          <p:nvPr/>
        </p:nvSpPr>
        <p:spPr>
          <a:xfrm>
            <a:off x="157963" y="8525078"/>
            <a:ext cx="4414819" cy="716478"/>
          </a:xfrm>
          <a:prstGeom prst="rect">
            <a:avLst/>
          </a:prstGeom>
        </p:spPr>
        <p:txBody>
          <a:bodyPr lIns="0" tIns="0" rIns="0" bIns="0" rtlCol="0" anchor="t">
            <a:spAutoFit/>
          </a:bodyPr>
          <a:lstStyle/>
          <a:p>
            <a:pPr marL="0" lvl="0" indent="0" algn="l">
              <a:lnSpc>
                <a:spcPts val="2940"/>
              </a:lnSpc>
              <a:spcBef>
                <a:spcPct val="0"/>
              </a:spcBef>
            </a:pPr>
            <a:r>
              <a:rPr lang="en-US" sz="2100" spc="84">
                <a:solidFill>
                  <a:srgbClr val="6B003D"/>
                </a:solidFill>
                <a:latin typeface="Aileron Regular Bold"/>
              </a:rPr>
              <a:t>https://www.act.edu/academics/graduate-studies/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6370432" y="1028700"/>
            <a:ext cx="867576" cy="228600"/>
            <a:chOff x="0" y="0"/>
            <a:chExt cx="1156768" cy="304800"/>
          </a:xfrm>
        </p:grpSpPr>
        <p:grpSp>
          <p:nvGrpSpPr>
            <p:cNvPr id="3" name="Group 3"/>
            <p:cNvGrpSpPr>
              <a:grpSpLocks noChangeAspect="1"/>
            </p:cNvGrpSpPr>
            <p:nvPr/>
          </p:nvGrpSpPr>
          <p:grpSpPr>
            <a:xfrm>
              <a:off x="0" y="0"/>
              <a:ext cx="304800" cy="304800"/>
              <a:chOff x="0" y="0"/>
              <a:chExt cx="1708150" cy="1708150"/>
            </a:xfrm>
          </p:grpSpPr>
          <p:sp>
            <p:nvSpPr>
              <p:cNvPr id="4" name="Freeform 4"/>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5" name="Group 5"/>
            <p:cNvGrpSpPr>
              <a:grpSpLocks noChangeAspect="1"/>
            </p:cNvGrpSpPr>
            <p:nvPr/>
          </p:nvGrpSpPr>
          <p:grpSpPr>
            <a:xfrm>
              <a:off x="851968" y="0"/>
              <a:ext cx="304800" cy="304800"/>
              <a:chOff x="6705600" y="1371600"/>
              <a:chExt cx="10972800" cy="10972800"/>
            </a:xfrm>
          </p:grpSpPr>
          <p:sp>
            <p:nvSpPr>
              <p:cNvPr id="6" name="Freeform 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7" name="Group 7"/>
            <p:cNvGrpSpPr>
              <a:grpSpLocks noChangeAspect="1"/>
            </p:cNvGrpSpPr>
            <p:nvPr/>
          </p:nvGrpSpPr>
          <p:grpSpPr>
            <a:xfrm>
              <a:off x="425984" y="0"/>
              <a:ext cx="304800" cy="304800"/>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sp>
        <p:nvSpPr>
          <p:cNvPr id="9" name="AutoShape 9"/>
          <p:cNvSpPr/>
          <p:nvPr/>
        </p:nvSpPr>
        <p:spPr>
          <a:xfrm>
            <a:off x="-9525" y="9263169"/>
            <a:ext cx="18288000" cy="947631"/>
          </a:xfrm>
          <a:prstGeom prst="rect">
            <a:avLst/>
          </a:prstGeom>
          <a:solidFill>
            <a:srgbClr val="FFFFFF"/>
          </a:solidFill>
        </p:spPr>
      </p:sp>
      <p:grpSp>
        <p:nvGrpSpPr>
          <p:cNvPr id="10" name="Group 10"/>
          <p:cNvGrpSpPr/>
          <p:nvPr/>
        </p:nvGrpSpPr>
        <p:grpSpPr>
          <a:xfrm>
            <a:off x="16645217" y="9736984"/>
            <a:ext cx="614083" cy="152400"/>
            <a:chOff x="0" y="0"/>
            <a:chExt cx="1729668" cy="429260"/>
          </a:xfrm>
        </p:grpSpPr>
        <p:sp>
          <p:nvSpPr>
            <p:cNvPr id="11" name="Freeform 11"/>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sp>
        <p:nvSpPr>
          <p:cNvPr id="12" name="TextBox 12"/>
          <p:cNvSpPr txBox="1"/>
          <p:nvPr/>
        </p:nvSpPr>
        <p:spPr>
          <a:xfrm>
            <a:off x="7911805" y="1583782"/>
            <a:ext cx="7151637" cy="836304"/>
          </a:xfrm>
          <a:prstGeom prst="rect">
            <a:avLst/>
          </a:prstGeom>
        </p:spPr>
        <p:txBody>
          <a:bodyPr lIns="0" tIns="0" rIns="0" bIns="0" rtlCol="0" anchor="t">
            <a:spAutoFit/>
          </a:bodyPr>
          <a:lstStyle/>
          <a:p>
            <a:pPr>
              <a:lnSpc>
                <a:spcPts val="3359"/>
              </a:lnSpc>
            </a:pPr>
            <a:r>
              <a:rPr lang="en-US" sz="2400" spc="96">
                <a:solidFill>
                  <a:srgbClr val="6B003D"/>
                </a:solidFill>
                <a:latin typeface="Aileron Regular Bold"/>
              </a:rPr>
              <a:t>COMBINED DEGREES WITH </a:t>
            </a:r>
          </a:p>
          <a:p>
            <a:pPr>
              <a:lnSpc>
                <a:spcPts val="3359"/>
              </a:lnSpc>
            </a:pPr>
            <a:r>
              <a:rPr lang="en-US" sz="2400" spc="96">
                <a:solidFill>
                  <a:srgbClr val="6B003D"/>
                </a:solidFill>
                <a:latin typeface="Aileron Regular Bold"/>
              </a:rPr>
              <a:t>US INSTITUTIONS</a:t>
            </a:r>
          </a:p>
        </p:txBody>
      </p:sp>
      <p:sp>
        <p:nvSpPr>
          <p:cNvPr id="13" name="TextBox 13"/>
          <p:cNvSpPr txBox="1"/>
          <p:nvPr/>
        </p:nvSpPr>
        <p:spPr>
          <a:xfrm>
            <a:off x="7590013" y="2532194"/>
            <a:ext cx="5167026" cy="6481954"/>
          </a:xfrm>
          <a:prstGeom prst="rect">
            <a:avLst/>
          </a:prstGeom>
        </p:spPr>
        <p:txBody>
          <a:bodyPr lIns="0" tIns="0" rIns="0" bIns="0" rtlCol="0" anchor="t">
            <a:spAutoFit/>
          </a:bodyPr>
          <a:lstStyle/>
          <a:p>
            <a:pPr marL="363220" lvl="1" indent="-181610">
              <a:lnSpc>
                <a:spcPts val="3079"/>
              </a:lnSpc>
              <a:buFont typeface="Arial"/>
              <a:buChar char="•"/>
            </a:pPr>
            <a:r>
              <a:rPr lang="en-US" sz="2199" spc="87">
                <a:solidFill>
                  <a:srgbClr val="000000"/>
                </a:solidFill>
                <a:latin typeface="Aileron Regular"/>
              </a:rPr>
              <a:t>Dual Degrees in Engineering</a:t>
            </a:r>
          </a:p>
          <a:p>
            <a:pPr marL="726440" lvl="2" indent="-242147">
              <a:lnSpc>
                <a:spcPts val="3079"/>
              </a:lnSpc>
              <a:buFont typeface="Arial"/>
              <a:buChar char="⚬"/>
            </a:pPr>
            <a:r>
              <a:rPr lang="en-US" sz="2199" spc="87">
                <a:solidFill>
                  <a:srgbClr val="000000"/>
                </a:solidFill>
                <a:latin typeface="Aileron Regular"/>
              </a:rPr>
              <a:t>3+2 Program with </a:t>
            </a:r>
            <a:r>
              <a:rPr lang="en-US" sz="2199" spc="87">
                <a:solidFill>
                  <a:srgbClr val="000000"/>
                </a:solidFill>
                <a:latin typeface="Aileron Regular Bold"/>
              </a:rPr>
              <a:t>Washington University i</a:t>
            </a:r>
            <a:r>
              <a:rPr lang="en-US" sz="2199" spc="87">
                <a:solidFill>
                  <a:srgbClr val="000000"/>
                </a:solidFill>
                <a:latin typeface="Aileron Regular"/>
              </a:rPr>
              <a:t>n St. Louis, MO</a:t>
            </a:r>
          </a:p>
          <a:p>
            <a:pPr marL="726440" lvl="2" indent="-242147">
              <a:lnSpc>
                <a:spcPts val="3079"/>
              </a:lnSpc>
              <a:buFont typeface="Arial"/>
              <a:buChar char="⚬"/>
            </a:pPr>
            <a:r>
              <a:rPr lang="en-US" sz="2199" spc="87">
                <a:solidFill>
                  <a:srgbClr val="000000"/>
                </a:solidFill>
                <a:latin typeface="Aileron Regular"/>
              </a:rPr>
              <a:t>3 +3 Program with </a:t>
            </a:r>
            <a:r>
              <a:rPr lang="en-US" sz="2199" spc="87">
                <a:solidFill>
                  <a:srgbClr val="000000"/>
                </a:solidFill>
                <a:latin typeface="Aileron Regular Bold"/>
              </a:rPr>
              <a:t>Washington University</a:t>
            </a:r>
            <a:r>
              <a:rPr lang="en-US" sz="2199" spc="87">
                <a:solidFill>
                  <a:srgbClr val="000000"/>
                </a:solidFill>
                <a:latin typeface="Aileron Regular"/>
              </a:rPr>
              <a:t> in St. Louis, MO</a:t>
            </a:r>
          </a:p>
          <a:p>
            <a:pPr marL="363220" lvl="1" indent="-181610">
              <a:lnSpc>
                <a:spcPts val="3079"/>
              </a:lnSpc>
              <a:buFont typeface="Arial"/>
              <a:buChar char="•"/>
            </a:pPr>
            <a:r>
              <a:rPr lang="en-US" sz="2199" spc="87">
                <a:solidFill>
                  <a:srgbClr val="000000"/>
                </a:solidFill>
                <a:latin typeface="Aileron Regular"/>
              </a:rPr>
              <a:t>BS in Business Administration</a:t>
            </a:r>
          </a:p>
          <a:p>
            <a:pPr marL="726440" lvl="2" indent="-242147">
              <a:lnSpc>
                <a:spcPts val="3079"/>
              </a:lnSpc>
              <a:buFont typeface="Arial"/>
              <a:buChar char="⚬"/>
            </a:pPr>
            <a:r>
              <a:rPr lang="en-US" sz="2199" spc="87">
                <a:solidFill>
                  <a:srgbClr val="000000"/>
                </a:solidFill>
                <a:latin typeface="Aileron Regular"/>
              </a:rPr>
              <a:t>2+2 Program with </a:t>
            </a:r>
            <a:r>
              <a:rPr lang="en-US" sz="2199" spc="87">
                <a:solidFill>
                  <a:srgbClr val="000000"/>
                </a:solidFill>
                <a:latin typeface="Aileron Regular Bold"/>
              </a:rPr>
              <a:t>American University </a:t>
            </a:r>
            <a:r>
              <a:rPr lang="en-US" sz="2199" spc="87">
                <a:solidFill>
                  <a:srgbClr val="000000"/>
                </a:solidFill>
                <a:latin typeface="Aileron Regular"/>
              </a:rPr>
              <a:t>in Washington, DC</a:t>
            </a:r>
          </a:p>
          <a:p>
            <a:pPr marL="363220" lvl="1" indent="-181610">
              <a:lnSpc>
                <a:spcPts val="3079"/>
              </a:lnSpc>
              <a:buFont typeface="Arial"/>
              <a:buChar char="•"/>
            </a:pPr>
            <a:r>
              <a:rPr lang="en-US" sz="2199" spc="87">
                <a:solidFill>
                  <a:srgbClr val="000000"/>
                </a:solidFill>
                <a:latin typeface="Aileron Regular"/>
              </a:rPr>
              <a:t>BBA in Sports Management</a:t>
            </a:r>
          </a:p>
          <a:p>
            <a:pPr marL="726440" lvl="2" indent="-242147">
              <a:lnSpc>
                <a:spcPts val="3079"/>
              </a:lnSpc>
              <a:buFont typeface="Arial"/>
              <a:buChar char="⚬"/>
            </a:pPr>
            <a:r>
              <a:rPr lang="en-US" sz="2199" spc="87">
                <a:solidFill>
                  <a:srgbClr val="000000"/>
                </a:solidFill>
                <a:latin typeface="Aileron Regular"/>
              </a:rPr>
              <a:t>2+2 Program with</a:t>
            </a:r>
            <a:r>
              <a:rPr lang="en-US" sz="2199" spc="87">
                <a:solidFill>
                  <a:srgbClr val="000000"/>
                </a:solidFill>
                <a:latin typeface="Aileron Regular Bold"/>
              </a:rPr>
              <a:t> St. Thomas Universit</a:t>
            </a:r>
            <a:r>
              <a:rPr lang="en-US" sz="2199" spc="87">
                <a:solidFill>
                  <a:srgbClr val="000000"/>
                </a:solidFill>
                <a:latin typeface="Aileron Regular"/>
              </a:rPr>
              <a:t>y in Miami, FL</a:t>
            </a:r>
          </a:p>
          <a:p>
            <a:pPr marL="363220" lvl="1" indent="-181610">
              <a:lnSpc>
                <a:spcPts val="3079"/>
              </a:lnSpc>
              <a:buFont typeface="Arial"/>
              <a:buChar char="•"/>
            </a:pPr>
            <a:r>
              <a:rPr lang="en-US" sz="2199" spc="87">
                <a:solidFill>
                  <a:srgbClr val="000000"/>
                </a:solidFill>
                <a:latin typeface="Aileron Regular"/>
              </a:rPr>
              <a:t>BA in Political Science</a:t>
            </a:r>
          </a:p>
          <a:p>
            <a:pPr marL="726440" lvl="2" indent="-242147">
              <a:lnSpc>
                <a:spcPts val="3079"/>
              </a:lnSpc>
              <a:buFont typeface="Arial"/>
              <a:buChar char="⚬"/>
            </a:pPr>
            <a:r>
              <a:rPr lang="en-US" sz="2199" spc="87">
                <a:solidFill>
                  <a:srgbClr val="000000"/>
                </a:solidFill>
                <a:latin typeface="Aileron Regular"/>
              </a:rPr>
              <a:t>2+2 Program with</a:t>
            </a:r>
            <a:r>
              <a:rPr lang="en-US" sz="2199" spc="87">
                <a:solidFill>
                  <a:srgbClr val="000000"/>
                </a:solidFill>
                <a:latin typeface="Aileron Regular Bold"/>
              </a:rPr>
              <a:t> St. Thomas University </a:t>
            </a:r>
            <a:r>
              <a:rPr lang="en-US" sz="2199" spc="87">
                <a:solidFill>
                  <a:srgbClr val="000000"/>
                </a:solidFill>
                <a:latin typeface="Aileron Regular"/>
              </a:rPr>
              <a:t>in Miami, FL</a:t>
            </a:r>
          </a:p>
          <a:p>
            <a:pPr marL="363220" lvl="1" indent="-181610">
              <a:lnSpc>
                <a:spcPts val="3079"/>
              </a:lnSpc>
              <a:buFont typeface="Arial"/>
              <a:buChar char="•"/>
            </a:pPr>
            <a:r>
              <a:rPr lang="en-US" sz="2199" spc="87">
                <a:solidFill>
                  <a:srgbClr val="000000"/>
                </a:solidFill>
                <a:latin typeface="Aileron Regular"/>
              </a:rPr>
              <a:t>LL.M in Intercultural Human Rights</a:t>
            </a:r>
          </a:p>
          <a:p>
            <a:pPr marL="726440" lvl="2" indent="-242147">
              <a:lnSpc>
                <a:spcPts val="3079"/>
              </a:lnSpc>
              <a:buFont typeface="Arial"/>
              <a:buChar char="⚬"/>
            </a:pPr>
            <a:r>
              <a:rPr lang="en-US" sz="2199" spc="87">
                <a:solidFill>
                  <a:srgbClr val="000000"/>
                </a:solidFill>
                <a:latin typeface="Aileron Regular"/>
              </a:rPr>
              <a:t>4+1 Program with St. Thomas University in Miami, FL</a:t>
            </a:r>
          </a:p>
        </p:txBody>
      </p:sp>
      <p:sp>
        <p:nvSpPr>
          <p:cNvPr id="14" name="TextBox 14"/>
          <p:cNvSpPr txBox="1"/>
          <p:nvPr/>
        </p:nvSpPr>
        <p:spPr>
          <a:xfrm>
            <a:off x="12757039" y="1583782"/>
            <a:ext cx="7151637" cy="836304"/>
          </a:xfrm>
          <a:prstGeom prst="rect">
            <a:avLst/>
          </a:prstGeom>
        </p:spPr>
        <p:txBody>
          <a:bodyPr lIns="0" tIns="0" rIns="0" bIns="0" rtlCol="0" anchor="t">
            <a:spAutoFit/>
          </a:bodyPr>
          <a:lstStyle/>
          <a:p>
            <a:pPr>
              <a:lnSpc>
                <a:spcPts val="3359"/>
              </a:lnSpc>
            </a:pPr>
            <a:r>
              <a:rPr lang="en-US" sz="2400" spc="96">
                <a:solidFill>
                  <a:srgbClr val="6B003D"/>
                </a:solidFill>
                <a:latin typeface="Aileron Regular Bold"/>
              </a:rPr>
              <a:t>COMBINED DEGREES WITH </a:t>
            </a:r>
          </a:p>
          <a:p>
            <a:pPr>
              <a:lnSpc>
                <a:spcPts val="3359"/>
              </a:lnSpc>
            </a:pPr>
            <a:r>
              <a:rPr lang="en-US" sz="2399" spc="95">
                <a:solidFill>
                  <a:srgbClr val="6B003D"/>
                </a:solidFill>
                <a:latin typeface="Aileron Regular Bold"/>
              </a:rPr>
              <a:t>EU</a:t>
            </a:r>
            <a:r>
              <a:rPr lang="en-US" sz="2400" spc="96">
                <a:solidFill>
                  <a:srgbClr val="6B003D"/>
                </a:solidFill>
                <a:latin typeface="Aileron Regular Bold"/>
              </a:rPr>
              <a:t> INSTITUTIONS</a:t>
            </a:r>
          </a:p>
        </p:txBody>
      </p:sp>
      <p:sp>
        <p:nvSpPr>
          <p:cNvPr id="15" name="TextBox 15"/>
          <p:cNvSpPr txBox="1"/>
          <p:nvPr/>
        </p:nvSpPr>
        <p:spPr>
          <a:xfrm>
            <a:off x="12577909" y="2522669"/>
            <a:ext cx="4971066" cy="4024988"/>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000000"/>
                </a:solidFill>
                <a:latin typeface="Aileron Regular"/>
              </a:rPr>
              <a:t>BS in International Business in Hotel and Tourism Management</a:t>
            </a:r>
          </a:p>
          <a:p>
            <a:pPr marL="759460" lvl="2" indent="-253153">
              <a:lnSpc>
                <a:spcPts val="3219"/>
              </a:lnSpc>
              <a:buFont typeface="Arial"/>
              <a:buChar char="⚬"/>
            </a:pPr>
            <a:r>
              <a:rPr lang="en-US" sz="2300" spc="92">
                <a:solidFill>
                  <a:srgbClr val="000000"/>
                </a:solidFill>
                <a:latin typeface="Aileron Regular"/>
              </a:rPr>
              <a:t>2+1 Program with </a:t>
            </a:r>
            <a:r>
              <a:rPr lang="en-US" sz="2300" spc="92">
                <a:solidFill>
                  <a:srgbClr val="000000"/>
                </a:solidFill>
                <a:latin typeface="Aileron Regular Bold"/>
              </a:rPr>
              <a:t>César Ritz Colleges Switzerland</a:t>
            </a:r>
          </a:p>
          <a:p>
            <a:pPr marL="379730" lvl="1" indent="-189865">
              <a:lnSpc>
                <a:spcPts val="3219"/>
              </a:lnSpc>
              <a:buFont typeface="Arial"/>
              <a:buChar char="•"/>
            </a:pPr>
            <a:r>
              <a:rPr lang="en-US" sz="2300" spc="92">
                <a:solidFill>
                  <a:srgbClr val="000000"/>
                </a:solidFill>
                <a:latin typeface="Aileron Regular"/>
              </a:rPr>
              <a:t>Swiss Higher Diploma in International Hotel Management</a:t>
            </a:r>
          </a:p>
          <a:p>
            <a:pPr marL="759460" lvl="2" indent="-253153">
              <a:lnSpc>
                <a:spcPts val="3219"/>
              </a:lnSpc>
              <a:buFont typeface="Arial"/>
              <a:buChar char="⚬"/>
            </a:pPr>
            <a:r>
              <a:rPr lang="en-US" sz="2300" spc="92">
                <a:solidFill>
                  <a:srgbClr val="000000"/>
                </a:solidFill>
                <a:latin typeface="Aileron Regular"/>
              </a:rPr>
              <a:t>2+1 Program with </a:t>
            </a:r>
            <a:r>
              <a:rPr lang="en-US" sz="2300" spc="92">
                <a:solidFill>
                  <a:srgbClr val="000000"/>
                </a:solidFill>
                <a:latin typeface="Aileron Regular Bold"/>
              </a:rPr>
              <a:t>Hotel Institute Montreux Switzerland </a:t>
            </a:r>
          </a:p>
        </p:txBody>
      </p:sp>
      <p:grpSp>
        <p:nvGrpSpPr>
          <p:cNvPr id="16" name="Group 16"/>
          <p:cNvGrpSpPr/>
          <p:nvPr/>
        </p:nvGrpSpPr>
        <p:grpSpPr>
          <a:xfrm>
            <a:off x="362333" y="831268"/>
            <a:ext cx="6795772" cy="7652170"/>
            <a:chOff x="0" y="0"/>
            <a:chExt cx="9061029" cy="10202893"/>
          </a:xfrm>
        </p:grpSpPr>
        <p:sp>
          <p:nvSpPr>
            <p:cNvPr id="17" name="TextBox 17"/>
            <p:cNvSpPr txBox="1"/>
            <p:nvPr/>
          </p:nvSpPr>
          <p:spPr>
            <a:xfrm>
              <a:off x="0" y="-9525"/>
              <a:ext cx="9061029" cy="1623838"/>
            </a:xfrm>
            <a:prstGeom prst="rect">
              <a:avLst/>
            </a:prstGeom>
          </p:spPr>
          <p:txBody>
            <a:bodyPr lIns="0" tIns="0" rIns="0" bIns="0" rtlCol="0" anchor="t">
              <a:spAutoFit/>
            </a:bodyPr>
            <a:lstStyle/>
            <a:p>
              <a:pPr>
                <a:lnSpc>
                  <a:spcPts val="9600"/>
                </a:lnSpc>
              </a:pPr>
              <a:r>
                <a:rPr lang="en-US" sz="8000">
                  <a:solidFill>
                    <a:srgbClr val="6B003D"/>
                  </a:solidFill>
                  <a:latin typeface="Aileron Heavy"/>
                </a:rPr>
                <a:t>Academics</a:t>
              </a:r>
            </a:p>
          </p:txBody>
        </p:sp>
        <p:sp>
          <p:nvSpPr>
            <p:cNvPr id="18" name="AutoShape 18"/>
            <p:cNvSpPr/>
            <p:nvPr/>
          </p:nvSpPr>
          <p:spPr>
            <a:xfrm>
              <a:off x="1940831" y="9629385"/>
              <a:ext cx="855919" cy="184093"/>
            </a:xfrm>
            <a:prstGeom prst="rect">
              <a:avLst/>
            </a:prstGeom>
            <a:solidFill>
              <a:srgbClr val="6B003D"/>
            </a:solidFill>
          </p:spPr>
        </p:sp>
        <p:sp>
          <p:nvSpPr>
            <p:cNvPr id="19" name="TextBox 19"/>
            <p:cNvSpPr txBox="1"/>
            <p:nvPr/>
          </p:nvSpPr>
          <p:spPr>
            <a:xfrm>
              <a:off x="0" y="9239970"/>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11</a:t>
              </a:r>
            </a:p>
          </p:txBody>
        </p:sp>
        <p:sp>
          <p:nvSpPr>
            <p:cNvPr id="20" name="TextBox 20"/>
            <p:cNvSpPr txBox="1"/>
            <p:nvPr/>
          </p:nvSpPr>
          <p:spPr>
            <a:xfrm>
              <a:off x="0" y="2193710"/>
              <a:ext cx="7926844" cy="6327839"/>
            </a:xfrm>
            <a:prstGeom prst="rect">
              <a:avLst/>
            </a:prstGeom>
          </p:spPr>
          <p:txBody>
            <a:bodyPr lIns="0" tIns="0" rIns="0" bIns="0" rtlCol="0" anchor="t">
              <a:spAutoFit/>
            </a:bodyPr>
            <a:lstStyle/>
            <a:p>
              <a:pPr>
                <a:lnSpc>
                  <a:spcPts val="4199"/>
                </a:lnSpc>
              </a:pPr>
              <a:r>
                <a:rPr lang="en-US" sz="2999" spc="119">
                  <a:solidFill>
                    <a:srgbClr val="292929"/>
                  </a:solidFill>
                  <a:latin typeface="Aileron Regular"/>
                </a:rPr>
                <a:t>ACT has exclusive partnerships with leading EU and US universities and colleges in their respective fields, offering degree-seeking students the opportunity to gain international experience while completing their studies abroad.</a:t>
              </a:r>
            </a:p>
          </p:txBody>
        </p:sp>
      </p:grpSp>
      <p:sp>
        <p:nvSpPr>
          <p:cNvPr id="21" name="TextBox 21"/>
          <p:cNvSpPr txBox="1"/>
          <p:nvPr/>
        </p:nvSpPr>
        <p:spPr>
          <a:xfrm>
            <a:off x="13651895" y="8435813"/>
            <a:ext cx="4414819" cy="716478"/>
          </a:xfrm>
          <a:prstGeom prst="rect">
            <a:avLst/>
          </a:prstGeom>
        </p:spPr>
        <p:txBody>
          <a:bodyPr lIns="0" tIns="0" rIns="0" bIns="0" rtlCol="0" anchor="t">
            <a:spAutoFit/>
          </a:bodyPr>
          <a:lstStyle/>
          <a:p>
            <a:pPr marL="0" lvl="0" indent="0" algn="l">
              <a:lnSpc>
                <a:spcPts val="2940"/>
              </a:lnSpc>
              <a:spcBef>
                <a:spcPct val="0"/>
              </a:spcBef>
            </a:pPr>
            <a:r>
              <a:rPr lang="en-US" sz="2100" spc="84">
                <a:solidFill>
                  <a:srgbClr val="6B003D"/>
                </a:solidFill>
                <a:latin typeface="Aileron Regular Bold"/>
              </a:rPr>
              <a:t>https://www.act.edu/academics/combined-degrees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429000" cy="9339369"/>
            <a:chOff x="0" y="0"/>
            <a:chExt cx="4572000" cy="12452492"/>
          </a:xfrm>
        </p:grpSpPr>
        <p:pic>
          <p:nvPicPr>
            <p:cNvPr id="3" name="Picture 3"/>
            <p:cNvPicPr>
              <a:picLocks noChangeAspect="1"/>
            </p:cNvPicPr>
            <p:nvPr/>
          </p:nvPicPr>
          <p:blipFill>
            <a:blip r:embed="rId2"/>
            <a:srcRect l="19090" r="19090"/>
            <a:stretch>
              <a:fillRect/>
            </a:stretch>
          </p:blipFill>
          <p:spPr>
            <a:xfrm>
              <a:off x="0" y="0"/>
              <a:ext cx="4572000" cy="4150831"/>
            </a:xfrm>
            <a:prstGeom prst="rect">
              <a:avLst/>
            </a:prstGeom>
          </p:spPr>
        </p:pic>
        <p:pic>
          <p:nvPicPr>
            <p:cNvPr id="4" name="Picture 4"/>
            <p:cNvPicPr>
              <a:picLocks noChangeAspect="1"/>
            </p:cNvPicPr>
            <p:nvPr/>
          </p:nvPicPr>
          <p:blipFill>
            <a:blip r:embed="rId3"/>
            <a:srcRect l="19021" r="19021"/>
            <a:stretch>
              <a:fillRect/>
            </a:stretch>
          </p:blipFill>
          <p:spPr>
            <a:xfrm>
              <a:off x="0" y="4150831"/>
              <a:ext cx="4572000" cy="4150831"/>
            </a:xfrm>
            <a:prstGeom prst="rect">
              <a:avLst/>
            </a:prstGeom>
          </p:spPr>
        </p:pic>
        <p:pic>
          <p:nvPicPr>
            <p:cNvPr id="5" name="Picture 5"/>
            <p:cNvPicPr>
              <a:picLocks noChangeAspect="1"/>
            </p:cNvPicPr>
            <p:nvPr/>
          </p:nvPicPr>
          <p:blipFill>
            <a:blip r:embed="rId4"/>
            <a:srcRect l="13307" r="13307"/>
            <a:stretch>
              <a:fillRect/>
            </a:stretch>
          </p:blipFill>
          <p:spPr>
            <a:xfrm>
              <a:off x="0" y="8301661"/>
              <a:ext cx="4572000" cy="4150831"/>
            </a:xfrm>
            <a:prstGeom prst="rect">
              <a:avLst/>
            </a:prstGeom>
          </p:spPr>
        </p:pic>
      </p:grpSp>
      <p:sp>
        <p:nvSpPr>
          <p:cNvPr id="6" name="AutoShape 6"/>
          <p:cNvSpPr/>
          <p:nvPr/>
        </p:nvSpPr>
        <p:spPr>
          <a:xfrm>
            <a:off x="0" y="9339369"/>
            <a:ext cx="18288000" cy="947631"/>
          </a:xfrm>
          <a:prstGeom prst="rect">
            <a:avLst/>
          </a:prstGeom>
          <a:solidFill>
            <a:srgbClr val="FFFFFF"/>
          </a:solidFill>
        </p:spPr>
      </p:sp>
      <p:grpSp>
        <p:nvGrpSpPr>
          <p:cNvPr id="7" name="Group 7"/>
          <p:cNvGrpSpPr/>
          <p:nvPr/>
        </p:nvGrpSpPr>
        <p:grpSpPr>
          <a:xfrm>
            <a:off x="16645217" y="9736984"/>
            <a:ext cx="614083" cy="152400"/>
            <a:chOff x="0" y="0"/>
            <a:chExt cx="1729668" cy="429260"/>
          </a:xfrm>
        </p:grpSpPr>
        <p:sp>
          <p:nvSpPr>
            <p:cNvPr id="8" name="Freeform 8"/>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9" name="Group 9"/>
          <p:cNvGrpSpPr/>
          <p:nvPr/>
        </p:nvGrpSpPr>
        <p:grpSpPr>
          <a:xfrm>
            <a:off x="6950721" y="1847850"/>
            <a:ext cx="11146753" cy="7360252"/>
            <a:chOff x="0" y="0"/>
            <a:chExt cx="14862337" cy="9813670"/>
          </a:xfrm>
        </p:grpSpPr>
        <p:sp>
          <p:nvSpPr>
            <p:cNvPr id="10" name="TextBox 10"/>
            <p:cNvSpPr txBox="1"/>
            <p:nvPr/>
          </p:nvSpPr>
          <p:spPr>
            <a:xfrm>
              <a:off x="0" y="761798"/>
              <a:ext cx="14862337" cy="2144164"/>
            </a:xfrm>
            <a:prstGeom prst="rect">
              <a:avLst/>
            </a:prstGeom>
          </p:spPr>
          <p:txBody>
            <a:bodyPr lIns="0" tIns="0" rIns="0" bIns="0" rtlCol="0" anchor="t">
              <a:spAutoFit/>
            </a:bodyPr>
            <a:lstStyle/>
            <a:p>
              <a:pPr>
                <a:lnSpc>
                  <a:spcPts val="3219"/>
                </a:lnSpc>
              </a:pPr>
              <a:r>
                <a:rPr lang="en-US" sz="2299" spc="91">
                  <a:solidFill>
                    <a:srgbClr val="292929"/>
                  </a:solidFill>
                  <a:latin typeface="Aileron Regular"/>
                </a:rPr>
                <a:t>Each major at ACT can include an internship or practicum as an active approach to academic learning that engages students in a hands-on learning experience.  Additionally, students build a global professional network before they even graduate.</a:t>
              </a:r>
            </a:p>
          </p:txBody>
        </p:sp>
        <p:sp>
          <p:nvSpPr>
            <p:cNvPr id="11" name="TextBox 11"/>
            <p:cNvSpPr txBox="1"/>
            <p:nvPr/>
          </p:nvSpPr>
          <p:spPr>
            <a:xfrm>
              <a:off x="0" y="-38100"/>
              <a:ext cx="14862337" cy="481531"/>
            </a:xfrm>
            <a:prstGeom prst="rect">
              <a:avLst/>
            </a:prstGeom>
          </p:spPr>
          <p:txBody>
            <a:bodyPr lIns="0" tIns="0" rIns="0" bIns="0" rtlCol="0" anchor="t">
              <a:spAutoFit/>
            </a:bodyPr>
            <a:lstStyle/>
            <a:p>
              <a:pPr marL="0" lvl="0" indent="0">
                <a:lnSpc>
                  <a:spcPts val="3071"/>
                </a:lnSpc>
                <a:spcBef>
                  <a:spcPct val="0"/>
                </a:spcBef>
              </a:pPr>
              <a:r>
                <a:rPr lang="en-US" sz="2193" spc="87">
                  <a:solidFill>
                    <a:srgbClr val="6B003D"/>
                  </a:solidFill>
                  <a:latin typeface="Aileron Regular Bold"/>
                </a:rPr>
                <a:t>INTERNSHIPS/PRACTICUMS</a:t>
              </a:r>
            </a:p>
          </p:txBody>
        </p:sp>
        <p:sp>
          <p:nvSpPr>
            <p:cNvPr id="12" name="TextBox 12"/>
            <p:cNvSpPr txBox="1"/>
            <p:nvPr/>
          </p:nvSpPr>
          <p:spPr>
            <a:xfrm>
              <a:off x="0" y="4215652"/>
              <a:ext cx="14862337" cy="1600556"/>
            </a:xfrm>
            <a:prstGeom prst="rect">
              <a:avLst/>
            </a:prstGeom>
          </p:spPr>
          <p:txBody>
            <a:bodyPr lIns="0" tIns="0" rIns="0" bIns="0" rtlCol="0" anchor="t">
              <a:spAutoFit/>
            </a:bodyPr>
            <a:lstStyle/>
            <a:p>
              <a:pPr marL="0" lvl="0" indent="0" algn="l">
                <a:lnSpc>
                  <a:spcPts val="3219"/>
                </a:lnSpc>
                <a:spcBef>
                  <a:spcPct val="0"/>
                </a:spcBef>
              </a:pPr>
              <a:r>
                <a:rPr lang="en-US" sz="2299" spc="91">
                  <a:solidFill>
                    <a:srgbClr val="292929"/>
                  </a:solidFill>
                  <a:latin typeface="Aileron Regular"/>
                </a:rPr>
                <a:t>ACT has one of the largest service learning programs in Greece, in collaboration with 40+ NGOS, providing students with the opportunity to volunteer and give back to the community, while gaining a global perspective.</a:t>
              </a:r>
            </a:p>
          </p:txBody>
        </p:sp>
        <p:sp>
          <p:nvSpPr>
            <p:cNvPr id="13" name="TextBox 13"/>
            <p:cNvSpPr txBox="1"/>
            <p:nvPr/>
          </p:nvSpPr>
          <p:spPr>
            <a:xfrm>
              <a:off x="0" y="3415754"/>
              <a:ext cx="14862337" cy="481531"/>
            </a:xfrm>
            <a:prstGeom prst="rect">
              <a:avLst/>
            </a:prstGeom>
          </p:spPr>
          <p:txBody>
            <a:bodyPr lIns="0" tIns="0" rIns="0" bIns="0" rtlCol="0" anchor="t">
              <a:spAutoFit/>
            </a:bodyPr>
            <a:lstStyle/>
            <a:p>
              <a:pPr marL="0" lvl="0" indent="0" algn="l">
                <a:lnSpc>
                  <a:spcPts val="3071"/>
                </a:lnSpc>
                <a:spcBef>
                  <a:spcPct val="0"/>
                </a:spcBef>
              </a:pPr>
              <a:r>
                <a:rPr lang="en-US" sz="2193" spc="87">
                  <a:solidFill>
                    <a:srgbClr val="6B003D"/>
                  </a:solidFill>
                  <a:latin typeface="Aileron Regular Bold"/>
                </a:rPr>
                <a:t>SERVICE LEARNING</a:t>
              </a:r>
            </a:p>
          </p:txBody>
        </p:sp>
        <p:sp>
          <p:nvSpPr>
            <p:cNvPr id="14" name="TextBox 14"/>
            <p:cNvSpPr txBox="1"/>
            <p:nvPr/>
          </p:nvSpPr>
          <p:spPr>
            <a:xfrm>
              <a:off x="0" y="7125898"/>
              <a:ext cx="14862337" cy="2687771"/>
            </a:xfrm>
            <a:prstGeom prst="rect">
              <a:avLst/>
            </a:prstGeom>
          </p:spPr>
          <p:txBody>
            <a:bodyPr lIns="0" tIns="0" rIns="0" bIns="0" rtlCol="0" anchor="t">
              <a:spAutoFit/>
            </a:bodyPr>
            <a:lstStyle/>
            <a:p>
              <a:pPr marL="0" lvl="0" indent="0" algn="l">
                <a:lnSpc>
                  <a:spcPts val="3219"/>
                </a:lnSpc>
                <a:spcBef>
                  <a:spcPct val="0"/>
                </a:spcBef>
              </a:pPr>
              <a:r>
                <a:rPr lang="en-US" sz="2299" spc="91">
                  <a:solidFill>
                    <a:srgbClr val="292929"/>
                  </a:solidFill>
                  <a:latin typeface="Aileron Regular"/>
                </a:rPr>
                <a:t>Our students can experience hassle-free travel around Greece alongside ACT classmates and staff.  We include a program trip to Athens, Delphi, and Vergina, as well as optional trips to include: the monasteries of Meteora, hikes on Mt. Olympus, dipping into the Pozar hot springs, or sailing around the Aegean sea on a private sailboat.  </a:t>
              </a:r>
            </a:p>
          </p:txBody>
        </p:sp>
        <p:sp>
          <p:nvSpPr>
            <p:cNvPr id="15" name="TextBox 15"/>
            <p:cNvSpPr txBox="1"/>
            <p:nvPr/>
          </p:nvSpPr>
          <p:spPr>
            <a:xfrm>
              <a:off x="0" y="6326000"/>
              <a:ext cx="14862337" cy="481531"/>
            </a:xfrm>
            <a:prstGeom prst="rect">
              <a:avLst/>
            </a:prstGeom>
          </p:spPr>
          <p:txBody>
            <a:bodyPr lIns="0" tIns="0" rIns="0" bIns="0" rtlCol="0" anchor="t">
              <a:spAutoFit/>
            </a:bodyPr>
            <a:lstStyle/>
            <a:p>
              <a:pPr>
                <a:lnSpc>
                  <a:spcPts val="3071"/>
                </a:lnSpc>
              </a:pPr>
              <a:r>
                <a:rPr lang="en-US" sz="2193" spc="87">
                  <a:solidFill>
                    <a:srgbClr val="6B003D"/>
                  </a:solidFill>
                  <a:latin typeface="Aileron Regular Bold"/>
                </a:rPr>
                <a:t>EXCURSIONS</a:t>
              </a:r>
            </a:p>
          </p:txBody>
        </p:sp>
      </p:grpSp>
      <p:grpSp>
        <p:nvGrpSpPr>
          <p:cNvPr id="16" name="Group 16"/>
          <p:cNvGrpSpPr/>
          <p:nvPr/>
        </p:nvGrpSpPr>
        <p:grpSpPr>
          <a:xfrm>
            <a:off x="3732274" y="419100"/>
            <a:ext cx="13653772" cy="2221821"/>
            <a:chOff x="0" y="0"/>
            <a:chExt cx="18205029" cy="2962428"/>
          </a:xfrm>
        </p:grpSpPr>
        <p:sp>
          <p:nvSpPr>
            <p:cNvPr id="17" name="TextBox 17"/>
            <p:cNvSpPr txBox="1"/>
            <p:nvPr/>
          </p:nvSpPr>
          <p:spPr>
            <a:xfrm>
              <a:off x="0" y="-9525"/>
              <a:ext cx="18205029" cy="1623838"/>
            </a:xfrm>
            <a:prstGeom prst="rect">
              <a:avLst/>
            </a:prstGeom>
          </p:spPr>
          <p:txBody>
            <a:bodyPr lIns="0" tIns="0" rIns="0" bIns="0" rtlCol="0" anchor="t">
              <a:spAutoFit/>
            </a:bodyPr>
            <a:lstStyle/>
            <a:p>
              <a:pPr>
                <a:lnSpc>
                  <a:spcPts val="9600"/>
                </a:lnSpc>
              </a:pPr>
              <a:r>
                <a:rPr lang="en-US" sz="8000">
                  <a:solidFill>
                    <a:srgbClr val="6B003D"/>
                  </a:solidFill>
                  <a:latin typeface="Aileron Heavy"/>
                </a:rPr>
                <a:t>EXPERIENTIAL LEARNING</a:t>
              </a:r>
            </a:p>
          </p:txBody>
        </p:sp>
        <p:sp>
          <p:nvSpPr>
            <p:cNvPr id="18" name="AutoShape 18"/>
            <p:cNvSpPr/>
            <p:nvPr/>
          </p:nvSpPr>
          <p:spPr>
            <a:xfrm>
              <a:off x="1940831" y="2388920"/>
              <a:ext cx="855919" cy="184093"/>
            </a:xfrm>
            <a:prstGeom prst="rect">
              <a:avLst/>
            </a:prstGeom>
            <a:solidFill>
              <a:srgbClr val="6B003D"/>
            </a:solidFill>
          </p:spPr>
        </p:sp>
        <p:sp>
          <p:nvSpPr>
            <p:cNvPr id="19" name="TextBox 19"/>
            <p:cNvSpPr txBox="1"/>
            <p:nvPr/>
          </p:nvSpPr>
          <p:spPr>
            <a:xfrm>
              <a:off x="0" y="1999505"/>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12</a:t>
              </a:r>
            </a:p>
          </p:txBody>
        </p:sp>
      </p:grpSp>
      <p:grpSp>
        <p:nvGrpSpPr>
          <p:cNvPr id="20" name="Group 20"/>
          <p:cNvGrpSpPr/>
          <p:nvPr/>
        </p:nvGrpSpPr>
        <p:grpSpPr>
          <a:xfrm>
            <a:off x="16952258" y="304800"/>
            <a:ext cx="867576" cy="228600"/>
            <a:chOff x="0" y="0"/>
            <a:chExt cx="1156768" cy="304800"/>
          </a:xfrm>
        </p:grpSpPr>
        <p:grpSp>
          <p:nvGrpSpPr>
            <p:cNvPr id="21" name="Group 21"/>
            <p:cNvGrpSpPr>
              <a:grpSpLocks noChangeAspect="1"/>
            </p:cNvGrpSpPr>
            <p:nvPr/>
          </p:nvGrpSpPr>
          <p:grpSpPr>
            <a:xfrm>
              <a:off x="0" y="0"/>
              <a:ext cx="304800" cy="304800"/>
              <a:chOff x="0" y="0"/>
              <a:chExt cx="1708150" cy="1708150"/>
            </a:xfrm>
          </p:grpSpPr>
          <p:sp>
            <p:nvSpPr>
              <p:cNvPr id="22" name="Freeform 2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23" name="Group 23"/>
            <p:cNvGrpSpPr>
              <a:grpSpLocks noChangeAspect="1"/>
            </p:cNvGrpSpPr>
            <p:nvPr/>
          </p:nvGrpSpPr>
          <p:grpSpPr>
            <a:xfrm>
              <a:off x="851968" y="0"/>
              <a:ext cx="304800" cy="304800"/>
              <a:chOff x="6705600" y="1371600"/>
              <a:chExt cx="10972800" cy="10972800"/>
            </a:xfrm>
          </p:grpSpPr>
          <p:sp>
            <p:nvSpPr>
              <p:cNvPr id="24" name="Freeform 2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25" name="Group 25"/>
            <p:cNvGrpSpPr>
              <a:grpSpLocks noChangeAspect="1"/>
            </p:cNvGrpSpPr>
            <p:nvPr/>
          </p:nvGrpSpPr>
          <p:grpSpPr>
            <a:xfrm>
              <a:off x="425984" y="0"/>
              <a:ext cx="304800" cy="304800"/>
              <a:chOff x="0" y="0"/>
              <a:chExt cx="1708150" cy="1708150"/>
            </a:xfrm>
          </p:grpSpPr>
          <p:sp>
            <p:nvSpPr>
              <p:cNvPr id="26" name="Freeform 26"/>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6414772" cy="2306486"/>
            <a:chOff x="0" y="0"/>
            <a:chExt cx="8553029" cy="3075315"/>
          </a:xfrm>
        </p:grpSpPr>
        <p:sp>
          <p:nvSpPr>
            <p:cNvPr id="3" name="TextBox 3"/>
            <p:cNvSpPr txBox="1"/>
            <p:nvPr/>
          </p:nvSpPr>
          <p:spPr>
            <a:xfrm>
              <a:off x="0" y="-9525"/>
              <a:ext cx="8553029" cy="1623838"/>
            </a:xfrm>
            <a:prstGeom prst="rect">
              <a:avLst/>
            </a:prstGeom>
          </p:spPr>
          <p:txBody>
            <a:bodyPr lIns="0" tIns="0" rIns="0" bIns="0" rtlCol="0" anchor="t">
              <a:spAutoFit/>
            </a:bodyPr>
            <a:lstStyle/>
            <a:p>
              <a:pPr>
                <a:lnSpc>
                  <a:spcPts val="9600"/>
                </a:lnSpc>
              </a:pPr>
              <a:r>
                <a:rPr lang="en-US" sz="8000">
                  <a:solidFill>
                    <a:srgbClr val="6B003D"/>
                  </a:solidFill>
                  <a:latin typeface="Aileron Heavy"/>
                </a:rPr>
                <a:t>Community</a:t>
              </a:r>
            </a:p>
          </p:txBody>
        </p:sp>
        <p:sp>
          <p:nvSpPr>
            <p:cNvPr id="4" name="AutoShape 4"/>
            <p:cNvSpPr/>
            <p:nvPr/>
          </p:nvSpPr>
          <p:spPr>
            <a:xfrm>
              <a:off x="1940831" y="2501807"/>
              <a:ext cx="855919" cy="184093"/>
            </a:xfrm>
            <a:prstGeom prst="rect">
              <a:avLst/>
            </a:prstGeom>
            <a:solidFill>
              <a:srgbClr val="6B003D"/>
            </a:solidFill>
          </p:spPr>
        </p:sp>
        <p:sp>
          <p:nvSpPr>
            <p:cNvPr id="5" name="TextBox 5"/>
            <p:cNvSpPr txBox="1"/>
            <p:nvPr/>
          </p:nvSpPr>
          <p:spPr>
            <a:xfrm>
              <a:off x="0" y="2112391"/>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13</a:t>
              </a:r>
            </a:p>
          </p:txBody>
        </p:sp>
      </p:grpSp>
      <p:sp>
        <p:nvSpPr>
          <p:cNvPr id="6" name="AutoShape 6"/>
          <p:cNvSpPr/>
          <p:nvPr/>
        </p:nvSpPr>
        <p:spPr>
          <a:xfrm>
            <a:off x="0" y="9339369"/>
            <a:ext cx="18288000" cy="947631"/>
          </a:xfrm>
          <a:prstGeom prst="rect">
            <a:avLst/>
          </a:prstGeom>
          <a:solidFill>
            <a:srgbClr val="FFFFFF"/>
          </a:solidFill>
        </p:spPr>
      </p:sp>
      <p:grpSp>
        <p:nvGrpSpPr>
          <p:cNvPr id="7" name="Group 7"/>
          <p:cNvGrpSpPr/>
          <p:nvPr/>
        </p:nvGrpSpPr>
        <p:grpSpPr>
          <a:xfrm>
            <a:off x="16645217" y="9736984"/>
            <a:ext cx="614083" cy="152400"/>
            <a:chOff x="0" y="0"/>
            <a:chExt cx="1729668" cy="429260"/>
          </a:xfrm>
        </p:grpSpPr>
        <p:sp>
          <p:nvSpPr>
            <p:cNvPr id="8" name="Freeform 8"/>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sp>
        <p:nvSpPr>
          <p:cNvPr id="9" name="AutoShape 9"/>
          <p:cNvSpPr/>
          <p:nvPr/>
        </p:nvSpPr>
        <p:spPr>
          <a:xfrm>
            <a:off x="8535019" y="1028700"/>
            <a:ext cx="38100" cy="7277100"/>
          </a:xfrm>
          <a:prstGeom prst="rect">
            <a:avLst/>
          </a:prstGeom>
          <a:solidFill>
            <a:srgbClr val="292929"/>
          </a:solidFill>
        </p:spPr>
      </p:sp>
      <p:grpSp>
        <p:nvGrpSpPr>
          <p:cNvPr id="10" name="Group 10"/>
          <p:cNvGrpSpPr>
            <a:grpSpLocks noChangeAspect="1"/>
          </p:cNvGrpSpPr>
          <p:nvPr/>
        </p:nvGrpSpPr>
        <p:grpSpPr>
          <a:xfrm>
            <a:off x="8397854" y="1792463"/>
            <a:ext cx="312428" cy="312428"/>
            <a:chOff x="6705600" y="1371600"/>
            <a:chExt cx="10972800" cy="10972800"/>
          </a:xfrm>
        </p:grpSpPr>
        <p:sp>
          <p:nvSpPr>
            <p:cNvPr id="11" name="Freeform 11"/>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2" name="Group 12"/>
          <p:cNvGrpSpPr>
            <a:grpSpLocks noChangeAspect="1"/>
          </p:cNvGrpSpPr>
          <p:nvPr/>
        </p:nvGrpSpPr>
        <p:grpSpPr>
          <a:xfrm>
            <a:off x="8397854" y="4576685"/>
            <a:ext cx="312428" cy="312428"/>
            <a:chOff x="6705600" y="1371600"/>
            <a:chExt cx="10972800" cy="10972800"/>
          </a:xfrm>
        </p:grpSpPr>
        <p:sp>
          <p:nvSpPr>
            <p:cNvPr id="13" name="Freeform 13"/>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4" name="Group 14"/>
          <p:cNvGrpSpPr>
            <a:grpSpLocks noChangeAspect="1"/>
          </p:cNvGrpSpPr>
          <p:nvPr/>
        </p:nvGrpSpPr>
        <p:grpSpPr>
          <a:xfrm>
            <a:off x="8397854" y="7360907"/>
            <a:ext cx="312428" cy="312428"/>
            <a:chOff x="6705600" y="1371600"/>
            <a:chExt cx="10972800" cy="10972800"/>
          </a:xfrm>
        </p:grpSpPr>
        <p:sp>
          <p:nvSpPr>
            <p:cNvPr id="15" name="Freeform 15"/>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6" name="Group 16"/>
          <p:cNvGrpSpPr/>
          <p:nvPr/>
        </p:nvGrpSpPr>
        <p:grpSpPr>
          <a:xfrm>
            <a:off x="9453572" y="473200"/>
            <a:ext cx="7371679" cy="2677210"/>
            <a:chOff x="0" y="0"/>
            <a:chExt cx="9828905" cy="3569614"/>
          </a:xfrm>
        </p:grpSpPr>
        <p:sp>
          <p:nvSpPr>
            <p:cNvPr id="17" name="TextBox 17"/>
            <p:cNvSpPr txBox="1"/>
            <p:nvPr/>
          </p:nvSpPr>
          <p:spPr>
            <a:xfrm>
              <a:off x="0" y="909360"/>
              <a:ext cx="9828905" cy="2660254"/>
            </a:xfrm>
            <a:prstGeom prst="rect">
              <a:avLst/>
            </a:prstGeom>
          </p:spPr>
          <p:txBody>
            <a:bodyPr lIns="0" tIns="0" rIns="0" bIns="0" rtlCol="0" anchor="t">
              <a:spAutoFit/>
            </a:bodyPr>
            <a:lstStyle/>
            <a:p>
              <a:pPr>
                <a:lnSpc>
                  <a:spcPts val="3219"/>
                </a:lnSpc>
              </a:pPr>
              <a:r>
                <a:rPr lang="en-US" sz="2300" spc="92">
                  <a:solidFill>
                    <a:srgbClr val="292929"/>
                  </a:solidFill>
                  <a:latin typeface="Aileron Regular"/>
                </a:rPr>
                <a:t>Greece is known for their hospitality, and once you join the ACT community, you'll understand why.  We strive to make new students and staff feel welcoming and build a community that they will forever want to be a part of.</a:t>
              </a:r>
            </a:p>
          </p:txBody>
        </p:sp>
        <p:sp>
          <p:nvSpPr>
            <p:cNvPr id="18" name="TextBox 18"/>
            <p:cNvSpPr txBox="1"/>
            <p:nvPr/>
          </p:nvSpPr>
          <p:spPr>
            <a:xfrm>
              <a:off x="0" y="-57150"/>
              <a:ext cx="9828905" cy="613713"/>
            </a:xfrm>
            <a:prstGeom prst="rect">
              <a:avLst/>
            </a:prstGeom>
          </p:spPr>
          <p:txBody>
            <a:bodyPr lIns="0" tIns="0" rIns="0" bIns="0" rtlCol="0" anchor="t">
              <a:spAutoFit/>
            </a:bodyPr>
            <a:lstStyle/>
            <a:p>
              <a:pPr>
                <a:lnSpc>
                  <a:spcPts val="3919"/>
                </a:lnSpc>
              </a:pPr>
              <a:r>
                <a:rPr lang="en-US" sz="2800" spc="112">
                  <a:solidFill>
                    <a:srgbClr val="6B003D"/>
                  </a:solidFill>
                  <a:latin typeface="Aileron Regular Bold"/>
                </a:rPr>
                <a:t>WARM HOSPITALITY</a:t>
              </a:r>
            </a:p>
          </p:txBody>
        </p:sp>
      </p:grpSp>
      <p:grpSp>
        <p:nvGrpSpPr>
          <p:cNvPr id="19" name="Group 19"/>
          <p:cNvGrpSpPr/>
          <p:nvPr/>
        </p:nvGrpSpPr>
        <p:grpSpPr>
          <a:xfrm>
            <a:off x="9453572" y="3269359"/>
            <a:ext cx="7678721" cy="3080789"/>
            <a:chOff x="0" y="0"/>
            <a:chExt cx="10238294" cy="4107718"/>
          </a:xfrm>
        </p:grpSpPr>
        <p:sp>
          <p:nvSpPr>
            <p:cNvPr id="20" name="TextBox 20"/>
            <p:cNvSpPr txBox="1"/>
            <p:nvPr/>
          </p:nvSpPr>
          <p:spPr>
            <a:xfrm>
              <a:off x="0" y="909360"/>
              <a:ext cx="10238294" cy="3198358"/>
            </a:xfrm>
            <a:prstGeom prst="rect">
              <a:avLst/>
            </a:prstGeom>
          </p:spPr>
          <p:txBody>
            <a:bodyPr lIns="0" tIns="0" rIns="0" bIns="0" rtlCol="0" anchor="t">
              <a:spAutoFit/>
            </a:bodyPr>
            <a:lstStyle/>
            <a:p>
              <a:pPr marL="0" lvl="0" indent="0" algn="l">
                <a:lnSpc>
                  <a:spcPts val="3219"/>
                </a:lnSpc>
                <a:spcBef>
                  <a:spcPct val="0"/>
                </a:spcBef>
              </a:pPr>
              <a:r>
                <a:rPr lang="en-US" sz="2300" spc="92">
                  <a:solidFill>
                    <a:srgbClr val="292929"/>
                  </a:solidFill>
                  <a:latin typeface="Aileron Regular"/>
                </a:rPr>
                <a:t>Our  average class consists of less than 20 students, which means that within the classroom, students are more than just a number.  Additionally, our Program Staff and RAs work hard to get to know each student and provide them with guidance about ACT and Thessaloniki.</a:t>
              </a:r>
            </a:p>
          </p:txBody>
        </p:sp>
        <p:sp>
          <p:nvSpPr>
            <p:cNvPr id="21" name="TextBox 21"/>
            <p:cNvSpPr txBox="1"/>
            <p:nvPr/>
          </p:nvSpPr>
          <p:spPr>
            <a:xfrm>
              <a:off x="0" y="-57150"/>
              <a:ext cx="10238294" cy="613713"/>
            </a:xfrm>
            <a:prstGeom prst="rect">
              <a:avLst/>
            </a:prstGeom>
          </p:spPr>
          <p:txBody>
            <a:bodyPr lIns="0" tIns="0" rIns="0" bIns="0" rtlCol="0" anchor="t">
              <a:spAutoFit/>
            </a:bodyPr>
            <a:lstStyle/>
            <a:p>
              <a:pPr marL="0" lvl="0" indent="0" algn="l">
                <a:lnSpc>
                  <a:spcPts val="3919"/>
                </a:lnSpc>
                <a:spcBef>
                  <a:spcPct val="0"/>
                </a:spcBef>
              </a:pPr>
              <a:r>
                <a:rPr lang="en-US" sz="2800" spc="112">
                  <a:solidFill>
                    <a:srgbClr val="6B003D"/>
                  </a:solidFill>
                  <a:latin typeface="Aileron Regular Bold"/>
                </a:rPr>
                <a:t>PERSONALIZED ATTENTION</a:t>
              </a:r>
            </a:p>
          </p:txBody>
        </p:sp>
      </p:grpSp>
      <p:grpSp>
        <p:nvGrpSpPr>
          <p:cNvPr id="22" name="Group 22"/>
          <p:cNvGrpSpPr/>
          <p:nvPr/>
        </p:nvGrpSpPr>
        <p:grpSpPr>
          <a:xfrm>
            <a:off x="9326564" y="6570892"/>
            <a:ext cx="7932736" cy="2677210"/>
            <a:chOff x="0" y="0"/>
            <a:chExt cx="10576981" cy="3569614"/>
          </a:xfrm>
        </p:grpSpPr>
        <p:sp>
          <p:nvSpPr>
            <p:cNvPr id="23" name="TextBox 23"/>
            <p:cNvSpPr txBox="1"/>
            <p:nvPr/>
          </p:nvSpPr>
          <p:spPr>
            <a:xfrm>
              <a:off x="0" y="909360"/>
              <a:ext cx="10576981" cy="2660254"/>
            </a:xfrm>
            <a:prstGeom prst="rect">
              <a:avLst/>
            </a:prstGeom>
          </p:spPr>
          <p:txBody>
            <a:bodyPr lIns="0" tIns="0" rIns="0" bIns="0" rtlCol="0" anchor="t">
              <a:spAutoFit/>
            </a:bodyPr>
            <a:lstStyle/>
            <a:p>
              <a:pPr marL="0" lvl="0" indent="0" algn="l">
                <a:lnSpc>
                  <a:spcPts val="3219"/>
                </a:lnSpc>
                <a:spcBef>
                  <a:spcPct val="0"/>
                </a:spcBef>
              </a:pPr>
              <a:r>
                <a:rPr lang="en-US" sz="2300" spc="92">
                  <a:solidFill>
                    <a:srgbClr val="292929"/>
                  </a:solidFill>
                  <a:latin typeface="Aileron Regular"/>
                </a:rPr>
                <a:t>Students, faculty, and staff come together from various backgrounds and promote learning through many perspectives.  Since our campus is made up of 50% international students, it is an exceptional environment for the globally-minded student. </a:t>
              </a:r>
            </a:p>
          </p:txBody>
        </p:sp>
        <p:sp>
          <p:nvSpPr>
            <p:cNvPr id="24" name="TextBox 24"/>
            <p:cNvSpPr txBox="1"/>
            <p:nvPr/>
          </p:nvSpPr>
          <p:spPr>
            <a:xfrm>
              <a:off x="0" y="-57150"/>
              <a:ext cx="10576981" cy="613713"/>
            </a:xfrm>
            <a:prstGeom prst="rect">
              <a:avLst/>
            </a:prstGeom>
          </p:spPr>
          <p:txBody>
            <a:bodyPr lIns="0" tIns="0" rIns="0" bIns="0" rtlCol="0" anchor="t">
              <a:spAutoFit/>
            </a:bodyPr>
            <a:lstStyle/>
            <a:p>
              <a:pPr marL="0" lvl="0" indent="0" algn="l">
                <a:lnSpc>
                  <a:spcPts val="3919"/>
                </a:lnSpc>
                <a:spcBef>
                  <a:spcPct val="0"/>
                </a:spcBef>
              </a:pPr>
              <a:r>
                <a:rPr lang="en-US" sz="2800" spc="112">
                  <a:solidFill>
                    <a:srgbClr val="6B003D"/>
                  </a:solidFill>
                  <a:latin typeface="Aileron Regular Bold"/>
                </a:rPr>
                <a:t>MULTI-CULTURAL ENVIRONMENT</a:t>
              </a:r>
            </a:p>
          </p:txBody>
        </p:sp>
      </p:grpSp>
      <p:grpSp>
        <p:nvGrpSpPr>
          <p:cNvPr id="25" name="Group 25"/>
          <p:cNvGrpSpPr/>
          <p:nvPr/>
        </p:nvGrpSpPr>
        <p:grpSpPr>
          <a:xfrm>
            <a:off x="16825512" y="473200"/>
            <a:ext cx="867576" cy="228600"/>
            <a:chOff x="0" y="0"/>
            <a:chExt cx="1156768" cy="304800"/>
          </a:xfrm>
        </p:grpSpPr>
        <p:grpSp>
          <p:nvGrpSpPr>
            <p:cNvPr id="26" name="Group 26"/>
            <p:cNvGrpSpPr>
              <a:grpSpLocks noChangeAspect="1"/>
            </p:cNvGrpSpPr>
            <p:nvPr/>
          </p:nvGrpSpPr>
          <p:grpSpPr>
            <a:xfrm>
              <a:off x="0" y="0"/>
              <a:ext cx="304800" cy="304800"/>
              <a:chOff x="0" y="0"/>
              <a:chExt cx="1708150" cy="1708150"/>
            </a:xfrm>
          </p:grpSpPr>
          <p:sp>
            <p:nvSpPr>
              <p:cNvPr id="27" name="Freeform 2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28" name="Group 28"/>
            <p:cNvGrpSpPr>
              <a:grpSpLocks noChangeAspect="1"/>
            </p:cNvGrpSpPr>
            <p:nvPr/>
          </p:nvGrpSpPr>
          <p:grpSpPr>
            <a:xfrm>
              <a:off x="851968" y="0"/>
              <a:ext cx="304800" cy="304800"/>
              <a:chOff x="6705600" y="1371600"/>
              <a:chExt cx="10972800" cy="10972800"/>
            </a:xfrm>
          </p:grpSpPr>
          <p:sp>
            <p:nvSpPr>
              <p:cNvPr id="29" name="Freeform 29"/>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30" name="Group 30"/>
            <p:cNvGrpSpPr>
              <a:grpSpLocks noChangeAspect="1"/>
            </p:cNvGrpSpPr>
            <p:nvPr/>
          </p:nvGrpSpPr>
          <p:grpSpPr>
            <a:xfrm>
              <a:off x="425984" y="0"/>
              <a:ext cx="304800" cy="304800"/>
              <a:chOff x="0" y="0"/>
              <a:chExt cx="1708150" cy="1708150"/>
            </a:xfrm>
          </p:grpSpPr>
          <p:sp>
            <p:nvSpPr>
              <p:cNvPr id="31" name="Freeform 31"/>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6370432" y="1028700"/>
            <a:ext cx="867576" cy="228600"/>
            <a:chOff x="0" y="0"/>
            <a:chExt cx="1156768" cy="304800"/>
          </a:xfrm>
        </p:grpSpPr>
        <p:grpSp>
          <p:nvGrpSpPr>
            <p:cNvPr id="3" name="Group 3"/>
            <p:cNvGrpSpPr>
              <a:grpSpLocks noChangeAspect="1"/>
            </p:cNvGrpSpPr>
            <p:nvPr/>
          </p:nvGrpSpPr>
          <p:grpSpPr>
            <a:xfrm>
              <a:off x="0" y="0"/>
              <a:ext cx="304800" cy="304800"/>
              <a:chOff x="0" y="0"/>
              <a:chExt cx="1708150" cy="1708150"/>
            </a:xfrm>
          </p:grpSpPr>
          <p:sp>
            <p:nvSpPr>
              <p:cNvPr id="4" name="Freeform 4"/>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5" name="Group 5"/>
            <p:cNvGrpSpPr>
              <a:grpSpLocks noChangeAspect="1"/>
            </p:cNvGrpSpPr>
            <p:nvPr/>
          </p:nvGrpSpPr>
          <p:grpSpPr>
            <a:xfrm>
              <a:off x="851968" y="0"/>
              <a:ext cx="304800" cy="304800"/>
              <a:chOff x="6705600" y="1371600"/>
              <a:chExt cx="10972800" cy="10972800"/>
            </a:xfrm>
          </p:grpSpPr>
          <p:sp>
            <p:nvSpPr>
              <p:cNvPr id="6" name="Freeform 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7" name="Group 7"/>
            <p:cNvGrpSpPr>
              <a:grpSpLocks noChangeAspect="1"/>
            </p:cNvGrpSpPr>
            <p:nvPr/>
          </p:nvGrpSpPr>
          <p:grpSpPr>
            <a:xfrm>
              <a:off x="425984" y="0"/>
              <a:ext cx="304800" cy="304800"/>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grpSp>
        <p:nvGrpSpPr>
          <p:cNvPr id="9" name="Group 9"/>
          <p:cNvGrpSpPr/>
          <p:nvPr/>
        </p:nvGrpSpPr>
        <p:grpSpPr>
          <a:xfrm>
            <a:off x="1028700" y="1028700"/>
            <a:ext cx="6795772" cy="3522282"/>
            <a:chOff x="0" y="0"/>
            <a:chExt cx="9061029" cy="4696376"/>
          </a:xfrm>
        </p:grpSpPr>
        <p:sp>
          <p:nvSpPr>
            <p:cNvPr id="10" name="TextBox 10"/>
            <p:cNvSpPr txBox="1"/>
            <p:nvPr/>
          </p:nvSpPr>
          <p:spPr>
            <a:xfrm>
              <a:off x="0" y="-9525"/>
              <a:ext cx="9061029" cy="3238151"/>
            </a:xfrm>
            <a:prstGeom prst="rect">
              <a:avLst/>
            </a:prstGeom>
          </p:spPr>
          <p:txBody>
            <a:bodyPr lIns="0" tIns="0" rIns="0" bIns="0" rtlCol="0" anchor="t">
              <a:spAutoFit/>
            </a:bodyPr>
            <a:lstStyle/>
            <a:p>
              <a:pPr>
                <a:lnSpc>
                  <a:spcPts val="9600"/>
                </a:lnSpc>
              </a:pPr>
              <a:r>
                <a:rPr lang="en-US" sz="8000">
                  <a:solidFill>
                    <a:srgbClr val="6B003D"/>
                  </a:solidFill>
                  <a:latin typeface="Aileron Heavy"/>
                </a:rPr>
                <a:t>Who We Parter With</a:t>
              </a:r>
            </a:p>
          </p:txBody>
        </p:sp>
        <p:sp>
          <p:nvSpPr>
            <p:cNvPr id="11" name="AutoShape 11"/>
            <p:cNvSpPr/>
            <p:nvPr/>
          </p:nvSpPr>
          <p:spPr>
            <a:xfrm>
              <a:off x="1940831" y="4122868"/>
              <a:ext cx="855919" cy="184093"/>
            </a:xfrm>
            <a:prstGeom prst="rect">
              <a:avLst/>
            </a:prstGeom>
            <a:solidFill>
              <a:srgbClr val="6B003D"/>
            </a:solidFill>
          </p:spPr>
        </p:sp>
        <p:sp>
          <p:nvSpPr>
            <p:cNvPr id="12" name="TextBox 12"/>
            <p:cNvSpPr txBox="1"/>
            <p:nvPr/>
          </p:nvSpPr>
          <p:spPr>
            <a:xfrm>
              <a:off x="0" y="3733452"/>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14</a:t>
              </a:r>
            </a:p>
          </p:txBody>
        </p:sp>
      </p:grpSp>
      <p:sp>
        <p:nvSpPr>
          <p:cNvPr id="13" name="TextBox 13"/>
          <p:cNvSpPr txBox="1"/>
          <p:nvPr/>
        </p:nvSpPr>
        <p:spPr>
          <a:xfrm>
            <a:off x="8262497" y="3427427"/>
            <a:ext cx="9403203" cy="6309558"/>
          </a:xfrm>
          <a:prstGeom prst="rect">
            <a:avLst/>
          </a:prstGeom>
        </p:spPr>
        <p:txBody>
          <a:bodyPr lIns="0" tIns="0" rIns="0" bIns="0" rtlCol="0" anchor="t">
            <a:spAutoFit/>
          </a:bodyPr>
          <a:lstStyle/>
          <a:p>
            <a:pPr>
              <a:lnSpc>
                <a:spcPts val="2379"/>
              </a:lnSpc>
            </a:pPr>
            <a:r>
              <a:rPr lang="en-US" sz="1700" spc="68">
                <a:solidFill>
                  <a:srgbClr val="292929"/>
                </a:solidFill>
                <a:latin typeface="Aileron Regular"/>
              </a:rPr>
              <a:t>Albion College • *American University (DC) • Babson College • Bentley University </a:t>
            </a:r>
          </a:p>
          <a:p>
            <a:pPr>
              <a:lnSpc>
                <a:spcPts val="2379"/>
              </a:lnSpc>
            </a:pPr>
            <a:r>
              <a:rPr lang="en-US" sz="1700" spc="68">
                <a:solidFill>
                  <a:srgbClr val="292929"/>
                </a:solidFill>
                <a:latin typeface="Aileron Regular"/>
              </a:rPr>
              <a:t>• Butler University • Capacity Building International (CBI) • *Case Western Reserve University • Charleston Southern University• *Chonnam National University (South Korea) </a:t>
            </a:r>
          </a:p>
          <a:p>
            <a:pPr>
              <a:lnSpc>
                <a:spcPts val="2379"/>
              </a:lnSpc>
            </a:pPr>
            <a:r>
              <a:rPr lang="en-US" sz="1700" spc="68">
                <a:solidFill>
                  <a:srgbClr val="292929"/>
                </a:solidFill>
                <a:latin typeface="Aileron Regular"/>
              </a:rPr>
              <a:t>• Claremont McKenna College • College of Staten Island • Concordia University of Irvine </a:t>
            </a:r>
          </a:p>
          <a:p>
            <a:pPr>
              <a:lnSpc>
                <a:spcPts val="2379"/>
              </a:lnSpc>
            </a:pPr>
            <a:r>
              <a:rPr lang="en-US" sz="1700" spc="68">
                <a:solidFill>
                  <a:srgbClr val="292929"/>
                </a:solidFill>
                <a:latin typeface="Aileron Regular"/>
              </a:rPr>
              <a:t>• Consortium for Global Education (CGE) • DePauw University • Eastern Illinois</a:t>
            </a:r>
          </a:p>
          <a:p>
            <a:pPr>
              <a:lnSpc>
                <a:spcPts val="2379"/>
              </a:lnSpc>
            </a:pPr>
            <a:r>
              <a:rPr lang="en-US" sz="1700" spc="68">
                <a:solidFill>
                  <a:srgbClr val="292929"/>
                </a:solidFill>
                <a:latin typeface="Aileron Regular"/>
              </a:rPr>
              <a:t>University • George Mason University • *Georgian Court University • Illinois State University </a:t>
            </a:r>
          </a:p>
          <a:p>
            <a:pPr>
              <a:lnSpc>
                <a:spcPts val="2379"/>
              </a:lnSpc>
            </a:pPr>
            <a:r>
              <a:rPr lang="en-US" sz="1700" spc="68">
                <a:solidFill>
                  <a:srgbClr val="292929"/>
                </a:solidFill>
                <a:latin typeface="Aileron Regular"/>
              </a:rPr>
              <a:t>• Indiana State University • International Student Exchange Programs (ISEP) • Iowa State University • *John Cabot University(Rome, Italy) • Lorain County Community College </a:t>
            </a:r>
          </a:p>
          <a:p>
            <a:pPr>
              <a:lnSpc>
                <a:spcPts val="2379"/>
              </a:lnSpc>
            </a:pPr>
            <a:r>
              <a:rPr lang="en-US" sz="1700" spc="68">
                <a:solidFill>
                  <a:srgbClr val="292929"/>
                </a:solidFill>
                <a:latin typeface="Aileron Regular"/>
              </a:rPr>
              <a:t>• Marymount Manhattan College • Merrimack College • Michigan State University </a:t>
            </a:r>
          </a:p>
          <a:p>
            <a:pPr>
              <a:lnSpc>
                <a:spcPts val="2379"/>
              </a:lnSpc>
            </a:pPr>
            <a:r>
              <a:rPr lang="en-US" sz="1700" spc="68">
                <a:solidFill>
                  <a:srgbClr val="292929"/>
                </a:solidFill>
                <a:latin typeface="Aileron Regular"/>
              </a:rPr>
              <a:t>•Monmouth College • Northeastern University • Ohio University Athens •*Pace University </a:t>
            </a:r>
          </a:p>
          <a:p>
            <a:pPr>
              <a:lnSpc>
                <a:spcPts val="2379"/>
              </a:lnSpc>
            </a:pPr>
            <a:r>
              <a:rPr lang="en-US" sz="1700" spc="68">
                <a:solidFill>
                  <a:srgbClr val="292929"/>
                </a:solidFill>
                <a:latin typeface="Aileron Regular"/>
              </a:rPr>
              <a:t>• Park University • Pennsylvania Center for International Exchange and Partnership (PCIEP) </a:t>
            </a:r>
          </a:p>
          <a:p>
            <a:pPr>
              <a:lnSpc>
                <a:spcPts val="2379"/>
              </a:lnSpc>
            </a:pPr>
            <a:r>
              <a:rPr lang="en-US" sz="1700" spc="68">
                <a:solidFill>
                  <a:srgbClr val="292929"/>
                </a:solidFill>
                <a:latin typeface="Aileron Regular"/>
              </a:rPr>
              <a:t>• Rutgers University • Salve Regina University • Simmons College •*St. Louis University (Madrid, Spain)• St. Thomas University •*Suffolk University • Texas Tech University </a:t>
            </a:r>
          </a:p>
          <a:p>
            <a:pPr>
              <a:lnSpc>
                <a:spcPts val="2379"/>
              </a:lnSpc>
            </a:pPr>
            <a:r>
              <a:rPr lang="en-US" sz="1700" spc="68">
                <a:solidFill>
                  <a:srgbClr val="292929"/>
                </a:solidFill>
                <a:latin typeface="Aileron Regular"/>
              </a:rPr>
              <a:t>• The College of Staten Island • The College Consortium for International Studies (CCIS) </a:t>
            </a:r>
          </a:p>
          <a:p>
            <a:pPr>
              <a:lnSpc>
                <a:spcPts val="2379"/>
              </a:lnSpc>
            </a:pPr>
            <a:r>
              <a:rPr lang="en-US" sz="1700" spc="68">
                <a:solidFill>
                  <a:srgbClr val="292929"/>
                </a:solidFill>
                <a:latin typeface="Aileron Regular"/>
              </a:rPr>
              <a:t>• University of Hartford • University of Illinois at Chicago • University of Iowa •*University of Mississippi •University of Mount Union • University of New Hampshire • University of North Dakota •*University of Northern Florida •*University of Northern Iowa • University of Scranton • University of South Florida • *University of Texas at San Antonio •*University of Wisconsin - Eau Claire • *Upper Iowa University</a:t>
            </a:r>
          </a:p>
        </p:txBody>
      </p:sp>
      <p:sp>
        <p:nvSpPr>
          <p:cNvPr id="14" name="AutoShape 14"/>
          <p:cNvSpPr/>
          <p:nvPr/>
        </p:nvSpPr>
        <p:spPr>
          <a:xfrm>
            <a:off x="0" y="9339369"/>
            <a:ext cx="18288000" cy="947631"/>
          </a:xfrm>
          <a:prstGeom prst="rect">
            <a:avLst/>
          </a:prstGeom>
          <a:solidFill>
            <a:srgbClr val="FFFFFF"/>
          </a:solidFill>
        </p:spPr>
      </p:sp>
      <p:grpSp>
        <p:nvGrpSpPr>
          <p:cNvPr id="15" name="Group 15"/>
          <p:cNvGrpSpPr/>
          <p:nvPr/>
        </p:nvGrpSpPr>
        <p:grpSpPr>
          <a:xfrm>
            <a:off x="16645217" y="9736984"/>
            <a:ext cx="614083" cy="152400"/>
            <a:chOff x="0" y="0"/>
            <a:chExt cx="1729668" cy="429260"/>
          </a:xfrm>
        </p:grpSpPr>
        <p:sp>
          <p:nvSpPr>
            <p:cNvPr id="16" name="Freeform 16"/>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pic>
        <p:nvPicPr>
          <p:cNvPr id="17" name="Picture 17"/>
          <p:cNvPicPr>
            <a:picLocks noChangeAspect="1"/>
          </p:cNvPicPr>
          <p:nvPr/>
        </p:nvPicPr>
        <p:blipFill>
          <a:blip r:embed="rId2"/>
          <a:srcRect/>
          <a:stretch>
            <a:fillRect/>
          </a:stretch>
        </p:blipFill>
        <p:spPr>
          <a:xfrm>
            <a:off x="509272" y="5143500"/>
            <a:ext cx="7315200" cy="3629247"/>
          </a:xfrm>
          <a:prstGeom prst="rect">
            <a:avLst/>
          </a:prstGeom>
        </p:spPr>
      </p:pic>
      <p:sp>
        <p:nvSpPr>
          <p:cNvPr id="18" name="TextBox 18"/>
          <p:cNvSpPr txBox="1"/>
          <p:nvPr/>
        </p:nvSpPr>
        <p:spPr>
          <a:xfrm>
            <a:off x="8262497" y="1604362"/>
            <a:ext cx="8097783" cy="1574022"/>
          </a:xfrm>
          <a:prstGeom prst="rect">
            <a:avLst/>
          </a:prstGeom>
        </p:spPr>
        <p:txBody>
          <a:bodyPr lIns="0" tIns="0" rIns="0" bIns="0" rtlCol="0" anchor="t">
            <a:spAutoFit/>
          </a:bodyPr>
          <a:lstStyle/>
          <a:p>
            <a:pPr>
              <a:lnSpc>
                <a:spcPts val="4199"/>
              </a:lnSpc>
            </a:pPr>
            <a:r>
              <a:rPr lang="en-US" sz="2999" spc="119">
                <a:solidFill>
                  <a:srgbClr val="6B003D"/>
                </a:solidFill>
                <a:latin typeface="Aileron Regular Bold"/>
              </a:rPr>
              <a:t>ACT is proud to partner with the following colleges, universities, and study abroad program providers: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21130"/>
            <a:ext cx="12625072" cy="1966930"/>
            <a:chOff x="0" y="0"/>
            <a:chExt cx="16833429" cy="2622573"/>
          </a:xfrm>
        </p:grpSpPr>
        <p:sp>
          <p:nvSpPr>
            <p:cNvPr id="3" name="TextBox 3"/>
            <p:cNvSpPr txBox="1"/>
            <p:nvPr/>
          </p:nvSpPr>
          <p:spPr>
            <a:xfrm>
              <a:off x="0" y="0"/>
              <a:ext cx="16833429" cy="1274458"/>
            </a:xfrm>
            <a:prstGeom prst="rect">
              <a:avLst/>
            </a:prstGeom>
          </p:spPr>
          <p:txBody>
            <a:bodyPr lIns="0" tIns="0" rIns="0" bIns="0" rtlCol="0" anchor="t">
              <a:spAutoFit/>
            </a:bodyPr>
            <a:lstStyle/>
            <a:p>
              <a:pPr>
                <a:lnSpc>
                  <a:spcPts val="7680"/>
                </a:lnSpc>
              </a:pPr>
              <a:r>
                <a:rPr lang="en-US" sz="6400">
                  <a:solidFill>
                    <a:srgbClr val="6B003D"/>
                  </a:solidFill>
                  <a:latin typeface="Aileron Heavy"/>
                </a:rPr>
                <a:t>OUR COLLABORATION</a:t>
              </a:r>
            </a:p>
          </p:txBody>
        </p:sp>
        <p:sp>
          <p:nvSpPr>
            <p:cNvPr id="4" name="AutoShape 4"/>
            <p:cNvSpPr/>
            <p:nvPr/>
          </p:nvSpPr>
          <p:spPr>
            <a:xfrm>
              <a:off x="1940831" y="2049065"/>
              <a:ext cx="855919" cy="184093"/>
            </a:xfrm>
            <a:prstGeom prst="rect">
              <a:avLst/>
            </a:prstGeom>
            <a:solidFill>
              <a:srgbClr val="6B003D"/>
            </a:solidFill>
          </p:spPr>
        </p:sp>
        <p:sp>
          <p:nvSpPr>
            <p:cNvPr id="5" name="TextBox 5"/>
            <p:cNvSpPr txBox="1"/>
            <p:nvPr/>
          </p:nvSpPr>
          <p:spPr>
            <a:xfrm>
              <a:off x="0" y="1659649"/>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15</a:t>
              </a:r>
            </a:p>
          </p:txBody>
        </p:sp>
      </p:grpSp>
      <p:sp>
        <p:nvSpPr>
          <p:cNvPr id="6" name="AutoShape 6"/>
          <p:cNvSpPr/>
          <p:nvPr/>
        </p:nvSpPr>
        <p:spPr>
          <a:xfrm>
            <a:off x="0" y="9339369"/>
            <a:ext cx="18288000" cy="947631"/>
          </a:xfrm>
          <a:prstGeom prst="rect">
            <a:avLst/>
          </a:prstGeom>
          <a:solidFill>
            <a:srgbClr val="FFFFFF"/>
          </a:solidFill>
        </p:spPr>
      </p:sp>
      <p:grpSp>
        <p:nvGrpSpPr>
          <p:cNvPr id="7" name="Group 7"/>
          <p:cNvGrpSpPr/>
          <p:nvPr/>
        </p:nvGrpSpPr>
        <p:grpSpPr>
          <a:xfrm>
            <a:off x="16645217" y="9736984"/>
            <a:ext cx="614083" cy="152400"/>
            <a:chOff x="0" y="0"/>
            <a:chExt cx="1729668" cy="429260"/>
          </a:xfrm>
        </p:grpSpPr>
        <p:sp>
          <p:nvSpPr>
            <p:cNvPr id="8" name="Freeform 8"/>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9" name="Group 9"/>
          <p:cNvGrpSpPr/>
          <p:nvPr/>
        </p:nvGrpSpPr>
        <p:grpSpPr>
          <a:xfrm>
            <a:off x="16370432" y="1038225"/>
            <a:ext cx="867576" cy="228600"/>
            <a:chOff x="0" y="0"/>
            <a:chExt cx="1156768" cy="304800"/>
          </a:xfrm>
        </p:grpSpPr>
        <p:grpSp>
          <p:nvGrpSpPr>
            <p:cNvPr id="10" name="Group 10"/>
            <p:cNvGrpSpPr>
              <a:grpSpLocks noChangeAspect="1"/>
            </p:cNvGrpSpPr>
            <p:nvPr/>
          </p:nvGrpSpPr>
          <p:grpSpPr>
            <a:xfrm>
              <a:off x="0" y="0"/>
              <a:ext cx="304800" cy="304800"/>
              <a:chOff x="0" y="0"/>
              <a:chExt cx="1708150" cy="1708150"/>
            </a:xfrm>
          </p:grpSpPr>
          <p:sp>
            <p:nvSpPr>
              <p:cNvPr id="11" name="Freeform 11"/>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12" name="Group 12"/>
            <p:cNvGrpSpPr>
              <a:grpSpLocks noChangeAspect="1"/>
            </p:cNvGrpSpPr>
            <p:nvPr/>
          </p:nvGrpSpPr>
          <p:grpSpPr>
            <a:xfrm>
              <a:off x="851968" y="0"/>
              <a:ext cx="304800" cy="304800"/>
              <a:chOff x="6705600" y="1371600"/>
              <a:chExt cx="10972800" cy="10972800"/>
            </a:xfrm>
          </p:grpSpPr>
          <p:sp>
            <p:nvSpPr>
              <p:cNvPr id="13" name="Freeform 13"/>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4" name="Group 14"/>
            <p:cNvGrpSpPr>
              <a:grpSpLocks noChangeAspect="1"/>
            </p:cNvGrpSpPr>
            <p:nvPr/>
          </p:nvGrpSpPr>
          <p:grpSpPr>
            <a:xfrm>
              <a:off x="425984" y="0"/>
              <a:ext cx="304800" cy="304800"/>
              <a:chOff x="0" y="0"/>
              <a:chExt cx="1708150" cy="1708150"/>
            </a:xfrm>
          </p:grpSpPr>
          <p:sp>
            <p:nvSpPr>
              <p:cNvPr id="15" name="Freeform 1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sp>
        <p:nvSpPr>
          <p:cNvPr id="16" name="AutoShape 16"/>
          <p:cNvSpPr/>
          <p:nvPr/>
        </p:nvSpPr>
        <p:spPr>
          <a:xfrm>
            <a:off x="10323761" y="1699184"/>
            <a:ext cx="35830" cy="6843552"/>
          </a:xfrm>
          <a:prstGeom prst="rect">
            <a:avLst/>
          </a:prstGeom>
          <a:solidFill>
            <a:srgbClr val="292929"/>
          </a:solidFill>
        </p:spPr>
      </p:sp>
      <p:grpSp>
        <p:nvGrpSpPr>
          <p:cNvPr id="17" name="Group 17"/>
          <p:cNvGrpSpPr>
            <a:grpSpLocks noChangeAspect="1"/>
          </p:cNvGrpSpPr>
          <p:nvPr/>
        </p:nvGrpSpPr>
        <p:grpSpPr>
          <a:xfrm>
            <a:off x="10194768" y="2417445"/>
            <a:ext cx="293815" cy="293815"/>
            <a:chOff x="6705600" y="1371600"/>
            <a:chExt cx="10972800" cy="10972800"/>
          </a:xfrm>
        </p:grpSpPr>
        <p:sp>
          <p:nvSpPr>
            <p:cNvPr id="18" name="Freeform 18"/>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9" name="Group 19"/>
          <p:cNvGrpSpPr>
            <a:grpSpLocks noChangeAspect="1"/>
          </p:cNvGrpSpPr>
          <p:nvPr/>
        </p:nvGrpSpPr>
        <p:grpSpPr>
          <a:xfrm>
            <a:off x="10194768" y="5035791"/>
            <a:ext cx="293815" cy="293815"/>
            <a:chOff x="6705600" y="1371600"/>
            <a:chExt cx="10972800" cy="10972800"/>
          </a:xfrm>
        </p:grpSpPr>
        <p:sp>
          <p:nvSpPr>
            <p:cNvPr id="20" name="Freeform 20"/>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21" name="Group 21"/>
          <p:cNvGrpSpPr>
            <a:grpSpLocks noChangeAspect="1"/>
          </p:cNvGrpSpPr>
          <p:nvPr/>
        </p:nvGrpSpPr>
        <p:grpSpPr>
          <a:xfrm>
            <a:off x="10194768" y="7654137"/>
            <a:ext cx="293815" cy="293815"/>
            <a:chOff x="6705600" y="1371600"/>
            <a:chExt cx="10972800" cy="10972800"/>
          </a:xfrm>
        </p:grpSpPr>
        <p:sp>
          <p:nvSpPr>
            <p:cNvPr id="22" name="Freeform 22"/>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23" name="Group 23"/>
          <p:cNvGrpSpPr/>
          <p:nvPr/>
        </p:nvGrpSpPr>
        <p:grpSpPr>
          <a:xfrm>
            <a:off x="10807359" y="1477644"/>
            <a:ext cx="5996861" cy="1529006"/>
            <a:chOff x="0" y="0"/>
            <a:chExt cx="7995815" cy="2038674"/>
          </a:xfrm>
        </p:grpSpPr>
        <p:sp>
          <p:nvSpPr>
            <p:cNvPr id="24" name="TextBox 24"/>
            <p:cNvSpPr txBox="1"/>
            <p:nvPr/>
          </p:nvSpPr>
          <p:spPr>
            <a:xfrm>
              <a:off x="0" y="656399"/>
              <a:ext cx="7995815" cy="1382276"/>
            </a:xfrm>
            <a:prstGeom prst="rect">
              <a:avLst/>
            </a:prstGeom>
          </p:spPr>
          <p:txBody>
            <a:bodyPr lIns="0" tIns="0" rIns="0" bIns="0" rtlCol="0" anchor="t">
              <a:spAutoFit/>
            </a:bodyPr>
            <a:lstStyle/>
            <a:p>
              <a:pPr>
                <a:lnSpc>
                  <a:spcPts val="2800"/>
                </a:lnSpc>
              </a:pPr>
              <a:r>
                <a:rPr lang="en-US" sz="2000" spc="80">
                  <a:solidFill>
                    <a:srgbClr val="292929"/>
                  </a:solidFill>
                  <a:latin typeface="Aileron Regular"/>
                </a:rPr>
                <a:t>Need more information?  Take a look at our degree-seeking and study abroad brochures for more in-depth information about our program.</a:t>
              </a:r>
            </a:p>
          </p:txBody>
        </p:sp>
        <p:sp>
          <p:nvSpPr>
            <p:cNvPr id="25" name="TextBox 25"/>
            <p:cNvSpPr txBox="1"/>
            <p:nvPr/>
          </p:nvSpPr>
          <p:spPr>
            <a:xfrm>
              <a:off x="0" y="-47625"/>
              <a:ext cx="7995815" cy="464291"/>
            </a:xfrm>
            <a:prstGeom prst="rect">
              <a:avLst/>
            </a:prstGeom>
          </p:spPr>
          <p:txBody>
            <a:bodyPr lIns="0" tIns="0" rIns="0" bIns="0" rtlCol="0" anchor="t">
              <a:spAutoFit/>
            </a:bodyPr>
            <a:lstStyle/>
            <a:p>
              <a:pPr>
                <a:lnSpc>
                  <a:spcPts val="2939"/>
                </a:lnSpc>
              </a:pPr>
              <a:r>
                <a:rPr lang="en-US" sz="2099" spc="83">
                  <a:solidFill>
                    <a:srgbClr val="6B003D"/>
                  </a:solidFill>
                  <a:latin typeface="Aileron Regular Bold"/>
                </a:rPr>
                <a:t>DOWNLOAD OUR BROCHURES</a:t>
              </a:r>
            </a:p>
          </p:txBody>
        </p:sp>
      </p:grpSp>
      <p:grpSp>
        <p:nvGrpSpPr>
          <p:cNvPr id="26" name="Group 26"/>
          <p:cNvGrpSpPr/>
          <p:nvPr/>
        </p:nvGrpSpPr>
        <p:grpSpPr>
          <a:xfrm>
            <a:off x="10898504" y="3660375"/>
            <a:ext cx="6053754" cy="2931390"/>
            <a:chOff x="0" y="0"/>
            <a:chExt cx="8071672" cy="3908520"/>
          </a:xfrm>
        </p:grpSpPr>
        <p:sp>
          <p:nvSpPr>
            <p:cNvPr id="27" name="TextBox 27"/>
            <p:cNvSpPr txBox="1"/>
            <p:nvPr/>
          </p:nvSpPr>
          <p:spPr>
            <a:xfrm>
              <a:off x="0" y="656399"/>
              <a:ext cx="8071672" cy="3252121"/>
            </a:xfrm>
            <a:prstGeom prst="rect">
              <a:avLst/>
            </a:prstGeom>
          </p:spPr>
          <p:txBody>
            <a:bodyPr lIns="0" tIns="0" rIns="0" bIns="0" rtlCol="0" anchor="t">
              <a:spAutoFit/>
            </a:bodyPr>
            <a:lstStyle/>
            <a:p>
              <a:pPr marL="0" lvl="0" indent="0" algn="l">
                <a:lnSpc>
                  <a:spcPts val="2800"/>
                </a:lnSpc>
                <a:spcBef>
                  <a:spcPct val="0"/>
                </a:spcBef>
              </a:pPr>
              <a:r>
                <a:rPr lang="en-US" sz="2000" spc="80">
                  <a:solidFill>
                    <a:srgbClr val="292929"/>
                  </a:solidFill>
                  <a:latin typeface="Aileron Regular"/>
                </a:rPr>
                <a:t>What types of courses can your students take? Download our course offerings and review the course descriptions.  We are certain that there are a plethora of courses that would fulfill major and general education requirements, as well as particular niche courses that students will be excited to take while abroad.  </a:t>
              </a:r>
            </a:p>
          </p:txBody>
        </p:sp>
        <p:sp>
          <p:nvSpPr>
            <p:cNvPr id="28" name="TextBox 28"/>
            <p:cNvSpPr txBox="1"/>
            <p:nvPr/>
          </p:nvSpPr>
          <p:spPr>
            <a:xfrm>
              <a:off x="0" y="-47625"/>
              <a:ext cx="8071672" cy="464291"/>
            </a:xfrm>
            <a:prstGeom prst="rect">
              <a:avLst/>
            </a:prstGeom>
          </p:spPr>
          <p:txBody>
            <a:bodyPr lIns="0" tIns="0" rIns="0" bIns="0" rtlCol="0" anchor="t">
              <a:spAutoFit/>
            </a:bodyPr>
            <a:lstStyle/>
            <a:p>
              <a:pPr marL="0" lvl="0" indent="0" algn="l">
                <a:lnSpc>
                  <a:spcPts val="2939"/>
                </a:lnSpc>
                <a:spcBef>
                  <a:spcPct val="0"/>
                </a:spcBef>
              </a:pPr>
              <a:r>
                <a:rPr lang="en-US" sz="2099" spc="83">
                  <a:solidFill>
                    <a:srgbClr val="6B003D"/>
                  </a:solidFill>
                  <a:latin typeface="Aileron Regular Bold"/>
                </a:rPr>
                <a:t>REVIEW OUR COURSE OFFERINGS</a:t>
              </a:r>
            </a:p>
          </p:txBody>
        </p:sp>
      </p:grpSp>
      <p:grpSp>
        <p:nvGrpSpPr>
          <p:cNvPr id="29" name="Group 29"/>
          <p:cNvGrpSpPr/>
          <p:nvPr/>
        </p:nvGrpSpPr>
        <p:grpSpPr>
          <a:xfrm>
            <a:off x="10807359" y="7191281"/>
            <a:ext cx="6646876" cy="1879602"/>
            <a:chOff x="0" y="0"/>
            <a:chExt cx="8862501" cy="2506136"/>
          </a:xfrm>
        </p:grpSpPr>
        <p:sp>
          <p:nvSpPr>
            <p:cNvPr id="30" name="TextBox 30"/>
            <p:cNvSpPr txBox="1"/>
            <p:nvPr/>
          </p:nvSpPr>
          <p:spPr>
            <a:xfrm>
              <a:off x="0" y="656399"/>
              <a:ext cx="8862501" cy="1849737"/>
            </a:xfrm>
            <a:prstGeom prst="rect">
              <a:avLst/>
            </a:prstGeom>
          </p:spPr>
          <p:txBody>
            <a:bodyPr lIns="0" tIns="0" rIns="0" bIns="0" rtlCol="0" anchor="t">
              <a:spAutoFit/>
            </a:bodyPr>
            <a:lstStyle/>
            <a:p>
              <a:pPr marL="0" lvl="0" indent="0" algn="l">
                <a:lnSpc>
                  <a:spcPts val="2800"/>
                </a:lnSpc>
                <a:spcBef>
                  <a:spcPct val="0"/>
                </a:spcBef>
              </a:pPr>
              <a:r>
                <a:rPr lang="en-US" sz="2000" spc="80">
                  <a:solidFill>
                    <a:srgbClr val="292929"/>
                  </a:solidFill>
                  <a:latin typeface="Aileron Regular"/>
                </a:rPr>
                <a:t>If you think our organization would be a good fit, or you'd like to ask us more questions, please do not hesitate to reach out!  We'd be happy to answer your questions and hopefully build a new partnership.</a:t>
              </a:r>
            </a:p>
          </p:txBody>
        </p:sp>
        <p:sp>
          <p:nvSpPr>
            <p:cNvPr id="31" name="TextBox 31"/>
            <p:cNvSpPr txBox="1"/>
            <p:nvPr/>
          </p:nvSpPr>
          <p:spPr>
            <a:xfrm>
              <a:off x="0" y="-47625"/>
              <a:ext cx="8862501" cy="464291"/>
            </a:xfrm>
            <a:prstGeom prst="rect">
              <a:avLst/>
            </a:prstGeom>
          </p:spPr>
          <p:txBody>
            <a:bodyPr lIns="0" tIns="0" rIns="0" bIns="0" rtlCol="0" anchor="t">
              <a:spAutoFit/>
            </a:bodyPr>
            <a:lstStyle/>
            <a:p>
              <a:pPr marL="0" lvl="0" indent="0" algn="l">
                <a:lnSpc>
                  <a:spcPts val="2940"/>
                </a:lnSpc>
                <a:spcBef>
                  <a:spcPct val="0"/>
                </a:spcBef>
              </a:pPr>
              <a:r>
                <a:rPr lang="en-US" sz="2100" spc="84">
                  <a:solidFill>
                    <a:srgbClr val="6B003D"/>
                  </a:solidFill>
                  <a:latin typeface="Aileron Regular Bold"/>
                </a:rPr>
                <a:t>CONTACT US</a:t>
              </a:r>
            </a:p>
          </p:txBody>
        </p:sp>
      </p:grpSp>
      <p:sp>
        <p:nvSpPr>
          <p:cNvPr id="32" name="TextBox 32"/>
          <p:cNvSpPr txBox="1"/>
          <p:nvPr/>
        </p:nvSpPr>
        <p:spPr>
          <a:xfrm>
            <a:off x="1358003" y="3603225"/>
            <a:ext cx="8097783" cy="3167094"/>
          </a:xfrm>
          <a:prstGeom prst="rect">
            <a:avLst/>
          </a:prstGeom>
        </p:spPr>
        <p:txBody>
          <a:bodyPr lIns="0" tIns="0" rIns="0" bIns="0" rtlCol="0" anchor="t">
            <a:spAutoFit/>
          </a:bodyPr>
          <a:lstStyle/>
          <a:p>
            <a:pPr>
              <a:lnSpc>
                <a:spcPts val="4199"/>
              </a:lnSpc>
            </a:pPr>
            <a:r>
              <a:rPr lang="en-US" sz="2999" spc="119">
                <a:solidFill>
                  <a:srgbClr val="000000"/>
                </a:solidFill>
                <a:latin typeface="Aileron Regular"/>
              </a:rPr>
              <a:t>We welcome the possibility of partnering with new colleges, universities, or study abroad program providers.  We know that in collaboration with other schools, we will be able to provide even more opportunities for our students and build global citizens.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sp>
        <p:nvSpPr>
          <p:cNvPr id="2" name="AutoShape 2"/>
          <p:cNvSpPr/>
          <p:nvPr/>
        </p:nvSpPr>
        <p:spPr>
          <a:xfrm>
            <a:off x="0" y="9339369"/>
            <a:ext cx="18288000" cy="947631"/>
          </a:xfrm>
          <a:prstGeom prst="rect">
            <a:avLst/>
          </a:prstGeom>
          <a:solidFill>
            <a:srgbClr val="FFFFFF"/>
          </a:solidFill>
        </p:spPr>
      </p:sp>
      <p:grpSp>
        <p:nvGrpSpPr>
          <p:cNvPr id="3" name="Group 3"/>
          <p:cNvGrpSpPr/>
          <p:nvPr/>
        </p:nvGrpSpPr>
        <p:grpSpPr>
          <a:xfrm>
            <a:off x="16645217" y="9736984"/>
            <a:ext cx="614083" cy="152400"/>
            <a:chOff x="0" y="0"/>
            <a:chExt cx="1729668" cy="429260"/>
          </a:xfrm>
        </p:grpSpPr>
        <p:sp>
          <p:nvSpPr>
            <p:cNvPr id="4" name="Freeform 4"/>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5" name="Group 5"/>
          <p:cNvGrpSpPr/>
          <p:nvPr/>
        </p:nvGrpSpPr>
        <p:grpSpPr>
          <a:xfrm>
            <a:off x="16370432" y="1028700"/>
            <a:ext cx="867576" cy="228600"/>
            <a:chOff x="0" y="0"/>
            <a:chExt cx="1156768" cy="304800"/>
          </a:xfrm>
        </p:grpSpPr>
        <p:grpSp>
          <p:nvGrpSpPr>
            <p:cNvPr id="6" name="Group 6"/>
            <p:cNvGrpSpPr>
              <a:grpSpLocks noChangeAspect="1"/>
            </p:cNvGrpSpPr>
            <p:nvPr/>
          </p:nvGrpSpPr>
          <p:grpSpPr>
            <a:xfrm>
              <a:off x="0" y="0"/>
              <a:ext cx="304800" cy="304800"/>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8" name="Group 8"/>
            <p:cNvGrpSpPr>
              <a:grpSpLocks noChangeAspect="1"/>
            </p:cNvGrpSpPr>
            <p:nvPr/>
          </p:nvGrpSpPr>
          <p:grpSpPr>
            <a:xfrm>
              <a:off x="851968" y="0"/>
              <a:ext cx="304800" cy="304800"/>
              <a:chOff x="6705600" y="1371600"/>
              <a:chExt cx="10972800" cy="10972800"/>
            </a:xfrm>
          </p:grpSpPr>
          <p:sp>
            <p:nvSpPr>
              <p:cNvPr id="9" name="Freeform 9"/>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0" name="Group 10"/>
            <p:cNvGrpSpPr>
              <a:grpSpLocks noChangeAspect="1"/>
            </p:cNvGrpSpPr>
            <p:nvPr/>
          </p:nvGrpSpPr>
          <p:grpSpPr>
            <a:xfrm>
              <a:off x="425984" y="0"/>
              <a:ext cx="304800" cy="304800"/>
              <a:chOff x="0" y="0"/>
              <a:chExt cx="1708150" cy="1708150"/>
            </a:xfrm>
          </p:grpSpPr>
          <p:sp>
            <p:nvSpPr>
              <p:cNvPr id="11" name="Freeform 11"/>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grpSp>
        <p:nvGrpSpPr>
          <p:cNvPr id="12" name="Group 12"/>
          <p:cNvGrpSpPr/>
          <p:nvPr/>
        </p:nvGrpSpPr>
        <p:grpSpPr>
          <a:xfrm>
            <a:off x="10463528" y="3420771"/>
            <a:ext cx="6795772" cy="2497827"/>
            <a:chOff x="0" y="0"/>
            <a:chExt cx="9061029" cy="3330436"/>
          </a:xfrm>
        </p:grpSpPr>
        <p:sp>
          <p:nvSpPr>
            <p:cNvPr id="13" name="TextBox 13"/>
            <p:cNvSpPr txBox="1"/>
            <p:nvPr/>
          </p:nvSpPr>
          <p:spPr>
            <a:xfrm>
              <a:off x="0" y="-9525"/>
              <a:ext cx="9061029" cy="1623838"/>
            </a:xfrm>
            <a:prstGeom prst="rect">
              <a:avLst/>
            </a:prstGeom>
          </p:spPr>
          <p:txBody>
            <a:bodyPr lIns="0" tIns="0" rIns="0" bIns="0" rtlCol="0" anchor="t">
              <a:spAutoFit/>
            </a:bodyPr>
            <a:lstStyle/>
            <a:p>
              <a:pPr>
                <a:lnSpc>
                  <a:spcPts val="9600"/>
                </a:lnSpc>
              </a:pPr>
              <a:r>
                <a:rPr lang="en-US" sz="8000">
                  <a:solidFill>
                    <a:srgbClr val="6B003D"/>
                  </a:solidFill>
                  <a:latin typeface="Aileron Heavy"/>
                </a:rPr>
                <a:t>Contact</a:t>
              </a:r>
            </a:p>
          </p:txBody>
        </p:sp>
        <p:sp>
          <p:nvSpPr>
            <p:cNvPr id="14" name="AutoShape 14"/>
            <p:cNvSpPr/>
            <p:nvPr/>
          </p:nvSpPr>
          <p:spPr>
            <a:xfrm>
              <a:off x="1940831" y="2756927"/>
              <a:ext cx="855919" cy="184093"/>
            </a:xfrm>
            <a:prstGeom prst="rect">
              <a:avLst/>
            </a:prstGeom>
            <a:solidFill>
              <a:srgbClr val="6B003D"/>
            </a:solidFill>
          </p:spPr>
        </p:sp>
        <p:sp>
          <p:nvSpPr>
            <p:cNvPr id="15" name="TextBox 15"/>
            <p:cNvSpPr txBox="1"/>
            <p:nvPr/>
          </p:nvSpPr>
          <p:spPr>
            <a:xfrm>
              <a:off x="0" y="2367512"/>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16</a:t>
              </a:r>
            </a:p>
          </p:txBody>
        </p:sp>
      </p:grpSp>
      <p:grpSp>
        <p:nvGrpSpPr>
          <p:cNvPr id="16" name="Group 16"/>
          <p:cNvGrpSpPr/>
          <p:nvPr/>
        </p:nvGrpSpPr>
        <p:grpSpPr>
          <a:xfrm>
            <a:off x="0" y="0"/>
            <a:ext cx="3429000" cy="9339369"/>
            <a:chOff x="0" y="0"/>
            <a:chExt cx="4572000" cy="12452492"/>
          </a:xfrm>
        </p:grpSpPr>
        <p:pic>
          <p:nvPicPr>
            <p:cNvPr id="17" name="Picture 17"/>
            <p:cNvPicPr>
              <a:picLocks noChangeAspect="1"/>
            </p:cNvPicPr>
            <p:nvPr/>
          </p:nvPicPr>
          <p:blipFill>
            <a:blip r:embed="rId2"/>
            <a:srcRect t="6200" b="6200"/>
            <a:stretch>
              <a:fillRect/>
            </a:stretch>
          </p:blipFill>
          <p:spPr>
            <a:xfrm>
              <a:off x="0" y="0"/>
              <a:ext cx="4572000" cy="4066164"/>
            </a:xfrm>
            <a:prstGeom prst="rect">
              <a:avLst/>
            </a:prstGeom>
          </p:spPr>
        </p:pic>
        <p:pic>
          <p:nvPicPr>
            <p:cNvPr id="18" name="Picture 18"/>
            <p:cNvPicPr>
              <a:picLocks noChangeAspect="1"/>
            </p:cNvPicPr>
            <p:nvPr/>
          </p:nvPicPr>
          <p:blipFill>
            <a:blip r:embed="rId3"/>
            <a:srcRect t="446" b="21813"/>
            <a:stretch>
              <a:fillRect/>
            </a:stretch>
          </p:blipFill>
          <p:spPr>
            <a:xfrm>
              <a:off x="0" y="4193164"/>
              <a:ext cx="4572000" cy="4066164"/>
            </a:xfrm>
            <a:prstGeom prst="rect">
              <a:avLst/>
            </a:prstGeom>
          </p:spPr>
        </p:pic>
        <p:pic>
          <p:nvPicPr>
            <p:cNvPr id="19" name="Picture 19"/>
            <p:cNvPicPr>
              <a:picLocks noChangeAspect="1"/>
            </p:cNvPicPr>
            <p:nvPr/>
          </p:nvPicPr>
          <p:blipFill>
            <a:blip r:embed="rId4"/>
            <a:srcRect t="5531" b="5531"/>
            <a:stretch>
              <a:fillRect/>
            </a:stretch>
          </p:blipFill>
          <p:spPr>
            <a:xfrm>
              <a:off x="0" y="8386328"/>
              <a:ext cx="4572000" cy="4066164"/>
            </a:xfrm>
            <a:prstGeom prst="rect">
              <a:avLst/>
            </a:prstGeom>
          </p:spPr>
        </p:pic>
      </p:grpSp>
      <p:sp>
        <p:nvSpPr>
          <p:cNvPr id="20" name="TextBox 20"/>
          <p:cNvSpPr txBox="1"/>
          <p:nvPr/>
        </p:nvSpPr>
        <p:spPr>
          <a:xfrm>
            <a:off x="4097992" y="1618581"/>
            <a:ext cx="4169037" cy="716478"/>
          </a:xfrm>
          <a:prstGeom prst="rect">
            <a:avLst/>
          </a:prstGeom>
        </p:spPr>
        <p:txBody>
          <a:bodyPr lIns="0" tIns="0" rIns="0" bIns="0" rtlCol="0" anchor="t">
            <a:spAutoFit/>
          </a:bodyPr>
          <a:lstStyle/>
          <a:p>
            <a:pPr>
              <a:lnSpc>
                <a:spcPts val="2939"/>
              </a:lnSpc>
            </a:pPr>
            <a:r>
              <a:rPr lang="en-US" sz="2100" spc="84">
                <a:solidFill>
                  <a:srgbClr val="292929"/>
                </a:solidFill>
                <a:latin typeface="Aileron Regular Bold"/>
              </a:rPr>
              <a:t>Director of Enrollment</a:t>
            </a:r>
          </a:p>
          <a:p>
            <a:pPr>
              <a:lnSpc>
                <a:spcPts val="2940"/>
              </a:lnSpc>
            </a:pPr>
            <a:r>
              <a:rPr lang="en-US" sz="2099" spc="83">
                <a:solidFill>
                  <a:srgbClr val="292929"/>
                </a:solidFill>
                <a:latin typeface="Aileron Regular Bold"/>
              </a:rPr>
              <a:t>emaou@act.edu</a:t>
            </a:r>
          </a:p>
        </p:txBody>
      </p:sp>
      <p:sp>
        <p:nvSpPr>
          <p:cNvPr id="21" name="TextBox 21"/>
          <p:cNvSpPr txBox="1"/>
          <p:nvPr/>
        </p:nvSpPr>
        <p:spPr>
          <a:xfrm>
            <a:off x="4097992" y="891317"/>
            <a:ext cx="4169037" cy="474572"/>
          </a:xfrm>
          <a:prstGeom prst="rect">
            <a:avLst/>
          </a:prstGeom>
        </p:spPr>
        <p:txBody>
          <a:bodyPr lIns="0" tIns="0" rIns="0" bIns="0" rtlCol="0" anchor="t">
            <a:spAutoFit/>
          </a:bodyPr>
          <a:lstStyle/>
          <a:p>
            <a:pPr>
              <a:lnSpc>
                <a:spcPts val="3919"/>
              </a:lnSpc>
            </a:pPr>
            <a:r>
              <a:rPr lang="en-US" sz="2800" spc="112">
                <a:solidFill>
                  <a:srgbClr val="6B003D"/>
                </a:solidFill>
                <a:latin typeface="Aileron Regular Bold"/>
              </a:rPr>
              <a:t>EMMANUEL MAOU</a:t>
            </a:r>
          </a:p>
        </p:txBody>
      </p:sp>
      <p:grpSp>
        <p:nvGrpSpPr>
          <p:cNvPr id="22" name="Group 22"/>
          <p:cNvGrpSpPr/>
          <p:nvPr/>
        </p:nvGrpSpPr>
        <p:grpSpPr>
          <a:xfrm>
            <a:off x="4097992" y="3724037"/>
            <a:ext cx="4732427" cy="1875134"/>
            <a:chOff x="0" y="0"/>
            <a:chExt cx="6309903" cy="2500178"/>
          </a:xfrm>
        </p:grpSpPr>
        <p:sp>
          <p:nvSpPr>
            <p:cNvPr id="23" name="TextBox 23"/>
            <p:cNvSpPr txBox="1"/>
            <p:nvPr/>
          </p:nvSpPr>
          <p:spPr>
            <a:xfrm>
              <a:off x="0" y="1560750"/>
              <a:ext cx="6309903" cy="939429"/>
            </a:xfrm>
            <a:prstGeom prst="rect">
              <a:avLst/>
            </a:prstGeom>
          </p:spPr>
          <p:txBody>
            <a:bodyPr lIns="0" tIns="0" rIns="0" bIns="0" rtlCol="0" anchor="t">
              <a:spAutoFit/>
            </a:bodyPr>
            <a:lstStyle/>
            <a:p>
              <a:pPr>
                <a:lnSpc>
                  <a:spcPts val="2939"/>
                </a:lnSpc>
              </a:pPr>
              <a:r>
                <a:rPr lang="en-US" sz="2100" spc="84">
                  <a:solidFill>
                    <a:srgbClr val="292929"/>
                  </a:solidFill>
                  <a:latin typeface="Aileron Regular Bold"/>
                </a:rPr>
                <a:t>Associate Director of Enrollment</a:t>
              </a:r>
            </a:p>
            <a:p>
              <a:pPr marL="0" lvl="0" indent="0" algn="l">
                <a:lnSpc>
                  <a:spcPts val="2940"/>
                </a:lnSpc>
                <a:spcBef>
                  <a:spcPct val="0"/>
                </a:spcBef>
              </a:pPr>
              <a:r>
                <a:rPr lang="en-US" sz="2099" spc="83">
                  <a:solidFill>
                    <a:srgbClr val="292929"/>
                  </a:solidFill>
                  <a:latin typeface="Aileron Regular Bold"/>
                </a:rPr>
                <a:t>vancon@act.edu</a:t>
              </a:r>
            </a:p>
          </p:txBody>
        </p:sp>
        <p:sp>
          <p:nvSpPr>
            <p:cNvPr id="24" name="TextBox 24"/>
            <p:cNvSpPr txBox="1"/>
            <p:nvPr/>
          </p:nvSpPr>
          <p:spPr>
            <a:xfrm>
              <a:off x="0" y="-57150"/>
              <a:ext cx="6309903" cy="1265102"/>
            </a:xfrm>
            <a:prstGeom prst="rect">
              <a:avLst/>
            </a:prstGeom>
          </p:spPr>
          <p:txBody>
            <a:bodyPr lIns="0" tIns="0" rIns="0" bIns="0" rtlCol="0" anchor="t">
              <a:spAutoFit/>
            </a:bodyPr>
            <a:lstStyle/>
            <a:p>
              <a:pPr marL="0" lvl="0" indent="0" algn="l">
                <a:lnSpc>
                  <a:spcPts val="3919"/>
                </a:lnSpc>
                <a:spcBef>
                  <a:spcPct val="0"/>
                </a:spcBef>
              </a:pPr>
              <a:r>
                <a:rPr lang="en-US" sz="2800" spc="112">
                  <a:solidFill>
                    <a:srgbClr val="6B003D"/>
                  </a:solidFill>
                  <a:latin typeface="Aileron Regular Bold"/>
                </a:rPr>
                <a:t>VANESSA CONSTANTINIDIS</a:t>
              </a:r>
            </a:p>
          </p:txBody>
        </p:sp>
      </p:grpSp>
      <p:grpSp>
        <p:nvGrpSpPr>
          <p:cNvPr id="25" name="Group 25"/>
          <p:cNvGrpSpPr/>
          <p:nvPr/>
        </p:nvGrpSpPr>
        <p:grpSpPr>
          <a:xfrm>
            <a:off x="4097992" y="7130608"/>
            <a:ext cx="5274951" cy="1386592"/>
            <a:chOff x="0" y="0"/>
            <a:chExt cx="7033268" cy="1848789"/>
          </a:xfrm>
        </p:grpSpPr>
        <p:sp>
          <p:nvSpPr>
            <p:cNvPr id="26" name="TextBox 26"/>
            <p:cNvSpPr txBox="1"/>
            <p:nvPr/>
          </p:nvSpPr>
          <p:spPr>
            <a:xfrm>
              <a:off x="0" y="909360"/>
              <a:ext cx="7033268" cy="939429"/>
            </a:xfrm>
            <a:prstGeom prst="rect">
              <a:avLst/>
            </a:prstGeom>
          </p:spPr>
          <p:txBody>
            <a:bodyPr lIns="0" tIns="0" rIns="0" bIns="0" rtlCol="0" anchor="t">
              <a:spAutoFit/>
            </a:bodyPr>
            <a:lstStyle/>
            <a:p>
              <a:pPr>
                <a:lnSpc>
                  <a:spcPts val="2939"/>
                </a:lnSpc>
              </a:pPr>
              <a:r>
                <a:rPr lang="en-US" sz="2100" spc="84">
                  <a:solidFill>
                    <a:srgbClr val="000000"/>
                  </a:solidFill>
                  <a:latin typeface="Aileron Regular Bold"/>
                </a:rPr>
                <a:t>Director of International Programs</a:t>
              </a:r>
            </a:p>
            <a:p>
              <a:pPr marL="0" lvl="0" indent="0" algn="l">
                <a:lnSpc>
                  <a:spcPts val="2940"/>
                </a:lnSpc>
                <a:spcBef>
                  <a:spcPct val="0"/>
                </a:spcBef>
              </a:pPr>
              <a:r>
                <a:rPr lang="en-US" sz="2099" spc="83">
                  <a:solidFill>
                    <a:srgbClr val="000000"/>
                  </a:solidFill>
                  <a:latin typeface="Aileron Regular Bold"/>
                </a:rPr>
                <a:t>heather@act.edu</a:t>
              </a:r>
            </a:p>
          </p:txBody>
        </p:sp>
        <p:sp>
          <p:nvSpPr>
            <p:cNvPr id="27" name="TextBox 27"/>
            <p:cNvSpPr txBox="1"/>
            <p:nvPr/>
          </p:nvSpPr>
          <p:spPr>
            <a:xfrm>
              <a:off x="0" y="-57150"/>
              <a:ext cx="7033268" cy="613713"/>
            </a:xfrm>
            <a:prstGeom prst="rect">
              <a:avLst/>
            </a:prstGeom>
          </p:spPr>
          <p:txBody>
            <a:bodyPr lIns="0" tIns="0" rIns="0" bIns="0" rtlCol="0" anchor="t">
              <a:spAutoFit/>
            </a:bodyPr>
            <a:lstStyle/>
            <a:p>
              <a:pPr marL="0" lvl="0" indent="0" algn="l">
                <a:lnSpc>
                  <a:spcPts val="3919"/>
                </a:lnSpc>
                <a:spcBef>
                  <a:spcPct val="0"/>
                </a:spcBef>
              </a:pPr>
              <a:r>
                <a:rPr lang="en-US" sz="2800" spc="112">
                  <a:solidFill>
                    <a:srgbClr val="6B003D"/>
                  </a:solidFill>
                  <a:latin typeface="Aileron Regular Bold"/>
                </a:rPr>
                <a:t>HEATHER FUNK</a:t>
              </a:r>
            </a:p>
          </p:txBody>
        </p:sp>
      </p:grpSp>
      <p:sp>
        <p:nvSpPr>
          <p:cNvPr id="28" name="TextBox 28"/>
          <p:cNvSpPr txBox="1"/>
          <p:nvPr/>
        </p:nvSpPr>
        <p:spPr>
          <a:xfrm>
            <a:off x="4097992" y="2475230"/>
            <a:ext cx="5046008" cy="716478"/>
          </a:xfrm>
          <a:prstGeom prst="rect">
            <a:avLst/>
          </a:prstGeom>
        </p:spPr>
        <p:txBody>
          <a:bodyPr lIns="0" tIns="0" rIns="0" bIns="0" rtlCol="0" anchor="t">
            <a:spAutoFit/>
          </a:bodyPr>
          <a:lstStyle/>
          <a:p>
            <a:pPr>
              <a:lnSpc>
                <a:spcPts val="2940"/>
              </a:lnSpc>
            </a:pPr>
            <a:r>
              <a:rPr lang="en-US" sz="2100" spc="84">
                <a:solidFill>
                  <a:srgbClr val="6B003D"/>
                </a:solidFill>
                <a:latin typeface="Aileron Regular Italics"/>
              </a:rPr>
              <a:t>For any inquiries for organizations outsid</a:t>
            </a:r>
            <a:r>
              <a:rPr lang="en-US" sz="2099" spc="83">
                <a:solidFill>
                  <a:srgbClr val="6B003D"/>
                </a:solidFill>
                <a:latin typeface="Aileron Regular Italics"/>
              </a:rPr>
              <a:t>e of North America</a:t>
            </a:r>
          </a:p>
        </p:txBody>
      </p:sp>
      <p:sp>
        <p:nvSpPr>
          <p:cNvPr id="29" name="TextBox 29"/>
          <p:cNvSpPr txBox="1"/>
          <p:nvPr/>
        </p:nvSpPr>
        <p:spPr>
          <a:xfrm>
            <a:off x="4097992" y="5691343"/>
            <a:ext cx="4169037" cy="716478"/>
          </a:xfrm>
          <a:prstGeom prst="rect">
            <a:avLst/>
          </a:prstGeom>
        </p:spPr>
        <p:txBody>
          <a:bodyPr lIns="0" tIns="0" rIns="0" bIns="0" rtlCol="0" anchor="t">
            <a:spAutoFit/>
          </a:bodyPr>
          <a:lstStyle/>
          <a:p>
            <a:pPr>
              <a:lnSpc>
                <a:spcPts val="2940"/>
              </a:lnSpc>
            </a:pPr>
            <a:r>
              <a:rPr lang="en-US" sz="2100" spc="84">
                <a:solidFill>
                  <a:srgbClr val="6B003D"/>
                </a:solidFill>
                <a:latin typeface="Aileron Regular Italics"/>
              </a:rPr>
              <a:t>For any inquiries for organizations in North America</a:t>
            </a:r>
          </a:p>
        </p:txBody>
      </p:sp>
      <p:sp>
        <p:nvSpPr>
          <p:cNvPr id="30" name="TextBox 30"/>
          <p:cNvSpPr txBox="1"/>
          <p:nvPr/>
        </p:nvSpPr>
        <p:spPr>
          <a:xfrm>
            <a:off x="4097992" y="8803439"/>
            <a:ext cx="7403899" cy="355381"/>
          </a:xfrm>
          <a:prstGeom prst="rect">
            <a:avLst/>
          </a:prstGeom>
        </p:spPr>
        <p:txBody>
          <a:bodyPr lIns="0" tIns="0" rIns="0" bIns="0" rtlCol="0" anchor="t">
            <a:spAutoFit/>
          </a:bodyPr>
          <a:lstStyle/>
          <a:p>
            <a:pPr>
              <a:lnSpc>
                <a:spcPts val="2940"/>
              </a:lnSpc>
            </a:pPr>
            <a:r>
              <a:rPr lang="en-US" sz="2100" spc="84">
                <a:solidFill>
                  <a:srgbClr val="6B003D"/>
                </a:solidFill>
                <a:latin typeface="Aileron Regular Italics"/>
              </a:rPr>
              <a:t>For any inquiries in regard to partnership agreements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4006871" y="3055728"/>
            <a:ext cx="10274258" cy="4175544"/>
            <a:chOff x="0" y="0"/>
            <a:chExt cx="13699010" cy="5567392"/>
          </a:xfrm>
        </p:grpSpPr>
        <p:sp>
          <p:nvSpPr>
            <p:cNvPr id="3" name="AutoShape 3"/>
            <p:cNvSpPr/>
            <p:nvPr/>
          </p:nvSpPr>
          <p:spPr>
            <a:xfrm>
              <a:off x="6421546" y="2756927"/>
              <a:ext cx="855919" cy="184093"/>
            </a:xfrm>
            <a:prstGeom prst="rect">
              <a:avLst/>
            </a:prstGeom>
            <a:solidFill>
              <a:srgbClr val="6B003D"/>
            </a:solidFill>
          </p:spPr>
        </p:sp>
        <p:sp>
          <p:nvSpPr>
            <p:cNvPr id="4" name="TextBox 4"/>
            <p:cNvSpPr txBox="1"/>
            <p:nvPr/>
          </p:nvSpPr>
          <p:spPr>
            <a:xfrm>
              <a:off x="0" y="-9525"/>
              <a:ext cx="13699010" cy="1623838"/>
            </a:xfrm>
            <a:prstGeom prst="rect">
              <a:avLst/>
            </a:prstGeom>
          </p:spPr>
          <p:txBody>
            <a:bodyPr lIns="0" tIns="0" rIns="0" bIns="0" rtlCol="0" anchor="t">
              <a:spAutoFit/>
            </a:bodyPr>
            <a:lstStyle/>
            <a:p>
              <a:pPr algn="ctr">
                <a:lnSpc>
                  <a:spcPts val="9600"/>
                </a:lnSpc>
              </a:pPr>
              <a:r>
                <a:rPr lang="en-US" sz="8000">
                  <a:solidFill>
                    <a:srgbClr val="6B003D"/>
                  </a:solidFill>
                  <a:latin typeface="Aileron Heavy"/>
                </a:rPr>
                <a:t>Thank you!</a:t>
              </a:r>
            </a:p>
          </p:txBody>
        </p:sp>
        <p:sp>
          <p:nvSpPr>
            <p:cNvPr id="5" name="TextBox 5"/>
            <p:cNvSpPr txBox="1"/>
            <p:nvPr/>
          </p:nvSpPr>
          <p:spPr>
            <a:xfrm>
              <a:off x="0" y="4468195"/>
              <a:ext cx="13699010" cy="1099197"/>
            </a:xfrm>
            <a:prstGeom prst="rect">
              <a:avLst/>
            </a:prstGeom>
          </p:spPr>
          <p:txBody>
            <a:bodyPr lIns="0" tIns="0" rIns="0" bIns="0" rtlCol="0" anchor="t">
              <a:spAutoFit/>
            </a:bodyPr>
            <a:lstStyle/>
            <a:p>
              <a:pPr algn="ctr">
                <a:lnSpc>
                  <a:spcPts val="3359"/>
                </a:lnSpc>
              </a:pPr>
              <a:r>
                <a:rPr lang="en-US" sz="2400" spc="96">
                  <a:solidFill>
                    <a:srgbClr val="292929"/>
                  </a:solidFill>
                  <a:latin typeface="Aileron Regular"/>
                </a:rPr>
                <a:t>Let us know if you havequestions or concerns.  </a:t>
              </a:r>
            </a:p>
            <a:p>
              <a:pPr algn="ctr">
                <a:lnSpc>
                  <a:spcPts val="3359"/>
                </a:lnSpc>
              </a:pPr>
              <a:r>
                <a:rPr lang="en-US" sz="2400" spc="96">
                  <a:solidFill>
                    <a:srgbClr val="292929"/>
                  </a:solidFill>
                  <a:latin typeface="Aileron Regular"/>
                </a:rPr>
                <a:t>We hope to welcome you to Thessaloniki soon!</a:t>
              </a:r>
            </a:p>
          </p:txBody>
        </p:sp>
      </p:grpSp>
      <p:grpSp>
        <p:nvGrpSpPr>
          <p:cNvPr id="6" name="Group 6"/>
          <p:cNvGrpSpPr/>
          <p:nvPr/>
        </p:nvGrpSpPr>
        <p:grpSpPr>
          <a:xfrm>
            <a:off x="16370432" y="1028700"/>
            <a:ext cx="867576" cy="228600"/>
            <a:chOff x="0" y="0"/>
            <a:chExt cx="1156768" cy="304800"/>
          </a:xfrm>
        </p:grpSpPr>
        <p:grpSp>
          <p:nvGrpSpPr>
            <p:cNvPr id="7" name="Group 7"/>
            <p:cNvGrpSpPr>
              <a:grpSpLocks noChangeAspect="1"/>
            </p:cNvGrpSpPr>
            <p:nvPr/>
          </p:nvGrpSpPr>
          <p:grpSpPr>
            <a:xfrm>
              <a:off x="0" y="0"/>
              <a:ext cx="304800" cy="304800"/>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292929"/>
              </a:solidFill>
            </p:spPr>
          </p:sp>
        </p:grpSp>
        <p:grpSp>
          <p:nvGrpSpPr>
            <p:cNvPr id="9" name="Group 9"/>
            <p:cNvGrpSpPr>
              <a:grpSpLocks noChangeAspect="1"/>
            </p:cNvGrpSpPr>
            <p:nvPr/>
          </p:nvGrpSpPr>
          <p:grpSpPr>
            <a:xfrm>
              <a:off x="851968" y="0"/>
              <a:ext cx="304800" cy="304800"/>
              <a:chOff x="6705600" y="1371600"/>
              <a:chExt cx="10972800" cy="10972800"/>
            </a:xfrm>
          </p:grpSpPr>
          <p:sp>
            <p:nvSpPr>
              <p:cNvPr id="10" name="Freeform 10"/>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292929"/>
              </a:solidFill>
            </p:spPr>
          </p:sp>
        </p:grpSp>
        <p:grpSp>
          <p:nvGrpSpPr>
            <p:cNvPr id="11" name="Group 11"/>
            <p:cNvGrpSpPr>
              <a:grpSpLocks noChangeAspect="1"/>
            </p:cNvGrpSpPr>
            <p:nvPr/>
          </p:nvGrpSpPr>
          <p:grpSpPr>
            <a:xfrm>
              <a:off x="425984" y="0"/>
              <a:ext cx="304800" cy="30480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292929"/>
              </a:solidFill>
            </p:spPr>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sp>
        <p:nvSpPr>
          <p:cNvPr id="2" name="TextBox 2"/>
          <p:cNvSpPr txBox="1"/>
          <p:nvPr/>
        </p:nvSpPr>
        <p:spPr>
          <a:xfrm>
            <a:off x="10349099" y="3002259"/>
            <a:ext cx="5297433" cy="4234857"/>
          </a:xfrm>
          <a:prstGeom prst="rect">
            <a:avLst/>
          </a:prstGeom>
        </p:spPr>
        <p:txBody>
          <a:bodyPr lIns="0" tIns="0" rIns="0" bIns="0" rtlCol="0" anchor="t">
            <a:spAutoFit/>
          </a:bodyPr>
          <a:lstStyle/>
          <a:p>
            <a:pPr>
              <a:lnSpc>
                <a:spcPts val="3359"/>
              </a:lnSpc>
            </a:pPr>
            <a:r>
              <a:rPr lang="en-US" sz="2400" spc="96">
                <a:solidFill>
                  <a:srgbClr val="292929"/>
                </a:solidFill>
                <a:latin typeface="Aileron Regular"/>
              </a:rPr>
              <a:t>Who are we?</a:t>
            </a:r>
          </a:p>
          <a:p>
            <a:pPr>
              <a:lnSpc>
                <a:spcPts val="3359"/>
              </a:lnSpc>
            </a:pPr>
            <a:r>
              <a:rPr lang="en-US" sz="2400" spc="96">
                <a:solidFill>
                  <a:srgbClr val="292929"/>
                </a:solidFill>
                <a:latin typeface="Aileron Regular"/>
              </a:rPr>
              <a:t>Mission</a:t>
            </a:r>
          </a:p>
          <a:p>
            <a:pPr>
              <a:lnSpc>
                <a:spcPts val="3359"/>
              </a:lnSpc>
            </a:pPr>
            <a:r>
              <a:rPr lang="en-US" sz="2399" spc="95">
                <a:solidFill>
                  <a:srgbClr val="292929"/>
                </a:solidFill>
                <a:latin typeface="Aileron Regular"/>
              </a:rPr>
              <a:t>Our Student Population</a:t>
            </a:r>
          </a:p>
          <a:p>
            <a:pPr>
              <a:lnSpc>
                <a:spcPts val="3359"/>
              </a:lnSpc>
            </a:pPr>
            <a:r>
              <a:rPr lang="en-US" sz="2400" spc="96">
                <a:solidFill>
                  <a:srgbClr val="292929"/>
                </a:solidFill>
                <a:latin typeface="Aileron Regular"/>
              </a:rPr>
              <a:t>Why ACT?</a:t>
            </a:r>
          </a:p>
          <a:p>
            <a:pPr>
              <a:lnSpc>
                <a:spcPts val="3359"/>
              </a:lnSpc>
            </a:pPr>
            <a:r>
              <a:rPr lang="en-US" sz="2400" spc="96">
                <a:solidFill>
                  <a:srgbClr val="292929"/>
                </a:solidFill>
                <a:latin typeface="Aileron Regular"/>
              </a:rPr>
              <a:t>Thessaloniki</a:t>
            </a:r>
          </a:p>
          <a:p>
            <a:pPr>
              <a:lnSpc>
                <a:spcPts val="3359"/>
              </a:lnSpc>
            </a:pPr>
            <a:r>
              <a:rPr lang="en-US" sz="2399" spc="95">
                <a:solidFill>
                  <a:srgbClr val="292929"/>
                </a:solidFill>
                <a:latin typeface="Aileron Regular"/>
              </a:rPr>
              <a:t>Academics</a:t>
            </a:r>
          </a:p>
          <a:p>
            <a:pPr>
              <a:lnSpc>
                <a:spcPts val="3359"/>
              </a:lnSpc>
            </a:pPr>
            <a:r>
              <a:rPr lang="en-US" sz="2400" spc="96">
                <a:solidFill>
                  <a:srgbClr val="292929"/>
                </a:solidFill>
                <a:latin typeface="Aileron Regular"/>
              </a:rPr>
              <a:t>Community</a:t>
            </a:r>
          </a:p>
          <a:p>
            <a:pPr>
              <a:lnSpc>
                <a:spcPts val="3359"/>
              </a:lnSpc>
            </a:pPr>
            <a:r>
              <a:rPr lang="en-US" sz="2400" spc="96">
                <a:solidFill>
                  <a:srgbClr val="292929"/>
                </a:solidFill>
                <a:latin typeface="Aileron Regular"/>
              </a:rPr>
              <a:t>Who We Partner With</a:t>
            </a:r>
          </a:p>
          <a:p>
            <a:pPr>
              <a:lnSpc>
                <a:spcPts val="3359"/>
              </a:lnSpc>
            </a:pPr>
            <a:r>
              <a:rPr lang="en-US" sz="2399" spc="95">
                <a:solidFill>
                  <a:srgbClr val="292929"/>
                </a:solidFill>
                <a:latin typeface="Aileron Regular"/>
              </a:rPr>
              <a:t>Interested in Partnering?</a:t>
            </a:r>
          </a:p>
          <a:p>
            <a:pPr>
              <a:lnSpc>
                <a:spcPts val="3359"/>
              </a:lnSpc>
            </a:pPr>
            <a:r>
              <a:rPr lang="en-US" sz="2399" spc="95">
                <a:solidFill>
                  <a:srgbClr val="292929"/>
                </a:solidFill>
                <a:latin typeface="Aileron Regular"/>
              </a:rPr>
              <a:t>Contact Information</a:t>
            </a:r>
          </a:p>
        </p:txBody>
      </p:sp>
      <p:grpSp>
        <p:nvGrpSpPr>
          <p:cNvPr id="3" name="Group 3"/>
          <p:cNvGrpSpPr/>
          <p:nvPr/>
        </p:nvGrpSpPr>
        <p:grpSpPr>
          <a:xfrm>
            <a:off x="1289352" y="3384889"/>
            <a:ext cx="6414772" cy="3517221"/>
            <a:chOff x="0" y="0"/>
            <a:chExt cx="8553029" cy="4689628"/>
          </a:xfrm>
        </p:grpSpPr>
        <p:sp>
          <p:nvSpPr>
            <p:cNvPr id="4" name="TextBox 4"/>
            <p:cNvSpPr txBox="1"/>
            <p:nvPr/>
          </p:nvSpPr>
          <p:spPr>
            <a:xfrm>
              <a:off x="0" y="-9525"/>
              <a:ext cx="8553029" cy="3238151"/>
            </a:xfrm>
            <a:prstGeom prst="rect">
              <a:avLst/>
            </a:prstGeom>
          </p:spPr>
          <p:txBody>
            <a:bodyPr lIns="0" tIns="0" rIns="0" bIns="0" rtlCol="0" anchor="t">
              <a:spAutoFit/>
            </a:bodyPr>
            <a:lstStyle/>
            <a:p>
              <a:pPr>
                <a:lnSpc>
                  <a:spcPts val="9600"/>
                </a:lnSpc>
              </a:pPr>
              <a:r>
                <a:rPr lang="en-US" sz="8000">
                  <a:solidFill>
                    <a:srgbClr val="6B003D"/>
                  </a:solidFill>
                  <a:latin typeface="Aileron Heavy"/>
                </a:rPr>
                <a:t>Presentation Overview</a:t>
              </a:r>
            </a:p>
          </p:txBody>
        </p:sp>
        <p:sp>
          <p:nvSpPr>
            <p:cNvPr id="5" name="AutoShape 5"/>
            <p:cNvSpPr/>
            <p:nvPr/>
          </p:nvSpPr>
          <p:spPr>
            <a:xfrm>
              <a:off x="1940831" y="4116120"/>
              <a:ext cx="855919" cy="184093"/>
            </a:xfrm>
            <a:prstGeom prst="rect">
              <a:avLst/>
            </a:prstGeom>
            <a:solidFill>
              <a:srgbClr val="6B003D"/>
            </a:solidFill>
          </p:spPr>
        </p:sp>
        <p:sp>
          <p:nvSpPr>
            <p:cNvPr id="6" name="TextBox 6"/>
            <p:cNvSpPr txBox="1"/>
            <p:nvPr/>
          </p:nvSpPr>
          <p:spPr>
            <a:xfrm>
              <a:off x="0" y="3726705"/>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02</a:t>
              </a:r>
            </a:p>
          </p:txBody>
        </p:sp>
      </p:grpSp>
      <p:sp>
        <p:nvSpPr>
          <p:cNvPr id="7" name="AutoShape 7"/>
          <p:cNvSpPr/>
          <p:nvPr/>
        </p:nvSpPr>
        <p:spPr>
          <a:xfrm>
            <a:off x="0" y="9339369"/>
            <a:ext cx="18288000" cy="947631"/>
          </a:xfrm>
          <a:prstGeom prst="rect">
            <a:avLst/>
          </a:prstGeom>
          <a:solidFill>
            <a:srgbClr val="FFFFFF"/>
          </a:solidFill>
        </p:spPr>
      </p:sp>
      <p:grpSp>
        <p:nvGrpSpPr>
          <p:cNvPr id="8" name="Group 8"/>
          <p:cNvGrpSpPr/>
          <p:nvPr/>
        </p:nvGrpSpPr>
        <p:grpSpPr>
          <a:xfrm>
            <a:off x="16645217" y="9736984"/>
            <a:ext cx="614083" cy="152400"/>
            <a:chOff x="0" y="0"/>
            <a:chExt cx="1729668" cy="429260"/>
          </a:xfrm>
        </p:grpSpPr>
        <p:sp>
          <p:nvSpPr>
            <p:cNvPr id="9" name="Freeform 9"/>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10" name="Group 10"/>
          <p:cNvGrpSpPr/>
          <p:nvPr/>
        </p:nvGrpSpPr>
        <p:grpSpPr>
          <a:xfrm>
            <a:off x="16370432" y="1028700"/>
            <a:ext cx="867576" cy="228600"/>
            <a:chOff x="0" y="0"/>
            <a:chExt cx="1156768" cy="304800"/>
          </a:xfrm>
        </p:grpSpPr>
        <p:grpSp>
          <p:nvGrpSpPr>
            <p:cNvPr id="11" name="Group 11"/>
            <p:cNvGrpSpPr>
              <a:grpSpLocks noChangeAspect="1"/>
            </p:cNvGrpSpPr>
            <p:nvPr/>
          </p:nvGrpSpPr>
          <p:grpSpPr>
            <a:xfrm>
              <a:off x="0" y="0"/>
              <a:ext cx="304800" cy="30480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13" name="Group 13"/>
            <p:cNvGrpSpPr>
              <a:grpSpLocks noChangeAspect="1"/>
            </p:cNvGrpSpPr>
            <p:nvPr/>
          </p:nvGrpSpPr>
          <p:grpSpPr>
            <a:xfrm>
              <a:off x="851968" y="0"/>
              <a:ext cx="304800" cy="304800"/>
              <a:chOff x="6705600" y="1371600"/>
              <a:chExt cx="10972800" cy="10972800"/>
            </a:xfrm>
          </p:grpSpPr>
          <p:sp>
            <p:nvSpPr>
              <p:cNvPr id="14" name="Freeform 1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5" name="Group 15"/>
            <p:cNvGrpSpPr>
              <a:grpSpLocks noChangeAspect="1"/>
            </p:cNvGrpSpPr>
            <p:nvPr/>
          </p:nvGrpSpPr>
          <p:grpSpPr>
            <a:xfrm>
              <a:off x="425984" y="0"/>
              <a:ext cx="304800" cy="304800"/>
              <a:chOff x="0" y="0"/>
              <a:chExt cx="1708150" cy="1708150"/>
            </a:xfrm>
          </p:grpSpPr>
          <p:sp>
            <p:nvSpPr>
              <p:cNvPr id="16" name="Freeform 16"/>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38225"/>
            <a:ext cx="6414772" cy="3517221"/>
            <a:chOff x="0" y="0"/>
            <a:chExt cx="8553029" cy="4689628"/>
          </a:xfrm>
        </p:grpSpPr>
        <p:sp>
          <p:nvSpPr>
            <p:cNvPr id="3" name="TextBox 3"/>
            <p:cNvSpPr txBox="1"/>
            <p:nvPr/>
          </p:nvSpPr>
          <p:spPr>
            <a:xfrm>
              <a:off x="0" y="-9525"/>
              <a:ext cx="8553029" cy="3238151"/>
            </a:xfrm>
            <a:prstGeom prst="rect">
              <a:avLst/>
            </a:prstGeom>
          </p:spPr>
          <p:txBody>
            <a:bodyPr lIns="0" tIns="0" rIns="0" bIns="0" rtlCol="0" anchor="t">
              <a:spAutoFit/>
            </a:bodyPr>
            <a:lstStyle/>
            <a:p>
              <a:pPr>
                <a:lnSpc>
                  <a:spcPts val="9600"/>
                </a:lnSpc>
              </a:pPr>
              <a:r>
                <a:rPr lang="en-US" sz="8000">
                  <a:solidFill>
                    <a:srgbClr val="6B003D"/>
                  </a:solidFill>
                  <a:latin typeface="Aileron Heavy"/>
                </a:rPr>
                <a:t>Who Are We?</a:t>
              </a:r>
            </a:p>
          </p:txBody>
        </p:sp>
        <p:sp>
          <p:nvSpPr>
            <p:cNvPr id="4" name="AutoShape 4"/>
            <p:cNvSpPr/>
            <p:nvPr/>
          </p:nvSpPr>
          <p:spPr>
            <a:xfrm>
              <a:off x="1940831" y="4116120"/>
              <a:ext cx="855919" cy="184093"/>
            </a:xfrm>
            <a:prstGeom prst="rect">
              <a:avLst/>
            </a:prstGeom>
            <a:solidFill>
              <a:srgbClr val="6B003D"/>
            </a:solidFill>
          </p:spPr>
        </p:sp>
        <p:sp>
          <p:nvSpPr>
            <p:cNvPr id="5" name="TextBox 5"/>
            <p:cNvSpPr txBox="1"/>
            <p:nvPr/>
          </p:nvSpPr>
          <p:spPr>
            <a:xfrm>
              <a:off x="0" y="3726705"/>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03</a:t>
              </a:r>
            </a:p>
          </p:txBody>
        </p:sp>
      </p:grpSp>
      <p:grpSp>
        <p:nvGrpSpPr>
          <p:cNvPr id="6" name="Group 6"/>
          <p:cNvGrpSpPr/>
          <p:nvPr/>
        </p:nvGrpSpPr>
        <p:grpSpPr>
          <a:xfrm>
            <a:off x="8904127" y="168773"/>
            <a:ext cx="8729246" cy="8656871"/>
            <a:chOff x="0" y="0"/>
            <a:chExt cx="11638994" cy="11542495"/>
          </a:xfrm>
        </p:grpSpPr>
        <p:sp>
          <p:nvSpPr>
            <p:cNvPr id="7" name="TextBox 7"/>
            <p:cNvSpPr txBox="1"/>
            <p:nvPr/>
          </p:nvSpPr>
          <p:spPr>
            <a:xfrm>
              <a:off x="0" y="784334"/>
              <a:ext cx="11638994" cy="1550619"/>
            </a:xfrm>
            <a:prstGeom prst="rect">
              <a:avLst/>
            </a:prstGeom>
          </p:spPr>
          <p:txBody>
            <a:bodyPr lIns="0" tIns="0" rIns="0" bIns="0" rtlCol="0" anchor="t">
              <a:spAutoFit/>
            </a:bodyPr>
            <a:lstStyle/>
            <a:p>
              <a:pPr>
                <a:lnSpc>
                  <a:spcPts val="3220"/>
                </a:lnSpc>
              </a:pPr>
              <a:r>
                <a:rPr lang="en-US" sz="2300" spc="92">
                  <a:solidFill>
                    <a:srgbClr val="292929"/>
                  </a:solidFill>
                  <a:latin typeface="Aileron Regular"/>
                </a:rPr>
                <a:t>Anatolia College, a</a:t>
              </a:r>
              <a:r>
                <a:rPr lang="en-US" sz="2300" spc="92">
                  <a:solidFill>
                    <a:srgbClr val="292929"/>
                  </a:solidFill>
                  <a:latin typeface="Aileron Regular Bold"/>
                </a:rPr>
                <a:t> K through MBA </a:t>
              </a:r>
              <a:r>
                <a:rPr lang="en-US" sz="2300" spc="92">
                  <a:solidFill>
                    <a:srgbClr val="292929"/>
                  </a:solidFill>
                  <a:latin typeface="Aileron Regular"/>
                </a:rPr>
                <a:t>educational institution, has been serving students in the region since 1886 and in Thessaloniki since 1924.</a:t>
              </a:r>
            </a:p>
          </p:txBody>
        </p:sp>
        <p:sp>
          <p:nvSpPr>
            <p:cNvPr id="8" name="TextBox 8"/>
            <p:cNvSpPr txBox="1"/>
            <p:nvPr/>
          </p:nvSpPr>
          <p:spPr>
            <a:xfrm>
              <a:off x="0" y="-57150"/>
              <a:ext cx="11638994" cy="565174"/>
            </a:xfrm>
            <a:prstGeom prst="rect">
              <a:avLst/>
            </a:prstGeom>
          </p:spPr>
          <p:txBody>
            <a:bodyPr lIns="0" tIns="0" rIns="0" bIns="0" rtlCol="0" anchor="t">
              <a:spAutoFit/>
            </a:bodyPr>
            <a:lstStyle/>
            <a:p>
              <a:pPr>
                <a:lnSpc>
                  <a:spcPts val="3624"/>
                </a:lnSpc>
              </a:pPr>
              <a:r>
                <a:rPr lang="en-US" sz="2588" spc="103">
                  <a:solidFill>
                    <a:srgbClr val="6B003D"/>
                  </a:solidFill>
                  <a:latin typeface="Aileron Regular Bold"/>
                </a:rPr>
                <a:t>ANATOLA COLLEGE</a:t>
              </a:r>
            </a:p>
          </p:txBody>
        </p:sp>
        <p:sp>
          <p:nvSpPr>
            <p:cNvPr id="9" name="TextBox 9"/>
            <p:cNvSpPr txBox="1"/>
            <p:nvPr/>
          </p:nvSpPr>
          <p:spPr>
            <a:xfrm>
              <a:off x="0" y="4597661"/>
              <a:ext cx="11638994" cy="2604543"/>
            </a:xfrm>
            <a:prstGeom prst="rect">
              <a:avLst/>
            </a:prstGeom>
          </p:spPr>
          <p:txBody>
            <a:bodyPr lIns="0" tIns="0" rIns="0" bIns="0" rtlCol="0" anchor="t">
              <a:spAutoFit/>
            </a:bodyPr>
            <a:lstStyle/>
            <a:p>
              <a:pPr marL="0" lvl="0" indent="0" algn="l">
                <a:lnSpc>
                  <a:spcPts val="3219"/>
                </a:lnSpc>
                <a:spcBef>
                  <a:spcPct val="0"/>
                </a:spcBef>
              </a:pPr>
              <a:r>
                <a:rPr lang="en-US" sz="2300" spc="92">
                  <a:solidFill>
                    <a:srgbClr val="292929"/>
                  </a:solidFill>
                  <a:latin typeface="Aileron Regular"/>
                </a:rPr>
                <a:t>ACT- The Ame</a:t>
              </a:r>
              <a:r>
                <a:rPr lang="en-US" sz="2300" u="none" spc="92">
                  <a:solidFill>
                    <a:srgbClr val="292929"/>
                  </a:solidFill>
                  <a:latin typeface="Aileron Regular"/>
                </a:rPr>
                <a:t>rican College of Thessaloniki is the </a:t>
              </a:r>
              <a:r>
                <a:rPr lang="en-US" sz="2300" u="none" spc="92">
                  <a:solidFill>
                    <a:srgbClr val="292929"/>
                  </a:solidFill>
                  <a:latin typeface="Aileron Regular Bold"/>
                </a:rPr>
                <a:t>post-secondary division </a:t>
              </a:r>
              <a:r>
                <a:rPr lang="en-US" sz="2300" u="none" spc="92">
                  <a:solidFill>
                    <a:srgbClr val="292929"/>
                  </a:solidFill>
                  <a:latin typeface="Aileron Regular"/>
                </a:rPr>
                <a:t>of Anatolia College, an institution dating back to 1886.  With its exceptional location, multinational student population, and vibrant community</a:t>
              </a:r>
              <a:r>
                <a:rPr lang="en-US" sz="2300" u="none" spc="92">
                  <a:solidFill>
                    <a:srgbClr val="292929"/>
                  </a:solidFill>
                  <a:latin typeface="Aileron Regular Bold"/>
                </a:rPr>
                <a:t>, it stands as the largest study abroad program for US students in Greece.</a:t>
              </a:r>
            </a:p>
          </p:txBody>
        </p:sp>
        <p:sp>
          <p:nvSpPr>
            <p:cNvPr id="10" name="TextBox 10"/>
            <p:cNvSpPr txBox="1"/>
            <p:nvPr/>
          </p:nvSpPr>
          <p:spPr>
            <a:xfrm>
              <a:off x="0" y="3756178"/>
              <a:ext cx="11638994" cy="565174"/>
            </a:xfrm>
            <a:prstGeom prst="rect">
              <a:avLst/>
            </a:prstGeom>
          </p:spPr>
          <p:txBody>
            <a:bodyPr lIns="0" tIns="0" rIns="0" bIns="0" rtlCol="0" anchor="t">
              <a:spAutoFit/>
            </a:bodyPr>
            <a:lstStyle/>
            <a:p>
              <a:pPr>
                <a:lnSpc>
                  <a:spcPts val="3624"/>
                </a:lnSpc>
              </a:pPr>
              <a:r>
                <a:rPr lang="en-US" sz="2588" spc="103">
                  <a:solidFill>
                    <a:srgbClr val="6B003D"/>
                  </a:solidFill>
                  <a:latin typeface="Aileron Regular Bold"/>
                </a:rPr>
                <a:t>ACT- THE AMERICAN COLLEGE OF THESSALONIKI</a:t>
              </a:r>
            </a:p>
          </p:txBody>
        </p:sp>
        <p:sp>
          <p:nvSpPr>
            <p:cNvPr id="11" name="TextBox 11"/>
            <p:cNvSpPr txBox="1"/>
            <p:nvPr/>
          </p:nvSpPr>
          <p:spPr>
            <a:xfrm>
              <a:off x="0" y="9464914"/>
              <a:ext cx="11638994" cy="2077581"/>
            </a:xfrm>
            <a:prstGeom prst="rect">
              <a:avLst/>
            </a:prstGeom>
          </p:spPr>
          <p:txBody>
            <a:bodyPr lIns="0" tIns="0" rIns="0" bIns="0" rtlCol="0" anchor="t">
              <a:spAutoFit/>
            </a:bodyPr>
            <a:lstStyle/>
            <a:p>
              <a:pPr marL="0" lvl="0" indent="0" algn="l">
                <a:lnSpc>
                  <a:spcPts val="3219"/>
                </a:lnSpc>
                <a:spcBef>
                  <a:spcPct val="0"/>
                </a:spcBef>
              </a:pPr>
              <a:r>
                <a:rPr lang="en-US" sz="2300" spc="92">
                  <a:solidFill>
                    <a:srgbClr val="292929"/>
                  </a:solidFill>
                  <a:latin typeface="Aileron Regular"/>
                </a:rPr>
                <a:t>ACT is accredited in the </a:t>
              </a:r>
              <a:r>
                <a:rPr lang="en-US" sz="2300" spc="92">
                  <a:solidFill>
                    <a:srgbClr val="292929"/>
                  </a:solidFill>
                  <a:latin typeface="Aileron Regular Bold"/>
                </a:rPr>
                <a:t>United States by</a:t>
              </a:r>
              <a:r>
                <a:rPr lang="en-US" sz="2300" spc="92">
                  <a:solidFill>
                    <a:srgbClr val="292929"/>
                  </a:solidFill>
                  <a:latin typeface="Aileron Regular"/>
                </a:rPr>
                <a:t> </a:t>
              </a:r>
              <a:r>
                <a:rPr lang="en-US" sz="2300" spc="92">
                  <a:solidFill>
                    <a:srgbClr val="292929"/>
                  </a:solidFill>
                  <a:latin typeface="Aileron Regular Bold"/>
                </a:rPr>
                <a:t>NECHE</a:t>
              </a:r>
              <a:r>
                <a:rPr lang="en-US" sz="2300" spc="92">
                  <a:solidFill>
                    <a:srgbClr val="292929"/>
                  </a:solidFill>
                  <a:latin typeface="Aileron Regular"/>
                </a:rPr>
                <a:t> (New England Commission of Higher Education) and the undergraduate programs delivered at ACT are also validated by</a:t>
              </a:r>
              <a:r>
                <a:rPr lang="en-US" sz="2300" spc="92">
                  <a:solidFill>
                    <a:srgbClr val="292929"/>
                  </a:solidFill>
                  <a:latin typeface="Aileron Regular Bold"/>
                </a:rPr>
                <a:t> Open University, UK</a:t>
              </a:r>
            </a:p>
          </p:txBody>
        </p:sp>
        <p:sp>
          <p:nvSpPr>
            <p:cNvPr id="12" name="TextBox 12"/>
            <p:cNvSpPr txBox="1"/>
            <p:nvPr/>
          </p:nvSpPr>
          <p:spPr>
            <a:xfrm>
              <a:off x="0" y="8623430"/>
              <a:ext cx="11638994" cy="565174"/>
            </a:xfrm>
            <a:prstGeom prst="rect">
              <a:avLst/>
            </a:prstGeom>
          </p:spPr>
          <p:txBody>
            <a:bodyPr lIns="0" tIns="0" rIns="0" bIns="0" rtlCol="0" anchor="t">
              <a:spAutoFit/>
            </a:bodyPr>
            <a:lstStyle/>
            <a:p>
              <a:pPr>
                <a:lnSpc>
                  <a:spcPts val="3624"/>
                </a:lnSpc>
              </a:pPr>
              <a:r>
                <a:rPr lang="en-US" sz="2588" spc="103">
                  <a:solidFill>
                    <a:srgbClr val="6B003D"/>
                  </a:solidFill>
                  <a:latin typeface="Aileron Regular Bold"/>
                </a:rPr>
                <a:t>ACCREDITATION</a:t>
              </a:r>
            </a:p>
          </p:txBody>
        </p:sp>
      </p:grpSp>
      <p:sp>
        <p:nvSpPr>
          <p:cNvPr id="13" name="AutoShape 13"/>
          <p:cNvSpPr/>
          <p:nvPr/>
        </p:nvSpPr>
        <p:spPr>
          <a:xfrm>
            <a:off x="0" y="9310794"/>
            <a:ext cx="18288000" cy="947631"/>
          </a:xfrm>
          <a:prstGeom prst="rect">
            <a:avLst/>
          </a:prstGeom>
          <a:solidFill>
            <a:srgbClr val="FFFFFF"/>
          </a:solidFill>
        </p:spPr>
      </p:sp>
      <p:grpSp>
        <p:nvGrpSpPr>
          <p:cNvPr id="14" name="Group 14"/>
          <p:cNvGrpSpPr/>
          <p:nvPr/>
        </p:nvGrpSpPr>
        <p:grpSpPr>
          <a:xfrm>
            <a:off x="16645217" y="9736984"/>
            <a:ext cx="614083" cy="152400"/>
            <a:chOff x="0" y="0"/>
            <a:chExt cx="1729668" cy="429260"/>
          </a:xfrm>
        </p:grpSpPr>
        <p:sp>
          <p:nvSpPr>
            <p:cNvPr id="15" name="Freeform 15"/>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0463528" y="2456595"/>
            <a:ext cx="6795772" cy="2497827"/>
            <a:chOff x="0" y="0"/>
            <a:chExt cx="9061029" cy="3330436"/>
          </a:xfrm>
        </p:grpSpPr>
        <p:sp>
          <p:nvSpPr>
            <p:cNvPr id="3" name="TextBox 3"/>
            <p:cNvSpPr txBox="1"/>
            <p:nvPr/>
          </p:nvSpPr>
          <p:spPr>
            <a:xfrm>
              <a:off x="0" y="-9525"/>
              <a:ext cx="9061029" cy="1623838"/>
            </a:xfrm>
            <a:prstGeom prst="rect">
              <a:avLst/>
            </a:prstGeom>
          </p:spPr>
          <p:txBody>
            <a:bodyPr lIns="0" tIns="0" rIns="0" bIns="0" rtlCol="0" anchor="t">
              <a:spAutoFit/>
            </a:bodyPr>
            <a:lstStyle/>
            <a:p>
              <a:pPr>
                <a:lnSpc>
                  <a:spcPts val="9600"/>
                </a:lnSpc>
              </a:pPr>
              <a:r>
                <a:rPr lang="en-US" sz="8000">
                  <a:solidFill>
                    <a:srgbClr val="6B003D"/>
                  </a:solidFill>
                  <a:latin typeface="Aileron Heavy"/>
                </a:rPr>
                <a:t>Our Mission</a:t>
              </a:r>
            </a:p>
          </p:txBody>
        </p:sp>
        <p:sp>
          <p:nvSpPr>
            <p:cNvPr id="4" name="AutoShape 4"/>
            <p:cNvSpPr/>
            <p:nvPr/>
          </p:nvSpPr>
          <p:spPr>
            <a:xfrm>
              <a:off x="1940831" y="2756927"/>
              <a:ext cx="855919" cy="184093"/>
            </a:xfrm>
            <a:prstGeom prst="rect">
              <a:avLst/>
            </a:prstGeom>
            <a:solidFill>
              <a:srgbClr val="6B003D"/>
            </a:solidFill>
          </p:spPr>
        </p:sp>
        <p:sp>
          <p:nvSpPr>
            <p:cNvPr id="5" name="TextBox 5"/>
            <p:cNvSpPr txBox="1"/>
            <p:nvPr/>
          </p:nvSpPr>
          <p:spPr>
            <a:xfrm>
              <a:off x="0" y="2367512"/>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04</a:t>
              </a:r>
            </a:p>
          </p:txBody>
        </p:sp>
      </p:grpSp>
      <p:sp>
        <p:nvSpPr>
          <p:cNvPr id="6" name="TextBox 6"/>
          <p:cNvSpPr txBox="1"/>
          <p:nvPr/>
        </p:nvSpPr>
        <p:spPr>
          <a:xfrm>
            <a:off x="131210" y="31218"/>
            <a:ext cx="8277272" cy="6205473"/>
          </a:xfrm>
          <a:prstGeom prst="rect">
            <a:avLst/>
          </a:prstGeom>
        </p:spPr>
        <p:txBody>
          <a:bodyPr lIns="0" tIns="0" rIns="0" bIns="0" rtlCol="0" anchor="t">
            <a:spAutoFit/>
          </a:bodyPr>
          <a:lstStyle/>
          <a:p>
            <a:pPr>
              <a:lnSpc>
                <a:spcPts val="3219"/>
              </a:lnSpc>
            </a:pPr>
            <a:r>
              <a:rPr lang="en-US" sz="2300" spc="92">
                <a:solidFill>
                  <a:srgbClr val="292929"/>
                </a:solidFill>
                <a:latin typeface="Aileron Regular"/>
              </a:rPr>
              <a:t>Drawing on the principles of the American liberal Arts educational philosophy we foster depth and breadth of knowledge, grounded on theory, scholarly research, and intellectual freedom. Our faculty members are passionate about teaching, value close relationships with our students, and strive to instill in them the desire to pursue academic and professional excellence and personal enrichment.</a:t>
            </a:r>
          </a:p>
          <a:p>
            <a:pPr>
              <a:lnSpc>
                <a:spcPts val="3219"/>
              </a:lnSpc>
            </a:pPr>
            <a:endParaRPr lang="en-US" sz="2300" spc="92">
              <a:solidFill>
                <a:srgbClr val="292929"/>
              </a:solidFill>
              <a:latin typeface="Aileron Regular"/>
            </a:endParaRPr>
          </a:p>
          <a:p>
            <a:pPr>
              <a:lnSpc>
                <a:spcPts val="3219"/>
              </a:lnSpc>
            </a:pPr>
            <a:r>
              <a:rPr lang="en-US" sz="2300" spc="92">
                <a:solidFill>
                  <a:srgbClr val="292929"/>
                </a:solidFill>
                <a:latin typeface="Aileron Regular"/>
              </a:rPr>
              <a:t>Paramount to our mission is our institution’s contribution to society by cultivating students’ </a:t>
            </a:r>
            <a:r>
              <a:rPr lang="en-US" sz="2300" spc="92">
                <a:solidFill>
                  <a:srgbClr val="292929"/>
                </a:solidFill>
                <a:latin typeface="Aileron Regular Bold"/>
              </a:rPr>
              <a:t>democratic and civic awareness</a:t>
            </a:r>
            <a:r>
              <a:rPr lang="en-US" sz="2300" spc="92">
                <a:solidFill>
                  <a:srgbClr val="292929"/>
                </a:solidFill>
                <a:latin typeface="Aileron Regular"/>
              </a:rPr>
              <a:t>, enhancing a sense of</a:t>
            </a:r>
            <a:r>
              <a:rPr lang="en-US" sz="2300" spc="92">
                <a:solidFill>
                  <a:srgbClr val="292929"/>
                </a:solidFill>
                <a:latin typeface="Aileron Regular Bold"/>
              </a:rPr>
              <a:t> individual and social responsibility</a:t>
            </a:r>
            <a:r>
              <a:rPr lang="en-US" sz="2300" spc="92">
                <a:solidFill>
                  <a:srgbClr val="292929"/>
                </a:solidFill>
                <a:latin typeface="Aileron Regular"/>
              </a:rPr>
              <a:t>, and creating a spirit of esteem for others, social institutions, and </a:t>
            </a:r>
            <a:r>
              <a:rPr lang="en-US" sz="2300" spc="92">
                <a:solidFill>
                  <a:srgbClr val="292929"/>
                </a:solidFill>
                <a:latin typeface="Aileron Regular Bold"/>
              </a:rPr>
              <a:t>the environment.</a:t>
            </a:r>
          </a:p>
          <a:p>
            <a:pPr>
              <a:lnSpc>
                <a:spcPts val="3219"/>
              </a:lnSpc>
            </a:pPr>
            <a:endParaRPr lang="en-US" sz="2300" spc="92">
              <a:solidFill>
                <a:srgbClr val="292929"/>
              </a:solidFill>
              <a:latin typeface="Aileron Regular Bold"/>
            </a:endParaRPr>
          </a:p>
          <a:p>
            <a:pPr>
              <a:lnSpc>
                <a:spcPts val="3219"/>
              </a:lnSpc>
            </a:pPr>
            <a:endParaRPr lang="en-US" sz="2300" spc="92">
              <a:solidFill>
                <a:srgbClr val="292929"/>
              </a:solidFill>
              <a:latin typeface="Aileron Regular Bold"/>
            </a:endParaRPr>
          </a:p>
        </p:txBody>
      </p:sp>
      <p:sp>
        <p:nvSpPr>
          <p:cNvPr id="7" name="AutoShape 7"/>
          <p:cNvSpPr/>
          <p:nvPr/>
        </p:nvSpPr>
        <p:spPr>
          <a:xfrm>
            <a:off x="0" y="9339369"/>
            <a:ext cx="18288000" cy="947631"/>
          </a:xfrm>
          <a:prstGeom prst="rect">
            <a:avLst/>
          </a:prstGeom>
          <a:solidFill>
            <a:srgbClr val="FFFFFF"/>
          </a:solidFill>
        </p:spPr>
      </p:sp>
      <p:grpSp>
        <p:nvGrpSpPr>
          <p:cNvPr id="8" name="Group 8"/>
          <p:cNvGrpSpPr/>
          <p:nvPr/>
        </p:nvGrpSpPr>
        <p:grpSpPr>
          <a:xfrm>
            <a:off x="16645217" y="9736984"/>
            <a:ext cx="614083" cy="152400"/>
            <a:chOff x="0" y="0"/>
            <a:chExt cx="1729668" cy="429260"/>
          </a:xfrm>
        </p:grpSpPr>
        <p:sp>
          <p:nvSpPr>
            <p:cNvPr id="9" name="Freeform 9"/>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10" name="Group 10"/>
          <p:cNvGrpSpPr/>
          <p:nvPr/>
        </p:nvGrpSpPr>
        <p:grpSpPr>
          <a:xfrm>
            <a:off x="16370432" y="1028700"/>
            <a:ext cx="867576" cy="228600"/>
            <a:chOff x="0" y="0"/>
            <a:chExt cx="1156768" cy="304800"/>
          </a:xfrm>
        </p:grpSpPr>
        <p:grpSp>
          <p:nvGrpSpPr>
            <p:cNvPr id="11" name="Group 11"/>
            <p:cNvGrpSpPr>
              <a:grpSpLocks noChangeAspect="1"/>
            </p:cNvGrpSpPr>
            <p:nvPr/>
          </p:nvGrpSpPr>
          <p:grpSpPr>
            <a:xfrm>
              <a:off x="0" y="0"/>
              <a:ext cx="304800" cy="30480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13" name="Group 13"/>
            <p:cNvGrpSpPr>
              <a:grpSpLocks noChangeAspect="1"/>
            </p:cNvGrpSpPr>
            <p:nvPr/>
          </p:nvGrpSpPr>
          <p:grpSpPr>
            <a:xfrm>
              <a:off x="851968" y="0"/>
              <a:ext cx="304800" cy="304800"/>
              <a:chOff x="6705600" y="1371600"/>
              <a:chExt cx="10972800" cy="10972800"/>
            </a:xfrm>
          </p:grpSpPr>
          <p:sp>
            <p:nvSpPr>
              <p:cNvPr id="14" name="Freeform 1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5" name="Group 15"/>
            <p:cNvGrpSpPr>
              <a:grpSpLocks noChangeAspect="1"/>
            </p:cNvGrpSpPr>
            <p:nvPr/>
          </p:nvGrpSpPr>
          <p:grpSpPr>
            <a:xfrm>
              <a:off x="425984" y="0"/>
              <a:ext cx="304800" cy="304800"/>
              <a:chOff x="0" y="0"/>
              <a:chExt cx="1708150" cy="1708150"/>
            </a:xfrm>
          </p:grpSpPr>
          <p:sp>
            <p:nvSpPr>
              <p:cNvPr id="16" name="Freeform 16"/>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grpSp>
        <p:nvGrpSpPr>
          <p:cNvPr id="17" name="Group 17"/>
          <p:cNvGrpSpPr/>
          <p:nvPr/>
        </p:nvGrpSpPr>
        <p:grpSpPr>
          <a:xfrm>
            <a:off x="131210" y="6112250"/>
            <a:ext cx="5450461" cy="2974551"/>
            <a:chOff x="0" y="0"/>
            <a:chExt cx="7267281" cy="3966068"/>
          </a:xfrm>
        </p:grpSpPr>
        <p:sp>
          <p:nvSpPr>
            <p:cNvPr id="18" name="TextBox 18"/>
            <p:cNvSpPr txBox="1"/>
            <p:nvPr/>
          </p:nvSpPr>
          <p:spPr>
            <a:xfrm>
              <a:off x="0" y="860326"/>
              <a:ext cx="7267281" cy="3105741"/>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292929"/>
                  </a:solidFill>
                  <a:latin typeface="Aileron Regular"/>
                </a:rPr>
                <a:t>Academic &amp; Professional Excellence</a:t>
              </a:r>
            </a:p>
            <a:p>
              <a:pPr marL="379730" lvl="1" indent="-189865">
                <a:lnSpc>
                  <a:spcPts val="3219"/>
                </a:lnSpc>
                <a:buFont typeface="Arial"/>
                <a:buChar char="•"/>
              </a:pPr>
              <a:r>
                <a:rPr lang="en-US" sz="2300" spc="92">
                  <a:solidFill>
                    <a:srgbClr val="292929"/>
                  </a:solidFill>
                  <a:latin typeface="Aileron Regular"/>
                </a:rPr>
                <a:t>Critical Thinking</a:t>
              </a:r>
            </a:p>
            <a:p>
              <a:pPr marL="379730" lvl="1" indent="-189865">
                <a:lnSpc>
                  <a:spcPts val="3219"/>
                </a:lnSpc>
                <a:buFont typeface="Arial"/>
                <a:buChar char="•"/>
              </a:pPr>
              <a:r>
                <a:rPr lang="en-US" sz="2300" spc="92">
                  <a:solidFill>
                    <a:srgbClr val="292929"/>
                  </a:solidFill>
                  <a:latin typeface="Aileron Regular"/>
                </a:rPr>
                <a:t>Personal Enrichment</a:t>
              </a:r>
            </a:p>
            <a:p>
              <a:pPr marL="379730" lvl="1" indent="-189865">
                <a:lnSpc>
                  <a:spcPts val="3219"/>
                </a:lnSpc>
                <a:buFont typeface="Arial"/>
                <a:buChar char="•"/>
              </a:pPr>
              <a:r>
                <a:rPr lang="en-US" sz="2300" spc="92">
                  <a:solidFill>
                    <a:srgbClr val="292929"/>
                  </a:solidFill>
                  <a:latin typeface="Aileron Regular"/>
                </a:rPr>
                <a:t>Respect &amp; Responsibility</a:t>
              </a:r>
            </a:p>
            <a:p>
              <a:pPr marL="379730" lvl="1" indent="-189865">
                <a:lnSpc>
                  <a:spcPts val="3219"/>
                </a:lnSpc>
                <a:buFont typeface="Arial"/>
                <a:buChar char="•"/>
              </a:pPr>
              <a:r>
                <a:rPr lang="en-US" sz="2300" spc="92">
                  <a:solidFill>
                    <a:srgbClr val="292929"/>
                  </a:solidFill>
                  <a:latin typeface="Aileron Regular"/>
                </a:rPr>
                <a:t>Appreciation of Diversity</a:t>
              </a:r>
            </a:p>
          </p:txBody>
        </p:sp>
        <p:sp>
          <p:nvSpPr>
            <p:cNvPr id="19" name="TextBox 19"/>
            <p:cNvSpPr txBox="1"/>
            <p:nvPr/>
          </p:nvSpPr>
          <p:spPr>
            <a:xfrm>
              <a:off x="0" y="-57150"/>
              <a:ext cx="7267281" cy="554558"/>
            </a:xfrm>
            <a:prstGeom prst="rect">
              <a:avLst/>
            </a:prstGeom>
          </p:spPr>
          <p:txBody>
            <a:bodyPr lIns="0" tIns="0" rIns="0" bIns="0" rtlCol="0" anchor="t">
              <a:spAutoFit/>
            </a:bodyPr>
            <a:lstStyle/>
            <a:p>
              <a:pPr>
                <a:lnSpc>
                  <a:spcPts val="3444"/>
                </a:lnSpc>
              </a:pPr>
              <a:r>
                <a:rPr lang="en-US" sz="2460" spc="98">
                  <a:solidFill>
                    <a:srgbClr val="6B003D"/>
                  </a:solidFill>
                  <a:latin typeface="Aileron Regular Bold"/>
                </a:rPr>
                <a:t>OUR VALUES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sp>
        <p:nvSpPr>
          <p:cNvPr id="2" name="AutoShape 2"/>
          <p:cNvSpPr/>
          <p:nvPr/>
        </p:nvSpPr>
        <p:spPr>
          <a:xfrm>
            <a:off x="0" y="9339369"/>
            <a:ext cx="18288000" cy="947631"/>
          </a:xfrm>
          <a:prstGeom prst="rect">
            <a:avLst/>
          </a:prstGeom>
          <a:solidFill>
            <a:srgbClr val="FFFFFF"/>
          </a:solidFill>
        </p:spPr>
      </p:sp>
      <p:grpSp>
        <p:nvGrpSpPr>
          <p:cNvPr id="3" name="Group 3"/>
          <p:cNvGrpSpPr/>
          <p:nvPr/>
        </p:nvGrpSpPr>
        <p:grpSpPr>
          <a:xfrm>
            <a:off x="16645217" y="9736984"/>
            <a:ext cx="614083" cy="152400"/>
            <a:chOff x="0" y="0"/>
            <a:chExt cx="1729668" cy="429260"/>
          </a:xfrm>
        </p:grpSpPr>
        <p:sp>
          <p:nvSpPr>
            <p:cNvPr id="4" name="Freeform 4"/>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5" name="Group 5"/>
          <p:cNvGrpSpPr/>
          <p:nvPr/>
        </p:nvGrpSpPr>
        <p:grpSpPr>
          <a:xfrm>
            <a:off x="16370432" y="1038225"/>
            <a:ext cx="867576" cy="228600"/>
            <a:chOff x="0" y="0"/>
            <a:chExt cx="1156768" cy="304800"/>
          </a:xfrm>
        </p:grpSpPr>
        <p:grpSp>
          <p:nvGrpSpPr>
            <p:cNvPr id="6" name="Group 6"/>
            <p:cNvGrpSpPr>
              <a:grpSpLocks noChangeAspect="1"/>
            </p:cNvGrpSpPr>
            <p:nvPr/>
          </p:nvGrpSpPr>
          <p:grpSpPr>
            <a:xfrm>
              <a:off x="0" y="0"/>
              <a:ext cx="304800" cy="304800"/>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8" name="Group 8"/>
            <p:cNvGrpSpPr>
              <a:grpSpLocks noChangeAspect="1"/>
            </p:cNvGrpSpPr>
            <p:nvPr/>
          </p:nvGrpSpPr>
          <p:grpSpPr>
            <a:xfrm>
              <a:off x="851968" y="0"/>
              <a:ext cx="304800" cy="304800"/>
              <a:chOff x="6705600" y="1371600"/>
              <a:chExt cx="10972800" cy="10972800"/>
            </a:xfrm>
          </p:grpSpPr>
          <p:sp>
            <p:nvSpPr>
              <p:cNvPr id="9" name="Freeform 9"/>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0" name="Group 10"/>
            <p:cNvGrpSpPr>
              <a:grpSpLocks noChangeAspect="1"/>
            </p:cNvGrpSpPr>
            <p:nvPr/>
          </p:nvGrpSpPr>
          <p:grpSpPr>
            <a:xfrm>
              <a:off x="425984" y="0"/>
              <a:ext cx="304800" cy="304800"/>
              <a:chOff x="0" y="0"/>
              <a:chExt cx="1708150" cy="1708150"/>
            </a:xfrm>
          </p:grpSpPr>
          <p:sp>
            <p:nvSpPr>
              <p:cNvPr id="11" name="Freeform 11"/>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grpSp>
        <p:nvGrpSpPr>
          <p:cNvPr id="12" name="Group 12"/>
          <p:cNvGrpSpPr/>
          <p:nvPr/>
        </p:nvGrpSpPr>
        <p:grpSpPr>
          <a:xfrm>
            <a:off x="1028700" y="1028700"/>
            <a:ext cx="6795772" cy="7800857"/>
            <a:chOff x="0" y="0"/>
            <a:chExt cx="9061029" cy="10401142"/>
          </a:xfrm>
        </p:grpSpPr>
        <p:sp>
          <p:nvSpPr>
            <p:cNvPr id="13" name="TextBox 13"/>
            <p:cNvSpPr txBox="1"/>
            <p:nvPr/>
          </p:nvSpPr>
          <p:spPr>
            <a:xfrm>
              <a:off x="0" y="-9525"/>
              <a:ext cx="9061029" cy="3238151"/>
            </a:xfrm>
            <a:prstGeom prst="rect">
              <a:avLst/>
            </a:prstGeom>
          </p:spPr>
          <p:txBody>
            <a:bodyPr lIns="0" tIns="0" rIns="0" bIns="0" rtlCol="0" anchor="t">
              <a:spAutoFit/>
            </a:bodyPr>
            <a:lstStyle/>
            <a:p>
              <a:pPr>
                <a:lnSpc>
                  <a:spcPts val="9600"/>
                </a:lnSpc>
              </a:pPr>
              <a:r>
                <a:rPr lang="en-US" sz="8000">
                  <a:solidFill>
                    <a:srgbClr val="6B003D"/>
                  </a:solidFill>
                  <a:latin typeface="Aileron Heavy"/>
                </a:rPr>
                <a:t>Our Student Population</a:t>
              </a:r>
            </a:p>
          </p:txBody>
        </p:sp>
        <p:sp>
          <p:nvSpPr>
            <p:cNvPr id="14" name="AutoShape 14"/>
            <p:cNvSpPr/>
            <p:nvPr/>
          </p:nvSpPr>
          <p:spPr>
            <a:xfrm>
              <a:off x="1940831" y="9827634"/>
              <a:ext cx="855919" cy="184093"/>
            </a:xfrm>
            <a:prstGeom prst="rect">
              <a:avLst/>
            </a:prstGeom>
            <a:solidFill>
              <a:srgbClr val="6B003D"/>
            </a:solidFill>
          </p:spPr>
        </p:sp>
        <p:sp>
          <p:nvSpPr>
            <p:cNvPr id="15" name="TextBox 15"/>
            <p:cNvSpPr txBox="1"/>
            <p:nvPr/>
          </p:nvSpPr>
          <p:spPr>
            <a:xfrm>
              <a:off x="0" y="9438219"/>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05</a:t>
              </a:r>
            </a:p>
          </p:txBody>
        </p:sp>
        <p:sp>
          <p:nvSpPr>
            <p:cNvPr id="16" name="TextBox 16"/>
            <p:cNvSpPr txBox="1"/>
            <p:nvPr/>
          </p:nvSpPr>
          <p:spPr>
            <a:xfrm>
              <a:off x="0" y="3808023"/>
              <a:ext cx="7926844" cy="4911775"/>
            </a:xfrm>
            <a:prstGeom prst="rect">
              <a:avLst/>
            </a:prstGeom>
          </p:spPr>
          <p:txBody>
            <a:bodyPr lIns="0" tIns="0" rIns="0" bIns="0" rtlCol="0" anchor="t">
              <a:spAutoFit/>
            </a:bodyPr>
            <a:lstStyle/>
            <a:p>
              <a:pPr>
                <a:lnSpc>
                  <a:spcPts val="4199"/>
                </a:lnSpc>
              </a:pPr>
              <a:r>
                <a:rPr lang="en-US" sz="2999" spc="119">
                  <a:solidFill>
                    <a:srgbClr val="292929"/>
                  </a:solidFill>
                  <a:latin typeface="Aileron Regular"/>
                </a:rPr>
                <a:t>We have around 600 students who study at ACT to include our degree-seeking students and our study abroad students who study with us in the fall, spring, summer, or for an academic year. </a:t>
              </a:r>
            </a:p>
          </p:txBody>
        </p:sp>
      </p:grpSp>
      <p:grpSp>
        <p:nvGrpSpPr>
          <p:cNvPr id="17" name="Group 17"/>
          <p:cNvGrpSpPr/>
          <p:nvPr/>
        </p:nvGrpSpPr>
        <p:grpSpPr>
          <a:xfrm>
            <a:off x="7591971" y="3058634"/>
            <a:ext cx="9955780" cy="3529183"/>
            <a:chOff x="0" y="0"/>
            <a:chExt cx="13274374" cy="4705577"/>
          </a:xfrm>
        </p:grpSpPr>
        <p:sp>
          <p:nvSpPr>
            <p:cNvPr id="18" name="TextBox 18"/>
            <p:cNvSpPr txBox="1"/>
            <p:nvPr/>
          </p:nvSpPr>
          <p:spPr>
            <a:xfrm>
              <a:off x="0" y="2352552"/>
              <a:ext cx="3785277" cy="909374"/>
            </a:xfrm>
            <a:prstGeom prst="rect">
              <a:avLst/>
            </a:prstGeom>
          </p:spPr>
          <p:txBody>
            <a:bodyPr lIns="0" tIns="0" rIns="0" bIns="0" rtlCol="0" anchor="t">
              <a:spAutoFit/>
            </a:bodyPr>
            <a:lstStyle/>
            <a:p>
              <a:pPr algn="ctr">
                <a:lnSpc>
                  <a:spcPts val="2773"/>
                </a:lnSpc>
              </a:pPr>
              <a:r>
                <a:rPr lang="en-US" sz="1981">
                  <a:solidFill>
                    <a:srgbClr val="292929">
                      <a:alpha val="86667"/>
                    </a:srgbClr>
                  </a:solidFill>
                  <a:latin typeface="Arimo"/>
                </a:rPr>
                <a:t>Degree-seeking Students</a:t>
              </a:r>
            </a:p>
            <a:p>
              <a:pPr algn="ctr">
                <a:lnSpc>
                  <a:spcPts val="2773"/>
                </a:lnSpc>
              </a:pPr>
              <a:r>
                <a:rPr lang="en-US" sz="1981">
                  <a:solidFill>
                    <a:srgbClr val="292929">
                      <a:alpha val="86667"/>
                    </a:srgbClr>
                  </a:solidFill>
                  <a:latin typeface="Arimo"/>
                </a:rPr>
                <a:t>55%</a:t>
              </a:r>
            </a:p>
          </p:txBody>
        </p:sp>
        <p:sp>
          <p:nvSpPr>
            <p:cNvPr id="19" name="TextBox 19"/>
            <p:cNvSpPr txBox="1"/>
            <p:nvPr/>
          </p:nvSpPr>
          <p:spPr>
            <a:xfrm>
              <a:off x="9824535" y="1396027"/>
              <a:ext cx="3449839" cy="909374"/>
            </a:xfrm>
            <a:prstGeom prst="rect">
              <a:avLst/>
            </a:prstGeom>
          </p:spPr>
          <p:txBody>
            <a:bodyPr lIns="0" tIns="0" rIns="0" bIns="0" rtlCol="0" anchor="t">
              <a:spAutoFit/>
            </a:bodyPr>
            <a:lstStyle/>
            <a:p>
              <a:pPr algn="ctr">
                <a:lnSpc>
                  <a:spcPts val="2773"/>
                </a:lnSpc>
              </a:pPr>
              <a:r>
                <a:rPr lang="en-US" sz="1981">
                  <a:solidFill>
                    <a:srgbClr val="292929">
                      <a:alpha val="86667"/>
                    </a:srgbClr>
                  </a:solidFill>
                  <a:latin typeface="Arimo"/>
                </a:rPr>
                <a:t>Study Abroad Students</a:t>
              </a:r>
            </a:p>
            <a:p>
              <a:pPr algn="ctr">
                <a:lnSpc>
                  <a:spcPts val="2773"/>
                </a:lnSpc>
              </a:pPr>
              <a:r>
                <a:rPr lang="en-US" sz="1981">
                  <a:solidFill>
                    <a:srgbClr val="292929">
                      <a:alpha val="86667"/>
                    </a:srgbClr>
                  </a:solidFill>
                  <a:latin typeface="Arimo"/>
                </a:rPr>
                <a:t>45%</a:t>
              </a:r>
            </a:p>
          </p:txBody>
        </p:sp>
        <p:grpSp>
          <p:nvGrpSpPr>
            <p:cNvPr id="20" name="Group 20"/>
            <p:cNvGrpSpPr>
              <a:grpSpLocks noChangeAspect="1"/>
            </p:cNvGrpSpPr>
            <p:nvPr/>
          </p:nvGrpSpPr>
          <p:grpSpPr>
            <a:xfrm>
              <a:off x="4452117" y="0"/>
              <a:ext cx="4705577" cy="4705577"/>
              <a:chOff x="0" y="0"/>
              <a:chExt cx="2540000" cy="2540000"/>
            </a:xfrm>
          </p:grpSpPr>
          <p:sp>
            <p:nvSpPr>
              <p:cNvPr id="21" name="Freeform 21"/>
              <p:cNvSpPr/>
              <p:nvPr/>
            </p:nvSpPr>
            <p:spPr>
              <a:xfrm>
                <a:off x="1270000" y="0"/>
                <a:ext cx="1342797" cy="2495947"/>
              </a:xfrm>
              <a:custGeom>
                <a:avLst/>
                <a:gdLst/>
                <a:ahLst/>
                <a:cxnLst/>
                <a:rect l="l" t="t" r="r" b="b"/>
                <a:pathLst>
                  <a:path w="1342797" h="2495947">
                    <a:moveTo>
                      <a:pt x="0" y="0"/>
                    </a:moveTo>
                    <a:lnTo>
                      <a:pt x="0" y="0"/>
                    </a:lnTo>
                    <a:cubicBezTo>
                      <a:pt x="636755" y="0"/>
                      <a:pt x="1175080" y="471537"/>
                      <a:pt x="1258938" y="1102746"/>
                    </a:cubicBezTo>
                    <a:cubicBezTo>
                      <a:pt x="1342797" y="1733955"/>
                      <a:pt x="946262" y="2329691"/>
                      <a:pt x="331594" y="2495947"/>
                    </a:cubicBezTo>
                    <a:lnTo>
                      <a:pt x="165797" y="1882973"/>
                    </a:lnTo>
                    <a:cubicBezTo>
                      <a:pt x="473131" y="1799846"/>
                      <a:pt x="671399" y="1501978"/>
                      <a:pt x="629470" y="1186373"/>
                    </a:cubicBezTo>
                    <a:cubicBezTo>
                      <a:pt x="587540" y="870768"/>
                      <a:pt x="318378" y="635000"/>
                      <a:pt x="0" y="635000"/>
                    </a:cubicBezTo>
                    <a:close/>
                  </a:path>
                </a:pathLst>
              </a:custGeom>
              <a:solidFill>
                <a:srgbClr val="6B003D">
                  <a:alpha val="86666"/>
                </a:srgbClr>
              </a:solidFill>
            </p:spPr>
          </p:sp>
          <p:sp>
            <p:nvSpPr>
              <p:cNvPr id="22" name="Freeform 22"/>
              <p:cNvSpPr/>
              <p:nvPr/>
            </p:nvSpPr>
            <p:spPr>
              <a:xfrm>
                <a:off x="-94215" y="0"/>
                <a:ext cx="1756666" cy="2632836"/>
              </a:xfrm>
              <a:custGeom>
                <a:avLst/>
                <a:gdLst/>
                <a:ahLst/>
                <a:cxnLst/>
                <a:rect l="l" t="t" r="r" b="b"/>
                <a:pathLst>
                  <a:path w="1756666" h="2632836">
                    <a:moveTo>
                      <a:pt x="1756667" y="2477842"/>
                    </a:moveTo>
                    <a:cubicBezTo>
                      <a:pt x="1279643" y="2632836"/>
                      <a:pt x="756080" y="2492557"/>
                      <a:pt x="420449" y="2119827"/>
                    </a:cubicBezTo>
                    <a:cubicBezTo>
                      <a:pt x="84819" y="1747097"/>
                      <a:pt x="0" y="1211745"/>
                      <a:pt x="203978" y="753522"/>
                    </a:cubicBezTo>
                    <a:cubicBezTo>
                      <a:pt x="407955" y="295299"/>
                      <a:pt x="862515" y="50"/>
                      <a:pt x="1364088" y="0"/>
                    </a:cubicBezTo>
                    <a:lnTo>
                      <a:pt x="1364152" y="635000"/>
                    </a:lnTo>
                    <a:cubicBezTo>
                      <a:pt x="1113365" y="635025"/>
                      <a:pt x="886085" y="782649"/>
                      <a:pt x="784096" y="1011761"/>
                    </a:cubicBezTo>
                    <a:cubicBezTo>
                      <a:pt x="682108" y="1240873"/>
                      <a:pt x="724517" y="1508549"/>
                      <a:pt x="892332" y="1694914"/>
                    </a:cubicBezTo>
                    <a:cubicBezTo>
                      <a:pt x="1060147" y="1881279"/>
                      <a:pt x="1321929" y="1951418"/>
                      <a:pt x="1560441" y="1873921"/>
                    </a:cubicBezTo>
                    <a:close/>
                  </a:path>
                </a:pathLst>
              </a:custGeom>
              <a:solidFill>
                <a:srgbClr val="803E7B">
                  <a:alpha val="86666"/>
                </a:srgbClr>
              </a:solidFill>
            </p:spPr>
          </p:sp>
          <p:sp>
            <p:nvSpPr>
              <p:cNvPr id="23" name="Freeform 23"/>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8770B3">
                  <a:alpha val="86666"/>
                </a:srgbClr>
              </a:solidFill>
            </p:spPr>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sp>
        <p:nvSpPr>
          <p:cNvPr id="2" name="AutoShape 2"/>
          <p:cNvSpPr/>
          <p:nvPr/>
        </p:nvSpPr>
        <p:spPr>
          <a:xfrm>
            <a:off x="0" y="9339369"/>
            <a:ext cx="18288000" cy="947631"/>
          </a:xfrm>
          <a:prstGeom prst="rect">
            <a:avLst/>
          </a:prstGeom>
          <a:solidFill>
            <a:srgbClr val="FFFFFF"/>
          </a:solidFill>
        </p:spPr>
      </p:sp>
      <p:grpSp>
        <p:nvGrpSpPr>
          <p:cNvPr id="3" name="Group 3"/>
          <p:cNvGrpSpPr/>
          <p:nvPr/>
        </p:nvGrpSpPr>
        <p:grpSpPr>
          <a:xfrm>
            <a:off x="16645217" y="9736984"/>
            <a:ext cx="614083" cy="152400"/>
            <a:chOff x="0" y="0"/>
            <a:chExt cx="1729668" cy="429260"/>
          </a:xfrm>
        </p:grpSpPr>
        <p:sp>
          <p:nvSpPr>
            <p:cNvPr id="4" name="Freeform 4"/>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5" name="Group 5"/>
          <p:cNvGrpSpPr/>
          <p:nvPr/>
        </p:nvGrpSpPr>
        <p:grpSpPr>
          <a:xfrm>
            <a:off x="16370432" y="1038225"/>
            <a:ext cx="867576" cy="228600"/>
            <a:chOff x="0" y="0"/>
            <a:chExt cx="1156768" cy="304800"/>
          </a:xfrm>
        </p:grpSpPr>
        <p:grpSp>
          <p:nvGrpSpPr>
            <p:cNvPr id="6" name="Group 6"/>
            <p:cNvGrpSpPr>
              <a:grpSpLocks noChangeAspect="1"/>
            </p:cNvGrpSpPr>
            <p:nvPr/>
          </p:nvGrpSpPr>
          <p:grpSpPr>
            <a:xfrm>
              <a:off x="0" y="0"/>
              <a:ext cx="304800" cy="304800"/>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8" name="Group 8"/>
            <p:cNvGrpSpPr>
              <a:grpSpLocks noChangeAspect="1"/>
            </p:cNvGrpSpPr>
            <p:nvPr/>
          </p:nvGrpSpPr>
          <p:grpSpPr>
            <a:xfrm>
              <a:off x="851968" y="0"/>
              <a:ext cx="304800" cy="304800"/>
              <a:chOff x="6705600" y="1371600"/>
              <a:chExt cx="10972800" cy="10972800"/>
            </a:xfrm>
          </p:grpSpPr>
          <p:sp>
            <p:nvSpPr>
              <p:cNvPr id="9" name="Freeform 9"/>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0" name="Group 10"/>
            <p:cNvGrpSpPr>
              <a:grpSpLocks noChangeAspect="1"/>
            </p:cNvGrpSpPr>
            <p:nvPr/>
          </p:nvGrpSpPr>
          <p:grpSpPr>
            <a:xfrm>
              <a:off x="425984" y="0"/>
              <a:ext cx="304800" cy="304800"/>
              <a:chOff x="0" y="0"/>
              <a:chExt cx="1708150" cy="1708150"/>
            </a:xfrm>
          </p:grpSpPr>
          <p:sp>
            <p:nvSpPr>
              <p:cNvPr id="11" name="Freeform 11"/>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sp>
        <p:nvSpPr>
          <p:cNvPr id="12" name="AutoShape 12"/>
          <p:cNvSpPr/>
          <p:nvPr/>
        </p:nvSpPr>
        <p:spPr>
          <a:xfrm>
            <a:off x="16310319" y="8571629"/>
            <a:ext cx="641939" cy="138070"/>
          </a:xfrm>
          <a:prstGeom prst="rect">
            <a:avLst/>
          </a:prstGeom>
          <a:solidFill>
            <a:srgbClr val="6B003D"/>
          </a:solidFill>
        </p:spPr>
      </p:sp>
      <p:sp>
        <p:nvSpPr>
          <p:cNvPr id="13" name="TextBox 13"/>
          <p:cNvSpPr txBox="1"/>
          <p:nvPr/>
        </p:nvSpPr>
        <p:spPr>
          <a:xfrm>
            <a:off x="14854696" y="8279567"/>
            <a:ext cx="1115989" cy="722193"/>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06</a:t>
            </a:r>
          </a:p>
        </p:txBody>
      </p:sp>
      <p:grpSp>
        <p:nvGrpSpPr>
          <p:cNvPr id="14" name="Group 14"/>
          <p:cNvGrpSpPr/>
          <p:nvPr/>
        </p:nvGrpSpPr>
        <p:grpSpPr>
          <a:xfrm>
            <a:off x="10674992" y="1456023"/>
            <a:ext cx="6795772" cy="6008824"/>
            <a:chOff x="0" y="0"/>
            <a:chExt cx="9061029" cy="8011766"/>
          </a:xfrm>
        </p:grpSpPr>
        <p:sp>
          <p:nvSpPr>
            <p:cNvPr id="15" name="TextBox 15"/>
            <p:cNvSpPr txBox="1"/>
            <p:nvPr/>
          </p:nvSpPr>
          <p:spPr>
            <a:xfrm>
              <a:off x="0" y="-9525"/>
              <a:ext cx="9061029" cy="3238151"/>
            </a:xfrm>
            <a:prstGeom prst="rect">
              <a:avLst/>
            </a:prstGeom>
          </p:spPr>
          <p:txBody>
            <a:bodyPr lIns="0" tIns="0" rIns="0" bIns="0" rtlCol="0" anchor="t">
              <a:spAutoFit/>
            </a:bodyPr>
            <a:lstStyle/>
            <a:p>
              <a:pPr>
                <a:lnSpc>
                  <a:spcPts val="9600"/>
                </a:lnSpc>
              </a:pPr>
              <a:r>
                <a:rPr lang="en-US" sz="8000">
                  <a:solidFill>
                    <a:srgbClr val="6B003D"/>
                  </a:solidFill>
                  <a:latin typeface="Aileron Heavy"/>
                </a:rPr>
                <a:t>Countries Represented </a:t>
              </a:r>
            </a:p>
          </p:txBody>
        </p:sp>
        <p:sp>
          <p:nvSpPr>
            <p:cNvPr id="16" name="TextBox 16"/>
            <p:cNvSpPr txBox="1"/>
            <p:nvPr/>
          </p:nvSpPr>
          <p:spPr>
            <a:xfrm>
              <a:off x="0" y="3808023"/>
              <a:ext cx="7926844" cy="4203742"/>
            </a:xfrm>
            <a:prstGeom prst="rect">
              <a:avLst/>
            </a:prstGeom>
          </p:spPr>
          <p:txBody>
            <a:bodyPr lIns="0" tIns="0" rIns="0" bIns="0" rtlCol="0" anchor="t">
              <a:spAutoFit/>
            </a:bodyPr>
            <a:lstStyle/>
            <a:p>
              <a:pPr>
                <a:lnSpc>
                  <a:spcPts val="4199"/>
                </a:lnSpc>
              </a:pPr>
              <a:r>
                <a:rPr lang="en-US" sz="2999" spc="119">
                  <a:solidFill>
                    <a:srgbClr val="292929"/>
                  </a:solidFill>
                  <a:latin typeface="Aileron Regular"/>
                </a:rPr>
                <a:t>Out of our 600 students, we have over 25 countries represented on campus, making our multinational community an exceptional fit for students that really want to "live like a local".</a:t>
              </a:r>
            </a:p>
          </p:txBody>
        </p:sp>
      </p:grpSp>
      <p:grpSp>
        <p:nvGrpSpPr>
          <p:cNvPr id="17" name="Group 17"/>
          <p:cNvGrpSpPr/>
          <p:nvPr/>
        </p:nvGrpSpPr>
        <p:grpSpPr>
          <a:xfrm>
            <a:off x="42646" y="915477"/>
            <a:ext cx="10037972" cy="6184026"/>
            <a:chOff x="0" y="0"/>
            <a:chExt cx="13383963" cy="8245368"/>
          </a:xfrm>
        </p:grpSpPr>
        <p:sp>
          <p:nvSpPr>
            <p:cNvPr id="18" name="TextBox 18"/>
            <p:cNvSpPr txBox="1"/>
            <p:nvPr/>
          </p:nvSpPr>
          <p:spPr>
            <a:xfrm>
              <a:off x="9569276" y="3501662"/>
              <a:ext cx="3814687" cy="971143"/>
            </a:xfrm>
            <a:prstGeom prst="rect">
              <a:avLst/>
            </a:prstGeom>
          </p:spPr>
          <p:txBody>
            <a:bodyPr lIns="0" tIns="0" rIns="0" bIns="0" rtlCol="0" anchor="t">
              <a:spAutoFit/>
            </a:bodyPr>
            <a:lstStyle/>
            <a:p>
              <a:pPr algn="ctr">
                <a:lnSpc>
                  <a:spcPts val="2940"/>
                </a:lnSpc>
              </a:pPr>
              <a:r>
                <a:rPr lang="en-US" sz="2100">
                  <a:solidFill>
                    <a:srgbClr val="292929"/>
                  </a:solidFill>
                  <a:latin typeface="Arimo"/>
                </a:rPr>
                <a:t>United States &amp; Canada</a:t>
              </a:r>
            </a:p>
            <a:p>
              <a:pPr algn="ctr">
                <a:lnSpc>
                  <a:spcPts val="2940"/>
                </a:lnSpc>
              </a:pPr>
              <a:r>
                <a:rPr lang="en-US" sz="2100">
                  <a:solidFill>
                    <a:srgbClr val="292929"/>
                  </a:solidFill>
                  <a:latin typeface="Arimo"/>
                </a:rPr>
                <a:t>44.8%</a:t>
              </a:r>
            </a:p>
          </p:txBody>
        </p:sp>
        <p:sp>
          <p:nvSpPr>
            <p:cNvPr id="19" name="TextBox 19"/>
            <p:cNvSpPr txBox="1"/>
            <p:nvPr/>
          </p:nvSpPr>
          <p:spPr>
            <a:xfrm>
              <a:off x="1406394" y="6857575"/>
              <a:ext cx="1166000" cy="971143"/>
            </a:xfrm>
            <a:prstGeom prst="rect">
              <a:avLst/>
            </a:prstGeom>
          </p:spPr>
          <p:txBody>
            <a:bodyPr lIns="0" tIns="0" rIns="0" bIns="0" rtlCol="0" anchor="t">
              <a:spAutoFit/>
            </a:bodyPr>
            <a:lstStyle/>
            <a:p>
              <a:pPr algn="ctr">
                <a:lnSpc>
                  <a:spcPts val="2940"/>
                </a:lnSpc>
              </a:pPr>
              <a:r>
                <a:rPr lang="en-US" sz="2100">
                  <a:solidFill>
                    <a:srgbClr val="292929"/>
                  </a:solidFill>
                  <a:latin typeface="Arimo"/>
                </a:rPr>
                <a:t>Greece</a:t>
              </a:r>
            </a:p>
            <a:p>
              <a:pPr algn="ctr">
                <a:lnSpc>
                  <a:spcPts val="2940"/>
                </a:lnSpc>
              </a:pPr>
              <a:r>
                <a:rPr lang="en-US" sz="2100">
                  <a:solidFill>
                    <a:srgbClr val="292929"/>
                  </a:solidFill>
                  <a:latin typeface="Arimo"/>
                </a:rPr>
                <a:t>39.2%</a:t>
              </a:r>
            </a:p>
          </p:txBody>
        </p:sp>
        <p:sp>
          <p:nvSpPr>
            <p:cNvPr id="20" name="TextBox 20"/>
            <p:cNvSpPr txBox="1"/>
            <p:nvPr/>
          </p:nvSpPr>
          <p:spPr>
            <a:xfrm>
              <a:off x="0" y="728155"/>
              <a:ext cx="2846497" cy="971143"/>
            </a:xfrm>
            <a:prstGeom prst="rect">
              <a:avLst/>
            </a:prstGeom>
          </p:spPr>
          <p:txBody>
            <a:bodyPr lIns="0" tIns="0" rIns="0" bIns="0" rtlCol="0" anchor="t">
              <a:spAutoFit/>
            </a:bodyPr>
            <a:lstStyle/>
            <a:p>
              <a:pPr algn="ctr">
                <a:lnSpc>
                  <a:spcPts val="2940"/>
                </a:lnSpc>
              </a:pPr>
              <a:r>
                <a:rPr lang="en-US" sz="2100">
                  <a:solidFill>
                    <a:srgbClr val="292929"/>
                  </a:solidFill>
                  <a:latin typeface="Arimo"/>
                </a:rPr>
                <a:t>Southeast Europe</a:t>
              </a:r>
            </a:p>
            <a:p>
              <a:pPr algn="ctr">
                <a:lnSpc>
                  <a:spcPts val="2940"/>
                </a:lnSpc>
              </a:pPr>
              <a:r>
                <a:rPr lang="en-US" sz="2100">
                  <a:solidFill>
                    <a:srgbClr val="292929"/>
                  </a:solidFill>
                  <a:latin typeface="Arimo"/>
                </a:rPr>
                <a:t>12.3%</a:t>
              </a:r>
            </a:p>
          </p:txBody>
        </p:sp>
        <p:sp>
          <p:nvSpPr>
            <p:cNvPr id="21" name="TextBox 21"/>
            <p:cNvSpPr txBox="1"/>
            <p:nvPr/>
          </p:nvSpPr>
          <p:spPr>
            <a:xfrm>
              <a:off x="4393531" y="-47625"/>
              <a:ext cx="889258" cy="971143"/>
            </a:xfrm>
            <a:prstGeom prst="rect">
              <a:avLst/>
            </a:prstGeom>
          </p:spPr>
          <p:txBody>
            <a:bodyPr lIns="0" tIns="0" rIns="0" bIns="0" rtlCol="0" anchor="t">
              <a:spAutoFit/>
            </a:bodyPr>
            <a:lstStyle/>
            <a:p>
              <a:pPr algn="ctr">
                <a:lnSpc>
                  <a:spcPts val="2940"/>
                </a:lnSpc>
              </a:pPr>
              <a:r>
                <a:rPr lang="en-US" sz="2100">
                  <a:solidFill>
                    <a:srgbClr val="292929"/>
                  </a:solidFill>
                  <a:latin typeface="Arimo"/>
                </a:rPr>
                <a:t>Other</a:t>
              </a:r>
            </a:p>
            <a:p>
              <a:pPr algn="ctr">
                <a:lnSpc>
                  <a:spcPts val="2940"/>
                </a:lnSpc>
              </a:pPr>
              <a:r>
                <a:rPr lang="en-US" sz="2100">
                  <a:solidFill>
                    <a:srgbClr val="292929"/>
                  </a:solidFill>
                  <a:latin typeface="Arimo"/>
                </a:rPr>
                <a:t>3.8%</a:t>
              </a:r>
            </a:p>
          </p:txBody>
        </p:sp>
        <p:grpSp>
          <p:nvGrpSpPr>
            <p:cNvPr id="22" name="Group 22"/>
            <p:cNvGrpSpPr>
              <a:grpSpLocks noChangeAspect="1"/>
            </p:cNvGrpSpPr>
            <p:nvPr/>
          </p:nvGrpSpPr>
          <p:grpSpPr>
            <a:xfrm>
              <a:off x="1813101" y="1178204"/>
              <a:ext cx="7067164" cy="7067164"/>
              <a:chOff x="0" y="0"/>
              <a:chExt cx="2540000" cy="2540000"/>
            </a:xfrm>
          </p:grpSpPr>
          <p:sp>
            <p:nvSpPr>
              <p:cNvPr id="23" name="Freeform 23"/>
              <p:cNvSpPr/>
              <p:nvPr/>
            </p:nvSpPr>
            <p:spPr>
              <a:xfrm>
                <a:off x="1270000" y="0"/>
                <a:ext cx="1345686" cy="2490925"/>
              </a:xfrm>
              <a:custGeom>
                <a:avLst/>
                <a:gdLst/>
                <a:ahLst/>
                <a:cxnLst/>
                <a:rect l="l" t="t" r="r" b="b"/>
                <a:pathLst>
                  <a:path w="1345686" h="2490925">
                    <a:moveTo>
                      <a:pt x="0" y="0"/>
                    </a:moveTo>
                    <a:lnTo>
                      <a:pt x="0" y="0"/>
                    </a:lnTo>
                    <a:cubicBezTo>
                      <a:pt x="633196" y="0"/>
                      <a:pt x="1169657" y="466421"/>
                      <a:pt x="1257672" y="1093470"/>
                    </a:cubicBezTo>
                    <a:cubicBezTo>
                      <a:pt x="1345686" y="1720519"/>
                      <a:pt x="958361" y="2316605"/>
                      <a:pt x="349633" y="2490925"/>
                    </a:cubicBezTo>
                    <a:lnTo>
                      <a:pt x="0" y="1270000"/>
                    </a:lnTo>
                    <a:close/>
                  </a:path>
                </a:pathLst>
              </a:custGeom>
              <a:solidFill>
                <a:srgbClr val="6B003D"/>
              </a:solidFill>
            </p:spPr>
          </p:sp>
          <p:sp>
            <p:nvSpPr>
              <p:cNvPr id="24" name="Freeform 24"/>
              <p:cNvSpPr/>
              <p:nvPr/>
            </p:nvSpPr>
            <p:spPr>
              <a:xfrm>
                <a:off x="-85462" y="540998"/>
                <a:ext cx="1765679" cy="2108479"/>
              </a:xfrm>
              <a:custGeom>
                <a:avLst/>
                <a:gdLst/>
                <a:ahLst/>
                <a:cxnLst/>
                <a:rect l="l" t="t" r="r" b="b"/>
                <a:pathLst>
                  <a:path w="1765679" h="2108479">
                    <a:moveTo>
                      <a:pt x="1765679" y="1930927"/>
                    </a:moveTo>
                    <a:cubicBezTo>
                      <a:pt x="1245454" y="2108479"/>
                      <a:pt x="670053" y="1931197"/>
                      <a:pt x="339955" y="1491659"/>
                    </a:cubicBezTo>
                    <a:cubicBezTo>
                      <a:pt x="9857" y="1052121"/>
                      <a:pt x="0" y="450109"/>
                      <a:pt x="315531" y="0"/>
                    </a:cubicBezTo>
                    <a:lnTo>
                      <a:pt x="1355462" y="729002"/>
                    </a:lnTo>
                    <a:close/>
                  </a:path>
                </a:pathLst>
              </a:custGeom>
              <a:solidFill>
                <a:srgbClr val="803E7B"/>
              </a:solidFill>
            </p:spPr>
          </p:sp>
          <p:sp>
            <p:nvSpPr>
              <p:cNvPr id="25" name="Freeform 25"/>
              <p:cNvSpPr/>
              <p:nvPr/>
            </p:nvSpPr>
            <p:spPr>
              <a:xfrm>
                <a:off x="194934" y="22418"/>
                <a:ext cx="1075066" cy="1247582"/>
              </a:xfrm>
              <a:custGeom>
                <a:avLst/>
                <a:gdLst/>
                <a:ahLst/>
                <a:cxnLst/>
                <a:rect l="l" t="t" r="r" b="b"/>
                <a:pathLst>
                  <a:path w="1075066" h="1247582">
                    <a:moveTo>
                      <a:pt x="0" y="571466"/>
                    </a:moveTo>
                    <a:cubicBezTo>
                      <a:pt x="187725" y="272971"/>
                      <a:pt x="491102" y="65962"/>
                      <a:pt x="837496" y="0"/>
                    </a:cubicBezTo>
                    <a:lnTo>
                      <a:pt x="1075066" y="1247582"/>
                    </a:lnTo>
                    <a:close/>
                  </a:path>
                </a:pathLst>
              </a:custGeom>
              <a:solidFill>
                <a:srgbClr val="8770B3"/>
              </a:solidFill>
            </p:spPr>
          </p:sp>
          <p:sp>
            <p:nvSpPr>
              <p:cNvPr id="26" name="Freeform 26"/>
              <p:cNvSpPr/>
              <p:nvPr/>
            </p:nvSpPr>
            <p:spPr>
              <a:xfrm>
                <a:off x="970374" y="0"/>
                <a:ext cx="299626" cy="1270000"/>
              </a:xfrm>
              <a:custGeom>
                <a:avLst/>
                <a:gdLst/>
                <a:ahLst/>
                <a:cxnLst/>
                <a:rect l="l" t="t" r="r" b="b"/>
                <a:pathLst>
                  <a:path w="299626" h="1270000">
                    <a:moveTo>
                      <a:pt x="0" y="35851"/>
                    </a:moveTo>
                    <a:cubicBezTo>
                      <a:pt x="98054" y="12045"/>
                      <a:pt x="198596" y="10"/>
                      <a:pt x="299499" y="0"/>
                    </a:cubicBezTo>
                    <a:lnTo>
                      <a:pt x="299626" y="1270000"/>
                    </a:lnTo>
                    <a:close/>
                  </a:path>
                </a:pathLst>
              </a:custGeom>
              <a:solidFill>
                <a:srgbClr val="8AA1DF"/>
              </a:solidFill>
            </p:spPr>
          </p:sp>
          <p:sp>
            <p:nvSpPr>
              <p:cNvPr id="27" name="Freeform 27"/>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95D1FF"/>
              </a:solidFill>
            </p:spPr>
          </p:sp>
        </p:grpSp>
      </p:grpSp>
      <p:sp>
        <p:nvSpPr>
          <p:cNvPr id="28" name="TextBox 28"/>
          <p:cNvSpPr txBox="1"/>
          <p:nvPr/>
        </p:nvSpPr>
        <p:spPr>
          <a:xfrm>
            <a:off x="132143" y="7583962"/>
            <a:ext cx="8689722" cy="737363"/>
          </a:xfrm>
          <a:prstGeom prst="rect">
            <a:avLst/>
          </a:prstGeom>
        </p:spPr>
        <p:txBody>
          <a:bodyPr lIns="0" tIns="0" rIns="0" bIns="0" rtlCol="0" anchor="t">
            <a:spAutoFit/>
          </a:bodyPr>
          <a:lstStyle/>
          <a:p>
            <a:pPr>
              <a:lnSpc>
                <a:spcPts val="2940"/>
              </a:lnSpc>
              <a:spcBef>
                <a:spcPct val="0"/>
              </a:spcBef>
            </a:pPr>
            <a:r>
              <a:rPr lang="en-US" sz="2100">
                <a:solidFill>
                  <a:srgbClr val="292929"/>
                </a:solidFill>
                <a:latin typeface="Aileron Regular Bold"/>
              </a:rPr>
              <a:t>Southeast European Countries </a:t>
            </a:r>
            <a:r>
              <a:rPr lang="en-US" sz="2100">
                <a:solidFill>
                  <a:srgbClr val="292929"/>
                </a:solidFill>
                <a:latin typeface="Aileron Regular"/>
              </a:rPr>
              <a:t>to include: Albania, Bulgaria, Croatia, Kosovo, Montenegro, The Republic of North Macedonia, Serbia</a:t>
            </a:r>
          </a:p>
        </p:txBody>
      </p:sp>
      <p:sp>
        <p:nvSpPr>
          <p:cNvPr id="29" name="TextBox 29"/>
          <p:cNvSpPr txBox="1"/>
          <p:nvPr/>
        </p:nvSpPr>
        <p:spPr>
          <a:xfrm>
            <a:off x="132143" y="8482246"/>
            <a:ext cx="10905059" cy="737363"/>
          </a:xfrm>
          <a:prstGeom prst="rect">
            <a:avLst/>
          </a:prstGeom>
        </p:spPr>
        <p:txBody>
          <a:bodyPr lIns="0" tIns="0" rIns="0" bIns="0" rtlCol="0" anchor="t">
            <a:spAutoFit/>
          </a:bodyPr>
          <a:lstStyle/>
          <a:p>
            <a:pPr>
              <a:lnSpc>
                <a:spcPts val="2940"/>
              </a:lnSpc>
              <a:spcBef>
                <a:spcPct val="0"/>
              </a:spcBef>
            </a:pPr>
            <a:r>
              <a:rPr lang="en-US" sz="2100">
                <a:solidFill>
                  <a:srgbClr val="292929"/>
                </a:solidFill>
                <a:latin typeface="Aileron Regular Bold"/>
              </a:rPr>
              <a:t>Other Countries </a:t>
            </a:r>
            <a:r>
              <a:rPr lang="en-US" sz="2100">
                <a:solidFill>
                  <a:srgbClr val="292929"/>
                </a:solidFill>
                <a:latin typeface="Aileron Regular"/>
              </a:rPr>
              <a:t>to include: Armenia, Brazil, China, Congo, England, Georgia, Germany, Ireland, The Netherlands, Nigeria, Pakistan, Romania, Russia, Sweden, Syria, Turkey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6370432" y="1038225"/>
            <a:ext cx="867576" cy="228600"/>
            <a:chOff x="0" y="0"/>
            <a:chExt cx="1156768" cy="304800"/>
          </a:xfrm>
        </p:grpSpPr>
        <p:grpSp>
          <p:nvGrpSpPr>
            <p:cNvPr id="3" name="Group 3"/>
            <p:cNvGrpSpPr>
              <a:grpSpLocks noChangeAspect="1"/>
            </p:cNvGrpSpPr>
            <p:nvPr/>
          </p:nvGrpSpPr>
          <p:grpSpPr>
            <a:xfrm>
              <a:off x="0" y="0"/>
              <a:ext cx="304800" cy="304800"/>
              <a:chOff x="0" y="0"/>
              <a:chExt cx="1708150" cy="1708150"/>
            </a:xfrm>
          </p:grpSpPr>
          <p:sp>
            <p:nvSpPr>
              <p:cNvPr id="4" name="Freeform 4"/>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5" name="Group 5"/>
            <p:cNvGrpSpPr>
              <a:grpSpLocks noChangeAspect="1"/>
            </p:cNvGrpSpPr>
            <p:nvPr/>
          </p:nvGrpSpPr>
          <p:grpSpPr>
            <a:xfrm>
              <a:off x="851968" y="0"/>
              <a:ext cx="304800" cy="304800"/>
              <a:chOff x="6705600" y="1371600"/>
              <a:chExt cx="10972800" cy="10972800"/>
            </a:xfrm>
          </p:grpSpPr>
          <p:sp>
            <p:nvSpPr>
              <p:cNvPr id="6" name="Freeform 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7" name="Group 7"/>
            <p:cNvGrpSpPr>
              <a:grpSpLocks noChangeAspect="1"/>
            </p:cNvGrpSpPr>
            <p:nvPr/>
          </p:nvGrpSpPr>
          <p:grpSpPr>
            <a:xfrm>
              <a:off x="425984" y="0"/>
              <a:ext cx="304800" cy="304800"/>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grpSp>
        <p:nvGrpSpPr>
          <p:cNvPr id="9" name="Group 9"/>
          <p:cNvGrpSpPr/>
          <p:nvPr/>
        </p:nvGrpSpPr>
        <p:grpSpPr>
          <a:xfrm>
            <a:off x="1028700" y="1019175"/>
            <a:ext cx="13653772" cy="2221821"/>
            <a:chOff x="0" y="0"/>
            <a:chExt cx="18205029" cy="2962428"/>
          </a:xfrm>
        </p:grpSpPr>
        <p:sp>
          <p:nvSpPr>
            <p:cNvPr id="10" name="TextBox 10"/>
            <p:cNvSpPr txBox="1"/>
            <p:nvPr/>
          </p:nvSpPr>
          <p:spPr>
            <a:xfrm>
              <a:off x="0" y="-9525"/>
              <a:ext cx="18205029" cy="1623838"/>
            </a:xfrm>
            <a:prstGeom prst="rect">
              <a:avLst/>
            </a:prstGeom>
          </p:spPr>
          <p:txBody>
            <a:bodyPr lIns="0" tIns="0" rIns="0" bIns="0" rtlCol="0" anchor="t">
              <a:spAutoFit/>
            </a:bodyPr>
            <a:lstStyle/>
            <a:p>
              <a:pPr>
                <a:lnSpc>
                  <a:spcPts val="9600"/>
                </a:lnSpc>
              </a:pPr>
              <a:r>
                <a:rPr lang="en-US" sz="8000">
                  <a:solidFill>
                    <a:srgbClr val="6B003D"/>
                  </a:solidFill>
                  <a:latin typeface="Aileron Heavy"/>
                </a:rPr>
                <a:t>Why ACT?</a:t>
              </a:r>
            </a:p>
          </p:txBody>
        </p:sp>
        <p:sp>
          <p:nvSpPr>
            <p:cNvPr id="11" name="AutoShape 11"/>
            <p:cNvSpPr/>
            <p:nvPr/>
          </p:nvSpPr>
          <p:spPr>
            <a:xfrm>
              <a:off x="1940831" y="2388920"/>
              <a:ext cx="855919" cy="184093"/>
            </a:xfrm>
            <a:prstGeom prst="rect">
              <a:avLst/>
            </a:prstGeom>
            <a:solidFill>
              <a:srgbClr val="6B003D"/>
            </a:solidFill>
          </p:spPr>
        </p:sp>
        <p:sp>
          <p:nvSpPr>
            <p:cNvPr id="12" name="TextBox 12"/>
            <p:cNvSpPr txBox="1"/>
            <p:nvPr/>
          </p:nvSpPr>
          <p:spPr>
            <a:xfrm>
              <a:off x="0" y="1999505"/>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07</a:t>
              </a:r>
            </a:p>
          </p:txBody>
        </p:sp>
      </p:grpSp>
      <p:grpSp>
        <p:nvGrpSpPr>
          <p:cNvPr id="13" name="Group 13"/>
          <p:cNvGrpSpPr/>
          <p:nvPr/>
        </p:nvGrpSpPr>
        <p:grpSpPr>
          <a:xfrm>
            <a:off x="1028700" y="4117225"/>
            <a:ext cx="4140088" cy="4621083"/>
            <a:chOff x="0" y="0"/>
            <a:chExt cx="5520118" cy="6161444"/>
          </a:xfrm>
        </p:grpSpPr>
        <p:sp>
          <p:nvSpPr>
            <p:cNvPr id="14" name="TextBox 14"/>
            <p:cNvSpPr txBox="1"/>
            <p:nvPr/>
          </p:nvSpPr>
          <p:spPr>
            <a:xfrm>
              <a:off x="0" y="836309"/>
              <a:ext cx="5520118" cy="5325136"/>
            </a:xfrm>
            <a:prstGeom prst="rect">
              <a:avLst/>
            </a:prstGeom>
          </p:spPr>
          <p:txBody>
            <a:bodyPr lIns="0" tIns="0" rIns="0" bIns="0" rtlCol="0" anchor="t">
              <a:spAutoFit/>
            </a:bodyPr>
            <a:lstStyle/>
            <a:p>
              <a:pPr>
                <a:lnSpc>
                  <a:spcPts val="3219"/>
                </a:lnSpc>
              </a:pPr>
              <a:r>
                <a:rPr lang="en-US" sz="2300" spc="92">
                  <a:solidFill>
                    <a:srgbClr val="292929"/>
                  </a:solidFill>
                  <a:latin typeface="Aileron Regular"/>
                </a:rPr>
                <a:t>ACT's 60 acre campus, just minutes away from downtown Thessaloniki, provides students with a safe, beautiful campus to call home, but they're close enough to explore and venture into the vibrant city.  It truly is the best of both worlds!</a:t>
              </a:r>
            </a:p>
          </p:txBody>
        </p:sp>
        <p:sp>
          <p:nvSpPr>
            <p:cNvPr id="15" name="TextBox 15"/>
            <p:cNvSpPr txBox="1"/>
            <p:nvPr/>
          </p:nvSpPr>
          <p:spPr>
            <a:xfrm>
              <a:off x="0" y="-57150"/>
              <a:ext cx="5520118" cy="596912"/>
            </a:xfrm>
            <a:prstGeom prst="rect">
              <a:avLst/>
            </a:prstGeom>
          </p:spPr>
          <p:txBody>
            <a:bodyPr lIns="0" tIns="0" rIns="0" bIns="0" rtlCol="0" anchor="t">
              <a:spAutoFit/>
            </a:bodyPr>
            <a:lstStyle/>
            <a:p>
              <a:pPr>
                <a:lnSpc>
                  <a:spcPts val="3850"/>
                </a:lnSpc>
              </a:pPr>
              <a:r>
                <a:rPr lang="en-US" sz="2750" spc="110">
                  <a:solidFill>
                    <a:srgbClr val="6B003D"/>
                  </a:solidFill>
                  <a:latin typeface="Aileron Regular Bold"/>
                </a:rPr>
                <a:t>LOCATION</a:t>
              </a:r>
            </a:p>
          </p:txBody>
        </p:sp>
      </p:grpSp>
      <p:grpSp>
        <p:nvGrpSpPr>
          <p:cNvPr id="16" name="Group 16"/>
          <p:cNvGrpSpPr/>
          <p:nvPr/>
        </p:nvGrpSpPr>
        <p:grpSpPr>
          <a:xfrm>
            <a:off x="7052664" y="4117225"/>
            <a:ext cx="4140088" cy="4621083"/>
            <a:chOff x="0" y="0"/>
            <a:chExt cx="5520118" cy="6161444"/>
          </a:xfrm>
        </p:grpSpPr>
        <p:sp>
          <p:nvSpPr>
            <p:cNvPr id="17" name="TextBox 17"/>
            <p:cNvSpPr txBox="1"/>
            <p:nvPr/>
          </p:nvSpPr>
          <p:spPr>
            <a:xfrm>
              <a:off x="0" y="836309"/>
              <a:ext cx="5520118" cy="5325136"/>
            </a:xfrm>
            <a:prstGeom prst="rect">
              <a:avLst/>
            </a:prstGeom>
          </p:spPr>
          <p:txBody>
            <a:bodyPr lIns="0" tIns="0" rIns="0" bIns="0" rtlCol="0" anchor="t">
              <a:spAutoFit/>
            </a:bodyPr>
            <a:lstStyle/>
            <a:p>
              <a:pPr>
                <a:lnSpc>
                  <a:spcPts val="3219"/>
                </a:lnSpc>
              </a:pPr>
              <a:r>
                <a:rPr lang="en-US" sz="2300" spc="92">
                  <a:solidFill>
                    <a:srgbClr val="292929"/>
                  </a:solidFill>
                  <a:latin typeface="Aileron Regular"/>
                </a:rPr>
                <a:t>A true leader in academic excellence, ACT provides an active approach to academic learning that engages students within the classroom, and also immerses them into the world with hands-on experiential learning opportunities.</a:t>
              </a:r>
            </a:p>
          </p:txBody>
        </p:sp>
        <p:sp>
          <p:nvSpPr>
            <p:cNvPr id="18" name="TextBox 18"/>
            <p:cNvSpPr txBox="1"/>
            <p:nvPr/>
          </p:nvSpPr>
          <p:spPr>
            <a:xfrm>
              <a:off x="0" y="-57150"/>
              <a:ext cx="5520118" cy="596912"/>
            </a:xfrm>
            <a:prstGeom prst="rect">
              <a:avLst/>
            </a:prstGeom>
          </p:spPr>
          <p:txBody>
            <a:bodyPr lIns="0" tIns="0" rIns="0" bIns="0" rtlCol="0" anchor="t">
              <a:spAutoFit/>
            </a:bodyPr>
            <a:lstStyle/>
            <a:p>
              <a:pPr>
                <a:lnSpc>
                  <a:spcPts val="3850"/>
                </a:lnSpc>
              </a:pPr>
              <a:r>
                <a:rPr lang="en-US" sz="2750" spc="110">
                  <a:solidFill>
                    <a:srgbClr val="6B003D"/>
                  </a:solidFill>
                  <a:latin typeface="Aileron Regular Bold"/>
                </a:rPr>
                <a:t>ACADEMICS</a:t>
              </a:r>
            </a:p>
          </p:txBody>
        </p:sp>
      </p:grpSp>
      <p:grpSp>
        <p:nvGrpSpPr>
          <p:cNvPr id="19" name="Group 19"/>
          <p:cNvGrpSpPr/>
          <p:nvPr/>
        </p:nvGrpSpPr>
        <p:grpSpPr>
          <a:xfrm>
            <a:off x="12396815" y="4126750"/>
            <a:ext cx="5346287" cy="4219428"/>
            <a:chOff x="0" y="0"/>
            <a:chExt cx="7128383" cy="5625904"/>
          </a:xfrm>
        </p:grpSpPr>
        <p:sp>
          <p:nvSpPr>
            <p:cNvPr id="20" name="TextBox 20"/>
            <p:cNvSpPr txBox="1"/>
            <p:nvPr/>
          </p:nvSpPr>
          <p:spPr>
            <a:xfrm>
              <a:off x="0" y="836309"/>
              <a:ext cx="7128383" cy="4789595"/>
            </a:xfrm>
            <a:prstGeom prst="rect">
              <a:avLst/>
            </a:prstGeom>
          </p:spPr>
          <p:txBody>
            <a:bodyPr lIns="0" tIns="0" rIns="0" bIns="0" rtlCol="0" anchor="t">
              <a:spAutoFit/>
            </a:bodyPr>
            <a:lstStyle/>
            <a:p>
              <a:pPr marL="0" lvl="0" indent="0" algn="l">
                <a:lnSpc>
                  <a:spcPts val="3219"/>
                </a:lnSpc>
                <a:spcBef>
                  <a:spcPct val="0"/>
                </a:spcBef>
              </a:pPr>
              <a:r>
                <a:rPr lang="en-US" sz="2300" spc="92">
                  <a:solidFill>
                    <a:srgbClr val="292929"/>
                  </a:solidFill>
                  <a:latin typeface="Aileron Regular"/>
                </a:rPr>
                <a:t>At ACT, we provide personalized attention from the moment our students apply to when they become alumni.  Our small, tight-knit community allows each student to have a voice and make a difference on campus, and continue to develop as global citizens even after they depart from campus.</a:t>
              </a:r>
            </a:p>
          </p:txBody>
        </p:sp>
        <p:sp>
          <p:nvSpPr>
            <p:cNvPr id="21" name="TextBox 21"/>
            <p:cNvSpPr txBox="1"/>
            <p:nvPr/>
          </p:nvSpPr>
          <p:spPr>
            <a:xfrm>
              <a:off x="0" y="-57150"/>
              <a:ext cx="7128383" cy="596912"/>
            </a:xfrm>
            <a:prstGeom prst="rect">
              <a:avLst/>
            </a:prstGeom>
          </p:spPr>
          <p:txBody>
            <a:bodyPr lIns="0" tIns="0" rIns="0" bIns="0" rtlCol="0" anchor="t">
              <a:spAutoFit/>
            </a:bodyPr>
            <a:lstStyle/>
            <a:p>
              <a:pPr>
                <a:lnSpc>
                  <a:spcPts val="3850"/>
                </a:lnSpc>
              </a:pPr>
              <a:r>
                <a:rPr lang="en-US" sz="2750" spc="110">
                  <a:solidFill>
                    <a:srgbClr val="6B003D"/>
                  </a:solidFill>
                  <a:latin typeface="Aileron Regular Bold"/>
                </a:rPr>
                <a:t>COMMUNITY</a:t>
              </a:r>
            </a:p>
          </p:txBody>
        </p:sp>
      </p:grpSp>
      <p:sp>
        <p:nvSpPr>
          <p:cNvPr id="22" name="AutoShape 22"/>
          <p:cNvSpPr/>
          <p:nvPr/>
        </p:nvSpPr>
        <p:spPr>
          <a:xfrm>
            <a:off x="0" y="9358419"/>
            <a:ext cx="18288000" cy="947631"/>
          </a:xfrm>
          <a:prstGeom prst="rect">
            <a:avLst/>
          </a:prstGeom>
          <a:solidFill>
            <a:srgbClr val="FFFFFF"/>
          </a:solidFill>
        </p:spPr>
      </p:sp>
      <p:grpSp>
        <p:nvGrpSpPr>
          <p:cNvPr id="23" name="Group 23"/>
          <p:cNvGrpSpPr/>
          <p:nvPr/>
        </p:nvGrpSpPr>
        <p:grpSpPr>
          <a:xfrm>
            <a:off x="16645217" y="9736984"/>
            <a:ext cx="614083" cy="152400"/>
            <a:chOff x="0" y="0"/>
            <a:chExt cx="1729668" cy="429260"/>
          </a:xfrm>
        </p:grpSpPr>
        <p:sp>
          <p:nvSpPr>
            <p:cNvPr id="24" name="Freeform 24"/>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7568" r="27568"/>
          <a:stretch>
            <a:fillRect/>
          </a:stretch>
        </p:blipFill>
        <p:spPr>
          <a:xfrm>
            <a:off x="0" y="0"/>
            <a:ext cx="7086600" cy="10287000"/>
          </a:xfrm>
          <a:prstGeom prst="rect">
            <a:avLst/>
          </a:prstGeom>
        </p:spPr>
      </p:pic>
      <p:sp>
        <p:nvSpPr>
          <p:cNvPr id="3" name="AutoShape 3"/>
          <p:cNvSpPr/>
          <p:nvPr/>
        </p:nvSpPr>
        <p:spPr>
          <a:xfrm>
            <a:off x="0" y="9339369"/>
            <a:ext cx="18288000" cy="947631"/>
          </a:xfrm>
          <a:prstGeom prst="rect">
            <a:avLst/>
          </a:prstGeom>
          <a:solidFill>
            <a:srgbClr val="FFFFFF"/>
          </a:solidFill>
        </p:spPr>
      </p:sp>
      <p:grpSp>
        <p:nvGrpSpPr>
          <p:cNvPr id="4" name="Group 4"/>
          <p:cNvGrpSpPr/>
          <p:nvPr/>
        </p:nvGrpSpPr>
        <p:grpSpPr>
          <a:xfrm>
            <a:off x="16645217" y="9736984"/>
            <a:ext cx="614083" cy="152400"/>
            <a:chOff x="0" y="0"/>
            <a:chExt cx="1729668" cy="429260"/>
          </a:xfrm>
        </p:grpSpPr>
        <p:sp>
          <p:nvSpPr>
            <p:cNvPr id="5" name="Freeform 5"/>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grpSp>
        <p:nvGrpSpPr>
          <p:cNvPr id="6" name="Group 6"/>
          <p:cNvGrpSpPr/>
          <p:nvPr/>
        </p:nvGrpSpPr>
        <p:grpSpPr>
          <a:xfrm>
            <a:off x="8477845" y="-86863"/>
            <a:ext cx="6910072" cy="2231127"/>
            <a:chOff x="0" y="0"/>
            <a:chExt cx="9213429" cy="2974836"/>
          </a:xfrm>
        </p:grpSpPr>
        <p:sp>
          <p:nvSpPr>
            <p:cNvPr id="7" name="TextBox 7"/>
            <p:cNvSpPr txBox="1"/>
            <p:nvPr/>
          </p:nvSpPr>
          <p:spPr>
            <a:xfrm>
              <a:off x="0" y="-9525"/>
              <a:ext cx="9213429" cy="1623838"/>
            </a:xfrm>
            <a:prstGeom prst="rect">
              <a:avLst/>
            </a:prstGeom>
          </p:spPr>
          <p:txBody>
            <a:bodyPr lIns="0" tIns="0" rIns="0" bIns="0" rtlCol="0" anchor="t">
              <a:spAutoFit/>
            </a:bodyPr>
            <a:lstStyle/>
            <a:p>
              <a:pPr>
                <a:lnSpc>
                  <a:spcPts val="9600"/>
                </a:lnSpc>
              </a:pPr>
              <a:r>
                <a:rPr lang="en-US" sz="8000">
                  <a:solidFill>
                    <a:srgbClr val="6B003D"/>
                  </a:solidFill>
                  <a:latin typeface="Aileron Heavy"/>
                </a:rPr>
                <a:t>Thessaloniki</a:t>
              </a:r>
            </a:p>
          </p:txBody>
        </p:sp>
        <p:sp>
          <p:nvSpPr>
            <p:cNvPr id="8" name="AutoShape 8"/>
            <p:cNvSpPr/>
            <p:nvPr/>
          </p:nvSpPr>
          <p:spPr>
            <a:xfrm>
              <a:off x="1940831" y="2401327"/>
              <a:ext cx="855919" cy="184093"/>
            </a:xfrm>
            <a:prstGeom prst="rect">
              <a:avLst/>
            </a:prstGeom>
            <a:solidFill>
              <a:srgbClr val="6B003D"/>
            </a:solidFill>
          </p:spPr>
        </p:sp>
        <p:sp>
          <p:nvSpPr>
            <p:cNvPr id="9" name="TextBox 9"/>
            <p:cNvSpPr txBox="1"/>
            <p:nvPr/>
          </p:nvSpPr>
          <p:spPr>
            <a:xfrm>
              <a:off x="0" y="2011912"/>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08</a:t>
              </a:r>
            </a:p>
          </p:txBody>
        </p:sp>
      </p:grpSp>
      <p:grpSp>
        <p:nvGrpSpPr>
          <p:cNvPr id="10" name="Group 10"/>
          <p:cNvGrpSpPr/>
          <p:nvPr/>
        </p:nvGrpSpPr>
        <p:grpSpPr>
          <a:xfrm>
            <a:off x="16370432" y="1028700"/>
            <a:ext cx="867576" cy="228600"/>
            <a:chOff x="0" y="0"/>
            <a:chExt cx="1156768" cy="304800"/>
          </a:xfrm>
        </p:grpSpPr>
        <p:grpSp>
          <p:nvGrpSpPr>
            <p:cNvPr id="11" name="Group 11"/>
            <p:cNvGrpSpPr>
              <a:grpSpLocks noChangeAspect="1"/>
            </p:cNvGrpSpPr>
            <p:nvPr/>
          </p:nvGrpSpPr>
          <p:grpSpPr>
            <a:xfrm>
              <a:off x="0" y="0"/>
              <a:ext cx="304800" cy="30480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13" name="Group 13"/>
            <p:cNvGrpSpPr>
              <a:grpSpLocks noChangeAspect="1"/>
            </p:cNvGrpSpPr>
            <p:nvPr/>
          </p:nvGrpSpPr>
          <p:grpSpPr>
            <a:xfrm>
              <a:off x="851968" y="0"/>
              <a:ext cx="304800" cy="304800"/>
              <a:chOff x="6705600" y="1371600"/>
              <a:chExt cx="10972800" cy="10972800"/>
            </a:xfrm>
          </p:grpSpPr>
          <p:sp>
            <p:nvSpPr>
              <p:cNvPr id="14" name="Freeform 1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15" name="Group 15"/>
            <p:cNvGrpSpPr>
              <a:grpSpLocks noChangeAspect="1"/>
            </p:cNvGrpSpPr>
            <p:nvPr/>
          </p:nvGrpSpPr>
          <p:grpSpPr>
            <a:xfrm>
              <a:off x="425984" y="0"/>
              <a:ext cx="304800" cy="304800"/>
              <a:chOff x="0" y="0"/>
              <a:chExt cx="1708150" cy="1708150"/>
            </a:xfrm>
          </p:grpSpPr>
          <p:sp>
            <p:nvSpPr>
              <p:cNvPr id="16" name="Freeform 16"/>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grpSp>
        <p:nvGrpSpPr>
          <p:cNvPr id="17" name="Group 17"/>
          <p:cNvGrpSpPr/>
          <p:nvPr/>
        </p:nvGrpSpPr>
        <p:grpSpPr>
          <a:xfrm>
            <a:off x="8477845" y="2144263"/>
            <a:ext cx="9582975" cy="6773548"/>
            <a:chOff x="0" y="0"/>
            <a:chExt cx="12777300" cy="9031397"/>
          </a:xfrm>
        </p:grpSpPr>
        <p:sp>
          <p:nvSpPr>
            <p:cNvPr id="18" name="TextBox 18"/>
            <p:cNvSpPr txBox="1"/>
            <p:nvPr/>
          </p:nvSpPr>
          <p:spPr>
            <a:xfrm>
              <a:off x="0" y="605383"/>
              <a:ext cx="12653433" cy="2015687"/>
            </a:xfrm>
            <a:prstGeom prst="rect">
              <a:avLst/>
            </a:prstGeom>
          </p:spPr>
          <p:txBody>
            <a:bodyPr lIns="0" tIns="0" rIns="0" bIns="0" rtlCol="0" anchor="t">
              <a:spAutoFit/>
            </a:bodyPr>
            <a:lstStyle/>
            <a:p>
              <a:pPr>
                <a:lnSpc>
                  <a:spcPts val="2519"/>
                </a:lnSpc>
              </a:pPr>
              <a:r>
                <a:rPr lang="en-US" sz="1799" spc="71">
                  <a:solidFill>
                    <a:srgbClr val="292929"/>
                  </a:solidFill>
                  <a:latin typeface="Aileron Regular"/>
                </a:rPr>
                <a:t>While Greece is a popular travel location, most travelers frequent our nation's capital, Athens, or the picturesque Aegean islands.  Thessaloniki is Greece's hidden gem, a port city, paired with the hustle and bustle of downtown--making it the best of both worlds.  Though it is Greece's second largest city, it is ideal for students who want to truly live like a local, especially with the student apartments located downtown..</a:t>
              </a:r>
            </a:p>
          </p:txBody>
        </p:sp>
        <p:sp>
          <p:nvSpPr>
            <p:cNvPr id="19" name="TextBox 19"/>
            <p:cNvSpPr txBox="1"/>
            <p:nvPr/>
          </p:nvSpPr>
          <p:spPr>
            <a:xfrm>
              <a:off x="0" y="-47625"/>
              <a:ext cx="12653433" cy="492747"/>
            </a:xfrm>
            <a:prstGeom prst="rect">
              <a:avLst/>
            </a:prstGeom>
          </p:spPr>
          <p:txBody>
            <a:bodyPr lIns="0" tIns="0" rIns="0" bIns="0" rtlCol="0" anchor="t">
              <a:spAutoFit/>
            </a:bodyPr>
            <a:lstStyle/>
            <a:p>
              <a:pPr>
                <a:lnSpc>
                  <a:spcPts val="3135"/>
                </a:lnSpc>
              </a:pPr>
              <a:r>
                <a:rPr lang="en-US" sz="2239" spc="89">
                  <a:solidFill>
                    <a:srgbClr val="6B003D"/>
                  </a:solidFill>
                  <a:latin typeface="Aileron Regular Bold"/>
                </a:rPr>
                <a:t>OFF THE BEATEN PATH</a:t>
              </a:r>
            </a:p>
          </p:txBody>
        </p:sp>
        <p:sp>
          <p:nvSpPr>
            <p:cNvPr id="20" name="TextBox 20"/>
            <p:cNvSpPr txBox="1"/>
            <p:nvPr/>
          </p:nvSpPr>
          <p:spPr>
            <a:xfrm>
              <a:off x="123867" y="4014401"/>
              <a:ext cx="12653433" cy="2015687"/>
            </a:xfrm>
            <a:prstGeom prst="rect">
              <a:avLst/>
            </a:prstGeom>
          </p:spPr>
          <p:txBody>
            <a:bodyPr lIns="0" tIns="0" rIns="0" bIns="0" rtlCol="0" anchor="t">
              <a:spAutoFit/>
            </a:bodyPr>
            <a:lstStyle/>
            <a:p>
              <a:pPr marL="0" lvl="0" indent="0" algn="l">
                <a:lnSpc>
                  <a:spcPts val="2519"/>
                </a:lnSpc>
                <a:spcBef>
                  <a:spcPct val="0"/>
                </a:spcBef>
              </a:pPr>
              <a:r>
                <a:rPr lang="en-US" sz="1799" spc="71">
                  <a:solidFill>
                    <a:srgbClr val="292929"/>
                  </a:solidFill>
                  <a:latin typeface="Aileron Regular"/>
                </a:rPr>
                <a:t>Founded in 315 B.C., Thessaloniki is a true crossroad between East and West.  With influence from the three empires that ruled it, the Romans, Byzantines, and Ottomans, and Christian, Jewish, and Muslim religions, it is no surprise that Thessaloniki has over 12 UNESCO world heritage sites.  Thessaloniki is an exceptional city, where ancient meets modern, and students will never stop learning.</a:t>
              </a:r>
            </a:p>
          </p:txBody>
        </p:sp>
        <p:sp>
          <p:nvSpPr>
            <p:cNvPr id="21" name="TextBox 21"/>
            <p:cNvSpPr txBox="1"/>
            <p:nvPr/>
          </p:nvSpPr>
          <p:spPr>
            <a:xfrm>
              <a:off x="123867" y="3361393"/>
              <a:ext cx="12653433" cy="492747"/>
            </a:xfrm>
            <a:prstGeom prst="rect">
              <a:avLst/>
            </a:prstGeom>
          </p:spPr>
          <p:txBody>
            <a:bodyPr lIns="0" tIns="0" rIns="0" bIns="0" rtlCol="0" anchor="t">
              <a:spAutoFit/>
            </a:bodyPr>
            <a:lstStyle/>
            <a:p>
              <a:pPr marL="0" lvl="0" indent="0" algn="l">
                <a:lnSpc>
                  <a:spcPts val="3135"/>
                </a:lnSpc>
                <a:spcBef>
                  <a:spcPct val="0"/>
                </a:spcBef>
              </a:pPr>
              <a:r>
                <a:rPr lang="en-US" sz="2239" spc="89">
                  <a:solidFill>
                    <a:srgbClr val="6B003D"/>
                  </a:solidFill>
                  <a:latin typeface="Aileron Regular Bold"/>
                </a:rPr>
                <a:t>HISTORY</a:t>
              </a:r>
            </a:p>
          </p:txBody>
        </p:sp>
        <p:sp>
          <p:nvSpPr>
            <p:cNvPr id="22" name="TextBox 22"/>
            <p:cNvSpPr txBox="1"/>
            <p:nvPr/>
          </p:nvSpPr>
          <p:spPr>
            <a:xfrm>
              <a:off x="123867" y="7423419"/>
              <a:ext cx="12653433" cy="1607978"/>
            </a:xfrm>
            <a:prstGeom prst="rect">
              <a:avLst/>
            </a:prstGeom>
          </p:spPr>
          <p:txBody>
            <a:bodyPr lIns="0" tIns="0" rIns="0" bIns="0" rtlCol="0" anchor="t">
              <a:spAutoFit/>
            </a:bodyPr>
            <a:lstStyle/>
            <a:p>
              <a:pPr marL="0" lvl="0" indent="0" algn="l">
                <a:lnSpc>
                  <a:spcPts val="2519"/>
                </a:lnSpc>
                <a:spcBef>
                  <a:spcPct val="0"/>
                </a:spcBef>
              </a:pPr>
              <a:r>
                <a:rPr lang="en-US" sz="1799" spc="71">
                  <a:solidFill>
                    <a:srgbClr val="292929"/>
                  </a:solidFill>
                  <a:latin typeface="Aileron Regular"/>
                </a:rPr>
                <a:t>Thessaloniki is Greece's largest college city, with over 100,000 university students, where 1 out of every 10 residents is a student.  Downtown Thessaloniki is where the heart of youth beats, filled with restaurants, hip cafes, exciting night life, and elegant shops, making it an ideal city for students all over the world!  </a:t>
              </a:r>
            </a:p>
          </p:txBody>
        </p:sp>
        <p:sp>
          <p:nvSpPr>
            <p:cNvPr id="23" name="TextBox 23"/>
            <p:cNvSpPr txBox="1"/>
            <p:nvPr/>
          </p:nvSpPr>
          <p:spPr>
            <a:xfrm>
              <a:off x="123867" y="6770411"/>
              <a:ext cx="12653433" cy="492747"/>
            </a:xfrm>
            <a:prstGeom prst="rect">
              <a:avLst/>
            </a:prstGeom>
          </p:spPr>
          <p:txBody>
            <a:bodyPr lIns="0" tIns="0" rIns="0" bIns="0" rtlCol="0" anchor="t">
              <a:spAutoFit/>
            </a:bodyPr>
            <a:lstStyle/>
            <a:p>
              <a:pPr marL="0" lvl="0" indent="0" algn="l">
                <a:lnSpc>
                  <a:spcPts val="3135"/>
                </a:lnSpc>
                <a:spcBef>
                  <a:spcPct val="0"/>
                </a:spcBef>
              </a:pPr>
              <a:r>
                <a:rPr lang="en-US" sz="2239" spc="89">
                  <a:solidFill>
                    <a:srgbClr val="6B003D"/>
                  </a:solidFill>
                  <a:latin typeface="Aileron Regular Bold"/>
                </a:rPr>
                <a:t>COLLEGE TOWN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C6D5"/>
        </a:solidFill>
        <a:effectLst/>
      </p:bgPr>
    </p:bg>
    <p:spTree>
      <p:nvGrpSpPr>
        <p:cNvPr id="1" name=""/>
        <p:cNvGrpSpPr/>
        <p:nvPr/>
      </p:nvGrpSpPr>
      <p:grpSpPr>
        <a:xfrm>
          <a:off x="0" y="0"/>
          <a:ext cx="0" cy="0"/>
          <a:chOff x="0" y="0"/>
          <a:chExt cx="0" cy="0"/>
        </a:xfrm>
      </p:grpSpPr>
      <p:grpSp>
        <p:nvGrpSpPr>
          <p:cNvPr id="2" name="Group 2"/>
          <p:cNvGrpSpPr/>
          <p:nvPr/>
        </p:nvGrpSpPr>
        <p:grpSpPr>
          <a:xfrm>
            <a:off x="16370432" y="1028700"/>
            <a:ext cx="867576" cy="228600"/>
            <a:chOff x="0" y="0"/>
            <a:chExt cx="1156768" cy="304800"/>
          </a:xfrm>
        </p:grpSpPr>
        <p:grpSp>
          <p:nvGrpSpPr>
            <p:cNvPr id="3" name="Group 3"/>
            <p:cNvGrpSpPr>
              <a:grpSpLocks noChangeAspect="1"/>
            </p:cNvGrpSpPr>
            <p:nvPr/>
          </p:nvGrpSpPr>
          <p:grpSpPr>
            <a:xfrm>
              <a:off x="0" y="0"/>
              <a:ext cx="304800" cy="304800"/>
              <a:chOff x="0" y="0"/>
              <a:chExt cx="1708150" cy="1708150"/>
            </a:xfrm>
          </p:grpSpPr>
          <p:sp>
            <p:nvSpPr>
              <p:cNvPr id="4" name="Freeform 4"/>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nvGrpSpPr>
            <p:cNvPr id="5" name="Group 5"/>
            <p:cNvGrpSpPr>
              <a:grpSpLocks noChangeAspect="1"/>
            </p:cNvGrpSpPr>
            <p:nvPr/>
          </p:nvGrpSpPr>
          <p:grpSpPr>
            <a:xfrm>
              <a:off x="851968" y="0"/>
              <a:ext cx="304800" cy="304800"/>
              <a:chOff x="6705600" y="1371600"/>
              <a:chExt cx="10972800" cy="10972800"/>
            </a:xfrm>
          </p:grpSpPr>
          <p:sp>
            <p:nvSpPr>
              <p:cNvPr id="6" name="Freeform 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6B003D"/>
              </a:solidFill>
            </p:spPr>
          </p:sp>
        </p:grpSp>
        <p:grpSp>
          <p:nvGrpSpPr>
            <p:cNvPr id="7" name="Group 7"/>
            <p:cNvGrpSpPr>
              <a:grpSpLocks noChangeAspect="1"/>
            </p:cNvGrpSpPr>
            <p:nvPr/>
          </p:nvGrpSpPr>
          <p:grpSpPr>
            <a:xfrm>
              <a:off x="425984" y="0"/>
              <a:ext cx="304800" cy="304800"/>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6B003D"/>
              </a:solidFill>
            </p:spPr>
          </p:sp>
        </p:grpSp>
      </p:grpSp>
      <p:sp>
        <p:nvSpPr>
          <p:cNvPr id="9" name="AutoShape 9"/>
          <p:cNvSpPr/>
          <p:nvPr/>
        </p:nvSpPr>
        <p:spPr>
          <a:xfrm>
            <a:off x="-9525" y="9263169"/>
            <a:ext cx="18288000" cy="947631"/>
          </a:xfrm>
          <a:prstGeom prst="rect">
            <a:avLst/>
          </a:prstGeom>
          <a:solidFill>
            <a:srgbClr val="FFFFFF"/>
          </a:solidFill>
        </p:spPr>
      </p:sp>
      <p:grpSp>
        <p:nvGrpSpPr>
          <p:cNvPr id="10" name="Group 10"/>
          <p:cNvGrpSpPr/>
          <p:nvPr/>
        </p:nvGrpSpPr>
        <p:grpSpPr>
          <a:xfrm>
            <a:off x="16645217" y="9736984"/>
            <a:ext cx="614083" cy="152400"/>
            <a:chOff x="0" y="0"/>
            <a:chExt cx="1729668" cy="429260"/>
          </a:xfrm>
        </p:grpSpPr>
        <p:sp>
          <p:nvSpPr>
            <p:cNvPr id="11" name="Freeform 11"/>
            <p:cNvSpPr/>
            <p:nvPr/>
          </p:nvSpPr>
          <p:spPr>
            <a:xfrm>
              <a:off x="0" y="-5080"/>
              <a:ext cx="1729668" cy="434340"/>
            </a:xfrm>
            <a:custGeom>
              <a:avLst/>
              <a:gdLst/>
              <a:ahLst/>
              <a:cxnLst/>
              <a:rect l="l" t="t" r="r" b="b"/>
              <a:pathLst>
                <a:path w="1729668" h="434340">
                  <a:moveTo>
                    <a:pt x="1711888" y="187960"/>
                  </a:moveTo>
                  <a:lnTo>
                    <a:pt x="1450268" y="11430"/>
                  </a:lnTo>
                  <a:cubicBezTo>
                    <a:pt x="1432488" y="0"/>
                    <a:pt x="1409628" y="3810"/>
                    <a:pt x="1396928" y="21590"/>
                  </a:cubicBezTo>
                  <a:cubicBezTo>
                    <a:pt x="1385498" y="39370"/>
                    <a:pt x="1389308" y="62230"/>
                    <a:pt x="1407088" y="74930"/>
                  </a:cubicBezTo>
                  <a:lnTo>
                    <a:pt x="1565838" y="181610"/>
                  </a:lnTo>
                  <a:lnTo>
                    <a:pt x="0" y="181610"/>
                  </a:lnTo>
                  <a:lnTo>
                    <a:pt x="0" y="257810"/>
                  </a:lnTo>
                  <a:lnTo>
                    <a:pt x="1565838" y="257810"/>
                  </a:lnTo>
                  <a:lnTo>
                    <a:pt x="1407088" y="364490"/>
                  </a:lnTo>
                  <a:cubicBezTo>
                    <a:pt x="1389308" y="375920"/>
                    <a:pt x="1385498" y="400050"/>
                    <a:pt x="1396928" y="417830"/>
                  </a:cubicBezTo>
                  <a:cubicBezTo>
                    <a:pt x="1404548" y="429260"/>
                    <a:pt x="1415978" y="434340"/>
                    <a:pt x="1428678" y="434340"/>
                  </a:cubicBezTo>
                  <a:cubicBezTo>
                    <a:pt x="1436298" y="434340"/>
                    <a:pt x="1443918" y="431800"/>
                    <a:pt x="1450268" y="427990"/>
                  </a:cubicBezTo>
                  <a:lnTo>
                    <a:pt x="1713158" y="251460"/>
                  </a:lnTo>
                  <a:cubicBezTo>
                    <a:pt x="1723318" y="243840"/>
                    <a:pt x="1729668" y="232410"/>
                    <a:pt x="1729668" y="219710"/>
                  </a:cubicBezTo>
                  <a:cubicBezTo>
                    <a:pt x="1729668" y="207010"/>
                    <a:pt x="1723318" y="195580"/>
                    <a:pt x="1711888" y="187960"/>
                  </a:cubicBezTo>
                  <a:close/>
                </a:path>
              </a:pathLst>
            </a:custGeom>
            <a:solidFill>
              <a:srgbClr val="292929"/>
            </a:solidFill>
          </p:spPr>
        </p:sp>
      </p:grpSp>
      <p:sp>
        <p:nvSpPr>
          <p:cNvPr id="12" name="TextBox 12"/>
          <p:cNvSpPr txBox="1"/>
          <p:nvPr/>
        </p:nvSpPr>
        <p:spPr>
          <a:xfrm>
            <a:off x="190809" y="3468686"/>
            <a:ext cx="3166886" cy="3909217"/>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292929"/>
                </a:solidFill>
                <a:latin typeface="Aileron Regular"/>
              </a:rPr>
              <a:t>International Business &amp; Finance</a:t>
            </a:r>
          </a:p>
          <a:p>
            <a:pPr marL="379730" lvl="1" indent="-189865">
              <a:lnSpc>
                <a:spcPts val="3219"/>
              </a:lnSpc>
              <a:buFont typeface="Arial"/>
              <a:buChar char="•"/>
            </a:pPr>
            <a:r>
              <a:rPr lang="en-US" sz="2300" spc="92">
                <a:solidFill>
                  <a:srgbClr val="292929"/>
                </a:solidFill>
                <a:latin typeface="Aileron Regular"/>
              </a:rPr>
              <a:t>Tourism</a:t>
            </a:r>
          </a:p>
          <a:p>
            <a:pPr marL="379730" lvl="1" indent="-189865">
              <a:lnSpc>
                <a:spcPts val="3219"/>
              </a:lnSpc>
              <a:buFont typeface="Arial"/>
              <a:buChar char="•"/>
            </a:pPr>
            <a:r>
              <a:rPr lang="en-US" sz="2300" spc="92">
                <a:solidFill>
                  <a:srgbClr val="292929"/>
                </a:solidFill>
                <a:latin typeface="Aileron Regular"/>
              </a:rPr>
              <a:t>Entrepreneurial Management</a:t>
            </a:r>
          </a:p>
          <a:p>
            <a:pPr marL="379730" lvl="1" indent="-189865">
              <a:lnSpc>
                <a:spcPts val="3219"/>
              </a:lnSpc>
              <a:buFont typeface="Arial"/>
              <a:buChar char="•"/>
            </a:pPr>
            <a:r>
              <a:rPr lang="en-US" sz="2300" spc="92">
                <a:solidFill>
                  <a:srgbClr val="292929"/>
                </a:solidFill>
                <a:latin typeface="Aileron Regular"/>
              </a:rPr>
              <a:t>Marketing</a:t>
            </a:r>
          </a:p>
          <a:p>
            <a:pPr marL="379730" lvl="1" indent="-189865">
              <a:lnSpc>
                <a:spcPts val="3219"/>
              </a:lnSpc>
              <a:buFont typeface="Arial"/>
              <a:buChar char="•"/>
            </a:pPr>
            <a:r>
              <a:rPr lang="en-US" sz="2300" spc="92">
                <a:solidFill>
                  <a:srgbClr val="292929"/>
                </a:solidFill>
                <a:latin typeface="Aileron Regular"/>
              </a:rPr>
              <a:t>Human Resource Management</a:t>
            </a:r>
          </a:p>
          <a:p>
            <a:pPr marL="379730" lvl="1" indent="-189865">
              <a:lnSpc>
                <a:spcPts val="3219"/>
              </a:lnSpc>
              <a:buFont typeface="Arial"/>
              <a:buChar char="•"/>
            </a:pPr>
            <a:r>
              <a:rPr lang="en-US" sz="2300" spc="92">
                <a:solidFill>
                  <a:srgbClr val="292929"/>
                </a:solidFill>
                <a:latin typeface="Aileron Regular"/>
              </a:rPr>
              <a:t>Business Law</a:t>
            </a:r>
          </a:p>
          <a:p>
            <a:pPr marL="379730" lvl="1" indent="-189865">
              <a:lnSpc>
                <a:spcPts val="3219"/>
              </a:lnSpc>
              <a:buFont typeface="Arial"/>
              <a:buChar char="•"/>
            </a:pPr>
            <a:r>
              <a:rPr lang="en-US" sz="2300" spc="92">
                <a:solidFill>
                  <a:srgbClr val="292929"/>
                </a:solidFill>
                <a:latin typeface="Aileron Regular"/>
              </a:rPr>
              <a:t>Economics</a:t>
            </a:r>
          </a:p>
        </p:txBody>
      </p:sp>
      <p:sp>
        <p:nvSpPr>
          <p:cNvPr id="13" name="TextBox 13"/>
          <p:cNvSpPr txBox="1"/>
          <p:nvPr/>
        </p:nvSpPr>
        <p:spPr>
          <a:xfrm>
            <a:off x="190809" y="2342641"/>
            <a:ext cx="3166886" cy="865763"/>
          </a:xfrm>
          <a:prstGeom prst="rect">
            <a:avLst/>
          </a:prstGeom>
        </p:spPr>
        <p:txBody>
          <a:bodyPr lIns="0" tIns="0" rIns="0" bIns="0" rtlCol="0" anchor="t">
            <a:spAutoFit/>
          </a:bodyPr>
          <a:lstStyle/>
          <a:p>
            <a:pPr>
              <a:lnSpc>
                <a:spcPts val="3444"/>
              </a:lnSpc>
            </a:pPr>
            <a:r>
              <a:rPr lang="en-US" sz="2460" spc="98">
                <a:solidFill>
                  <a:srgbClr val="6B003D"/>
                </a:solidFill>
                <a:latin typeface="Aileron Regular Bold"/>
              </a:rPr>
              <a:t>BUSINESS ADMINISTRATION</a:t>
            </a:r>
          </a:p>
        </p:txBody>
      </p:sp>
      <p:grpSp>
        <p:nvGrpSpPr>
          <p:cNvPr id="14" name="Group 14"/>
          <p:cNvGrpSpPr/>
          <p:nvPr/>
        </p:nvGrpSpPr>
        <p:grpSpPr>
          <a:xfrm>
            <a:off x="3689032" y="2399791"/>
            <a:ext cx="3249779" cy="4662780"/>
            <a:chOff x="0" y="0"/>
            <a:chExt cx="4333038" cy="6217040"/>
          </a:xfrm>
        </p:grpSpPr>
        <p:sp>
          <p:nvSpPr>
            <p:cNvPr id="15" name="TextBox 15"/>
            <p:cNvSpPr txBox="1"/>
            <p:nvPr/>
          </p:nvSpPr>
          <p:spPr>
            <a:xfrm>
              <a:off x="0" y="1404369"/>
              <a:ext cx="4333038" cy="4812671"/>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292929"/>
                  </a:solidFill>
                  <a:latin typeface="Aileron Regular"/>
                </a:rPr>
                <a:t>Language &amp; Literature</a:t>
              </a:r>
            </a:p>
            <a:p>
              <a:pPr marL="379730" lvl="1" indent="-189865">
                <a:lnSpc>
                  <a:spcPts val="3219"/>
                </a:lnSpc>
                <a:buFont typeface="Arial"/>
                <a:buChar char="•"/>
              </a:pPr>
              <a:r>
                <a:rPr lang="en-US" sz="2300" spc="92">
                  <a:solidFill>
                    <a:srgbClr val="292929"/>
                  </a:solidFill>
                  <a:latin typeface="Aileron Regular"/>
                </a:rPr>
                <a:t>Communication &amp; New Media</a:t>
              </a:r>
            </a:p>
            <a:p>
              <a:pPr marL="379730" lvl="1" indent="-189865">
                <a:lnSpc>
                  <a:spcPts val="3219"/>
                </a:lnSpc>
                <a:buFont typeface="Arial"/>
                <a:buChar char="•"/>
              </a:pPr>
              <a:r>
                <a:rPr lang="en-US" sz="2300" spc="92">
                  <a:solidFill>
                    <a:srgbClr val="292929"/>
                  </a:solidFill>
                  <a:latin typeface="Aileron Regular"/>
                </a:rPr>
                <a:t>Lingustics</a:t>
              </a:r>
            </a:p>
            <a:p>
              <a:pPr marL="379730" lvl="1" indent="-189865">
                <a:lnSpc>
                  <a:spcPts val="3219"/>
                </a:lnSpc>
                <a:buFont typeface="Arial"/>
                <a:buChar char="•"/>
              </a:pPr>
              <a:r>
                <a:rPr lang="en-US" sz="2300" spc="92">
                  <a:solidFill>
                    <a:srgbClr val="292929"/>
                  </a:solidFill>
                  <a:latin typeface="Aileron Regular"/>
                </a:rPr>
                <a:t>Teaching English as a Second Language</a:t>
              </a:r>
            </a:p>
            <a:p>
              <a:pPr marL="379730" lvl="1" indent="-189865" algn="l">
                <a:lnSpc>
                  <a:spcPts val="3219"/>
                </a:lnSpc>
                <a:buFont typeface="Arial"/>
                <a:buChar char="•"/>
              </a:pPr>
              <a:r>
                <a:rPr lang="en-US" sz="2300" spc="92">
                  <a:solidFill>
                    <a:srgbClr val="292929"/>
                  </a:solidFill>
                  <a:latin typeface="Aileron Regular"/>
                </a:rPr>
                <a:t>Business/Professional Communication</a:t>
              </a:r>
            </a:p>
          </p:txBody>
        </p:sp>
        <p:sp>
          <p:nvSpPr>
            <p:cNvPr id="16" name="TextBox 16"/>
            <p:cNvSpPr txBox="1"/>
            <p:nvPr/>
          </p:nvSpPr>
          <p:spPr>
            <a:xfrm>
              <a:off x="0" y="-47625"/>
              <a:ext cx="4333038" cy="1099196"/>
            </a:xfrm>
            <a:prstGeom prst="rect">
              <a:avLst/>
            </a:prstGeom>
          </p:spPr>
          <p:txBody>
            <a:bodyPr lIns="0" tIns="0" rIns="0" bIns="0" rtlCol="0" anchor="t">
              <a:spAutoFit/>
            </a:bodyPr>
            <a:lstStyle/>
            <a:p>
              <a:pPr marL="0" lvl="0" indent="0" algn="l">
                <a:lnSpc>
                  <a:spcPts val="3359"/>
                </a:lnSpc>
                <a:spcBef>
                  <a:spcPct val="0"/>
                </a:spcBef>
              </a:pPr>
              <a:r>
                <a:rPr lang="en-US" sz="2400" spc="96">
                  <a:solidFill>
                    <a:srgbClr val="6B003D"/>
                  </a:solidFill>
                  <a:latin typeface="Aileron Regular Bold"/>
                </a:rPr>
                <a:t>COMMUNICATIONS &amp; ENGLISH</a:t>
              </a:r>
            </a:p>
          </p:txBody>
        </p:sp>
      </p:grpSp>
      <p:grpSp>
        <p:nvGrpSpPr>
          <p:cNvPr id="17" name="Group 17"/>
          <p:cNvGrpSpPr/>
          <p:nvPr/>
        </p:nvGrpSpPr>
        <p:grpSpPr>
          <a:xfrm>
            <a:off x="7320100" y="2399791"/>
            <a:ext cx="3084308" cy="6680671"/>
            <a:chOff x="0" y="0"/>
            <a:chExt cx="4112411" cy="8907562"/>
          </a:xfrm>
        </p:grpSpPr>
        <p:sp>
          <p:nvSpPr>
            <p:cNvPr id="18" name="TextBox 18"/>
            <p:cNvSpPr txBox="1"/>
            <p:nvPr/>
          </p:nvSpPr>
          <p:spPr>
            <a:xfrm>
              <a:off x="0" y="1404369"/>
              <a:ext cx="4112411" cy="7503193"/>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292929"/>
                  </a:solidFill>
                  <a:latin typeface="Aileron Regular"/>
                </a:rPr>
                <a:t>Computer Science</a:t>
              </a:r>
            </a:p>
            <a:p>
              <a:pPr marL="379730" lvl="1" indent="-189865">
                <a:lnSpc>
                  <a:spcPts val="3219"/>
                </a:lnSpc>
                <a:buFont typeface="Arial"/>
                <a:buChar char="•"/>
              </a:pPr>
              <a:r>
                <a:rPr lang="en-US" sz="2300" spc="92">
                  <a:solidFill>
                    <a:srgbClr val="292929"/>
                  </a:solidFill>
                  <a:latin typeface="Aileron Regular"/>
                </a:rPr>
                <a:t>Business Computing</a:t>
              </a:r>
            </a:p>
            <a:p>
              <a:pPr marL="379730" lvl="1" indent="-189865">
                <a:lnSpc>
                  <a:spcPts val="3219"/>
                </a:lnSpc>
                <a:buFont typeface="Arial"/>
                <a:buChar char="•"/>
              </a:pPr>
              <a:r>
                <a:rPr lang="en-US" sz="2300" spc="92">
                  <a:solidFill>
                    <a:srgbClr val="292929"/>
                  </a:solidFill>
                  <a:latin typeface="Aileron Regular"/>
                </a:rPr>
                <a:t>Programming</a:t>
              </a:r>
            </a:p>
            <a:p>
              <a:pPr marL="379730" lvl="1" indent="-189865">
                <a:lnSpc>
                  <a:spcPts val="3219"/>
                </a:lnSpc>
                <a:buFont typeface="Arial"/>
                <a:buChar char="•"/>
              </a:pPr>
              <a:r>
                <a:rPr lang="en-US" sz="2300" spc="92">
                  <a:solidFill>
                    <a:srgbClr val="292929"/>
                  </a:solidFill>
                  <a:latin typeface="Aileron Regular"/>
                </a:rPr>
                <a:t>Databases &amp; Modelling</a:t>
              </a:r>
            </a:p>
            <a:p>
              <a:pPr marL="379730" lvl="1" indent="-189865">
                <a:lnSpc>
                  <a:spcPts val="3219"/>
                </a:lnSpc>
                <a:buFont typeface="Arial"/>
                <a:buChar char="•"/>
              </a:pPr>
              <a:r>
                <a:rPr lang="en-US" sz="2300" spc="92">
                  <a:solidFill>
                    <a:srgbClr val="292929"/>
                  </a:solidFill>
                  <a:latin typeface="Aileron Regular"/>
                </a:rPr>
                <a:t>Computing Systems &amp; Networks</a:t>
              </a:r>
            </a:p>
            <a:p>
              <a:pPr marL="379730" lvl="1" indent="-189865">
                <a:lnSpc>
                  <a:spcPts val="3219"/>
                </a:lnSpc>
                <a:buFont typeface="Arial"/>
                <a:buChar char="•"/>
              </a:pPr>
              <a:r>
                <a:rPr lang="en-US" sz="2300" spc="92">
                  <a:solidFill>
                    <a:srgbClr val="292929"/>
                  </a:solidFill>
                  <a:latin typeface="Aileron Regular"/>
                </a:rPr>
                <a:t>Web &amp; Mobile Applications</a:t>
              </a:r>
            </a:p>
            <a:p>
              <a:pPr marL="379730" lvl="1" indent="-189865">
                <a:lnSpc>
                  <a:spcPts val="3219"/>
                </a:lnSpc>
                <a:buFont typeface="Arial"/>
                <a:buChar char="•"/>
              </a:pPr>
              <a:r>
                <a:rPr lang="en-US" sz="2300" spc="92">
                  <a:solidFill>
                    <a:srgbClr val="292929"/>
                  </a:solidFill>
                  <a:latin typeface="Aileron Regular"/>
                </a:rPr>
                <a:t>Mathematics</a:t>
              </a:r>
            </a:p>
            <a:p>
              <a:pPr marL="379730" lvl="1" indent="-189865">
                <a:lnSpc>
                  <a:spcPts val="3219"/>
                </a:lnSpc>
                <a:buFont typeface="Arial"/>
                <a:buChar char="•"/>
              </a:pPr>
              <a:r>
                <a:rPr lang="en-US" sz="2300" spc="92">
                  <a:solidFill>
                    <a:srgbClr val="292929"/>
                  </a:solidFill>
                  <a:latin typeface="Aileron Regular"/>
                </a:rPr>
                <a:t>Sea Sailing</a:t>
              </a:r>
            </a:p>
            <a:p>
              <a:pPr marL="379730" lvl="1" indent="-189865" algn="l">
                <a:lnSpc>
                  <a:spcPts val="3219"/>
                </a:lnSpc>
                <a:buFont typeface="Arial"/>
                <a:buChar char="•"/>
              </a:pPr>
              <a:r>
                <a:rPr lang="en-US" sz="2300" spc="92">
                  <a:solidFill>
                    <a:srgbClr val="292929"/>
                  </a:solidFill>
                  <a:latin typeface="Aileron Regular"/>
                </a:rPr>
                <a:t>Nutrition</a:t>
              </a:r>
            </a:p>
          </p:txBody>
        </p:sp>
        <p:sp>
          <p:nvSpPr>
            <p:cNvPr id="19" name="TextBox 19"/>
            <p:cNvSpPr txBox="1"/>
            <p:nvPr/>
          </p:nvSpPr>
          <p:spPr>
            <a:xfrm>
              <a:off x="0" y="-47625"/>
              <a:ext cx="4112411" cy="1099196"/>
            </a:xfrm>
            <a:prstGeom prst="rect">
              <a:avLst/>
            </a:prstGeom>
          </p:spPr>
          <p:txBody>
            <a:bodyPr lIns="0" tIns="0" rIns="0" bIns="0" rtlCol="0" anchor="t">
              <a:spAutoFit/>
            </a:bodyPr>
            <a:lstStyle/>
            <a:p>
              <a:pPr marL="0" lvl="0" indent="0" algn="l">
                <a:lnSpc>
                  <a:spcPts val="3359"/>
                </a:lnSpc>
                <a:spcBef>
                  <a:spcPct val="0"/>
                </a:spcBef>
              </a:pPr>
              <a:r>
                <a:rPr lang="en-US" sz="2400" spc="96">
                  <a:solidFill>
                    <a:srgbClr val="6B003D"/>
                  </a:solidFill>
                  <a:latin typeface="Aileron Regular Bold"/>
                </a:rPr>
                <a:t>COMPUTER SCIENCE &amp; MATH</a:t>
              </a:r>
            </a:p>
          </p:txBody>
        </p:sp>
      </p:grpSp>
      <p:grpSp>
        <p:nvGrpSpPr>
          <p:cNvPr id="20" name="Group 20"/>
          <p:cNvGrpSpPr/>
          <p:nvPr/>
        </p:nvGrpSpPr>
        <p:grpSpPr>
          <a:xfrm>
            <a:off x="13596460" y="2336068"/>
            <a:ext cx="4816737" cy="4259201"/>
            <a:chOff x="0" y="0"/>
            <a:chExt cx="6422316" cy="5678935"/>
          </a:xfrm>
        </p:grpSpPr>
        <p:sp>
          <p:nvSpPr>
            <p:cNvPr id="21" name="TextBox 21"/>
            <p:cNvSpPr txBox="1"/>
            <p:nvPr/>
          </p:nvSpPr>
          <p:spPr>
            <a:xfrm>
              <a:off x="0" y="1404369"/>
              <a:ext cx="6422316" cy="4274567"/>
            </a:xfrm>
            <a:prstGeom prst="rect">
              <a:avLst/>
            </a:prstGeom>
          </p:spPr>
          <p:txBody>
            <a:bodyPr lIns="0" tIns="0" rIns="0" bIns="0" rtlCol="0" anchor="t">
              <a:spAutoFit/>
            </a:bodyPr>
            <a:lstStyle/>
            <a:p>
              <a:pPr marL="379730" lvl="1" indent="-189865">
                <a:lnSpc>
                  <a:spcPts val="3219"/>
                </a:lnSpc>
                <a:buFont typeface="Arial"/>
                <a:buChar char="•"/>
              </a:pPr>
              <a:r>
                <a:rPr lang="en-US" sz="2300" spc="92">
                  <a:solidFill>
                    <a:srgbClr val="292929"/>
                  </a:solidFill>
                  <a:latin typeface="Aileron Regular"/>
                </a:rPr>
                <a:t>Political Science</a:t>
              </a:r>
            </a:p>
            <a:p>
              <a:pPr marL="379730" lvl="1" indent="-189865">
                <a:lnSpc>
                  <a:spcPts val="3219"/>
                </a:lnSpc>
                <a:buFont typeface="Arial"/>
                <a:buChar char="•"/>
              </a:pPr>
              <a:r>
                <a:rPr lang="en-US" sz="2300" spc="92">
                  <a:solidFill>
                    <a:srgbClr val="292929"/>
                  </a:solidFill>
                  <a:latin typeface="Aileron Regular"/>
                </a:rPr>
                <a:t>International Relations</a:t>
              </a:r>
            </a:p>
            <a:p>
              <a:pPr marL="379730" lvl="1" indent="-189865">
                <a:lnSpc>
                  <a:spcPts val="3219"/>
                </a:lnSpc>
                <a:buFont typeface="Arial"/>
                <a:buChar char="•"/>
              </a:pPr>
              <a:r>
                <a:rPr lang="en-US" sz="2300" spc="92">
                  <a:solidFill>
                    <a:srgbClr val="292929"/>
                  </a:solidFill>
                  <a:latin typeface="Aileron Regular"/>
                </a:rPr>
                <a:t>Diplomacy</a:t>
              </a:r>
            </a:p>
            <a:p>
              <a:pPr marL="379730" lvl="1" indent="-189865">
                <a:lnSpc>
                  <a:spcPts val="3219"/>
                </a:lnSpc>
                <a:buFont typeface="Arial"/>
                <a:buChar char="•"/>
              </a:pPr>
              <a:r>
                <a:rPr lang="en-US" sz="2300" spc="92">
                  <a:solidFill>
                    <a:srgbClr val="292929"/>
                  </a:solidFill>
                  <a:latin typeface="Aileron Regular"/>
                </a:rPr>
                <a:t>Foreign Policy</a:t>
              </a:r>
            </a:p>
            <a:p>
              <a:pPr marL="379730" lvl="1" indent="-189865">
                <a:lnSpc>
                  <a:spcPts val="3219"/>
                </a:lnSpc>
                <a:buFont typeface="Arial"/>
                <a:buChar char="•"/>
              </a:pPr>
              <a:r>
                <a:rPr lang="en-US" sz="2300" spc="92">
                  <a:solidFill>
                    <a:srgbClr val="292929"/>
                  </a:solidFill>
                  <a:latin typeface="Aileron Regular"/>
                </a:rPr>
                <a:t>European Studies</a:t>
              </a:r>
            </a:p>
            <a:p>
              <a:pPr marL="379730" lvl="1" indent="-189865">
                <a:lnSpc>
                  <a:spcPts val="3219"/>
                </a:lnSpc>
                <a:buFont typeface="Arial"/>
                <a:buChar char="•"/>
              </a:pPr>
              <a:r>
                <a:rPr lang="en-US" sz="2300" spc="92">
                  <a:solidFill>
                    <a:srgbClr val="292929"/>
                  </a:solidFill>
                  <a:latin typeface="Aileron Regular"/>
                </a:rPr>
                <a:t>Modern Greek Language</a:t>
              </a:r>
            </a:p>
            <a:p>
              <a:pPr marL="379730" lvl="1" indent="-189865">
                <a:lnSpc>
                  <a:spcPts val="3219"/>
                </a:lnSpc>
                <a:buFont typeface="Arial"/>
                <a:buChar char="•"/>
              </a:pPr>
              <a:r>
                <a:rPr lang="en-US" sz="2300" spc="92">
                  <a:solidFill>
                    <a:srgbClr val="292929"/>
                  </a:solidFill>
                  <a:latin typeface="Aileron Regular"/>
                </a:rPr>
                <a:t>Politics</a:t>
              </a:r>
            </a:p>
            <a:p>
              <a:pPr marL="379730" lvl="1" indent="-189865">
                <a:lnSpc>
                  <a:spcPts val="3219"/>
                </a:lnSpc>
                <a:buFont typeface="Arial"/>
                <a:buChar char="•"/>
              </a:pPr>
              <a:r>
                <a:rPr lang="en-US" sz="2300" spc="92">
                  <a:solidFill>
                    <a:srgbClr val="292929"/>
                  </a:solidFill>
                  <a:latin typeface="Aileron Regular"/>
                </a:rPr>
                <a:t>Human Rights</a:t>
              </a:r>
            </a:p>
          </p:txBody>
        </p:sp>
        <p:sp>
          <p:nvSpPr>
            <p:cNvPr id="22" name="TextBox 22"/>
            <p:cNvSpPr txBox="1"/>
            <p:nvPr/>
          </p:nvSpPr>
          <p:spPr>
            <a:xfrm>
              <a:off x="0" y="-47625"/>
              <a:ext cx="6422316" cy="1099196"/>
            </a:xfrm>
            <a:prstGeom prst="rect">
              <a:avLst/>
            </a:prstGeom>
          </p:spPr>
          <p:txBody>
            <a:bodyPr lIns="0" tIns="0" rIns="0" bIns="0" rtlCol="0" anchor="t">
              <a:spAutoFit/>
            </a:bodyPr>
            <a:lstStyle/>
            <a:p>
              <a:pPr>
                <a:lnSpc>
                  <a:spcPts val="3359"/>
                </a:lnSpc>
              </a:pPr>
              <a:r>
                <a:rPr lang="en-US" sz="2400" spc="96">
                  <a:solidFill>
                    <a:srgbClr val="6B003D"/>
                  </a:solidFill>
                  <a:latin typeface="Aileron Regular Bold"/>
                </a:rPr>
                <a:t>POLITICAL SCIENCE </a:t>
              </a:r>
              <a:r>
                <a:rPr lang="en-US" sz="2399" spc="95">
                  <a:solidFill>
                    <a:srgbClr val="6B003D"/>
                  </a:solidFill>
                  <a:latin typeface="Aileron Regular Bold"/>
                </a:rPr>
                <a:t>&amp; INTERNATIONAL RELATIONS</a:t>
              </a:r>
            </a:p>
          </p:txBody>
        </p:sp>
      </p:grpSp>
      <p:grpSp>
        <p:nvGrpSpPr>
          <p:cNvPr id="23" name="Group 23"/>
          <p:cNvGrpSpPr/>
          <p:nvPr/>
        </p:nvGrpSpPr>
        <p:grpSpPr>
          <a:xfrm>
            <a:off x="10404408" y="2399791"/>
            <a:ext cx="3029821" cy="4641539"/>
            <a:chOff x="0" y="0"/>
            <a:chExt cx="4039762" cy="6188718"/>
          </a:xfrm>
        </p:grpSpPr>
        <p:sp>
          <p:nvSpPr>
            <p:cNvPr id="24" name="TextBox 24"/>
            <p:cNvSpPr txBox="1"/>
            <p:nvPr/>
          </p:nvSpPr>
          <p:spPr>
            <a:xfrm>
              <a:off x="0" y="837943"/>
              <a:ext cx="4039762" cy="5350775"/>
            </a:xfrm>
            <a:prstGeom prst="rect">
              <a:avLst/>
            </a:prstGeom>
          </p:spPr>
          <p:txBody>
            <a:bodyPr lIns="0" tIns="0" rIns="0" bIns="0" rtlCol="0" anchor="t">
              <a:spAutoFit/>
            </a:bodyPr>
            <a:lstStyle/>
            <a:p>
              <a:pPr>
                <a:lnSpc>
                  <a:spcPts val="3219"/>
                </a:lnSpc>
              </a:pPr>
              <a:endParaRPr/>
            </a:p>
            <a:p>
              <a:pPr marL="379730" lvl="1" indent="-189865">
                <a:lnSpc>
                  <a:spcPts val="3219"/>
                </a:lnSpc>
                <a:buFont typeface="Arial"/>
                <a:buChar char="•"/>
              </a:pPr>
              <a:r>
                <a:rPr lang="en-US" sz="2300" spc="92">
                  <a:solidFill>
                    <a:srgbClr val="292929"/>
                  </a:solidFill>
                  <a:latin typeface="Aileron Regular"/>
                </a:rPr>
                <a:t>General Psychology</a:t>
              </a:r>
            </a:p>
            <a:p>
              <a:pPr marL="379730" lvl="1" indent="-189865">
                <a:lnSpc>
                  <a:spcPts val="3219"/>
                </a:lnSpc>
                <a:buFont typeface="Arial"/>
                <a:buChar char="•"/>
              </a:pPr>
              <a:r>
                <a:rPr lang="en-US" sz="2300" spc="92">
                  <a:solidFill>
                    <a:srgbClr val="292929"/>
                  </a:solidFill>
                  <a:latin typeface="Aileron Regular"/>
                </a:rPr>
                <a:t>Development Psychology</a:t>
              </a:r>
            </a:p>
            <a:p>
              <a:pPr marL="379730" lvl="1" indent="-189865">
                <a:lnSpc>
                  <a:spcPts val="3219"/>
                </a:lnSpc>
                <a:buFont typeface="Arial"/>
                <a:buChar char="•"/>
              </a:pPr>
              <a:r>
                <a:rPr lang="en-US" sz="2300" spc="92">
                  <a:solidFill>
                    <a:srgbClr val="292929"/>
                  </a:solidFill>
                  <a:latin typeface="Aileron Regular"/>
                </a:rPr>
                <a:t>Psychophysiology</a:t>
              </a:r>
            </a:p>
            <a:p>
              <a:pPr marL="379730" lvl="1" indent="-189865">
                <a:lnSpc>
                  <a:spcPts val="3219"/>
                </a:lnSpc>
                <a:buFont typeface="Arial"/>
                <a:buChar char="•"/>
              </a:pPr>
              <a:r>
                <a:rPr lang="en-US" sz="2300" spc="92">
                  <a:solidFill>
                    <a:srgbClr val="292929"/>
                  </a:solidFill>
                  <a:latin typeface="Aileron Regular"/>
                </a:rPr>
                <a:t>Social Psychology</a:t>
              </a:r>
            </a:p>
            <a:p>
              <a:pPr marL="379730" lvl="1" indent="-189865">
                <a:lnSpc>
                  <a:spcPts val="3219"/>
                </a:lnSpc>
                <a:buFont typeface="Arial"/>
                <a:buChar char="•"/>
              </a:pPr>
              <a:r>
                <a:rPr lang="en-US" sz="2300" spc="92">
                  <a:solidFill>
                    <a:srgbClr val="292929"/>
                  </a:solidFill>
                  <a:latin typeface="Aileron Regular"/>
                </a:rPr>
                <a:t>Research Methods</a:t>
              </a:r>
            </a:p>
            <a:p>
              <a:pPr marL="379730" lvl="1" indent="-189865" algn="l">
                <a:lnSpc>
                  <a:spcPts val="3219"/>
                </a:lnSpc>
                <a:buFont typeface="Arial"/>
                <a:buChar char="•"/>
              </a:pPr>
              <a:r>
                <a:rPr lang="en-US" sz="2300" spc="92">
                  <a:solidFill>
                    <a:srgbClr val="292929"/>
                  </a:solidFill>
                  <a:latin typeface="Aileron Regular"/>
                </a:rPr>
                <a:t>Forensic Psychology</a:t>
              </a:r>
            </a:p>
          </p:txBody>
        </p:sp>
        <p:sp>
          <p:nvSpPr>
            <p:cNvPr id="25" name="TextBox 25"/>
            <p:cNvSpPr txBox="1"/>
            <p:nvPr/>
          </p:nvSpPr>
          <p:spPr>
            <a:xfrm>
              <a:off x="0" y="-47625"/>
              <a:ext cx="4039762" cy="532771"/>
            </a:xfrm>
            <a:prstGeom prst="rect">
              <a:avLst/>
            </a:prstGeom>
          </p:spPr>
          <p:txBody>
            <a:bodyPr lIns="0" tIns="0" rIns="0" bIns="0" rtlCol="0" anchor="t">
              <a:spAutoFit/>
            </a:bodyPr>
            <a:lstStyle/>
            <a:p>
              <a:pPr marL="0" lvl="0" indent="0" algn="l">
                <a:lnSpc>
                  <a:spcPts val="3359"/>
                </a:lnSpc>
                <a:spcBef>
                  <a:spcPct val="0"/>
                </a:spcBef>
              </a:pPr>
              <a:r>
                <a:rPr lang="en-US" sz="2400" spc="96">
                  <a:solidFill>
                    <a:srgbClr val="6B003D"/>
                  </a:solidFill>
                  <a:latin typeface="Aileron Regular Bold"/>
                </a:rPr>
                <a:t>PSYCHOLOGY</a:t>
              </a:r>
            </a:p>
          </p:txBody>
        </p:sp>
      </p:grpSp>
      <p:grpSp>
        <p:nvGrpSpPr>
          <p:cNvPr id="26" name="Group 26"/>
          <p:cNvGrpSpPr/>
          <p:nvPr/>
        </p:nvGrpSpPr>
        <p:grpSpPr>
          <a:xfrm>
            <a:off x="193485" y="283360"/>
            <a:ext cx="12625072" cy="1966930"/>
            <a:chOff x="0" y="0"/>
            <a:chExt cx="16833429" cy="2622573"/>
          </a:xfrm>
        </p:grpSpPr>
        <p:sp>
          <p:nvSpPr>
            <p:cNvPr id="27" name="TextBox 27"/>
            <p:cNvSpPr txBox="1"/>
            <p:nvPr/>
          </p:nvSpPr>
          <p:spPr>
            <a:xfrm>
              <a:off x="0" y="0"/>
              <a:ext cx="16833429" cy="1274458"/>
            </a:xfrm>
            <a:prstGeom prst="rect">
              <a:avLst/>
            </a:prstGeom>
          </p:spPr>
          <p:txBody>
            <a:bodyPr lIns="0" tIns="0" rIns="0" bIns="0" rtlCol="0" anchor="t">
              <a:spAutoFit/>
            </a:bodyPr>
            <a:lstStyle/>
            <a:p>
              <a:pPr>
                <a:lnSpc>
                  <a:spcPts val="7680"/>
                </a:lnSpc>
              </a:pPr>
              <a:r>
                <a:rPr lang="en-US" sz="6400">
                  <a:solidFill>
                    <a:srgbClr val="6B003D"/>
                  </a:solidFill>
                  <a:latin typeface="Aileron Heavy"/>
                </a:rPr>
                <a:t>ACADEMICS</a:t>
              </a:r>
            </a:p>
          </p:txBody>
        </p:sp>
        <p:sp>
          <p:nvSpPr>
            <p:cNvPr id="28" name="AutoShape 28"/>
            <p:cNvSpPr/>
            <p:nvPr/>
          </p:nvSpPr>
          <p:spPr>
            <a:xfrm>
              <a:off x="1940831" y="2049065"/>
              <a:ext cx="855919" cy="184093"/>
            </a:xfrm>
            <a:prstGeom prst="rect">
              <a:avLst/>
            </a:prstGeom>
            <a:solidFill>
              <a:srgbClr val="6B003D"/>
            </a:solidFill>
          </p:spPr>
        </p:sp>
        <p:sp>
          <p:nvSpPr>
            <p:cNvPr id="29" name="TextBox 29"/>
            <p:cNvSpPr txBox="1"/>
            <p:nvPr/>
          </p:nvSpPr>
          <p:spPr>
            <a:xfrm>
              <a:off x="0" y="1659649"/>
              <a:ext cx="1487985" cy="962924"/>
            </a:xfrm>
            <a:prstGeom prst="rect">
              <a:avLst/>
            </a:prstGeom>
          </p:spPr>
          <p:txBody>
            <a:bodyPr lIns="0" tIns="0" rIns="0" bIns="0" rtlCol="0" anchor="t">
              <a:spAutoFit/>
            </a:bodyPr>
            <a:lstStyle/>
            <a:p>
              <a:pPr>
                <a:lnSpc>
                  <a:spcPts val="5759"/>
                </a:lnSpc>
              </a:pPr>
              <a:r>
                <a:rPr lang="en-US" sz="4800" spc="-480">
                  <a:solidFill>
                    <a:srgbClr val="6B003D"/>
                  </a:solidFill>
                  <a:latin typeface="Aileron Heavy"/>
                </a:rPr>
                <a:t>09</a:t>
              </a:r>
            </a:p>
          </p:txBody>
        </p:sp>
      </p:grpSp>
      <p:sp>
        <p:nvSpPr>
          <p:cNvPr id="30" name="TextBox 30"/>
          <p:cNvSpPr txBox="1"/>
          <p:nvPr/>
        </p:nvSpPr>
        <p:spPr>
          <a:xfrm>
            <a:off x="190809" y="7582766"/>
            <a:ext cx="3140122" cy="355381"/>
          </a:xfrm>
          <a:prstGeom prst="rect">
            <a:avLst/>
          </a:prstGeom>
        </p:spPr>
        <p:txBody>
          <a:bodyPr lIns="0" tIns="0" rIns="0" bIns="0" rtlCol="0" anchor="t">
            <a:spAutoFit/>
          </a:bodyPr>
          <a:lstStyle/>
          <a:p>
            <a:pPr marL="0" lvl="0" indent="0" algn="l">
              <a:lnSpc>
                <a:spcPts val="2940"/>
              </a:lnSpc>
              <a:spcBef>
                <a:spcPct val="0"/>
              </a:spcBef>
            </a:pPr>
            <a:r>
              <a:rPr lang="en-US" sz="2100" spc="84">
                <a:solidFill>
                  <a:srgbClr val="6B003D"/>
                </a:solidFill>
                <a:latin typeface="Aileron Regular Bold"/>
              </a:rPr>
              <a:t>www.act.edu/business</a:t>
            </a:r>
          </a:p>
        </p:txBody>
      </p:sp>
      <p:sp>
        <p:nvSpPr>
          <p:cNvPr id="31" name="TextBox 31"/>
          <p:cNvSpPr txBox="1"/>
          <p:nvPr/>
        </p:nvSpPr>
        <p:spPr>
          <a:xfrm>
            <a:off x="190809" y="7890523"/>
            <a:ext cx="3140122" cy="355381"/>
          </a:xfrm>
          <a:prstGeom prst="rect">
            <a:avLst/>
          </a:prstGeom>
        </p:spPr>
        <p:txBody>
          <a:bodyPr lIns="0" tIns="0" rIns="0" bIns="0" rtlCol="0" anchor="t">
            <a:spAutoFit/>
          </a:bodyPr>
          <a:lstStyle/>
          <a:p>
            <a:pPr marL="0" lvl="0" indent="0" algn="l">
              <a:lnSpc>
                <a:spcPts val="2940"/>
              </a:lnSpc>
              <a:spcBef>
                <a:spcPct val="0"/>
              </a:spcBef>
            </a:pPr>
            <a:r>
              <a:rPr lang="en-US" sz="2100" spc="84">
                <a:solidFill>
                  <a:srgbClr val="6B003D"/>
                </a:solidFill>
                <a:latin typeface="Aileron Regular Bold"/>
              </a:rPr>
              <a:t>www.act.edu/english</a:t>
            </a:r>
          </a:p>
        </p:txBody>
      </p:sp>
      <p:sp>
        <p:nvSpPr>
          <p:cNvPr id="32" name="TextBox 32"/>
          <p:cNvSpPr txBox="1"/>
          <p:nvPr/>
        </p:nvSpPr>
        <p:spPr>
          <a:xfrm>
            <a:off x="190809" y="8198279"/>
            <a:ext cx="3673811" cy="355381"/>
          </a:xfrm>
          <a:prstGeom prst="rect">
            <a:avLst/>
          </a:prstGeom>
        </p:spPr>
        <p:txBody>
          <a:bodyPr lIns="0" tIns="0" rIns="0" bIns="0" rtlCol="0" anchor="t">
            <a:spAutoFit/>
          </a:bodyPr>
          <a:lstStyle/>
          <a:p>
            <a:pPr marL="0" lvl="0" indent="0" algn="l">
              <a:lnSpc>
                <a:spcPts val="2940"/>
              </a:lnSpc>
              <a:spcBef>
                <a:spcPct val="0"/>
              </a:spcBef>
            </a:pPr>
            <a:r>
              <a:rPr lang="en-US" sz="2100" spc="84">
                <a:solidFill>
                  <a:srgbClr val="6B003D"/>
                </a:solidFill>
                <a:latin typeface="Aileron Regular Bold"/>
              </a:rPr>
              <a:t>www.act.edu/computing</a:t>
            </a:r>
          </a:p>
        </p:txBody>
      </p:sp>
      <p:sp>
        <p:nvSpPr>
          <p:cNvPr id="33" name="TextBox 33"/>
          <p:cNvSpPr txBox="1"/>
          <p:nvPr/>
        </p:nvSpPr>
        <p:spPr>
          <a:xfrm>
            <a:off x="193485" y="8813792"/>
            <a:ext cx="3673811" cy="355381"/>
          </a:xfrm>
          <a:prstGeom prst="rect">
            <a:avLst/>
          </a:prstGeom>
        </p:spPr>
        <p:txBody>
          <a:bodyPr lIns="0" tIns="0" rIns="0" bIns="0" rtlCol="0" anchor="t">
            <a:spAutoFit/>
          </a:bodyPr>
          <a:lstStyle/>
          <a:p>
            <a:pPr marL="0" lvl="0" indent="0" algn="l">
              <a:lnSpc>
                <a:spcPts val="2940"/>
              </a:lnSpc>
              <a:spcBef>
                <a:spcPct val="0"/>
              </a:spcBef>
            </a:pPr>
            <a:r>
              <a:rPr lang="en-US" sz="2100" spc="84">
                <a:solidFill>
                  <a:srgbClr val="6B003D"/>
                </a:solidFill>
                <a:latin typeface="Aileron Regular Bold"/>
              </a:rPr>
              <a:t>www.act.edu/ir</a:t>
            </a:r>
          </a:p>
        </p:txBody>
      </p:sp>
      <p:sp>
        <p:nvSpPr>
          <p:cNvPr id="34" name="TextBox 34"/>
          <p:cNvSpPr txBox="1"/>
          <p:nvPr/>
        </p:nvSpPr>
        <p:spPr>
          <a:xfrm>
            <a:off x="193485" y="8506035"/>
            <a:ext cx="3673811" cy="355381"/>
          </a:xfrm>
          <a:prstGeom prst="rect">
            <a:avLst/>
          </a:prstGeom>
        </p:spPr>
        <p:txBody>
          <a:bodyPr lIns="0" tIns="0" rIns="0" bIns="0" rtlCol="0" anchor="t">
            <a:spAutoFit/>
          </a:bodyPr>
          <a:lstStyle/>
          <a:p>
            <a:pPr marL="0" lvl="0" indent="0" algn="l">
              <a:lnSpc>
                <a:spcPts val="2940"/>
              </a:lnSpc>
              <a:spcBef>
                <a:spcPct val="0"/>
              </a:spcBef>
            </a:pPr>
            <a:r>
              <a:rPr lang="en-US" sz="2100" spc="84">
                <a:solidFill>
                  <a:srgbClr val="6B003D"/>
                </a:solidFill>
                <a:latin typeface="Aileron Regular Bold"/>
              </a:rPr>
              <a:t>www.act.edu/psychology</a:t>
            </a:r>
          </a:p>
        </p:txBody>
      </p:sp>
      <p:sp>
        <p:nvSpPr>
          <p:cNvPr id="35" name="TextBox 35"/>
          <p:cNvSpPr txBox="1"/>
          <p:nvPr/>
        </p:nvSpPr>
        <p:spPr>
          <a:xfrm>
            <a:off x="13055623" y="391537"/>
            <a:ext cx="3166886" cy="865763"/>
          </a:xfrm>
          <a:prstGeom prst="rect">
            <a:avLst/>
          </a:prstGeom>
        </p:spPr>
        <p:txBody>
          <a:bodyPr lIns="0" tIns="0" rIns="0" bIns="0" rtlCol="0" anchor="t">
            <a:spAutoFit/>
          </a:bodyPr>
          <a:lstStyle/>
          <a:p>
            <a:pPr>
              <a:lnSpc>
                <a:spcPts val="3444"/>
              </a:lnSpc>
            </a:pPr>
            <a:r>
              <a:rPr lang="en-US" sz="2460" spc="98">
                <a:solidFill>
                  <a:srgbClr val="6B003D"/>
                </a:solidFill>
                <a:latin typeface="Aileron Regular Bold"/>
              </a:rPr>
              <a:t>UNDERGRADUATE &amp; STUDY ABROAD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2076</Words>
  <Application>Microsoft Macintosh PowerPoint</Application>
  <PresentationFormat>Custom</PresentationFormat>
  <Paragraphs>231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Arimo</vt:lpstr>
      <vt:lpstr>Aileron Regular Italics</vt:lpstr>
      <vt:lpstr>Aileron Regular</vt:lpstr>
      <vt:lpstr>Aileron Regular Bold</vt:lpstr>
      <vt:lpstr>Calibri</vt:lpstr>
      <vt:lpstr>Arial</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Forum Presentation_The American College of Thessaloniki</dc:title>
  <cp:lastModifiedBy>Microsoft Office User</cp:lastModifiedBy>
  <cp:revision>1</cp:revision>
  <dcterms:created xsi:type="dcterms:W3CDTF">2006-08-16T00:00:00Z</dcterms:created>
  <dcterms:modified xsi:type="dcterms:W3CDTF">2020-04-20T15:04:15Z</dcterms:modified>
  <dc:identifier>DAD5oIotmCU</dc:identifier>
</cp:coreProperties>
</file>