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3"/>
  </p:notesMasterIdLst>
  <p:handoutMasterIdLst>
    <p:handoutMasterId r:id="rId14"/>
  </p:handoutMasterIdLst>
  <p:sldIdLst>
    <p:sldId id="256" r:id="rId3"/>
    <p:sldId id="274" r:id="rId4"/>
    <p:sldId id="276" r:id="rId5"/>
    <p:sldId id="333" r:id="rId6"/>
    <p:sldId id="366" r:id="rId7"/>
    <p:sldId id="357" r:id="rId8"/>
    <p:sldId id="360" r:id="rId9"/>
    <p:sldId id="324" r:id="rId10"/>
    <p:sldId id="321" r:id="rId11"/>
    <p:sldId id="365" r:id="rId12"/>
  </p:sldIdLst>
  <p:sldSz cx="9144000" cy="6858000" type="letter"/>
  <p:notesSz cx="6858000" cy="9144000"/>
  <p:defaultTex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908"/>
    <a:srgbClr val="CCECFF"/>
    <a:srgbClr val="C40020"/>
    <a:srgbClr val="00CCCC"/>
    <a:srgbClr val="770088"/>
    <a:srgbClr val="FC007A"/>
    <a:srgbClr val="64CB25"/>
    <a:srgbClr val="E82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79" autoAdjust="0"/>
  </p:normalViewPr>
  <p:slideViewPr>
    <p:cSldViewPr>
      <p:cViewPr>
        <p:scale>
          <a:sx n="80" d="100"/>
          <a:sy n="80" d="100"/>
        </p:scale>
        <p:origin x="-1854" y="-5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Gill Sans" pitchFamily="19" charset="0"/>
                <a:ea typeface="ヒラギノ角ゴ ProN W3" pitchFamily="19" charset="-128"/>
                <a:cs typeface="ヒラギノ角ゴ ProN W3" pitchFamily="19" charset="-128"/>
                <a:sym typeface="Gill Sans" pitchFamily="19"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F3E63B5-F07A-4A63-A525-73F2BFA2DE3B}" type="datetime1">
              <a:rPr lang="en-US" altLang="en-US"/>
              <a:pPr>
                <a:defRPr/>
              </a:pPr>
              <a:t>4/16/2015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Gill Sans" pitchFamily="19" charset="0"/>
                <a:ea typeface="ヒラギノ角ゴ ProN W3" pitchFamily="19" charset="-128"/>
                <a:cs typeface="ヒラギノ角ゴ ProN W3" pitchFamily="19" charset="-128"/>
                <a:sym typeface="Gill Sans" pitchFamily="19"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A340327-D18E-4081-9825-65107CAD4F05}" type="slidenum">
              <a:rPr lang="en-US" altLang="en-US"/>
              <a:pPr>
                <a:defRPr/>
              </a:pPr>
              <a:t>‹#›</a:t>
            </a:fld>
            <a:endParaRPr lang="en-US" altLang="en-US"/>
          </a:p>
        </p:txBody>
      </p:sp>
    </p:spTree>
    <p:extLst>
      <p:ext uri="{BB962C8B-B14F-4D97-AF65-F5344CB8AC3E}">
        <p14:creationId xmlns:p14="http://schemas.microsoft.com/office/powerpoint/2010/main" val="12800957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8882521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Gill Sans" pitchFamily="19" charset="0"/>
        <a:ea typeface="MS PGothic" panose="020B0600070205080204" pitchFamily="34" charset="-128"/>
        <a:cs typeface="MS PGothic" charset="0"/>
      </a:defRPr>
    </a:lvl1pPr>
    <a:lvl2pPr marL="457200" algn="l" rtl="0" eaLnBrk="0" fontAlgn="base" hangingPunct="0">
      <a:spcBef>
        <a:spcPct val="0"/>
      </a:spcBef>
      <a:spcAft>
        <a:spcPct val="0"/>
      </a:spcAft>
      <a:defRPr sz="1200" kern="1200">
        <a:solidFill>
          <a:schemeClr val="tx1"/>
        </a:solidFill>
        <a:latin typeface="Gill Sans" pitchFamily="19" charset="0"/>
        <a:ea typeface="MS PGothic" panose="020B0600070205080204" pitchFamily="34" charset="-128"/>
        <a:cs typeface="MS PGothic" charset="0"/>
      </a:defRPr>
    </a:lvl2pPr>
    <a:lvl3pPr marL="914400" algn="l" rtl="0" eaLnBrk="0" fontAlgn="base" hangingPunct="0">
      <a:spcBef>
        <a:spcPct val="0"/>
      </a:spcBef>
      <a:spcAft>
        <a:spcPct val="0"/>
      </a:spcAft>
      <a:defRPr sz="1200" kern="1200">
        <a:solidFill>
          <a:schemeClr val="tx1"/>
        </a:solidFill>
        <a:latin typeface="Gill Sans" pitchFamily="19" charset="0"/>
        <a:ea typeface="MS PGothic" panose="020B0600070205080204" pitchFamily="34" charset="-128"/>
        <a:cs typeface="MS PGothic" charset="0"/>
      </a:defRPr>
    </a:lvl3pPr>
    <a:lvl4pPr marL="1371600" algn="l" rtl="0" eaLnBrk="0" fontAlgn="base" hangingPunct="0">
      <a:spcBef>
        <a:spcPct val="0"/>
      </a:spcBef>
      <a:spcAft>
        <a:spcPct val="0"/>
      </a:spcAft>
      <a:defRPr sz="1200" kern="1200">
        <a:solidFill>
          <a:schemeClr val="tx1"/>
        </a:solidFill>
        <a:latin typeface="Gill Sans" pitchFamily="19" charset="0"/>
        <a:ea typeface="MS PGothic" panose="020B0600070205080204" pitchFamily="34" charset="-128"/>
        <a:cs typeface="MS PGothic" charset="0"/>
      </a:defRPr>
    </a:lvl4pPr>
    <a:lvl5pPr marL="1828800" algn="l" rtl="0" eaLnBrk="0" fontAlgn="base" hangingPunct="0">
      <a:spcBef>
        <a:spcPct val="0"/>
      </a:spcBef>
      <a:spcAft>
        <a:spcPct val="0"/>
      </a:spcAft>
      <a:defRPr sz="1200" kern="1200">
        <a:solidFill>
          <a:schemeClr val="tx1"/>
        </a:solidFill>
        <a:latin typeface="Gill Sans" pitchFamily="1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Gill 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Rot="1" noChangeAspect="1" noChangeArrowheads="1" noTextEdit="1"/>
          </p:cNvSpPr>
          <p:nvPr>
            <p:ph type="sldImg"/>
          </p:nvPr>
        </p:nvSpPr>
        <p:spPr>
          <a:solidFill>
            <a:srgbClr val="FFFFFF"/>
          </a:solidFill>
          <a:ln/>
        </p:spPr>
      </p:sp>
      <p:sp>
        <p:nvSpPr>
          <p:cNvPr id="153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solidFill>
                <a:srgbClr val="000000"/>
              </a:solidFill>
              <a:latin typeface="Arial" pitchFamily="34" charset="0"/>
              <a:cs typeface="Arial" pitchFamily="34" charset="0"/>
              <a:sym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Gill San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Gill San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Gill San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Gill San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Gill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Gill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D7F0BA6-28B8-4686-A207-61874022CF43}" type="slidenum">
              <a:rPr lang="en-US" altLang="en-US"/>
              <a:pPr>
                <a:defRPr/>
              </a:pPr>
              <a:t>‹#›</a:t>
            </a:fld>
            <a:endParaRPr lang="en-US" altLang="en-US"/>
          </a:p>
        </p:txBody>
      </p:sp>
    </p:spTree>
    <p:extLst>
      <p:ext uri="{BB962C8B-B14F-4D97-AF65-F5344CB8AC3E}">
        <p14:creationId xmlns:p14="http://schemas.microsoft.com/office/powerpoint/2010/main" val="41907751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7DA124C-085F-4F82-AC3B-F6083286F7FE}" type="slidenum">
              <a:rPr lang="en-US" altLang="en-US"/>
              <a:pPr>
                <a:defRPr/>
              </a:pPr>
              <a:t>‹#›</a:t>
            </a:fld>
            <a:endParaRPr lang="en-US" altLang="en-US"/>
          </a:p>
        </p:txBody>
      </p:sp>
    </p:spTree>
    <p:extLst>
      <p:ext uri="{BB962C8B-B14F-4D97-AF65-F5344CB8AC3E}">
        <p14:creationId xmlns:p14="http://schemas.microsoft.com/office/powerpoint/2010/main" val="30515128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3100" cy="350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FD45370-D568-46E5-9F46-0D12341BA6F4}" type="slidenum">
              <a:rPr lang="en-US" altLang="en-US"/>
              <a:pPr>
                <a:defRPr/>
              </a:pPr>
              <a:t>‹#›</a:t>
            </a:fld>
            <a:endParaRPr lang="en-US" altLang="en-US"/>
          </a:p>
        </p:txBody>
      </p:sp>
    </p:spTree>
    <p:extLst>
      <p:ext uri="{BB962C8B-B14F-4D97-AF65-F5344CB8AC3E}">
        <p14:creationId xmlns:p14="http://schemas.microsoft.com/office/powerpoint/2010/main" val="4094822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6B2EC0F-9467-411F-BAD6-4DB456AA42FC}" type="slidenum">
              <a:rPr lang="en-US" altLang="en-US"/>
              <a:pPr>
                <a:defRPr/>
              </a:pPr>
              <a:t>‹#›</a:t>
            </a:fld>
            <a:endParaRPr lang="en-US" altLang="en-US"/>
          </a:p>
        </p:txBody>
      </p:sp>
    </p:spTree>
    <p:extLst>
      <p:ext uri="{BB962C8B-B14F-4D97-AF65-F5344CB8AC3E}">
        <p14:creationId xmlns:p14="http://schemas.microsoft.com/office/powerpoint/2010/main" val="34482644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2BEFEFF-1F30-4161-959E-ABD8E8B93F45}" type="slidenum">
              <a:rPr lang="en-US" altLang="en-US"/>
              <a:pPr>
                <a:defRPr/>
              </a:pPr>
              <a:t>‹#›</a:t>
            </a:fld>
            <a:endParaRPr lang="en-US" altLang="en-US"/>
          </a:p>
        </p:txBody>
      </p:sp>
    </p:spTree>
    <p:extLst>
      <p:ext uri="{BB962C8B-B14F-4D97-AF65-F5344CB8AC3E}">
        <p14:creationId xmlns:p14="http://schemas.microsoft.com/office/powerpoint/2010/main" val="27995443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DD91CE7B-B4A8-4434-803D-E2257782777F}" type="slidenum">
              <a:rPr lang="en-US" altLang="en-US"/>
              <a:pPr>
                <a:defRPr/>
              </a:pPr>
              <a:t>‹#›</a:t>
            </a:fld>
            <a:endParaRPr lang="en-US" altLang="en-US"/>
          </a:p>
        </p:txBody>
      </p:sp>
    </p:spTree>
    <p:extLst>
      <p:ext uri="{BB962C8B-B14F-4D97-AF65-F5344CB8AC3E}">
        <p14:creationId xmlns:p14="http://schemas.microsoft.com/office/powerpoint/2010/main" val="33668273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19431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598613"/>
            <a:ext cx="19431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8886953-DBB6-43D2-B885-1B1F9B6D3B9E}" type="slidenum">
              <a:rPr lang="en-US" altLang="en-US"/>
              <a:pPr>
                <a:defRPr/>
              </a:pPr>
              <a:t>‹#›</a:t>
            </a:fld>
            <a:endParaRPr lang="en-US" altLang="en-US"/>
          </a:p>
        </p:txBody>
      </p:sp>
    </p:spTree>
    <p:extLst>
      <p:ext uri="{BB962C8B-B14F-4D97-AF65-F5344CB8AC3E}">
        <p14:creationId xmlns:p14="http://schemas.microsoft.com/office/powerpoint/2010/main" val="102235550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0EA7C745-C929-4F8A-BCE5-E860F168B9FA}" type="slidenum">
              <a:rPr lang="en-US" altLang="en-US"/>
              <a:pPr>
                <a:defRPr/>
              </a:pPr>
              <a:t>‹#›</a:t>
            </a:fld>
            <a:endParaRPr lang="en-US" altLang="en-US"/>
          </a:p>
        </p:txBody>
      </p:sp>
    </p:spTree>
    <p:extLst>
      <p:ext uri="{BB962C8B-B14F-4D97-AF65-F5344CB8AC3E}">
        <p14:creationId xmlns:p14="http://schemas.microsoft.com/office/powerpoint/2010/main" val="12883163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F3F82E36-7725-4BF7-8C73-694C786C5113}" type="slidenum">
              <a:rPr lang="en-US" altLang="en-US"/>
              <a:pPr>
                <a:defRPr/>
              </a:pPr>
              <a:t>‹#›</a:t>
            </a:fld>
            <a:endParaRPr lang="en-US" altLang="en-US"/>
          </a:p>
        </p:txBody>
      </p:sp>
    </p:spTree>
    <p:extLst>
      <p:ext uri="{BB962C8B-B14F-4D97-AF65-F5344CB8AC3E}">
        <p14:creationId xmlns:p14="http://schemas.microsoft.com/office/powerpoint/2010/main" val="40072957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51C51AB-C42C-4AAB-BCDA-FBAC6B717422}" type="slidenum">
              <a:rPr lang="en-US" altLang="en-US"/>
              <a:pPr>
                <a:defRPr/>
              </a:pPr>
              <a:t>‹#›</a:t>
            </a:fld>
            <a:endParaRPr lang="en-US" altLang="en-US"/>
          </a:p>
        </p:txBody>
      </p:sp>
    </p:spTree>
    <p:extLst>
      <p:ext uri="{BB962C8B-B14F-4D97-AF65-F5344CB8AC3E}">
        <p14:creationId xmlns:p14="http://schemas.microsoft.com/office/powerpoint/2010/main" val="10725183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675A676-0D5D-451F-9D7E-153096538171}" type="slidenum">
              <a:rPr lang="en-US" altLang="en-US"/>
              <a:pPr>
                <a:defRPr/>
              </a:pPr>
              <a:t>‹#›</a:t>
            </a:fld>
            <a:endParaRPr lang="en-US" altLang="en-US"/>
          </a:p>
        </p:txBody>
      </p:sp>
    </p:spTree>
    <p:extLst>
      <p:ext uri="{BB962C8B-B14F-4D97-AF65-F5344CB8AC3E}">
        <p14:creationId xmlns:p14="http://schemas.microsoft.com/office/powerpoint/2010/main" val="13096125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3C2F242-3662-457F-B1F2-E00E33BE1DB2}" type="slidenum">
              <a:rPr lang="en-US" altLang="en-US"/>
              <a:pPr>
                <a:defRPr/>
              </a:pPr>
              <a:t>‹#›</a:t>
            </a:fld>
            <a:endParaRPr lang="en-US" altLang="en-US"/>
          </a:p>
        </p:txBody>
      </p:sp>
    </p:spTree>
    <p:extLst>
      <p:ext uri="{BB962C8B-B14F-4D97-AF65-F5344CB8AC3E}">
        <p14:creationId xmlns:p14="http://schemas.microsoft.com/office/powerpoint/2010/main" val="285009142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19"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E24B8F7-24D3-49F1-BDFC-8AC9E65AA1D4}" type="slidenum">
              <a:rPr lang="en-US" altLang="en-US"/>
              <a:pPr>
                <a:defRPr/>
              </a:pPr>
              <a:t>‹#›</a:t>
            </a:fld>
            <a:endParaRPr lang="en-US" altLang="en-US"/>
          </a:p>
        </p:txBody>
      </p:sp>
    </p:spTree>
    <p:extLst>
      <p:ext uri="{BB962C8B-B14F-4D97-AF65-F5344CB8AC3E}">
        <p14:creationId xmlns:p14="http://schemas.microsoft.com/office/powerpoint/2010/main" val="109146415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9E00A97-98E4-4234-9120-D05079290675}" type="slidenum">
              <a:rPr lang="en-US" altLang="en-US"/>
              <a:pPr>
                <a:defRPr/>
              </a:pPr>
              <a:t>‹#›</a:t>
            </a:fld>
            <a:endParaRPr lang="en-US" altLang="en-US"/>
          </a:p>
        </p:txBody>
      </p:sp>
    </p:spTree>
    <p:extLst>
      <p:ext uri="{BB962C8B-B14F-4D97-AF65-F5344CB8AC3E}">
        <p14:creationId xmlns:p14="http://schemas.microsoft.com/office/powerpoint/2010/main" val="195923796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C41AC89-8FE3-4657-A46B-5BCDC3F25488}" type="slidenum">
              <a:rPr lang="en-US" altLang="en-US"/>
              <a:pPr>
                <a:defRPr/>
              </a:pPr>
              <a:t>‹#›</a:t>
            </a:fld>
            <a:endParaRPr lang="en-US" altLang="en-US"/>
          </a:p>
        </p:txBody>
      </p:sp>
    </p:spTree>
    <p:extLst>
      <p:ext uri="{BB962C8B-B14F-4D97-AF65-F5344CB8AC3E}">
        <p14:creationId xmlns:p14="http://schemas.microsoft.com/office/powerpoint/2010/main" val="25167116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5913798-B54F-4265-B789-09844AF2FBDE}" type="slidenum">
              <a:rPr lang="en-US" altLang="en-US"/>
              <a:pPr>
                <a:defRPr/>
              </a:pPr>
              <a:t>‹#›</a:t>
            </a:fld>
            <a:endParaRPr lang="en-US" altLang="en-US"/>
          </a:p>
        </p:txBody>
      </p:sp>
    </p:spTree>
    <p:extLst>
      <p:ext uri="{BB962C8B-B14F-4D97-AF65-F5344CB8AC3E}">
        <p14:creationId xmlns:p14="http://schemas.microsoft.com/office/powerpoint/2010/main" val="20249275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3119C848-9676-4B11-AD94-A93D7459EB24}" type="slidenum">
              <a:rPr lang="en-US" altLang="en-US"/>
              <a:pPr>
                <a:defRPr/>
              </a:pPr>
              <a:t>‹#›</a:t>
            </a:fld>
            <a:endParaRPr lang="en-US" altLang="en-US"/>
          </a:p>
        </p:txBody>
      </p:sp>
    </p:spTree>
    <p:extLst>
      <p:ext uri="{BB962C8B-B14F-4D97-AF65-F5344CB8AC3E}">
        <p14:creationId xmlns:p14="http://schemas.microsoft.com/office/powerpoint/2010/main" val="37710956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AA1EF481-1203-45A0-8A62-C41EC8E9842C}" type="slidenum">
              <a:rPr lang="en-US" altLang="en-US"/>
              <a:pPr>
                <a:defRPr/>
              </a:pPr>
              <a:t>‹#›</a:t>
            </a:fld>
            <a:endParaRPr lang="en-US" altLang="en-US"/>
          </a:p>
        </p:txBody>
      </p:sp>
    </p:spTree>
    <p:extLst>
      <p:ext uri="{BB962C8B-B14F-4D97-AF65-F5344CB8AC3E}">
        <p14:creationId xmlns:p14="http://schemas.microsoft.com/office/powerpoint/2010/main" val="14326901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9E487980-5896-4488-94DC-0A5CB6AAC612}" type="slidenum">
              <a:rPr lang="en-US" altLang="en-US"/>
              <a:pPr>
                <a:defRPr/>
              </a:pPr>
              <a:t>‹#›</a:t>
            </a:fld>
            <a:endParaRPr lang="en-US" altLang="en-US"/>
          </a:p>
        </p:txBody>
      </p:sp>
    </p:spTree>
    <p:extLst>
      <p:ext uri="{BB962C8B-B14F-4D97-AF65-F5344CB8AC3E}">
        <p14:creationId xmlns:p14="http://schemas.microsoft.com/office/powerpoint/2010/main" val="2773473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07EA188-6531-4745-A2CF-90FD6E31BFC0}" type="slidenum">
              <a:rPr lang="en-US" altLang="en-US"/>
              <a:pPr>
                <a:defRPr/>
              </a:pPr>
              <a:t>‹#›</a:t>
            </a:fld>
            <a:endParaRPr lang="en-US" altLang="en-US"/>
          </a:p>
        </p:txBody>
      </p:sp>
    </p:spTree>
    <p:extLst>
      <p:ext uri="{BB962C8B-B14F-4D97-AF65-F5344CB8AC3E}">
        <p14:creationId xmlns:p14="http://schemas.microsoft.com/office/powerpoint/2010/main" val="128486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20ECF5D-D1E0-48FC-BDA5-2D8EF92EF1CA}" type="slidenum">
              <a:rPr lang="en-US" altLang="en-US"/>
              <a:pPr>
                <a:defRPr/>
              </a:pPr>
              <a:t>‹#›</a:t>
            </a:fld>
            <a:endParaRPr lang="en-US" altLang="en-US"/>
          </a:p>
        </p:txBody>
      </p:sp>
    </p:spTree>
    <p:extLst>
      <p:ext uri="{BB962C8B-B14F-4D97-AF65-F5344CB8AC3E}">
        <p14:creationId xmlns:p14="http://schemas.microsoft.com/office/powerpoint/2010/main" val="179129810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19"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8B55A5A-D3E8-40F5-996F-D0F3ACF133D4}" type="slidenum">
              <a:rPr lang="en-US" altLang="en-US"/>
              <a:pPr>
                <a:defRPr/>
              </a:pPr>
              <a:t>‹#›</a:t>
            </a:fld>
            <a:endParaRPr lang="en-US" altLang="en-US"/>
          </a:p>
        </p:txBody>
      </p:sp>
    </p:spTree>
    <p:extLst>
      <p:ext uri="{BB962C8B-B14F-4D97-AF65-F5344CB8AC3E}">
        <p14:creationId xmlns:p14="http://schemas.microsoft.com/office/powerpoint/2010/main" val="1944364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Calibri" pitchFamily="34" charset="0"/>
              </a:rPr>
              <a:t>Click to edit Master title style</a:t>
            </a:r>
          </a:p>
        </p:txBody>
      </p:sp>
      <p:sp>
        <p:nvSpPr>
          <p:cNvPr id="1027" name="Rectangle 2"/>
          <p:cNvSpPr>
            <a:spLocks noGrp="1" noChangeArrowheads="1"/>
          </p:cNvSpPr>
          <p:nvPr>
            <p:ph type="body" idx="1"/>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smtClean="0">
                <a:sym typeface="Calibri" pitchFamily="34" charset="0"/>
              </a:rPr>
              <a:t>Click to edit Master text styles</a:t>
            </a:r>
          </a:p>
          <a:p>
            <a:pPr lvl="1"/>
            <a:r>
              <a:rPr lang="en-US" altLang="en-US" smtClean="0">
                <a:sym typeface="Calibri" pitchFamily="34" charset="0"/>
              </a:rPr>
              <a:t>Second level</a:t>
            </a:r>
          </a:p>
          <a:p>
            <a:pPr lvl="2"/>
            <a:r>
              <a:rPr lang="en-US" altLang="en-US" smtClean="0">
                <a:sym typeface="Calibri" pitchFamily="34" charset="0"/>
              </a:rPr>
              <a:t>Third level</a:t>
            </a:r>
          </a:p>
          <a:p>
            <a:pPr lvl="3"/>
            <a:r>
              <a:rPr lang="en-US" altLang="en-US" smtClean="0">
                <a:sym typeface="Calibri" pitchFamily="34" charset="0"/>
              </a:rPr>
              <a:t>Fourth level</a:t>
            </a:r>
          </a:p>
          <a:p>
            <a:pPr lvl="4"/>
            <a:r>
              <a:rPr lang="en-US" altLang="en-US" smtClean="0">
                <a:sym typeface="Calibri" pitchFamily="34" charset="0"/>
              </a:rPr>
              <a:t>Fifth level</a:t>
            </a:r>
          </a:p>
        </p:txBody>
      </p:sp>
      <p:sp>
        <p:nvSpPr>
          <p:cNvPr id="2" name="Text Box 3"/>
          <p:cNvSpPr txBox="1">
            <a:spLocks noGrp="1" noChangeArrowheads="1"/>
          </p:cNvSpPr>
          <p:nvPr>
            <p:ph type="sldNum" sz="quarter" idx="4"/>
          </p:nvPr>
        </p:nvSpPr>
        <p:spPr bwMode="auto">
          <a:xfrm>
            <a:off x="8442325" y="6467475"/>
            <a:ext cx="244475" cy="2540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eaLnBrk="1" hangingPunct="1">
              <a:defRPr sz="1200" smtClean="0">
                <a:solidFill>
                  <a:srgbClr val="878787"/>
                </a:solidFill>
                <a:latin typeface="Calibri" pitchFamily="34" charset="0"/>
                <a:sym typeface="Calibri" pitchFamily="34" charset="0"/>
              </a:defRPr>
            </a:lvl1pPr>
          </a:lstStyle>
          <a:p>
            <a:pPr>
              <a:defRPr/>
            </a:pPr>
            <a:fld id="{A50E2D79-3D12-40E4-BF2E-F43F08ACAD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2pPr>
      <a:lvl3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3pPr>
      <a:lvl4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4pPr>
      <a:lvl5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5pPr>
      <a:lvl6pPr marL="4572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6pPr>
      <a:lvl7pPr marL="9144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7pPr>
      <a:lvl8pPr marL="13716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8pPr>
      <a:lvl9pPr marL="18288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9pPr>
    </p:titleStyle>
    <p:bodyStyle>
      <a:lvl1pPr marL="342900" indent="-342900" algn="ctr" rtl="0" eaLnBrk="0" fontAlgn="base" hangingPunct="0">
        <a:spcBef>
          <a:spcPts val="800"/>
        </a:spcBef>
        <a:spcAft>
          <a:spcPct val="0"/>
        </a:spcAft>
        <a:defRPr sz="3200">
          <a:solidFill>
            <a:srgbClr val="878787"/>
          </a:solidFill>
          <a:latin typeface="+mn-lt"/>
          <a:ea typeface="+mn-ea"/>
          <a:cs typeface="+mn-cs"/>
          <a:sym typeface="Calibri" pitchFamily="34" charset="0"/>
        </a:defRPr>
      </a:lvl1pPr>
      <a:lvl2pPr marL="419100" indent="38100" algn="ctr" rtl="0" eaLnBrk="0" fontAlgn="base" hangingPunct="0">
        <a:spcBef>
          <a:spcPts val="700"/>
        </a:spcBef>
        <a:spcAft>
          <a:spcPct val="0"/>
        </a:spcAft>
        <a:defRPr sz="2800">
          <a:solidFill>
            <a:srgbClr val="878787"/>
          </a:solidFill>
          <a:latin typeface="+mn-lt"/>
          <a:ea typeface="+mn-ea"/>
          <a:cs typeface="+mn-cs"/>
          <a:sym typeface="Calibri" pitchFamily="34" charset="0"/>
        </a:defRPr>
      </a:lvl2pPr>
      <a:lvl3pPr marL="876300" indent="38100" algn="ctr" rtl="0" eaLnBrk="0" fontAlgn="base" hangingPunct="0">
        <a:spcBef>
          <a:spcPts val="600"/>
        </a:spcBef>
        <a:spcAft>
          <a:spcPct val="0"/>
        </a:spcAft>
        <a:defRPr sz="2400">
          <a:solidFill>
            <a:srgbClr val="878787"/>
          </a:solidFill>
          <a:latin typeface="+mn-lt"/>
          <a:ea typeface="+mn-ea"/>
          <a:cs typeface="+mn-cs"/>
          <a:sym typeface="Calibri" pitchFamily="34" charset="0"/>
        </a:defRPr>
      </a:lvl3pPr>
      <a:lvl4pPr marL="1333500" indent="38100" algn="ctr" rtl="0" eaLnBrk="0" fontAlgn="base" hangingPunct="0">
        <a:spcBef>
          <a:spcPts val="500"/>
        </a:spcBef>
        <a:spcAft>
          <a:spcPct val="0"/>
        </a:spcAft>
        <a:defRPr sz="2000">
          <a:solidFill>
            <a:srgbClr val="878787"/>
          </a:solidFill>
          <a:latin typeface="+mn-lt"/>
          <a:ea typeface="+mn-ea"/>
          <a:cs typeface="+mn-cs"/>
          <a:sym typeface="Calibri" pitchFamily="34" charset="0"/>
        </a:defRPr>
      </a:lvl4pPr>
      <a:lvl5pPr marL="1790700" indent="38100" algn="ctr" rtl="0" eaLnBrk="0" fontAlgn="base" hangingPunct="0">
        <a:spcBef>
          <a:spcPts val="500"/>
        </a:spcBef>
        <a:spcAft>
          <a:spcPct val="0"/>
        </a:spcAft>
        <a:defRPr sz="2000">
          <a:solidFill>
            <a:srgbClr val="878787"/>
          </a:solidFill>
          <a:latin typeface="+mn-lt"/>
          <a:ea typeface="+mn-ea"/>
          <a:cs typeface="+mn-cs"/>
          <a:sym typeface="Calibri" pitchFamily="34" charset="0"/>
        </a:defRPr>
      </a:lvl5pPr>
      <a:lvl6pPr marL="2247900" algn="ctr" rtl="0" fontAlgn="base">
        <a:spcBef>
          <a:spcPts val="500"/>
        </a:spcBef>
        <a:spcAft>
          <a:spcPct val="0"/>
        </a:spcAft>
        <a:defRPr sz="2000">
          <a:solidFill>
            <a:srgbClr val="878787"/>
          </a:solidFill>
          <a:latin typeface="+mn-lt"/>
          <a:ea typeface="+mn-ea"/>
          <a:cs typeface="+mn-cs"/>
          <a:sym typeface="Calibri" pitchFamily="19" charset="0"/>
        </a:defRPr>
      </a:lvl6pPr>
      <a:lvl7pPr marL="2705100" algn="ctr" rtl="0" fontAlgn="base">
        <a:spcBef>
          <a:spcPts val="500"/>
        </a:spcBef>
        <a:spcAft>
          <a:spcPct val="0"/>
        </a:spcAft>
        <a:defRPr sz="2000">
          <a:solidFill>
            <a:srgbClr val="878787"/>
          </a:solidFill>
          <a:latin typeface="+mn-lt"/>
          <a:ea typeface="+mn-ea"/>
          <a:cs typeface="+mn-cs"/>
          <a:sym typeface="Calibri" pitchFamily="19" charset="0"/>
        </a:defRPr>
      </a:lvl7pPr>
      <a:lvl8pPr marL="3162300" algn="ctr" rtl="0" fontAlgn="base">
        <a:spcBef>
          <a:spcPts val="500"/>
        </a:spcBef>
        <a:spcAft>
          <a:spcPct val="0"/>
        </a:spcAft>
        <a:defRPr sz="2000">
          <a:solidFill>
            <a:srgbClr val="878787"/>
          </a:solidFill>
          <a:latin typeface="+mn-lt"/>
          <a:ea typeface="+mn-ea"/>
          <a:cs typeface="+mn-cs"/>
          <a:sym typeface="Calibri" pitchFamily="19" charset="0"/>
        </a:defRPr>
      </a:lvl8pPr>
      <a:lvl9pPr marL="3619500" algn="ctr" rtl="0" fontAlgn="base">
        <a:spcBef>
          <a:spcPts val="500"/>
        </a:spcBef>
        <a:spcAft>
          <a:spcPct val="0"/>
        </a:spcAft>
        <a:defRPr sz="2000">
          <a:solidFill>
            <a:srgbClr val="878787"/>
          </a:solidFill>
          <a:latin typeface="+mn-lt"/>
          <a:ea typeface="+mn-ea"/>
          <a:cs typeface="+mn-cs"/>
          <a:sym typeface="Calibri" pitchFamily="19"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Calibri" pitchFamily="34" charset="0"/>
              </a:rPr>
              <a:t>Click to edit Master title style</a:t>
            </a:r>
          </a:p>
        </p:txBody>
      </p:sp>
      <p:sp>
        <p:nvSpPr>
          <p:cNvPr id="2051" name="Rectangle 2"/>
          <p:cNvSpPr>
            <a:spLocks noGrp="1" noChangeArrowheads="1"/>
          </p:cNvSpPr>
          <p:nvPr>
            <p:ph type="body" idx="1"/>
          </p:nvPr>
        </p:nvSpPr>
        <p:spPr bwMode="auto">
          <a:xfrm>
            <a:off x="457200" y="1598613"/>
            <a:ext cx="40386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smtClean="0">
                <a:sym typeface="Calibri" pitchFamily="34" charset="0"/>
              </a:rPr>
              <a:t>Click to edit Master text styles</a:t>
            </a:r>
          </a:p>
          <a:p>
            <a:pPr lvl="1"/>
            <a:r>
              <a:rPr lang="en-US" altLang="en-US" smtClean="0">
                <a:sym typeface="Calibri" pitchFamily="34" charset="0"/>
              </a:rPr>
              <a:t>Second level</a:t>
            </a:r>
          </a:p>
          <a:p>
            <a:pPr lvl="2"/>
            <a:r>
              <a:rPr lang="en-US" altLang="en-US" smtClean="0">
                <a:sym typeface="Calibri" pitchFamily="34" charset="0"/>
              </a:rPr>
              <a:t>Third level</a:t>
            </a:r>
          </a:p>
          <a:p>
            <a:pPr lvl="3"/>
            <a:r>
              <a:rPr lang="en-US" altLang="en-US" smtClean="0">
                <a:sym typeface="Calibri" pitchFamily="34" charset="0"/>
              </a:rPr>
              <a:t>Fourth level</a:t>
            </a:r>
          </a:p>
          <a:p>
            <a:pPr lvl="4"/>
            <a:r>
              <a:rPr lang="en-US" altLang="en-US" smtClean="0">
                <a:sym typeface="Calibri" pitchFamily="34" charset="0"/>
              </a:rPr>
              <a:t>Fifth level</a:t>
            </a:r>
          </a:p>
        </p:txBody>
      </p:sp>
      <p:sp>
        <p:nvSpPr>
          <p:cNvPr id="13315" name="Text Box 3"/>
          <p:cNvSpPr txBox="1">
            <a:spLocks noGrp="1" noChangeArrowheads="1"/>
          </p:cNvSpPr>
          <p:nvPr>
            <p:ph type="sldNum" sz="quarter" idx="4"/>
          </p:nvPr>
        </p:nvSpPr>
        <p:spPr bwMode="auto">
          <a:xfrm>
            <a:off x="8442325" y="6467475"/>
            <a:ext cx="244475" cy="2540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1" hangingPunct="1">
              <a:defRPr sz="1200" smtClean="0">
                <a:solidFill>
                  <a:srgbClr val="878787"/>
                </a:solidFill>
                <a:latin typeface="Calibri" pitchFamily="34" charset="0"/>
                <a:sym typeface="Calibri" pitchFamily="34" charset="0"/>
              </a:defRPr>
            </a:lvl1pPr>
          </a:lstStyle>
          <a:p>
            <a:pPr>
              <a:defRPr/>
            </a:pPr>
            <a:fld id="{96BCDB20-3F6B-434E-977C-87713067DE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2pPr>
      <a:lvl3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3pPr>
      <a:lvl4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4pPr>
      <a:lvl5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5pPr>
      <a:lvl6pPr marL="4572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6pPr>
      <a:lvl7pPr marL="9144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7pPr>
      <a:lvl8pPr marL="13716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8pPr>
      <a:lvl9pPr marL="18288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9pPr>
    </p:titleStyle>
    <p:bodyStyle>
      <a:lvl1pPr marL="342900" indent="-342900" algn="l" rtl="0" eaLnBrk="0" fontAlgn="base" hangingPunct="0">
        <a:spcBef>
          <a:spcPts val="800"/>
        </a:spcBef>
        <a:spcAft>
          <a:spcPct val="0"/>
        </a:spcAft>
        <a:buClr>
          <a:srgbClr val="000000"/>
        </a:buClr>
        <a:buSzPct val="100000"/>
        <a:buFont typeface="Arial" pitchFamily="34" charset="0"/>
        <a:buChar char="•"/>
        <a:defRPr sz="3200">
          <a:solidFill>
            <a:schemeClr val="tx1"/>
          </a:solidFill>
          <a:latin typeface="+mn-lt"/>
          <a:ea typeface="+mn-ea"/>
          <a:cs typeface="+mn-cs"/>
          <a:sym typeface="Calibri" pitchFamily="34" charset="0"/>
        </a:defRPr>
      </a:lvl1pPr>
      <a:lvl2pPr marL="70485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Calibri" pitchFamily="34" charset="0"/>
        </a:defRPr>
      </a:lvl2pPr>
      <a:lvl3pPr marL="1104900" indent="-228600" algn="l" rtl="0" eaLnBrk="0" fontAlgn="base" hangingPunct="0">
        <a:spcBef>
          <a:spcPts val="600"/>
        </a:spcBef>
        <a:spcAft>
          <a:spcPct val="0"/>
        </a:spcAft>
        <a:buClr>
          <a:srgbClr val="000000"/>
        </a:buClr>
        <a:buSzPct val="100000"/>
        <a:buFont typeface="Arial" pitchFamily="34" charset="0"/>
        <a:buChar char="•"/>
        <a:defRPr sz="2400">
          <a:solidFill>
            <a:schemeClr val="tx1"/>
          </a:solidFill>
          <a:latin typeface="+mn-lt"/>
          <a:ea typeface="+mn-ea"/>
          <a:cs typeface="+mn-cs"/>
          <a:sym typeface="Calibri" pitchFamily="34" charset="0"/>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5pPr>
      <a:lvl6pPr marL="2476500" indent="-228600" algn="l" rtl="0" fontAlgn="base">
        <a:spcBef>
          <a:spcPts val="500"/>
        </a:spcBef>
        <a:spcAft>
          <a:spcPct val="0"/>
        </a:spcAft>
        <a:buClr>
          <a:srgbClr val="000000"/>
        </a:buClr>
        <a:buSzPct val="100000"/>
        <a:buFont typeface="Arial" pitchFamily="19" charset="0"/>
        <a:buChar char="»"/>
        <a:defRPr sz="2000">
          <a:solidFill>
            <a:schemeClr val="tx1"/>
          </a:solidFill>
          <a:latin typeface="+mn-lt"/>
          <a:ea typeface="+mn-ea"/>
          <a:cs typeface="+mn-cs"/>
          <a:sym typeface="Calibri" pitchFamily="19" charset="0"/>
        </a:defRPr>
      </a:lvl6pPr>
      <a:lvl7pPr marL="2933700" indent="-228600" algn="l" rtl="0" fontAlgn="base">
        <a:spcBef>
          <a:spcPts val="500"/>
        </a:spcBef>
        <a:spcAft>
          <a:spcPct val="0"/>
        </a:spcAft>
        <a:buClr>
          <a:srgbClr val="000000"/>
        </a:buClr>
        <a:buSzPct val="100000"/>
        <a:buFont typeface="Arial" pitchFamily="19" charset="0"/>
        <a:buChar char="»"/>
        <a:defRPr sz="2000">
          <a:solidFill>
            <a:schemeClr val="tx1"/>
          </a:solidFill>
          <a:latin typeface="+mn-lt"/>
          <a:ea typeface="+mn-ea"/>
          <a:cs typeface="+mn-cs"/>
          <a:sym typeface="Calibri" pitchFamily="19" charset="0"/>
        </a:defRPr>
      </a:lvl7pPr>
      <a:lvl8pPr marL="3390900" indent="-228600" algn="l" rtl="0" fontAlgn="base">
        <a:spcBef>
          <a:spcPts val="500"/>
        </a:spcBef>
        <a:spcAft>
          <a:spcPct val="0"/>
        </a:spcAft>
        <a:buClr>
          <a:srgbClr val="000000"/>
        </a:buClr>
        <a:buSzPct val="100000"/>
        <a:buFont typeface="Arial" pitchFamily="19" charset="0"/>
        <a:buChar char="»"/>
        <a:defRPr sz="2000">
          <a:solidFill>
            <a:schemeClr val="tx1"/>
          </a:solidFill>
          <a:latin typeface="+mn-lt"/>
          <a:ea typeface="+mn-ea"/>
          <a:cs typeface="+mn-cs"/>
          <a:sym typeface="Calibri" pitchFamily="19" charset="0"/>
        </a:defRPr>
      </a:lvl8pPr>
      <a:lvl9pPr marL="3848100" indent="-228600" algn="l" rtl="0" fontAlgn="base">
        <a:spcBef>
          <a:spcPts val="500"/>
        </a:spcBef>
        <a:spcAft>
          <a:spcPct val="0"/>
        </a:spcAft>
        <a:buClr>
          <a:srgbClr val="000000"/>
        </a:buClr>
        <a:buSzPct val="100000"/>
        <a:buFont typeface="Arial" pitchFamily="19" charset="0"/>
        <a:buChar char="»"/>
        <a:defRPr sz="2000">
          <a:solidFill>
            <a:schemeClr val="tx1"/>
          </a:solidFill>
          <a:latin typeface="+mn-lt"/>
          <a:ea typeface="+mn-ea"/>
          <a:cs typeface="+mn-cs"/>
          <a:sym typeface="Calibri" pitchFamily="19"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amorrish@luc.edu" TargetMode="External"/><Relationship Id="rId4" Type="http://schemas.openxmlformats.org/officeDocument/2006/relationships/hyperlink" Target="mailto:akenne5@luc.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This image is a picture of a teacher with three young male students. It serves as the backdrop of the title page. " title="Project SEED Title Slide Image"/>
          <p:cNvPicPr>
            <a:picLocks noChangeAspect="1" noChangeArrowheads="1"/>
          </p:cNvPicPr>
          <p:nvPr/>
        </p:nvPicPr>
        <p:blipFill>
          <a:blip r:embed="rId3">
            <a:extLst>
              <a:ext uri="{28A0092B-C50C-407E-A947-70E740481C1C}">
                <a14:useLocalDpi xmlns:a14="http://schemas.microsoft.com/office/drawing/2010/main" val="0"/>
              </a:ext>
            </a:extLst>
          </a:blip>
          <a:srcRect r="1113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4338" name="Rectangle 2"/>
          <p:cNvSpPr>
            <a:spLocks/>
          </p:cNvSpPr>
          <p:nvPr/>
        </p:nvSpPr>
        <p:spPr bwMode="auto">
          <a:xfrm>
            <a:off x="3035300" y="304800"/>
            <a:ext cx="6108700" cy="1562100"/>
          </a:xfrm>
          <a:prstGeom prst="rect">
            <a:avLst/>
          </a:prstGeom>
          <a:gradFill rotWithShape="0">
            <a:gsLst>
              <a:gs pos="0">
                <a:srgbClr val="3A7BCA">
                  <a:alpha val="79999"/>
                </a:srgbClr>
              </a:gs>
              <a:gs pos="20001">
                <a:srgbClr val="3C7BC6">
                  <a:alpha val="79999"/>
                </a:srgbClr>
              </a:gs>
              <a:gs pos="100000">
                <a:srgbClr val="2E5D97">
                  <a:alpha val="79999"/>
                </a:srgbClr>
              </a:gs>
            </a:gsLst>
            <a:lin ang="5400000" scaled="1"/>
          </a:gradFill>
          <a:ln>
            <a:noFill/>
          </a:ln>
          <a:effectLst>
            <a:outerShdw blurRad="38100" dist="23000" dir="5400000" algn="ctr" rotWithShape="0">
              <a:schemeClr val="bg2">
                <a:alpha val="34998"/>
              </a:scheme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eaLnBrk="1" hangingPunct="1">
              <a:defRPr/>
            </a:pPr>
            <a:endParaRPr lang="en-US">
              <a:latin typeface="+mj-lt"/>
              <a:ea typeface="ヒラギノ角ゴ ProN W3" pitchFamily="19" charset="-128"/>
              <a:sym typeface="Gill Sans" pitchFamily="19" charset="0"/>
            </a:endParaRPr>
          </a:p>
        </p:txBody>
      </p:sp>
      <p:sp>
        <p:nvSpPr>
          <p:cNvPr id="3077" name="Rectangle 4" descr="&#10;This text box presents the title of the presentation, which is Project SEED: A community-based birth-to-three undergraduate teacher education sequence.&#10;" title="Title of Presentation"/>
          <p:cNvSpPr>
            <a:spLocks/>
          </p:cNvSpPr>
          <p:nvPr/>
        </p:nvSpPr>
        <p:spPr bwMode="auto">
          <a:xfrm>
            <a:off x="2860675" y="495300"/>
            <a:ext cx="60452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r" eaLnBrk="1" hangingPunct="1"/>
            <a:r>
              <a:rPr lang="en-US" altLang="en-US" sz="3200" dirty="0">
                <a:solidFill>
                  <a:srgbClr val="FFFF00"/>
                </a:solidFill>
                <a:latin typeface="Calibri" pitchFamily="34" charset="0"/>
                <a:sym typeface="Quando Regular" pitchFamily="19" charset="0"/>
              </a:rPr>
              <a:t>Project</a:t>
            </a:r>
            <a:r>
              <a:rPr lang="en-US" altLang="en-US" sz="3200" dirty="0">
                <a:solidFill>
                  <a:srgbClr val="FFFFFF"/>
                </a:solidFill>
                <a:latin typeface="Calibri" pitchFamily="34" charset="0"/>
                <a:sym typeface="Quando Regular" pitchFamily="19" charset="0"/>
              </a:rPr>
              <a:t> </a:t>
            </a:r>
            <a:r>
              <a:rPr lang="en-US" altLang="en-US" sz="3200" dirty="0">
                <a:solidFill>
                  <a:srgbClr val="FFFF00"/>
                </a:solidFill>
                <a:latin typeface="Calibri" pitchFamily="34" charset="0"/>
                <a:sym typeface="Quando Regular" pitchFamily="19" charset="0"/>
              </a:rPr>
              <a:t>SEED</a:t>
            </a:r>
          </a:p>
          <a:p>
            <a:pPr algn="r" eaLnBrk="1" hangingPunct="1"/>
            <a:r>
              <a:rPr lang="en-US" altLang="en-US" sz="2000" b="1" dirty="0">
                <a:solidFill>
                  <a:srgbClr val="FFC000"/>
                </a:solidFill>
              </a:rPr>
              <a:t> </a:t>
            </a:r>
            <a:r>
              <a:rPr lang="en-US" altLang="en-US" sz="2000" dirty="0">
                <a:solidFill>
                  <a:srgbClr val="FFC000"/>
                </a:solidFill>
              </a:rPr>
              <a:t>A community-based birth-to-three undergraduate teacher education sequence</a:t>
            </a:r>
            <a:endParaRPr lang="en-US" altLang="en-US" sz="2000" dirty="0">
              <a:solidFill>
                <a:srgbClr val="FFC000"/>
              </a:solidFill>
              <a:latin typeface="Calibri" pitchFamily="34" charset="0"/>
              <a:sym typeface="Quando Regular" pitchFamily="19" charset="0"/>
            </a:endParaRPr>
          </a:p>
        </p:txBody>
      </p:sp>
      <p:sp>
        <p:nvSpPr>
          <p:cNvPr id="14339" name="Rectangle 3"/>
          <p:cNvSpPr>
            <a:spLocks/>
          </p:cNvSpPr>
          <p:nvPr/>
        </p:nvSpPr>
        <p:spPr bwMode="auto">
          <a:xfrm>
            <a:off x="6019800" y="1676400"/>
            <a:ext cx="3124200" cy="838200"/>
          </a:xfrm>
          <a:prstGeom prst="rect">
            <a:avLst/>
          </a:prstGeom>
          <a:solidFill>
            <a:schemeClr val="accent1"/>
          </a:solidFill>
          <a:ln>
            <a:noFill/>
          </a:ln>
          <a:effectLst>
            <a:outerShdw blurRad="50800" dist="38100" dir="2700000" rotWithShape="0">
              <a:srgbClr val="808080">
                <a:alpha val="42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eaLnBrk="1" hangingPunct="1">
              <a:defRPr/>
            </a:pPr>
            <a:endParaRPr lang="en-US">
              <a:latin typeface="+mj-lt"/>
              <a:ea typeface="ヒラギノ角ゴ ProN W3" pitchFamily="19" charset="-128"/>
              <a:sym typeface="Gill Sans" pitchFamily="19" charset="0"/>
            </a:endParaRPr>
          </a:p>
        </p:txBody>
      </p:sp>
      <p:sp>
        <p:nvSpPr>
          <p:cNvPr id="76805" name="Rectangle 5" descr="This text box presents the authors of this presentation and their contact information. The authors of this presentation are Adam S. Kennedy, who can be contacted at akenne5@luc.edu, and Anna T. Lees, who can be contacted at amorrish@luc.edu. Project SEED, and the authors, are from Loyola University Chicago." title="Authors of Presentation"/>
          <p:cNvSpPr>
            <a:spLocks/>
          </p:cNvSpPr>
          <p:nvPr/>
        </p:nvSpPr>
        <p:spPr bwMode="auto">
          <a:xfrm>
            <a:off x="6269038" y="1720850"/>
            <a:ext cx="2627312" cy="749300"/>
          </a:xfrm>
          <a:prstGeom prst="rect">
            <a:avLst/>
          </a:prstGeom>
          <a:noFill/>
          <a:ln>
            <a:noFill/>
          </a:ln>
          <a:extLst/>
        </p:spPr>
        <p:txBody>
          <a:bodyPr wrap="none" lIns="0" tIns="0" rIns="0" bIns="0">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r" eaLnBrk="1" hangingPunct="1">
              <a:spcBef>
                <a:spcPts val="425"/>
              </a:spcBef>
              <a:defRPr/>
            </a:pPr>
            <a:r>
              <a:rPr lang="en-US" altLang="en-US" sz="1400" dirty="0" smtClean="0">
                <a:solidFill>
                  <a:srgbClr val="FFFF00"/>
                </a:solidFill>
                <a:latin typeface="+mj-lt"/>
                <a:sym typeface="Bariol Regular" pitchFamily="50" charset="0"/>
              </a:rPr>
              <a:t>Adam S. Kennedy </a:t>
            </a:r>
            <a:r>
              <a:rPr lang="en-US" altLang="en-US" sz="1400" dirty="0">
                <a:solidFill>
                  <a:srgbClr val="FFFF00"/>
                </a:solidFill>
                <a:latin typeface="Calibri" pitchFamily="34" charset="0"/>
                <a:hlinkClick r:id="rId4"/>
              </a:rPr>
              <a:t>akenne5@luc.edu</a:t>
            </a:r>
            <a:endParaRPr lang="en-US" altLang="en-US" sz="1400" dirty="0" smtClean="0">
              <a:solidFill>
                <a:srgbClr val="FFFF00"/>
              </a:solidFill>
              <a:latin typeface="+mj-lt"/>
              <a:sym typeface="Bariol Regular" pitchFamily="50" charset="0"/>
            </a:endParaRPr>
          </a:p>
          <a:p>
            <a:pPr algn="r" eaLnBrk="1" hangingPunct="1">
              <a:spcBef>
                <a:spcPts val="425"/>
              </a:spcBef>
              <a:defRPr/>
            </a:pPr>
            <a:r>
              <a:rPr lang="en-US" altLang="en-US" sz="1400" dirty="0" smtClean="0">
                <a:solidFill>
                  <a:srgbClr val="FFFF00"/>
                </a:solidFill>
                <a:latin typeface="+mj-lt"/>
                <a:sym typeface="Bariol Regular" pitchFamily="50" charset="0"/>
              </a:rPr>
              <a:t>Anna T. Lees </a:t>
            </a:r>
            <a:r>
              <a:rPr lang="en-US" altLang="en-US" sz="1200" dirty="0">
                <a:solidFill>
                  <a:srgbClr val="FF0000"/>
                </a:solidFill>
                <a:latin typeface="Calibri" pitchFamily="34" charset="0"/>
                <a:hlinkClick r:id="rId5"/>
              </a:rPr>
              <a:t>amorrish@luc.edu</a:t>
            </a:r>
            <a:endParaRPr lang="en-US" altLang="en-US" sz="1200" dirty="0">
              <a:solidFill>
                <a:srgbClr val="FF0000"/>
              </a:solidFill>
              <a:latin typeface="Calibri" pitchFamily="34" charset="0"/>
            </a:endParaRPr>
          </a:p>
          <a:p>
            <a:pPr algn="r" eaLnBrk="1" hangingPunct="1">
              <a:spcBef>
                <a:spcPts val="425"/>
              </a:spcBef>
              <a:defRPr/>
            </a:pPr>
            <a:r>
              <a:rPr lang="en-US" altLang="en-US" sz="1400" dirty="0" smtClean="0">
                <a:solidFill>
                  <a:srgbClr val="FFFF00"/>
                </a:solidFill>
                <a:latin typeface="+mj-lt"/>
                <a:sym typeface="Bariol Regular" pitchFamily="50" charset="0"/>
              </a:rPr>
              <a:t>Loyola University Chicago</a:t>
            </a:r>
            <a:endParaRPr lang="en-US" altLang="en-US" sz="1800" dirty="0" smtClean="0">
              <a:solidFill>
                <a:srgbClr val="FFFF00"/>
              </a:solidFill>
              <a:latin typeface="+mj-lt"/>
              <a:sym typeface="Bariol Regular" pitchFamily="50" charset="0"/>
            </a:endParaRPr>
          </a:p>
        </p:txBody>
      </p:sp>
      <p:sp>
        <p:nvSpPr>
          <p:cNvPr id="8" name="Title 1" hidden="1"/>
          <p:cNvSpPr>
            <a:spLocks noGrp="1"/>
          </p:cNvSpPr>
          <p:nvPr>
            <p:ph type="title"/>
          </p:nvPr>
        </p:nvSpPr>
        <p:spPr>
          <a:xfrm>
            <a:off x="457200" y="274638"/>
            <a:ext cx="8229600" cy="1143000"/>
          </a:xfrm>
        </p:spPr>
        <p:txBody>
          <a:bodyPr/>
          <a:lstStyle/>
          <a:p>
            <a:r>
              <a:rPr lang="en-US" sz="1400" dirty="0" smtClean="0"/>
              <a:t>Project SEED: A community-based birth-to-three undergraduate teacher education sequence</a:t>
            </a:r>
            <a:endParaRPr lang="en-US" sz="1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solidFill>
            <a:srgbClr val="002060"/>
          </a:solidFill>
        </p:spPr>
        <p:txBody>
          <a:bodyPr/>
          <a:lstStyle/>
          <a:p>
            <a:r>
              <a:rPr lang="en-US" altLang="en-US" smtClean="0">
                <a:solidFill>
                  <a:srgbClr val="FFFF00"/>
                </a:solidFill>
              </a:rPr>
              <a:t>Conclusions</a:t>
            </a:r>
          </a:p>
        </p:txBody>
      </p:sp>
      <p:sp>
        <p:nvSpPr>
          <p:cNvPr id="125954" name="Content Placeholder 2"/>
          <p:cNvSpPr>
            <a:spLocks noGrp="1"/>
          </p:cNvSpPr>
          <p:nvPr>
            <p:ph idx="1"/>
          </p:nvPr>
        </p:nvSpPr>
        <p:spPr>
          <a:xfrm>
            <a:off x="457200" y="1598613"/>
            <a:ext cx="7985125" cy="4527550"/>
          </a:xfrm>
        </p:spPr>
        <p:txBody>
          <a:bodyPr/>
          <a:lstStyle/>
          <a:p>
            <a:pPr>
              <a:defRPr/>
            </a:pPr>
            <a:r>
              <a:rPr lang="en-US" altLang="en-US" dirty="0" smtClean="0">
                <a:solidFill>
                  <a:schemeClr val="bg1"/>
                </a:solidFill>
              </a:rPr>
              <a:t>Positive results for development of DAPs in inclusive infant-toddler settings</a:t>
            </a:r>
          </a:p>
          <a:p>
            <a:pPr>
              <a:defRPr/>
            </a:pPr>
            <a:r>
              <a:rPr lang="en-US" altLang="en-US" dirty="0" smtClean="0">
                <a:solidFill>
                  <a:schemeClr val="accent1">
                    <a:lumMod val="85000"/>
                  </a:schemeClr>
                </a:solidFill>
              </a:rPr>
              <a:t>Candidates already enter Sequence 4 with strong skills</a:t>
            </a:r>
          </a:p>
          <a:p>
            <a:pPr>
              <a:defRPr/>
            </a:pPr>
            <a:r>
              <a:rPr lang="en-US" altLang="en-US" dirty="0" smtClean="0">
                <a:solidFill>
                  <a:schemeClr val="bg1"/>
                </a:solidFill>
              </a:rPr>
              <a:t>Promising results for candidates still early in their preparation</a:t>
            </a:r>
          </a:p>
          <a:p>
            <a:pPr>
              <a:defRPr/>
            </a:pPr>
            <a:r>
              <a:rPr lang="en-US" altLang="en-US" dirty="0" smtClean="0">
                <a:solidFill>
                  <a:schemeClr val="accent1">
                    <a:lumMod val="85000"/>
                  </a:schemeClr>
                </a:solidFill>
              </a:rPr>
              <a:t>Redesigned universal program and tiered supports were effective for each candidate</a:t>
            </a:r>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4A6CA6F3-0E46-4F01-BE0D-A9B35791A30E}" type="slidenum">
              <a:rPr lang="en-US" altLang="en-US" sz="1200">
                <a:solidFill>
                  <a:srgbClr val="878787"/>
                </a:solidFill>
                <a:latin typeface="Calibri" pitchFamily="34" charset="0"/>
                <a:sym typeface="Calibri" pitchFamily="34" charset="0"/>
              </a:rPr>
              <a:pPr/>
              <a:t>10</a:t>
            </a:fld>
            <a:endParaRPr lang="en-US" altLang="en-US" sz="1200">
              <a:solidFill>
                <a:srgbClr val="878787"/>
              </a:solidFill>
              <a:latin typeface="Calibri" pitchFamily="34" charset="0"/>
              <a:sym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103" name="TextBox 1"/>
          <p:cNvSpPr txBox="1">
            <a:spLocks noChangeArrowheads="1"/>
          </p:cNvSpPr>
          <p:nvPr/>
        </p:nvSpPr>
        <p:spPr bwMode="auto">
          <a:xfrm>
            <a:off x="304800" y="381000"/>
            <a:ext cx="2209800" cy="584200"/>
          </a:xfrm>
          <a:prstGeom prst="rect">
            <a:avLst/>
          </a:prstGeom>
          <a:solidFill>
            <a:srgbClr val="FD790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3200">
                <a:solidFill>
                  <a:schemeClr val="bg1"/>
                </a:solidFill>
                <a:latin typeface="Calibri" pitchFamily="34" charset="0"/>
              </a:rPr>
              <a:t>Background</a:t>
            </a:r>
          </a:p>
        </p:txBody>
      </p:sp>
      <p:sp>
        <p:nvSpPr>
          <p:cNvPr id="5" name="Rectangle 7" descr="This text box provides the main topic of the background section. This main topic is that there has been shifts in the focus of preparation of effective ECSE teachers. " title="Background on Project SEED "/>
          <p:cNvSpPr>
            <a:spLocks/>
          </p:cNvSpPr>
          <p:nvPr/>
        </p:nvSpPr>
        <p:spPr bwMode="auto">
          <a:xfrm>
            <a:off x="0" y="3048000"/>
            <a:ext cx="6324600" cy="838200"/>
          </a:xfrm>
          <a:prstGeom prst="rect">
            <a:avLst/>
          </a:prstGeom>
          <a:solidFill>
            <a:srgbClr val="FF5308"/>
          </a:solidFill>
          <a:ln>
            <a:noFill/>
          </a:ln>
          <a:effectLst>
            <a:outerShdw blurRad="38100" dist="23000" dir="5400000" algn="ctr" rotWithShape="0">
              <a:schemeClr val="bg2">
                <a:alpha val="34998"/>
              </a:schemeClr>
            </a:outerShdw>
          </a:effectLst>
          <a:extLst>
            <a:ext uri="{91240B29-F687-4F45-9708-019B960494DF}">
              <a14:hiddenLine xmlns:a14="http://schemas.microsoft.com/office/drawing/2010/main" w="0">
                <a:solidFill>
                  <a:srgbClr val="000000"/>
                </a:solidFill>
                <a:round/>
                <a:headEnd/>
                <a:tailEnd/>
              </a14:hiddenLine>
            </a:ext>
          </a:extLst>
        </p:spPr>
        <p:txBody>
          <a:bodyPr lIns="0" tIns="0" rIns="0" bIns="0"/>
          <a:lstStyle/>
          <a:p>
            <a:pPr algn="ctr" eaLnBrk="1" hangingPunct="1">
              <a:defRPr/>
            </a:pPr>
            <a:endParaRPr lang="en-US" sz="2400">
              <a:solidFill>
                <a:srgbClr val="FFFFFF"/>
              </a:solidFill>
              <a:latin typeface="+mn-lt"/>
              <a:ea typeface="ヒラギノ角ゴ ProN W3" pitchFamily="19" charset="-128"/>
              <a:cs typeface="Bariol Regular"/>
              <a:sym typeface="Gill Sans" pitchFamily="19" charset="0"/>
            </a:endParaRPr>
          </a:p>
        </p:txBody>
      </p:sp>
      <p:sp>
        <p:nvSpPr>
          <p:cNvPr id="4" name="Rectangle 1" descr="This text box provides examples of the shifts in focus of the preparation of effective ECSE teachers. These shifts in focus include shifts from preparation to engagement with the profession, linking theory and preparation to context and continuum of teachers' lives, and twenty first century challenges which have required new approaches." title="Background on Project SEED - Shifts in the focus of preparation of effective ECSE teachers"/>
          <p:cNvSpPr>
            <a:spLocks/>
          </p:cNvSpPr>
          <p:nvPr/>
        </p:nvSpPr>
        <p:spPr bwMode="auto">
          <a:xfrm>
            <a:off x="0" y="3429000"/>
            <a:ext cx="9144000" cy="3429000"/>
          </a:xfrm>
          <a:prstGeom prst="rect">
            <a:avLst/>
          </a:prstGeom>
          <a:gradFill rotWithShape="0">
            <a:gsLst>
              <a:gs pos="0">
                <a:srgbClr val="3A7BCA"/>
              </a:gs>
              <a:gs pos="100000">
                <a:srgbClr val="2E5D97"/>
              </a:gs>
            </a:gsLst>
            <a:lin ang="5400000" scaled="1"/>
          </a:gradFill>
          <a:ln w="0">
            <a:solidFill>
              <a:srgbClr val="4A7DBB"/>
            </a:solidFill>
            <a:round/>
            <a:headEnd/>
            <a:tailEnd/>
          </a:ln>
          <a:effectLst>
            <a:outerShdw blurRad="38100" dist="23000" dir="5400000" algn="ctr" rotWithShape="0">
              <a:schemeClr val="bg2">
                <a:alpha val="34998"/>
              </a:schemeClr>
            </a:outerShdw>
          </a:effectLst>
        </p:spPr>
        <p:txBody>
          <a:bodyPr lIns="0" tIns="0" rIns="0" bIns="0"/>
          <a:lstStyle/>
          <a:p>
            <a:pPr algn="ctr" eaLnBrk="1" hangingPunct="1">
              <a:defRPr/>
            </a:pPr>
            <a:endParaRPr lang="en-US" sz="2400">
              <a:solidFill>
                <a:srgbClr val="FFFFFF"/>
              </a:solidFill>
              <a:latin typeface="+mn-lt"/>
              <a:ea typeface="ヒラギノ角ゴ ProN W3" pitchFamily="19" charset="-128"/>
              <a:cs typeface="Bariol Regular"/>
              <a:sym typeface="Gill Sans" pitchFamily="19" charset="0"/>
            </a:endParaRPr>
          </a:p>
        </p:txBody>
      </p:sp>
      <p:sp>
        <p:nvSpPr>
          <p:cNvPr id="81927" name="Rectangle 1"/>
          <p:cNvSpPr>
            <a:spLocks noGrp="1" noChangeArrowheads="1"/>
          </p:cNvSpPr>
          <p:nvPr>
            <p:ph type="title"/>
          </p:nvPr>
        </p:nvSpPr>
        <p:spPr>
          <a:xfrm>
            <a:off x="304800" y="3124200"/>
            <a:ext cx="8229600" cy="609600"/>
          </a:xfrm>
        </p:spPr>
        <p:txBody>
          <a:bodyPr/>
          <a:lstStyle/>
          <a:p>
            <a:pPr algn="l" eaLnBrk="1" hangingPunct="1">
              <a:defRPr/>
            </a:pPr>
            <a:r>
              <a:rPr lang="en-US" altLang="en-US" sz="3000" dirty="0" smtClean="0">
                <a:solidFill>
                  <a:srgbClr val="FFFFFF"/>
                </a:solidFill>
                <a:latin typeface="+mn-lt"/>
              </a:rPr>
              <a:t>Shifts in the focus of preparation </a:t>
            </a:r>
            <a:br>
              <a:rPr lang="en-US" altLang="en-US" sz="3000" dirty="0" smtClean="0">
                <a:solidFill>
                  <a:srgbClr val="FFFFFF"/>
                </a:solidFill>
                <a:latin typeface="+mn-lt"/>
              </a:rPr>
            </a:br>
            <a:r>
              <a:rPr lang="en-US" altLang="en-US" sz="3000" dirty="0" smtClean="0">
                <a:solidFill>
                  <a:srgbClr val="FFFFFF"/>
                </a:solidFill>
                <a:latin typeface="+mn-lt"/>
              </a:rPr>
              <a:t>of effective ECSE teachers</a:t>
            </a:r>
          </a:p>
        </p:txBody>
      </p:sp>
      <p:sp>
        <p:nvSpPr>
          <p:cNvPr id="4102" name="Rectangle 2"/>
          <p:cNvSpPr>
            <a:spLocks noGrp="1" noChangeArrowheads="1"/>
          </p:cNvSpPr>
          <p:nvPr>
            <p:ph type="body" idx="1"/>
          </p:nvPr>
        </p:nvSpPr>
        <p:spPr>
          <a:xfrm>
            <a:off x="457200" y="4006850"/>
            <a:ext cx="7772400" cy="2165350"/>
          </a:xfrm>
        </p:spPr>
        <p:txBody>
          <a:bodyPr/>
          <a:lstStyle/>
          <a:p>
            <a:pPr marL="304800" indent="-304800" eaLnBrk="1" hangingPunct="1">
              <a:spcBef>
                <a:spcPct val="0"/>
              </a:spcBef>
              <a:buClr>
                <a:schemeClr val="bg1"/>
              </a:buClr>
            </a:pPr>
            <a:r>
              <a:rPr lang="en-US" altLang="en-US" sz="2400" dirty="0" smtClean="0">
                <a:solidFill>
                  <a:srgbClr val="FFFFFF"/>
                </a:solidFill>
              </a:rPr>
              <a:t>Shift from preparation to engagement with the profession </a:t>
            </a:r>
            <a:r>
              <a:rPr lang="en-US" altLang="en-US" sz="1400" dirty="0" smtClean="0">
                <a:solidFill>
                  <a:srgbClr val="FFFFFF"/>
                </a:solidFill>
              </a:rPr>
              <a:t>(Darling-Hammond &amp; </a:t>
            </a:r>
            <a:r>
              <a:rPr lang="en-US" altLang="en-US" sz="1400" dirty="0" err="1" smtClean="0">
                <a:solidFill>
                  <a:srgbClr val="FFFFFF"/>
                </a:solidFill>
              </a:rPr>
              <a:t>Baratz</a:t>
            </a:r>
            <a:r>
              <a:rPr lang="en-US" altLang="en-US" sz="1400" dirty="0" smtClean="0">
                <a:solidFill>
                  <a:srgbClr val="FFFFFF"/>
                </a:solidFill>
              </a:rPr>
              <a:t>-Snowden, 2004)</a:t>
            </a:r>
          </a:p>
          <a:p>
            <a:pPr marL="304800" indent="-304800" eaLnBrk="1" hangingPunct="1">
              <a:buClr>
                <a:schemeClr val="bg1"/>
              </a:buClr>
            </a:pPr>
            <a:r>
              <a:rPr lang="en-US" altLang="en-US" sz="2400" dirty="0" smtClean="0">
                <a:solidFill>
                  <a:srgbClr val="FFFFFF"/>
                </a:solidFill>
              </a:rPr>
              <a:t>Failures: linking theory and preparation to context and continuum of teachers’ lives </a:t>
            </a:r>
            <a:r>
              <a:rPr lang="en-US" altLang="en-US" sz="1400" dirty="0" smtClean="0">
                <a:solidFill>
                  <a:srgbClr val="FFFFFF"/>
                </a:solidFill>
              </a:rPr>
              <a:t>(AACTE, 2010; Rust, 2010)</a:t>
            </a:r>
          </a:p>
          <a:p>
            <a:pPr marL="304800" indent="-304800" eaLnBrk="1" hangingPunct="1">
              <a:buClr>
                <a:schemeClr val="bg1"/>
              </a:buClr>
            </a:pPr>
            <a:r>
              <a:rPr lang="en-US" altLang="en-US" sz="2400" dirty="0" smtClean="0">
                <a:solidFill>
                  <a:srgbClr val="FFFFFF"/>
                </a:solidFill>
              </a:rPr>
              <a:t>‘21</a:t>
            </a:r>
            <a:r>
              <a:rPr lang="en-US" altLang="en-US" sz="2400" baseline="30000" dirty="0" smtClean="0">
                <a:solidFill>
                  <a:srgbClr val="FFFFFF"/>
                </a:solidFill>
              </a:rPr>
              <a:t>st</a:t>
            </a:r>
            <a:r>
              <a:rPr lang="en-US" altLang="en-US" sz="2400" dirty="0" smtClean="0">
                <a:solidFill>
                  <a:srgbClr val="FFFFFF"/>
                </a:solidFill>
              </a:rPr>
              <a:t> Century’ challenges require new approaches</a:t>
            </a:r>
          </a:p>
        </p:txBody>
      </p:sp>
      <p:pic>
        <p:nvPicPr>
          <p:cNvPr id="409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3593"/>
            <a:ext cx="3981450" cy="299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6" descr="This is an image of the TLLSC logo, which stands for Teaching, Learning, and Leading with Schools and Communities." title="TLLS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15950"/>
            <a:ext cx="5715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1"/>
          <p:cNvSpPr txBox="1">
            <a:spLocks noChangeArrowheads="1"/>
          </p:cNvSpPr>
          <p:nvPr/>
        </p:nvSpPr>
        <p:spPr bwMode="auto">
          <a:xfrm>
            <a:off x="3124200" y="26670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3200">
                <a:latin typeface="Calibri" pitchFamily="34" charset="0"/>
              </a:rPr>
              <a:t>The present study</a:t>
            </a:r>
            <a:endParaRPr lang="en-US" altLang="en-US">
              <a:latin typeface="Calibri" pitchFamily="34" charset="0"/>
            </a:endParaRPr>
          </a:p>
        </p:txBody>
      </p:sp>
      <p:sp>
        <p:nvSpPr>
          <p:cNvPr id="60417" name="Rectangle 1" descr="This text box describes the TLLSC studies focus. The present study is researching the Universal preparation program, and the ECSE program. The core principals of the Universal preparation program include that it is designed around levels of teacher development, it has eight field-based sequences over four years, it has birth to grade 12 experiences for every candidate, and it has professional learning communities. The core principles of the ECSE program is that it is fully blended, it has an IL teaching license with endorsements in ECE, ECSE, and ESL, it has state PD system credentials, and it has EI credentialing." title="TLLSC Study Focus"/>
          <p:cNvSpPr>
            <a:spLocks/>
          </p:cNvSpPr>
          <p:nvPr/>
        </p:nvSpPr>
        <p:spPr bwMode="auto">
          <a:xfrm>
            <a:off x="0" y="3352800"/>
            <a:ext cx="9144000" cy="3505200"/>
          </a:xfrm>
          <a:prstGeom prst="rect">
            <a:avLst/>
          </a:prstGeom>
          <a:gradFill rotWithShape="0">
            <a:gsLst>
              <a:gs pos="0">
                <a:srgbClr val="3A7BCA"/>
              </a:gs>
              <a:gs pos="100000">
                <a:srgbClr val="2E5D97"/>
              </a:gs>
            </a:gsLst>
            <a:lin ang="5400000" scaled="1"/>
          </a:gradFill>
          <a:ln w="9525">
            <a:solidFill>
              <a:srgbClr val="4A7DBB"/>
            </a:solidFill>
            <a:round/>
            <a:headEnd/>
            <a:tailEnd/>
          </a:ln>
          <a:effectLst>
            <a:outerShdw blurRad="38100" dist="23000" dir="5400000" algn="ctr" rotWithShape="0">
              <a:schemeClr val="bg2">
                <a:alpha val="34998"/>
              </a:schemeClr>
            </a:outerShdw>
          </a:effectLst>
        </p:spPr>
        <p:txBody>
          <a:bodyPr lIns="0" tIns="0" rIns="0" bIns="0"/>
          <a:lstStyle/>
          <a:p>
            <a:pPr algn="ctr" eaLnBrk="1" hangingPunct="1">
              <a:defRPr/>
            </a:pPr>
            <a:endParaRPr lang="en-US">
              <a:latin typeface="+mn-lt"/>
              <a:ea typeface="ヒラギノ角ゴ ProN W3" pitchFamily="19" charset="-128"/>
              <a:sym typeface="Gill Sans" pitchFamily="19" charset="0"/>
            </a:endParaRPr>
          </a:p>
        </p:txBody>
      </p:sp>
      <p:sp>
        <p:nvSpPr>
          <p:cNvPr id="5123" name="Rectangle 3"/>
          <p:cNvSpPr>
            <a:spLocks noGrp="1" noChangeArrowheads="1"/>
          </p:cNvSpPr>
          <p:nvPr>
            <p:ph type="body" idx="1"/>
          </p:nvPr>
        </p:nvSpPr>
        <p:spPr>
          <a:xfrm>
            <a:off x="304800" y="3429000"/>
            <a:ext cx="4635500" cy="3352800"/>
          </a:xfrm>
        </p:spPr>
        <p:txBody>
          <a:bodyPr/>
          <a:lstStyle/>
          <a:p>
            <a:pPr marL="190500" indent="-190500" eaLnBrk="1" hangingPunct="1">
              <a:lnSpc>
                <a:spcPct val="90000"/>
              </a:lnSpc>
              <a:buClr>
                <a:srgbClr val="FFFFFF"/>
              </a:buClr>
              <a:buFont typeface="Arial" pitchFamily="34" charset="0"/>
              <a:buNone/>
            </a:pPr>
            <a:r>
              <a:rPr lang="en-US" altLang="en-US" sz="2800" dirty="0" smtClean="0">
                <a:solidFill>
                  <a:srgbClr val="FFFF00"/>
                </a:solidFill>
                <a:sym typeface="Bariol Regular" pitchFamily="50" charset="0"/>
              </a:rPr>
              <a:t>Universal preparation program</a:t>
            </a:r>
          </a:p>
          <a:p>
            <a:pPr marL="190500" indent="-190500" eaLnBrk="1" hangingPunct="1">
              <a:lnSpc>
                <a:spcPct val="90000"/>
              </a:lnSpc>
              <a:buClr>
                <a:srgbClr val="FFFFFF"/>
              </a:buClr>
            </a:pPr>
            <a:r>
              <a:rPr lang="en-US" altLang="en-US" sz="2400" dirty="0" smtClean="0">
                <a:solidFill>
                  <a:srgbClr val="FFC000"/>
                </a:solidFill>
                <a:sym typeface="Bariol Regular" pitchFamily="50" charset="0"/>
              </a:rPr>
              <a:t>Designed around levels of teacher development </a:t>
            </a:r>
          </a:p>
          <a:p>
            <a:pPr marL="190500" indent="-190500" eaLnBrk="1" hangingPunct="1">
              <a:lnSpc>
                <a:spcPct val="90000"/>
              </a:lnSpc>
              <a:buClr>
                <a:srgbClr val="FFFFFF"/>
              </a:buClr>
            </a:pPr>
            <a:r>
              <a:rPr lang="en-US" altLang="en-US" sz="2400" dirty="0" smtClean="0">
                <a:solidFill>
                  <a:srgbClr val="FFC000"/>
                </a:solidFill>
                <a:sym typeface="Bariol Regular" pitchFamily="50" charset="0"/>
              </a:rPr>
              <a:t>8 Field-based sequences over four years</a:t>
            </a:r>
          </a:p>
          <a:p>
            <a:pPr marL="190500" indent="-190500" eaLnBrk="1" hangingPunct="1">
              <a:lnSpc>
                <a:spcPct val="90000"/>
              </a:lnSpc>
              <a:buClr>
                <a:srgbClr val="FFFFFF"/>
              </a:buClr>
            </a:pPr>
            <a:r>
              <a:rPr lang="en-US" altLang="en-US" sz="2400" dirty="0" smtClean="0">
                <a:solidFill>
                  <a:srgbClr val="FFC000"/>
                </a:solidFill>
                <a:sym typeface="Bariol Regular" pitchFamily="50" charset="0"/>
              </a:rPr>
              <a:t>Birth to grade 12 experiences for every candidate</a:t>
            </a:r>
          </a:p>
          <a:p>
            <a:pPr marL="190500" indent="-190500" eaLnBrk="1" hangingPunct="1">
              <a:lnSpc>
                <a:spcPct val="90000"/>
              </a:lnSpc>
              <a:buClr>
                <a:srgbClr val="FFFFFF"/>
              </a:buClr>
            </a:pPr>
            <a:r>
              <a:rPr lang="en-US" altLang="en-US" sz="2400" dirty="0" smtClean="0">
                <a:solidFill>
                  <a:srgbClr val="FFC000"/>
                </a:solidFill>
                <a:sym typeface="Bariol Regular" pitchFamily="50" charset="0"/>
              </a:rPr>
              <a:t>Professional Learning Communities</a:t>
            </a:r>
          </a:p>
        </p:txBody>
      </p:sp>
      <p:sp>
        <p:nvSpPr>
          <p:cNvPr id="86019" name="Rectangle 4"/>
          <p:cNvSpPr>
            <a:spLocks/>
          </p:cNvSpPr>
          <p:nvPr/>
        </p:nvSpPr>
        <p:spPr bwMode="auto">
          <a:xfrm>
            <a:off x="5345113" y="3352800"/>
            <a:ext cx="3733800" cy="3136900"/>
          </a:xfrm>
          <a:prstGeom prst="rect">
            <a:avLst/>
          </a:prstGeom>
          <a:noFill/>
          <a:ln>
            <a:noFill/>
          </a:ln>
          <a:extLst/>
        </p:spPr>
        <p:txBody>
          <a:bodyPr lIns="38100" tIns="38100" rIns="38100" bIns="38100"/>
          <a:lstStyle>
            <a:lvl1pPr marL="190500" indent="-190500">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spcBef>
                <a:spcPts val="763"/>
              </a:spcBef>
              <a:buClr>
                <a:srgbClr val="FFFFFF"/>
              </a:buClr>
              <a:buSzPct val="100000"/>
              <a:defRPr/>
            </a:pPr>
            <a:r>
              <a:rPr lang="en-US" altLang="en-US" sz="3000" dirty="0" smtClean="0">
                <a:solidFill>
                  <a:srgbClr val="FFFF00"/>
                </a:solidFill>
                <a:latin typeface="+mn-lt"/>
                <a:sym typeface="Bariol Regular" pitchFamily="50" charset="0"/>
              </a:rPr>
              <a:t>ECSE program</a:t>
            </a:r>
          </a:p>
          <a:p>
            <a:pPr eaLnBrk="1" hangingPunct="1">
              <a:spcBef>
                <a:spcPts val="763"/>
              </a:spcBef>
              <a:buClr>
                <a:srgbClr val="FFFFFF"/>
              </a:buClr>
              <a:buSzPct val="100000"/>
              <a:buFont typeface="Arial" panose="020B0604020202020204" pitchFamily="34" charset="0"/>
              <a:buChar char="•"/>
              <a:defRPr/>
            </a:pPr>
            <a:r>
              <a:rPr lang="en-US" altLang="en-US" sz="2400" dirty="0" smtClean="0">
                <a:solidFill>
                  <a:schemeClr val="accent2">
                    <a:lumMod val="20000"/>
                    <a:lumOff val="80000"/>
                  </a:schemeClr>
                </a:solidFill>
                <a:latin typeface="+mn-lt"/>
                <a:sym typeface="Bariol Regular" pitchFamily="50" charset="0"/>
              </a:rPr>
              <a:t>Fully blended </a:t>
            </a:r>
          </a:p>
          <a:p>
            <a:pPr eaLnBrk="1" hangingPunct="1">
              <a:spcBef>
                <a:spcPts val="763"/>
              </a:spcBef>
              <a:buClr>
                <a:srgbClr val="FFFFFF"/>
              </a:buClr>
              <a:buSzPct val="100000"/>
              <a:buFont typeface="Arial" panose="020B0604020202020204" pitchFamily="34" charset="0"/>
              <a:buChar char="•"/>
              <a:defRPr/>
            </a:pPr>
            <a:r>
              <a:rPr lang="en-US" altLang="en-US" sz="2400" dirty="0" smtClean="0">
                <a:solidFill>
                  <a:schemeClr val="accent2">
                    <a:lumMod val="20000"/>
                    <a:lumOff val="80000"/>
                  </a:schemeClr>
                </a:solidFill>
                <a:latin typeface="+mn-lt"/>
                <a:sym typeface="Bariol Regular" pitchFamily="50" charset="0"/>
              </a:rPr>
              <a:t>IL teaching license with endorsements in ECE, </a:t>
            </a:r>
            <a:br>
              <a:rPr lang="en-US" altLang="en-US" sz="2400" dirty="0" smtClean="0">
                <a:solidFill>
                  <a:schemeClr val="accent2">
                    <a:lumMod val="20000"/>
                    <a:lumOff val="80000"/>
                  </a:schemeClr>
                </a:solidFill>
                <a:latin typeface="+mn-lt"/>
                <a:sym typeface="Bariol Regular" pitchFamily="50" charset="0"/>
              </a:rPr>
            </a:br>
            <a:r>
              <a:rPr lang="en-US" altLang="en-US" sz="2400" dirty="0" smtClean="0">
                <a:solidFill>
                  <a:schemeClr val="accent2">
                    <a:lumMod val="20000"/>
                    <a:lumOff val="80000"/>
                  </a:schemeClr>
                </a:solidFill>
                <a:latin typeface="+mn-lt"/>
                <a:sym typeface="Bariol Regular" pitchFamily="50" charset="0"/>
              </a:rPr>
              <a:t>ECSE, and ESL</a:t>
            </a:r>
          </a:p>
          <a:p>
            <a:pPr eaLnBrk="1" hangingPunct="1">
              <a:spcBef>
                <a:spcPts val="763"/>
              </a:spcBef>
              <a:buClr>
                <a:srgbClr val="FFFFFF"/>
              </a:buClr>
              <a:buSzPct val="100000"/>
              <a:buFont typeface="Arial" panose="020B0604020202020204" pitchFamily="34" charset="0"/>
              <a:buChar char="•"/>
              <a:defRPr/>
            </a:pPr>
            <a:r>
              <a:rPr lang="en-US" altLang="en-US" sz="2400" dirty="0" smtClean="0">
                <a:solidFill>
                  <a:schemeClr val="accent2">
                    <a:lumMod val="20000"/>
                    <a:lumOff val="80000"/>
                  </a:schemeClr>
                </a:solidFill>
                <a:latin typeface="+mn-lt"/>
                <a:sym typeface="Bariol Regular" pitchFamily="50" charset="0"/>
              </a:rPr>
              <a:t>State PD system credentials</a:t>
            </a:r>
          </a:p>
          <a:p>
            <a:pPr eaLnBrk="1" hangingPunct="1">
              <a:spcBef>
                <a:spcPts val="763"/>
              </a:spcBef>
              <a:buClr>
                <a:srgbClr val="FFFFFF"/>
              </a:buClr>
              <a:buSzPct val="100000"/>
              <a:buFont typeface="Arial" panose="020B0604020202020204" pitchFamily="34" charset="0"/>
              <a:buChar char="•"/>
              <a:defRPr/>
            </a:pPr>
            <a:r>
              <a:rPr lang="en-US" altLang="en-US" sz="2400" dirty="0" smtClean="0">
                <a:solidFill>
                  <a:schemeClr val="accent2">
                    <a:lumMod val="20000"/>
                    <a:lumOff val="80000"/>
                  </a:schemeClr>
                </a:solidFill>
                <a:latin typeface="+mn-lt"/>
                <a:sym typeface="Bariol Regular" pitchFamily="50" charset="0"/>
              </a:rPr>
              <a:t>EI credentialing</a:t>
            </a:r>
          </a:p>
        </p:txBody>
      </p:sp>
      <p:sp>
        <p:nvSpPr>
          <p:cNvPr id="7" name="Title 4" hidden="1"/>
          <p:cNvSpPr>
            <a:spLocks noGrp="1"/>
          </p:cNvSpPr>
          <p:nvPr>
            <p:ph type="title"/>
          </p:nvPr>
        </p:nvSpPr>
        <p:spPr>
          <a:xfrm>
            <a:off x="457200" y="274638"/>
            <a:ext cx="8229600" cy="1143000"/>
          </a:xfrm>
        </p:spPr>
        <p:txBody>
          <a:bodyPr/>
          <a:lstStyle/>
          <a:p>
            <a:r>
              <a:rPr lang="en-US" sz="1600" dirty="0" smtClean="0"/>
              <a:t>TLLSC Study Focus: Universal preparation program and ECSE program</a:t>
            </a:r>
            <a:endParaRPr lang="en-US" sz="1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Box 2"/>
          <p:cNvSpPr txBox="1">
            <a:spLocks noChangeArrowheads="1"/>
          </p:cNvSpPr>
          <p:nvPr/>
        </p:nvSpPr>
        <p:spPr bwMode="auto">
          <a:xfrm>
            <a:off x="5353050" y="534988"/>
            <a:ext cx="3352800" cy="18161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2800">
                <a:solidFill>
                  <a:srgbClr val="FFFF00"/>
                </a:solidFill>
                <a:latin typeface="Calibri" pitchFamily="34" charset="0"/>
              </a:rPr>
              <a:t>Features of this program and goals for our continued evolution</a:t>
            </a:r>
            <a:endParaRPr lang="en-US" altLang="en-US" sz="3600">
              <a:solidFill>
                <a:srgbClr val="FFFF00"/>
              </a:solidFill>
              <a:latin typeface="Calibri" pitchFamily="34" charset="0"/>
            </a:endParaRPr>
          </a:p>
        </p:txBody>
      </p:sp>
      <p:sp>
        <p:nvSpPr>
          <p:cNvPr id="69633" name="Rectangle 1" descr="This text box provides the citation for the Re-Envisioning Undergraduate Early Childhood Teacher Preparation graphic. Kennedy &amp; Heineke, 2014, is the citation. " title="Citation for Graphic"/>
          <p:cNvSpPr>
            <a:spLocks/>
          </p:cNvSpPr>
          <p:nvPr/>
        </p:nvSpPr>
        <p:spPr bwMode="auto">
          <a:xfrm>
            <a:off x="-76200" y="3429000"/>
            <a:ext cx="9385300" cy="3505200"/>
          </a:xfrm>
          <a:prstGeom prst="rect">
            <a:avLst/>
          </a:prstGeom>
          <a:gradFill rotWithShape="0">
            <a:gsLst>
              <a:gs pos="0">
                <a:srgbClr val="3A7BCA"/>
              </a:gs>
              <a:gs pos="100000">
                <a:srgbClr val="2E5D97"/>
              </a:gs>
            </a:gsLst>
            <a:lin ang="5400000" scaled="1"/>
          </a:gradFill>
          <a:ln w="9525">
            <a:solidFill>
              <a:srgbClr val="4A7DBB"/>
            </a:solidFill>
            <a:round/>
            <a:headEnd/>
            <a:tailEnd/>
          </a:ln>
          <a:effectLst>
            <a:outerShdw blurRad="38100" dist="23000" dir="5400000" algn="ctr" rotWithShape="0">
              <a:schemeClr val="bg2">
                <a:alpha val="34998"/>
              </a:schemeClr>
            </a:outerShdw>
          </a:effectLst>
        </p:spPr>
        <p:txBody>
          <a:bodyPr lIns="0" tIns="0" rIns="0" bIns="0"/>
          <a:lstStyle/>
          <a:p>
            <a:pPr algn="ctr" eaLnBrk="1" hangingPunct="1">
              <a:defRPr/>
            </a:pPr>
            <a:endParaRPr lang="en-US">
              <a:latin typeface="Gill Sans" pitchFamily="19" charset="0"/>
              <a:ea typeface="ヒラギノ角ゴ ProN W3" pitchFamily="19" charset="-128"/>
              <a:sym typeface="Gill Sans" pitchFamily="19" charset="0"/>
            </a:endParaRPr>
          </a:p>
        </p:txBody>
      </p:sp>
      <p:grpSp>
        <p:nvGrpSpPr>
          <p:cNvPr id="6148" name="Group 5"/>
          <p:cNvGrpSpPr>
            <a:grpSpLocks/>
          </p:cNvGrpSpPr>
          <p:nvPr/>
        </p:nvGrpSpPr>
        <p:grpSpPr bwMode="auto">
          <a:xfrm>
            <a:off x="331344" y="228600"/>
            <a:ext cx="4256087" cy="6629400"/>
            <a:chOff x="-15" y="0"/>
            <a:chExt cx="2200" cy="3464"/>
          </a:xfrm>
        </p:grpSpPr>
        <p:pic>
          <p:nvPicPr>
            <p:cNvPr id="61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 y="96"/>
              <a:ext cx="1945"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52" name="Picture 4" descr="This graphic is a three column table that compares the traditional approach of undergraduate early childhood teacher preparation with the teaching learning leading with schools and communities approach. The approach, framework, research to practice, stakeholders, partners, faculty roles, teacher candidates, and definition of success of both programs are compared. " title="Re-Envisioning Undergraduate Early Childhood Teacher Preparation"/>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 y="0"/>
              <a:ext cx="2200" cy="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6149" name="TextBox 1"/>
          <p:cNvSpPr txBox="1">
            <a:spLocks noChangeArrowheads="1"/>
          </p:cNvSpPr>
          <p:nvPr/>
        </p:nvSpPr>
        <p:spPr bwMode="auto">
          <a:xfrm>
            <a:off x="4800600" y="5743575"/>
            <a:ext cx="4127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2400">
                <a:solidFill>
                  <a:srgbClr val="FFFF00"/>
                </a:solidFill>
                <a:latin typeface="Calibri" pitchFamily="34" charset="0"/>
              </a:rPr>
              <a:t>(Kennedy &amp; Heineke, 2014)</a:t>
            </a:r>
            <a:endParaRPr lang="en-US" altLang="en-US" sz="4000">
              <a:solidFill>
                <a:srgbClr val="FFFF00"/>
              </a:solidFill>
              <a:latin typeface="Calibri" pitchFamily="34" charset="0"/>
            </a:endParaRPr>
          </a:p>
        </p:txBody>
      </p:sp>
      <p:sp>
        <p:nvSpPr>
          <p:cNvPr id="6147" name="Text Box 2"/>
          <p:cNvSpPr txBox="1">
            <a:spLocks noChangeArrowheads="1"/>
          </p:cNvSpPr>
          <p:nvPr/>
        </p:nvSpPr>
        <p:spPr bwMode="auto">
          <a:xfrm>
            <a:off x="8442325" y="6467475"/>
            <a:ext cx="2444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r" eaLnBrk="1" hangingPunct="1"/>
            <a:fld id="{FA2D96EB-1F5A-4F87-90C5-BB12C936CE8E}" type="slidenum">
              <a:rPr lang="en-US" altLang="en-US" sz="1200">
                <a:solidFill>
                  <a:srgbClr val="878787"/>
                </a:solidFill>
                <a:latin typeface="Calibri" pitchFamily="34" charset="0"/>
                <a:sym typeface="Calibri" pitchFamily="34" charset="0"/>
              </a:rPr>
              <a:pPr algn="r" eaLnBrk="1" hangingPunct="1"/>
              <a:t>4</a:t>
            </a:fld>
            <a:endParaRPr lang="en-US" altLang="en-US" sz="1200">
              <a:solidFill>
                <a:srgbClr val="878787"/>
              </a:solidFill>
              <a:latin typeface="Calibri" pitchFamily="34" charset="0"/>
              <a:sym typeface="Calibri" pitchFamily="34" charset="0"/>
            </a:endParaRPr>
          </a:p>
        </p:txBody>
      </p:sp>
      <p:sp>
        <p:nvSpPr>
          <p:cNvPr id="9" name="Title 7" hidden="1"/>
          <p:cNvSpPr>
            <a:spLocks noGrp="1"/>
          </p:cNvSpPr>
          <p:nvPr>
            <p:ph type="title"/>
          </p:nvPr>
        </p:nvSpPr>
        <p:spPr>
          <a:xfrm>
            <a:off x="501650" y="228600"/>
            <a:ext cx="8229600" cy="1143000"/>
          </a:xfrm>
        </p:spPr>
        <p:txBody>
          <a:bodyPr/>
          <a:lstStyle/>
          <a:p>
            <a:r>
              <a:rPr lang="en-US" sz="1600" dirty="0" smtClean="0"/>
              <a:t>Features of the TLLSC Program and Goals for Continued Evolution</a:t>
            </a:r>
            <a:endParaRPr lang="en-US" sz="16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Sequence 4 in Phase 2: Concentration of the TLLSC Study</a:t>
            </a:r>
          </a:p>
        </p:txBody>
      </p:sp>
      <p:pic>
        <p:nvPicPr>
          <p:cNvPr id="5" name="Content Placeholder 4" descr="This image explains Sequence 4 in Phase 2: Concentration of the TLLSC Study. Sequence 4 occurs in the spring of a undergraduate students sophomore year. In this sequence, the student completes three modules and two courses, equalling 14 semester hours. The three modules that the student completes are setting and standards of ECE, DAP in infant toddler settings, and El assessment and intervention. The two courses that the student completes are language and literacy development in EC, as well as introduction to parts B and C of IDEA. " title="Sequence 4 in Phase 2: Concentration of the TLLSC Stud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8" y="0"/>
            <a:ext cx="9156773" cy="6858000"/>
          </a:xfrm>
        </p:spPr>
      </p:pic>
    </p:spTree>
    <p:extLst>
      <p:ext uri="{BB962C8B-B14F-4D97-AF65-F5344CB8AC3E}">
        <p14:creationId xmlns:p14="http://schemas.microsoft.com/office/powerpoint/2010/main" val="18784479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solidFill>
            <a:srgbClr val="002060"/>
          </a:solidFill>
        </p:spPr>
        <p:txBody>
          <a:bodyPr/>
          <a:lstStyle/>
          <a:p>
            <a:r>
              <a:rPr lang="en-US" altLang="en-US" smtClean="0">
                <a:solidFill>
                  <a:srgbClr val="FFFF00"/>
                </a:solidFill>
              </a:rPr>
              <a:t>Method:</a:t>
            </a:r>
            <a:br>
              <a:rPr lang="en-US" altLang="en-US" smtClean="0">
                <a:solidFill>
                  <a:srgbClr val="FFFF00"/>
                </a:solidFill>
              </a:rPr>
            </a:br>
            <a:r>
              <a:rPr lang="en-US" altLang="en-US" sz="3600" smtClean="0">
                <a:solidFill>
                  <a:srgbClr val="FFFF00"/>
                </a:solidFill>
              </a:rPr>
              <a:t>Inclusive Early Head Start Module</a:t>
            </a:r>
            <a:endParaRPr lang="en-US" altLang="en-US" smtClean="0">
              <a:solidFill>
                <a:srgbClr val="FFFF00"/>
              </a:solidFill>
            </a:endParaRPr>
          </a:p>
        </p:txBody>
      </p:sp>
      <p:sp>
        <p:nvSpPr>
          <p:cNvPr id="117763" name="Content Placeholder 2"/>
          <p:cNvSpPr>
            <a:spLocks noGrp="1"/>
          </p:cNvSpPr>
          <p:nvPr>
            <p:ph idx="1"/>
          </p:nvPr>
        </p:nvSpPr>
        <p:spPr>
          <a:xfrm>
            <a:off x="457200" y="1598613"/>
            <a:ext cx="8001000" cy="4527550"/>
          </a:xfrm>
        </p:spPr>
        <p:txBody>
          <a:bodyPr/>
          <a:lstStyle/>
          <a:p>
            <a:pPr>
              <a:buFont typeface="Arial" charset="0"/>
              <a:buChar char="•"/>
              <a:defRPr/>
            </a:pPr>
            <a:r>
              <a:rPr lang="en-US" sz="2800" dirty="0">
                <a:sym typeface="Calibri" charset="0"/>
              </a:rPr>
              <a:t>Paired placements in EHS classrooms</a:t>
            </a:r>
          </a:p>
          <a:p>
            <a:pPr lvl="1">
              <a:buFont typeface="Arial" charset="0"/>
              <a:buChar char="–"/>
              <a:defRPr/>
            </a:pPr>
            <a:r>
              <a:rPr lang="en-US" sz="2400" dirty="0">
                <a:solidFill>
                  <a:schemeClr val="bg1">
                    <a:lumMod val="85000"/>
                  </a:schemeClr>
                </a:solidFill>
                <a:sym typeface="Calibri" charset="0"/>
              </a:rPr>
              <a:t>3 mornings each week for 6 weeks</a:t>
            </a:r>
          </a:p>
          <a:p>
            <a:pPr lvl="1">
              <a:buFont typeface="Arial" charset="0"/>
              <a:buChar char="–"/>
              <a:defRPr/>
            </a:pPr>
            <a:r>
              <a:rPr lang="en-US" sz="2400" dirty="0" smtClean="0">
                <a:solidFill>
                  <a:schemeClr val="bg1">
                    <a:lumMod val="85000"/>
                  </a:schemeClr>
                </a:solidFill>
                <a:sym typeface="Calibri" charset="0"/>
              </a:rPr>
              <a:t>4 ½ to </a:t>
            </a:r>
            <a:r>
              <a:rPr lang="en-US" sz="2400" dirty="0">
                <a:solidFill>
                  <a:schemeClr val="bg1">
                    <a:lumMod val="85000"/>
                  </a:schemeClr>
                </a:solidFill>
                <a:sym typeface="Calibri" charset="0"/>
              </a:rPr>
              <a:t>5 hours each visit</a:t>
            </a:r>
          </a:p>
          <a:p>
            <a:pPr>
              <a:buFont typeface="Arial" charset="0"/>
              <a:buChar char="•"/>
              <a:defRPr/>
            </a:pPr>
            <a:r>
              <a:rPr lang="en-US" sz="2800" dirty="0" smtClean="0">
                <a:sym typeface="Calibri" charset="0"/>
              </a:rPr>
              <a:t>Candidate plan and lead routines </a:t>
            </a:r>
            <a:r>
              <a:rPr lang="en-US" sz="2800" dirty="0">
                <a:sym typeface="Calibri" charset="0"/>
              </a:rPr>
              <a:t>and semi-structured activities</a:t>
            </a:r>
          </a:p>
          <a:p>
            <a:pPr>
              <a:buFont typeface="Arial" charset="0"/>
              <a:buChar char="•"/>
              <a:defRPr/>
            </a:pPr>
            <a:r>
              <a:rPr lang="en-US" sz="2800" dirty="0">
                <a:sym typeface="Calibri" charset="0"/>
              </a:rPr>
              <a:t>Video </a:t>
            </a:r>
            <a:r>
              <a:rPr lang="en-US" sz="2800" dirty="0" smtClean="0">
                <a:sym typeface="Calibri" charset="0"/>
              </a:rPr>
              <a:t>feedback system including peer groups</a:t>
            </a:r>
          </a:p>
          <a:p>
            <a:pPr>
              <a:buFont typeface="Arial" charset="0"/>
              <a:buChar char="•"/>
              <a:defRPr/>
            </a:pPr>
            <a:r>
              <a:rPr lang="en-US" sz="2800" dirty="0" smtClean="0">
                <a:sym typeface="Calibri" charset="0"/>
              </a:rPr>
              <a:t>Co-mentored </a:t>
            </a:r>
            <a:r>
              <a:rPr lang="en-US" sz="2800" dirty="0">
                <a:sym typeface="Calibri" charset="0"/>
              </a:rPr>
              <a:t>by teachers and faculty</a:t>
            </a:r>
          </a:p>
          <a:p>
            <a:pPr lvl="1">
              <a:buFont typeface="Arial" charset="0"/>
              <a:buChar char="–"/>
              <a:defRPr/>
            </a:pPr>
            <a:r>
              <a:rPr lang="en-US" sz="2400" dirty="0" smtClean="0">
                <a:solidFill>
                  <a:schemeClr val="bg1">
                    <a:lumMod val="85000"/>
                  </a:schemeClr>
                </a:solidFill>
                <a:sym typeface="Calibri" charset="0"/>
              </a:rPr>
              <a:t>Formative narrative </a:t>
            </a:r>
            <a:r>
              <a:rPr lang="en-US" sz="2400" dirty="0">
                <a:solidFill>
                  <a:schemeClr val="bg1">
                    <a:lumMod val="85000"/>
                  </a:schemeClr>
                </a:solidFill>
                <a:sym typeface="Calibri" charset="0"/>
              </a:rPr>
              <a:t>and quantitative feedback </a:t>
            </a:r>
            <a:r>
              <a:rPr lang="en-US" sz="2400" dirty="0" smtClean="0">
                <a:solidFill>
                  <a:schemeClr val="bg1">
                    <a:lumMod val="85000"/>
                  </a:schemeClr>
                </a:solidFill>
                <a:sym typeface="Calibri" charset="0"/>
              </a:rPr>
              <a:t>weekly</a:t>
            </a:r>
          </a:p>
          <a:p>
            <a:pPr>
              <a:buFont typeface="Arial" charset="0"/>
              <a:buChar char="–"/>
              <a:defRPr/>
            </a:pPr>
            <a:r>
              <a:rPr lang="en-US" sz="2800" dirty="0" smtClean="0">
                <a:sym typeface="Calibri" charset="0"/>
              </a:rPr>
              <a:t>CLASS (</a:t>
            </a:r>
            <a:r>
              <a:rPr lang="en-US" sz="2800" dirty="0" err="1" smtClean="0">
                <a:sym typeface="Calibri" charset="0"/>
              </a:rPr>
              <a:t>LaParo</a:t>
            </a:r>
            <a:r>
              <a:rPr lang="en-US" sz="2800" dirty="0" smtClean="0">
                <a:sym typeface="Calibri" charset="0"/>
              </a:rPr>
              <a:t> et al, 2012) used as outcome measure</a:t>
            </a:r>
            <a:endParaRPr lang="en-US" dirty="0">
              <a:sym typeface="Calibri" charset="0"/>
            </a:endParaRPr>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74AC0C42-4E27-485D-A472-A1AD4C9EB7E4}" type="slidenum">
              <a:rPr lang="en-US" altLang="en-US" sz="1200">
                <a:solidFill>
                  <a:srgbClr val="878787"/>
                </a:solidFill>
                <a:latin typeface="Calibri" pitchFamily="34" charset="0"/>
                <a:sym typeface="Calibri" pitchFamily="34" charset="0"/>
              </a:rPr>
              <a:pPr/>
              <a:t>6</a:t>
            </a:fld>
            <a:endParaRPr lang="en-US" altLang="en-US" sz="1200">
              <a:solidFill>
                <a:srgbClr val="878787"/>
              </a:solidFill>
              <a:latin typeface="Calibri" pitchFamily="34" charset="0"/>
              <a:sym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solidFill>
            <a:srgbClr val="002060"/>
          </a:solidFill>
        </p:spPr>
        <p:txBody>
          <a:bodyPr/>
          <a:lstStyle/>
          <a:p>
            <a:r>
              <a:rPr lang="en-US" altLang="en-US" sz="4000" smtClean="0">
                <a:solidFill>
                  <a:srgbClr val="FFFF00"/>
                </a:solidFill>
              </a:rPr>
              <a:t>Method:</a:t>
            </a:r>
            <a:br>
              <a:rPr lang="en-US" altLang="en-US" sz="4000" smtClean="0">
                <a:solidFill>
                  <a:srgbClr val="FFFF00"/>
                </a:solidFill>
              </a:rPr>
            </a:br>
            <a:r>
              <a:rPr lang="en-US" altLang="en-US" sz="3600" smtClean="0">
                <a:solidFill>
                  <a:srgbClr val="FFFF00"/>
                </a:solidFill>
              </a:rPr>
              <a:t>Tiered approach to candidate supports</a:t>
            </a:r>
            <a:endParaRPr lang="en-US" altLang="en-US" sz="4000" smtClean="0">
              <a:solidFill>
                <a:srgbClr val="FFFF00"/>
              </a:solidFill>
            </a:endParaRPr>
          </a:p>
        </p:txBody>
      </p:sp>
      <p:sp>
        <p:nvSpPr>
          <p:cNvPr id="129027" name="Content Placeholder 2"/>
          <p:cNvSpPr>
            <a:spLocks noGrp="1"/>
          </p:cNvSpPr>
          <p:nvPr>
            <p:ph idx="1"/>
          </p:nvPr>
        </p:nvSpPr>
        <p:spPr>
          <a:xfrm>
            <a:off x="457200" y="1598613"/>
            <a:ext cx="8153400" cy="4527550"/>
          </a:xfrm>
        </p:spPr>
        <p:txBody>
          <a:bodyPr/>
          <a:lstStyle/>
          <a:p>
            <a:pPr>
              <a:defRPr/>
            </a:pPr>
            <a:r>
              <a:rPr lang="en-US" altLang="en-US" dirty="0" smtClean="0">
                <a:solidFill>
                  <a:srgbClr val="92D050"/>
                </a:solidFill>
              </a:rPr>
              <a:t>Universal curriculum</a:t>
            </a:r>
          </a:p>
          <a:p>
            <a:pPr lvl="1">
              <a:defRPr/>
            </a:pPr>
            <a:r>
              <a:rPr lang="en-US" altLang="en-US" dirty="0" smtClean="0">
                <a:solidFill>
                  <a:schemeClr val="bg1"/>
                </a:solidFill>
              </a:rPr>
              <a:t>Module itself and feedback mechanisms</a:t>
            </a:r>
          </a:p>
          <a:p>
            <a:pPr>
              <a:defRPr/>
            </a:pPr>
            <a:r>
              <a:rPr lang="en-US" altLang="en-US" dirty="0" smtClean="0">
                <a:solidFill>
                  <a:srgbClr val="FFFF00"/>
                </a:solidFill>
              </a:rPr>
              <a:t>Targeted supports</a:t>
            </a:r>
          </a:p>
          <a:p>
            <a:pPr lvl="1">
              <a:defRPr/>
            </a:pPr>
            <a:r>
              <a:rPr lang="en-US" altLang="en-US" dirty="0" smtClean="0">
                <a:solidFill>
                  <a:schemeClr val="bg1"/>
                </a:solidFill>
              </a:rPr>
              <a:t>Candidates who did not make progress by week 2</a:t>
            </a:r>
          </a:p>
          <a:p>
            <a:pPr lvl="1">
              <a:defRPr/>
            </a:pPr>
            <a:r>
              <a:rPr lang="en-US" altLang="en-US" dirty="0" smtClean="0">
                <a:solidFill>
                  <a:schemeClr val="bg1"/>
                </a:solidFill>
              </a:rPr>
              <a:t>Tailored to individual needs</a:t>
            </a:r>
          </a:p>
          <a:p>
            <a:pPr>
              <a:defRPr/>
            </a:pPr>
            <a:r>
              <a:rPr lang="en-US" altLang="en-US" dirty="0" smtClean="0">
                <a:solidFill>
                  <a:srgbClr val="FF0000"/>
                </a:solidFill>
                <a:effectLst>
                  <a:outerShdw blurRad="38100" dist="38100" dir="2700000" algn="tl">
                    <a:srgbClr val="000000">
                      <a:alpha val="43137"/>
                    </a:srgbClr>
                  </a:outerShdw>
                </a:effectLst>
              </a:rPr>
              <a:t>Intensive supports</a:t>
            </a:r>
          </a:p>
          <a:p>
            <a:pPr lvl="1">
              <a:defRPr/>
            </a:pPr>
            <a:r>
              <a:rPr lang="en-US" altLang="en-US" dirty="0" smtClean="0">
                <a:solidFill>
                  <a:schemeClr val="bg1"/>
                </a:solidFill>
              </a:rPr>
              <a:t>Candidates who failed to respond</a:t>
            </a:r>
          </a:p>
          <a:p>
            <a:pPr lvl="1">
              <a:defRPr/>
            </a:pPr>
            <a:r>
              <a:rPr lang="en-US" altLang="en-US" dirty="0" smtClean="0">
                <a:solidFill>
                  <a:schemeClr val="bg1"/>
                </a:solidFill>
              </a:rPr>
              <a:t>Candidates who have difficulty later in the sequence</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8C7934AB-8766-4439-8929-8B9DC329316E}" type="slidenum">
              <a:rPr lang="en-US" altLang="en-US" sz="1200">
                <a:solidFill>
                  <a:srgbClr val="878787"/>
                </a:solidFill>
                <a:latin typeface="Calibri" pitchFamily="34" charset="0"/>
                <a:sym typeface="Calibri" pitchFamily="34" charset="0"/>
              </a:rPr>
              <a:pPr/>
              <a:t>7</a:t>
            </a:fld>
            <a:endParaRPr lang="en-US" altLang="en-US" sz="1200">
              <a:solidFill>
                <a:srgbClr val="878787"/>
              </a:solidFill>
              <a:latin typeface="Calibri" pitchFamily="34" charset="0"/>
              <a:sym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5473" name="Title 1"/>
          <p:cNvSpPr>
            <a:spLocks noGrp="1"/>
          </p:cNvSpPr>
          <p:nvPr>
            <p:ph type="title"/>
          </p:nvPr>
        </p:nvSpPr>
        <p:spPr>
          <a:xfrm>
            <a:off x="304800" y="274638"/>
            <a:ext cx="8382000" cy="944562"/>
          </a:xfrm>
          <a:solidFill>
            <a:srgbClr val="002060"/>
          </a:solidFill>
        </p:spPr>
        <p:txBody>
          <a:bodyPr/>
          <a:lstStyle/>
          <a:p>
            <a:pPr>
              <a:defRPr/>
            </a:pPr>
            <a:r>
              <a:rPr lang="en-US" altLang="en-US" sz="3200" dirty="0" smtClean="0">
                <a:solidFill>
                  <a:srgbClr val="FFFF00"/>
                </a:solidFill>
                <a:latin typeface="+mn-lt"/>
                <a:cs typeface="Times New Roman" panose="02020603050405020304" pitchFamily="18" charset="0"/>
                <a:sym typeface="Gill Sans" charset="0"/>
              </a:rPr>
              <a:t>Results: Teacher candidate pre/post CLASS scores </a:t>
            </a:r>
            <a:r>
              <a:rPr lang="en-US" altLang="en-US" sz="2400" dirty="0" smtClean="0">
                <a:solidFill>
                  <a:srgbClr val="FFFF00"/>
                </a:solidFill>
                <a:latin typeface="+mn-lt"/>
                <a:cs typeface="Times New Roman" panose="02020603050405020304" pitchFamily="18" charset="0"/>
                <a:sym typeface="Gill Sans" charset="0"/>
              </a:rPr>
              <a:t>(N=13 female undergraduate ECSE candidates)</a:t>
            </a:r>
            <a:endParaRPr lang="en-US" altLang="en-US" sz="3200" dirty="0" smtClean="0">
              <a:solidFill>
                <a:srgbClr val="FFFF00"/>
              </a:solidFill>
              <a:latin typeface="+mn-lt"/>
            </a:endParaRPr>
          </a:p>
        </p:txBody>
      </p:sp>
      <p:graphicFrame>
        <p:nvGraphicFramePr>
          <p:cNvPr id="5" name="Content Placeholder 4" descr="This image is a table that details 13 female undergraduate ECSE candidates pre/post test CLASS scores for the class dimensions of positve climate, negative climate, teacher sensitivity, regard for child perspectives, behavioral guidance, facilitationg learning and development, quality of feedback, and language support. The average mean score at pretest SD for all the CLASS dimensions was 4.14, where as the average mean score at posttest SD for all the CLASS dimensions was 6.28.  " title="Results: Teacher Candidate Pre/Post CLASS Scores"/>
          <p:cNvGraphicFramePr>
            <a:graphicFrameLocks noGrp="1"/>
          </p:cNvGraphicFramePr>
          <p:nvPr>
            <p:ph idx="1"/>
            <p:extLst>
              <p:ext uri="{D42A27DB-BD31-4B8C-83A1-F6EECF244321}">
                <p14:modId xmlns:p14="http://schemas.microsoft.com/office/powerpoint/2010/main" val="300416"/>
              </p:ext>
            </p:extLst>
          </p:nvPr>
        </p:nvGraphicFramePr>
        <p:xfrm>
          <a:off x="396875" y="1371600"/>
          <a:ext cx="8153400" cy="4569090"/>
        </p:xfrm>
        <a:graphic>
          <a:graphicData uri="http://schemas.openxmlformats.org/drawingml/2006/table">
            <a:tbl>
              <a:tblPr firstRow="1"/>
              <a:tblGrid>
                <a:gridCol w="2049463"/>
                <a:gridCol w="1487487"/>
                <a:gridCol w="860425"/>
                <a:gridCol w="1485900"/>
                <a:gridCol w="862013"/>
                <a:gridCol w="1408112"/>
              </a:tblGrid>
              <a:tr h="657109">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smtClean="0">
                          <a:ln>
                            <a:noFill/>
                          </a:ln>
                          <a:solidFill>
                            <a:srgbClr val="000000"/>
                          </a:solidFill>
                          <a:effectLst/>
                          <a:latin typeface="Times New Roman" pitchFamily="18" charset="0"/>
                          <a:ea typeface="ヒラギノ角ゴ ProN W3" charset="-128"/>
                          <a:sym typeface="Gill Sans" charset="0"/>
                        </a:rPr>
                        <a:t>CLASS Dimension</a:t>
                      </a:r>
                      <a:endParaRPr kumimoji="0" lang="en-US" altLang="en-US" sz="1400" b="0" i="0" u="none" strike="noStrike" cap="none" normalizeH="0" baseline="0" dirty="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Mean score at pretest (SD)</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smtClean="0">
                          <a:ln>
                            <a:noFill/>
                          </a:ln>
                          <a:solidFill>
                            <a:srgbClr val="000000"/>
                          </a:solidFill>
                          <a:effectLst/>
                          <a:latin typeface="Times New Roman" pitchFamily="18" charset="0"/>
                          <a:ea typeface="ヒラギノ角ゴ ProN W3" charset="-128"/>
                          <a:sym typeface="Gill Sans" charset="0"/>
                        </a:rPr>
                        <a:t>Pre range</a:t>
                      </a:r>
                      <a:endParaRPr kumimoji="0" lang="en-US" altLang="en-US" sz="1400" b="0" i="0" u="none" strike="noStrike" cap="none" normalizeH="0" baseline="0" dirty="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Mean score at posttest (SD)</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defTabSz="457200">
                        <a:spcBef>
                          <a:spcPts val="800"/>
                        </a:spcBef>
                        <a:buClr>
                          <a:srgbClr val="000000"/>
                        </a:buClr>
                        <a:buSzPct val="100000"/>
                        <a:buFont typeface="Arial" pitchFamily="34" charset="0"/>
                        <a:tabLst>
                          <a:tab pos="841375" algn="l"/>
                        </a:tabLst>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tabLst>
                          <a:tab pos="841375" algn="l"/>
                        </a:tabLst>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tabLst>
                          <a:tab pos="841375" algn="l"/>
                        </a:tabLst>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tabLst>
                          <a:tab pos="841375" algn="l"/>
                        </a:tabLst>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tabLst>
                          <a:tab pos="841375" algn="l"/>
                        </a:tabLst>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tabLst>
                          <a:tab pos="841375" algn="l"/>
                        </a:tabLst>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tabLst>
                          <a:tab pos="841375" algn="l"/>
                        </a:tabLst>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tabLst>
                          <a:tab pos="841375" algn="l"/>
                        </a:tabLst>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tabLst>
                          <a:tab pos="841375" algn="l"/>
                        </a:tabLst>
                        <a:defRPr>
                          <a:solidFill>
                            <a:schemeClr val="tx1"/>
                          </a:solidFill>
                          <a:latin typeface="Calibri" pitchFamily="34" charset="0"/>
                          <a:ea typeface="ヒラギノ角ゴ ProN W3" charset="-128"/>
                          <a:sym typeface="Calibri" pitchFamily="34" charset="0"/>
                        </a:defRPr>
                      </a:lvl9pPr>
                    </a:lstStyle>
                    <a:p>
                      <a:pPr marL="57150" marR="0" lvl="0" indent="0" algn="l" defTabSz="457200" rtl="0" eaLnBrk="1" fontAlgn="base" latinLnBrk="0" hangingPunct="1">
                        <a:lnSpc>
                          <a:spcPct val="115000"/>
                        </a:lnSpc>
                        <a:spcBef>
                          <a:spcPct val="0"/>
                        </a:spcBef>
                        <a:spcAft>
                          <a:spcPts val="1000"/>
                        </a:spcAft>
                        <a:buClrTx/>
                        <a:buSzTx/>
                        <a:buFontTx/>
                        <a:buNone/>
                        <a:tabLst>
                          <a:tab pos="841375" algn="l"/>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Post range</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7150" defTabSz="457200">
                        <a:spcBef>
                          <a:spcPts val="800"/>
                        </a:spcBef>
                        <a:buClr>
                          <a:srgbClr val="000000"/>
                        </a:buClr>
                        <a:buSzPct val="100000"/>
                        <a:buFont typeface="Arial" pitchFamily="34" charset="0"/>
                        <a:tabLst>
                          <a:tab pos="841375" algn="l"/>
                        </a:tabLst>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tabLst>
                          <a:tab pos="841375" algn="l"/>
                        </a:tabLst>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tabLst>
                          <a:tab pos="841375" algn="l"/>
                        </a:tabLst>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tabLst>
                          <a:tab pos="841375" algn="l"/>
                        </a:tabLst>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tabLst>
                          <a:tab pos="841375" algn="l"/>
                        </a:tabLst>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tabLst>
                          <a:tab pos="841375" algn="l"/>
                        </a:tabLst>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tabLst>
                          <a:tab pos="841375" algn="l"/>
                        </a:tabLst>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tabLst>
                          <a:tab pos="841375" algn="l"/>
                        </a:tabLst>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tabLst>
                          <a:tab pos="841375" algn="l"/>
                        </a:tabLst>
                        <a:defRPr>
                          <a:solidFill>
                            <a:schemeClr val="tx1"/>
                          </a:solidFill>
                          <a:latin typeface="Calibri" pitchFamily="34" charset="0"/>
                          <a:ea typeface="ヒラギノ角ゴ ProN W3" charset="-128"/>
                          <a:sym typeface="Calibri" pitchFamily="34" charset="0"/>
                        </a:defRPr>
                      </a:lvl9pPr>
                    </a:lstStyle>
                    <a:p>
                      <a:pPr marL="57150" marR="0" lvl="0" indent="0" algn="l" defTabSz="457200" rtl="0" eaLnBrk="1" fontAlgn="base" latinLnBrk="0" hangingPunct="1">
                        <a:lnSpc>
                          <a:spcPct val="115000"/>
                        </a:lnSpc>
                        <a:spcBef>
                          <a:spcPct val="0"/>
                        </a:spcBef>
                        <a:spcAft>
                          <a:spcPts val="1000"/>
                        </a:spcAft>
                        <a:buClrTx/>
                        <a:buSzTx/>
                        <a:buFontTx/>
                        <a:buNone/>
                        <a:tabLst>
                          <a:tab pos="841375" algn="l"/>
                        </a:tabLst>
                      </a:pPr>
                      <a:r>
                        <a:rPr kumimoji="0" lang="en-US" altLang="en-US" sz="1600" b="0" i="1" u="none" strike="noStrike" cap="none" normalizeH="0" baseline="0" smtClean="0">
                          <a:ln>
                            <a:noFill/>
                          </a:ln>
                          <a:solidFill>
                            <a:srgbClr val="000000"/>
                          </a:solidFill>
                          <a:effectLst/>
                          <a:latin typeface="Times New Roman" pitchFamily="18" charset="0"/>
                          <a:ea typeface="ヒラギノ角ゴ ProN W3" charset="-128"/>
                          <a:sym typeface="Gill Sans" charset="0"/>
                        </a:rPr>
                        <a:t>t (p)</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109">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Positive Climate</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smtClean="0">
                          <a:ln>
                            <a:noFill/>
                          </a:ln>
                          <a:solidFill>
                            <a:srgbClr val="000000"/>
                          </a:solidFill>
                          <a:effectLst/>
                          <a:latin typeface="Times New Roman" pitchFamily="18" charset="0"/>
                          <a:ea typeface="ヒラギノ角ゴ ProN W3" charset="-128"/>
                          <a:sym typeface="Gill Sans" charset="0"/>
                        </a:rPr>
                        <a:t>4.13 (1.02)</a:t>
                      </a:r>
                      <a:endParaRPr kumimoji="0" lang="en-US" altLang="en-US" sz="1400" b="0" i="0" u="none" strike="noStrike" cap="none" normalizeH="0" baseline="0" dirty="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2-5</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6.69 (0.48)</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762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762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5-7</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762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762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smtClean="0">
                          <a:ln>
                            <a:noFill/>
                          </a:ln>
                          <a:solidFill>
                            <a:srgbClr val="000000"/>
                          </a:solidFill>
                          <a:effectLst/>
                          <a:latin typeface="Times New Roman" pitchFamily="18" charset="0"/>
                          <a:ea typeface="ヒラギノ角ゴ ProN W3" charset="-128"/>
                          <a:sym typeface="Gill Sans" charset="0"/>
                        </a:rPr>
                        <a:t>10.41  (.000)*</a:t>
                      </a:r>
                      <a:endParaRPr kumimoji="0" lang="en-US" altLang="en-US" sz="1400" b="0" i="0" u="none" strike="noStrike" cap="none" normalizeH="0" baseline="0" dirty="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27748">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Negative Climate</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5.85 (1.21)</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4-7</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6.92 (0.28)</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5715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5715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6-7</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5715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5715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3.09 (.009)</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r>
              <a:tr h="629662">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Teacher Sensitivity</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4.23 (0.93)</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3-5</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6.38 (0.77)</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762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762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5-7</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762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762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7.87 (.000)*</a:t>
                      </a:r>
                      <a:b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b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r>
              <a:tr h="657109">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Regard for child perspectives</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4.36 (1.36)</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3-6</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6.36 (0.67)</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762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762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5-7</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762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762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6.06 (.000)*</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r>
              <a:tr h="327748">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Behavioral Guidance</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4.20(1.14)</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3-6</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6.20 (0.79)</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762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762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5-7</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762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762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5.07 (.001)</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r>
              <a:tr h="657109">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Facilitating Learning and Development</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3.85 (1.07)</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smtClean="0">
                          <a:ln>
                            <a:noFill/>
                          </a:ln>
                          <a:solidFill>
                            <a:srgbClr val="000000"/>
                          </a:solidFill>
                          <a:effectLst/>
                          <a:latin typeface="Times New Roman" pitchFamily="18" charset="0"/>
                          <a:ea typeface="ヒラギノ角ゴ ProN W3" charset="-128"/>
                          <a:sym typeface="Gill Sans" charset="0"/>
                        </a:rPr>
                        <a:t>2-6</a:t>
                      </a:r>
                      <a:endParaRPr kumimoji="0" lang="en-US" altLang="en-US" sz="1400" b="0" i="0" u="none" strike="noStrike" cap="none" normalizeH="0" baseline="0" dirty="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5.69 (0.75)</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762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762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5-7</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762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762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8.31 (.000)*</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r>
              <a:tr h="327748">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Quality of Feedback</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3.27 (1.19)</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2-5</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5.91 (0.70)</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762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762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5-7</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762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762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9.46 (.000)*</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r>
              <a:tr h="327748">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Language Support</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3.23 (1.36)</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smtClean="0">
                          <a:ln>
                            <a:noFill/>
                          </a:ln>
                          <a:solidFill>
                            <a:srgbClr val="000000"/>
                          </a:solidFill>
                          <a:effectLst/>
                          <a:latin typeface="Times New Roman" pitchFamily="18" charset="0"/>
                          <a:ea typeface="ヒラギノ角ゴ ProN W3" charset="-128"/>
                          <a:sym typeface="Gill Sans" charset="0"/>
                        </a:rPr>
                        <a:t>2-6</a:t>
                      </a:r>
                      <a:endParaRPr kumimoji="0" lang="en-US" altLang="en-US" sz="1400" b="0" i="0" u="none" strike="noStrike" cap="none" normalizeH="0" baseline="0" dirty="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635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635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6.08 (0.64)</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762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762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ea typeface="ヒラギノ角ゴ ProN W3" charset="-128"/>
                          <a:sym typeface="Gill Sans" charset="0"/>
                        </a:rPr>
                        <a:t>5-7</a:t>
                      </a:r>
                      <a:endParaRPr kumimoji="0" lang="en-US" altLang="en-US" sz="1400" b="0" i="0" u="none" strike="noStrike" cap="none" normalizeH="0" baseline="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c>
                  <a:txBody>
                    <a:bodyPr/>
                    <a:lstStyle>
                      <a:lvl1pPr marL="76200" defTabSz="457200">
                        <a:spcBef>
                          <a:spcPts val="800"/>
                        </a:spcBef>
                        <a:buClr>
                          <a:srgbClr val="000000"/>
                        </a:buClr>
                        <a:buSzPct val="100000"/>
                        <a:buFont typeface="Arial" pitchFamily="34" charset="0"/>
                        <a:defRPr sz="2800">
                          <a:solidFill>
                            <a:schemeClr val="tx1"/>
                          </a:solidFill>
                          <a:latin typeface="Calibri" pitchFamily="34" charset="0"/>
                          <a:ea typeface="ヒラギノ角ゴ ProN W3" charset="-128"/>
                          <a:sym typeface="Calibri" pitchFamily="34" charset="0"/>
                        </a:defRPr>
                      </a:lvl1pPr>
                      <a:lvl2pPr marL="742950" indent="-285750" defTabSz="457200">
                        <a:spcBef>
                          <a:spcPts val="700"/>
                        </a:spcBef>
                        <a:buClr>
                          <a:srgbClr val="000000"/>
                        </a:buClr>
                        <a:buSzPct val="100000"/>
                        <a:buFont typeface="Arial" pitchFamily="34" charset="0"/>
                        <a:defRPr sz="2400">
                          <a:solidFill>
                            <a:schemeClr val="tx1"/>
                          </a:solidFill>
                          <a:latin typeface="Calibri" pitchFamily="34" charset="0"/>
                          <a:ea typeface="ヒラギノ角ゴ ProN W3" charset="-128"/>
                          <a:sym typeface="Calibri" pitchFamily="34" charset="0"/>
                        </a:defRPr>
                      </a:lvl2pPr>
                      <a:lvl3pPr marL="1143000" indent="-228600" defTabSz="457200">
                        <a:spcBef>
                          <a:spcPts val="600"/>
                        </a:spcBef>
                        <a:buClr>
                          <a:srgbClr val="000000"/>
                        </a:buClr>
                        <a:buSzPct val="100000"/>
                        <a:buFont typeface="Arial" pitchFamily="34" charset="0"/>
                        <a:defRPr sz="2000">
                          <a:solidFill>
                            <a:schemeClr val="tx1"/>
                          </a:solidFill>
                          <a:latin typeface="Calibri" pitchFamily="34" charset="0"/>
                          <a:ea typeface="ヒラギノ角ゴ ProN W3" charset="-128"/>
                          <a:sym typeface="Calibri" pitchFamily="34" charset="0"/>
                        </a:defRPr>
                      </a:lvl3pPr>
                      <a:lvl4pPr marL="16002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4pPr>
                      <a:lvl5pPr marL="2057400" indent="-228600" defTabSz="457200">
                        <a:spcBef>
                          <a:spcPts val="500"/>
                        </a:spcBef>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defRPr>
                          <a:solidFill>
                            <a:schemeClr val="tx1"/>
                          </a:solidFill>
                          <a:latin typeface="Calibri" pitchFamily="34" charset="0"/>
                          <a:ea typeface="ヒラギノ角ゴ ProN W3" charset="-128"/>
                          <a:sym typeface="Calibri" pitchFamily="34" charset="0"/>
                        </a:defRPr>
                      </a:lvl9pPr>
                    </a:lstStyle>
                    <a:p>
                      <a:pPr marL="76200" marR="0" lvl="0" indent="0" algn="l" defTabSz="4572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smtClean="0">
                          <a:ln>
                            <a:noFill/>
                          </a:ln>
                          <a:solidFill>
                            <a:srgbClr val="000000"/>
                          </a:solidFill>
                          <a:effectLst/>
                          <a:latin typeface="Times New Roman" pitchFamily="18" charset="0"/>
                          <a:ea typeface="ヒラギノ角ゴ ProN W3" charset="-128"/>
                          <a:sym typeface="Gill Sans" charset="0"/>
                        </a:rPr>
                        <a:t>9.61 (.000)*</a:t>
                      </a:r>
                      <a:endParaRPr kumimoji="0" lang="en-US" altLang="en-US" sz="1400" b="0" i="0" u="none" strike="noStrike" cap="none" normalizeH="0" baseline="0" dirty="0" smtClean="0">
                        <a:ln>
                          <a:noFill/>
                        </a:ln>
                        <a:solidFill>
                          <a:srgbClr val="000000"/>
                        </a:solidFill>
                        <a:effectLst/>
                        <a:latin typeface="Arial" pitchFamily="34" charset="0"/>
                        <a:ea typeface="ヒラギノ角ゴ ProN W3" charset="-128"/>
                        <a:cs typeface="Arial" pitchFamily="34" charset="0"/>
                        <a:sym typeface="Gill Sans" charset="0"/>
                      </a:endParaRPr>
                    </a:p>
                  </a:txBody>
                  <a:tcPr marL="46525" marR="46525" marT="0" marB="0" horzOverflow="overflow">
                    <a:lnL>
                      <a:noFill/>
                    </a:lnL>
                    <a:lnR>
                      <a:noFill/>
                    </a:lnR>
                    <a:lnT>
                      <a:noFill/>
                    </a:lnT>
                    <a:lnB>
                      <a:noFill/>
                    </a:lnB>
                    <a:lnTlToBr>
                      <a:noFill/>
                    </a:lnTlToBr>
                    <a:lnBlToTr>
                      <a:noFill/>
                    </a:lnBlToTr>
                    <a:noFill/>
                  </a:tcPr>
                </a:tc>
              </a:tr>
            </a:tbl>
          </a:graphicData>
        </a:graphic>
      </p:graphicFrame>
      <p:sp>
        <p:nvSpPr>
          <p:cNvPr id="10308" name="Rectangle 1"/>
          <p:cNvSpPr>
            <a:spLocks/>
          </p:cNvSpPr>
          <p:nvPr/>
        </p:nvSpPr>
        <p:spPr bwMode="auto">
          <a:xfrm>
            <a:off x="381000" y="6172200"/>
            <a:ext cx="78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841375" algn="l"/>
              </a:tabLst>
              <a:defRPr sz="4200">
                <a:solidFill>
                  <a:srgbClr val="000000"/>
                </a:solidFill>
                <a:latin typeface="Gill Sans" charset="0"/>
                <a:ea typeface="ヒラギノ角ゴ ProN W3" charset="-128"/>
                <a:sym typeface="Gill Sans" charset="0"/>
              </a:defRPr>
            </a:lvl1pPr>
            <a:lvl2pPr marL="742950" indent="-285750">
              <a:tabLst>
                <a:tab pos="841375" algn="l"/>
              </a:tabLst>
              <a:defRPr sz="4200">
                <a:solidFill>
                  <a:srgbClr val="000000"/>
                </a:solidFill>
                <a:latin typeface="Gill Sans" charset="0"/>
                <a:ea typeface="ヒラギノ角ゴ ProN W3" charset="-128"/>
                <a:sym typeface="Gill Sans" charset="0"/>
              </a:defRPr>
            </a:lvl2pPr>
            <a:lvl3pPr marL="1143000" indent="-228600">
              <a:tabLst>
                <a:tab pos="841375" algn="l"/>
              </a:tabLst>
              <a:defRPr sz="4200">
                <a:solidFill>
                  <a:srgbClr val="000000"/>
                </a:solidFill>
                <a:latin typeface="Gill Sans" charset="0"/>
                <a:ea typeface="ヒラギノ角ゴ ProN W3" charset="-128"/>
                <a:sym typeface="Gill Sans" charset="0"/>
              </a:defRPr>
            </a:lvl3pPr>
            <a:lvl4pPr marL="1600200" indent="-228600">
              <a:tabLst>
                <a:tab pos="841375" algn="l"/>
              </a:tabLst>
              <a:defRPr sz="4200">
                <a:solidFill>
                  <a:srgbClr val="000000"/>
                </a:solidFill>
                <a:latin typeface="Gill Sans" charset="0"/>
                <a:ea typeface="ヒラギノ角ゴ ProN W3" charset="-128"/>
                <a:sym typeface="Gill Sans" charset="0"/>
              </a:defRPr>
            </a:lvl4pPr>
            <a:lvl5pPr marL="2057400" indent="-228600">
              <a:tabLst>
                <a:tab pos="841375" algn="l"/>
              </a:tabLst>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tabLst>
                <a:tab pos="841375" algn="l"/>
              </a:tabLs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tabLst>
                <a:tab pos="841375" algn="l"/>
              </a:tabLs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tabLst>
                <a:tab pos="841375" algn="l"/>
              </a:tabLs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tabLst>
                <a:tab pos="841375" algn="l"/>
              </a:tabLst>
              <a:defRPr sz="4200">
                <a:solidFill>
                  <a:srgbClr val="000000"/>
                </a:solidFill>
                <a:latin typeface="Gill Sans" charset="0"/>
                <a:ea typeface="ヒラギノ角ゴ ProN W3" charset="-128"/>
                <a:sym typeface="Gill Sans" charset="0"/>
              </a:defRPr>
            </a:lvl9pPr>
          </a:lstStyle>
          <a:p>
            <a:r>
              <a:rPr lang="en-US" altLang="en-US" sz="1200">
                <a:latin typeface="Times New Roman" pitchFamily="18" charset="0"/>
                <a:cs typeface="Times New Roman" pitchFamily="18" charset="0"/>
              </a:rPr>
              <a:t>Table 1</a:t>
            </a:r>
            <a:endParaRPr lang="en-US" altLang="en-US" sz="900"/>
          </a:p>
          <a:p>
            <a:r>
              <a:rPr lang="en-US" altLang="en-US" sz="1200" i="1">
                <a:latin typeface="Times New Roman" pitchFamily="18" charset="0"/>
                <a:cs typeface="Times New Roman" pitchFamily="18" charset="0"/>
              </a:rPr>
              <a:t>*p &lt; .001</a:t>
            </a:r>
            <a:endParaRPr lang="en-US" altLang="en-US"/>
          </a:p>
        </p:txBody>
      </p:sp>
      <p:sp>
        <p:nvSpPr>
          <p:cNvPr id="1030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31CE7571-16C5-4ABA-8F67-E0F2602581F6}" type="slidenum">
              <a:rPr lang="en-US" altLang="en-US" sz="1200">
                <a:solidFill>
                  <a:srgbClr val="878787"/>
                </a:solidFill>
                <a:latin typeface="Calibri" pitchFamily="34" charset="0"/>
                <a:sym typeface="Calibri" pitchFamily="34" charset="0"/>
              </a:rPr>
              <a:pPr/>
              <a:t>8</a:t>
            </a:fld>
            <a:endParaRPr lang="en-US" altLang="en-US" sz="1200">
              <a:solidFill>
                <a:srgbClr val="878787"/>
              </a:solidFill>
              <a:latin typeface="Calibri" pitchFamily="34" charset="0"/>
              <a:sym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Title 1"/>
          <p:cNvSpPr txBox="1">
            <a:spLocks/>
          </p:cNvSpPr>
          <p:nvPr/>
        </p:nvSpPr>
        <p:spPr bwMode="auto">
          <a:xfrm>
            <a:off x="4800600" y="76200"/>
            <a:ext cx="3962400" cy="944563"/>
          </a:xfrm>
          <a:prstGeom prst="rect">
            <a:avLst/>
          </a:prstGeom>
          <a:solidFill>
            <a:srgbClr val="00206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2pPr>
            <a:lvl3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3pPr>
            <a:lvl4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4pPr>
            <a:lvl5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5pPr>
            <a:lvl6pPr marL="4572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6pPr>
            <a:lvl7pPr marL="9144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7pPr>
            <a:lvl8pPr marL="13716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8pPr>
            <a:lvl9pPr marL="18288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9pPr>
          </a:lstStyle>
          <a:p>
            <a:pPr>
              <a:defRPr/>
            </a:pPr>
            <a:r>
              <a:rPr lang="en-US" altLang="en-US" sz="3200" kern="0" dirty="0" smtClean="0">
                <a:solidFill>
                  <a:srgbClr val="FFFF00"/>
                </a:solidFill>
                <a:latin typeface="+mn-lt"/>
                <a:cs typeface="Times New Roman" panose="02020603050405020304" pitchFamily="18" charset="0"/>
                <a:sym typeface="Gill Sans" charset="0"/>
              </a:rPr>
              <a:t>Results, continued</a:t>
            </a:r>
            <a:endParaRPr lang="en-US" altLang="en-US" sz="3200" kern="0" dirty="0" smtClean="0">
              <a:solidFill>
                <a:srgbClr val="FFFF00"/>
              </a:solidFill>
              <a:latin typeface="+mn-lt"/>
            </a:endParaRPr>
          </a:p>
        </p:txBody>
      </p:sp>
      <p:sp>
        <p:nvSpPr>
          <p:cNvPr id="11271" name="Title 1"/>
          <p:cNvSpPr>
            <a:spLocks noGrp="1"/>
          </p:cNvSpPr>
          <p:nvPr>
            <p:ph type="title"/>
          </p:nvPr>
        </p:nvSpPr>
        <p:spPr>
          <a:xfrm>
            <a:off x="39688" y="0"/>
            <a:ext cx="4419600" cy="304800"/>
          </a:xfrm>
          <a:solidFill>
            <a:srgbClr val="002060"/>
          </a:solidFill>
        </p:spPr>
        <p:txBody>
          <a:bodyPr/>
          <a:lstStyle/>
          <a:p>
            <a:r>
              <a:rPr lang="en-US" altLang="en-US" sz="1800" smtClean="0">
                <a:solidFill>
                  <a:srgbClr val="FFFF00"/>
                </a:solidFill>
              </a:rPr>
              <a:t>Candidate progress with universal program</a:t>
            </a:r>
          </a:p>
        </p:txBody>
      </p:sp>
      <p:graphicFrame>
        <p:nvGraphicFramePr>
          <p:cNvPr id="11268" name="Chart 4" descr="This image is a line graph depicting more results of the teacher prep ECSE candidates. The bar graph depicts how each of the candidates progressed with the universal program, as the average pre-test class rating was 3, and the average post-test class rating was 6.63. " title="Candidate progress with universal program"/>
          <p:cNvGraphicFramePr>
            <a:graphicFrameLocks/>
          </p:cNvGraphicFramePr>
          <p:nvPr>
            <p:extLst>
              <p:ext uri="{D42A27DB-BD31-4B8C-83A1-F6EECF244321}">
                <p14:modId xmlns:p14="http://schemas.microsoft.com/office/powerpoint/2010/main" val="1692340231"/>
              </p:ext>
            </p:extLst>
          </p:nvPr>
        </p:nvGraphicFramePr>
        <p:xfrm>
          <a:off x="114300" y="228600"/>
          <a:ext cx="4298950" cy="3321050"/>
        </p:xfrm>
        <a:graphic>
          <a:graphicData uri="http://schemas.openxmlformats.org/presentationml/2006/ole">
            <mc:AlternateContent xmlns:mc="http://schemas.openxmlformats.org/markup-compatibility/2006">
              <mc:Choice xmlns:v="urn:schemas-microsoft-com:vml" Requires="v">
                <p:oleObj spid="_x0000_s11285" r:id="rId4" imgW="6047756" imgH="3712786" progId="Excel.Chart.8">
                  <p:embed/>
                </p:oleObj>
              </mc:Choice>
              <mc:Fallback>
                <p:oleObj r:id="rId4" imgW="6047756" imgH="3712786"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228600"/>
                        <a:ext cx="429895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itle 1"/>
          <p:cNvSpPr txBox="1">
            <a:spLocks/>
          </p:cNvSpPr>
          <p:nvPr/>
        </p:nvSpPr>
        <p:spPr bwMode="auto">
          <a:xfrm>
            <a:off x="63500" y="3535363"/>
            <a:ext cx="4343400" cy="228600"/>
          </a:xfrm>
          <a:prstGeom prst="rect">
            <a:avLst/>
          </a:prstGeom>
          <a:solidFill>
            <a:srgbClr val="002060"/>
          </a:solidFill>
          <a:ln>
            <a:noFill/>
          </a:ln>
        </p:spPr>
        <p:txBody>
          <a:bodyPr lIns="38100" tIns="38100" rIns="38100" bIns="38100" anchor="ct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2pPr>
            <a:lvl3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3pPr>
            <a:lvl4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4pPr>
            <a:lvl5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5pPr>
            <a:lvl6pPr marL="4572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6pPr>
            <a:lvl7pPr marL="9144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7pPr>
            <a:lvl8pPr marL="13716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8pPr>
            <a:lvl9pPr marL="18288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9pPr>
          </a:lstStyle>
          <a:p>
            <a:pPr>
              <a:defRPr/>
            </a:pPr>
            <a:r>
              <a:rPr lang="en-US" altLang="en-US" sz="1800" kern="0" dirty="0" smtClean="0">
                <a:solidFill>
                  <a:srgbClr val="FFFF00"/>
                </a:solidFill>
              </a:rPr>
              <a:t>Candidate progress with targeted supports</a:t>
            </a:r>
            <a:endParaRPr lang="en-US" altLang="en-US" sz="2400" kern="0" dirty="0" smtClean="0">
              <a:solidFill>
                <a:srgbClr val="FFFF00"/>
              </a:solidFill>
            </a:endParaRPr>
          </a:p>
        </p:txBody>
      </p:sp>
      <p:pic>
        <p:nvPicPr>
          <p:cNvPr id="11269" name="Picture 6" descr="This image is a line graph depicting more results of the teacher prep ECSE candidates. The bar graph depicts how each of the candidates progressed with targeted supports, as the average class rating during the pre-test was a 3.25, where as the average class rating during the post-test was a 5.63. " title="Candidate progress with targeted support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 y="3763963"/>
            <a:ext cx="4267200" cy="283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bwMode="auto">
          <a:xfrm>
            <a:off x="4529138" y="2146300"/>
            <a:ext cx="4343400" cy="228600"/>
          </a:xfrm>
          <a:prstGeom prst="rect">
            <a:avLst/>
          </a:prstGeom>
          <a:solidFill>
            <a:srgbClr val="002060"/>
          </a:solidFill>
          <a:ln>
            <a:noFill/>
          </a:ln>
        </p:spPr>
        <p:txBody>
          <a:bodyPr lIns="38100" tIns="38100" rIns="38100" bIns="38100" anchor="ct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2pPr>
            <a:lvl3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3pPr>
            <a:lvl4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4pPr>
            <a:lvl5pPr algn="ctr" rtl="0" eaLnBrk="0" fontAlgn="base" hangingPunct="0">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34" charset="0"/>
              </a:defRPr>
            </a:lvl5pPr>
            <a:lvl6pPr marL="4572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6pPr>
            <a:lvl7pPr marL="9144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7pPr>
            <a:lvl8pPr marL="13716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8pPr>
            <a:lvl9pPr marL="1828800" algn="ctr" rtl="0" fontAlgn="base">
              <a:spcBef>
                <a:spcPct val="0"/>
              </a:spcBef>
              <a:spcAft>
                <a:spcPct val="0"/>
              </a:spcAft>
              <a:defRPr sz="4400">
                <a:solidFill>
                  <a:schemeClr val="tx1"/>
                </a:solidFill>
                <a:latin typeface="Calibri" pitchFamily="19" charset="0"/>
                <a:ea typeface="ヒラギノ角ゴ ProN W3" pitchFamily="19" charset="-128"/>
                <a:cs typeface="ヒラギノ角ゴ ProN W3" pitchFamily="19" charset="-128"/>
                <a:sym typeface="Calibri" pitchFamily="19" charset="0"/>
              </a:defRPr>
            </a:lvl9pPr>
          </a:lstStyle>
          <a:p>
            <a:pPr>
              <a:defRPr/>
            </a:pPr>
            <a:r>
              <a:rPr lang="en-US" altLang="en-US" sz="1800" kern="0" dirty="0" smtClean="0">
                <a:solidFill>
                  <a:srgbClr val="FFFF00"/>
                </a:solidFill>
              </a:rPr>
              <a:t>Candidate progress with intensive supports</a:t>
            </a:r>
            <a:endParaRPr lang="en-US" altLang="en-US" sz="2400" kern="0" dirty="0" smtClean="0">
              <a:solidFill>
                <a:srgbClr val="FFFF00"/>
              </a:solidFill>
            </a:endParaRPr>
          </a:p>
        </p:txBody>
      </p:sp>
      <p:pic>
        <p:nvPicPr>
          <p:cNvPr id="11270" name="Picture 7" descr="This image is a line graph depicting more results of the teacher prep ECSE candidates. The bar graph depicts how each of the candidates progressed with intensive supports, as the average class rating during the pre-test was 4.88, where as the average class rating during the post-test was a 5.88. " title="Candidate progress with intensive support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374900"/>
            <a:ext cx="3952875"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F223E092-219D-4564-BFBE-BE67E5A8493E}" type="slidenum">
              <a:rPr lang="en-US" altLang="en-US" sz="1200">
                <a:solidFill>
                  <a:srgbClr val="878787"/>
                </a:solidFill>
                <a:latin typeface="Calibri" pitchFamily="34" charset="0"/>
                <a:sym typeface="Calibri" pitchFamily="34" charset="0"/>
              </a:rPr>
              <a:pPr/>
              <a:t>9</a:t>
            </a:fld>
            <a:endParaRPr lang="en-US" altLang="en-US" sz="1200">
              <a:solidFill>
                <a:srgbClr val="878787"/>
              </a:solidFill>
              <a:latin typeface="Calibri" pitchFamily="34" charset="0"/>
              <a:sym typeface="Calibri" pitchFamily="34" charset="0"/>
            </a:endParaRPr>
          </a:p>
        </p:txBody>
      </p:sp>
      <p:pic>
        <p:nvPicPr>
          <p:cNvPr id="11274"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57938" y="3625850"/>
            <a:ext cx="6858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5" name="Text Box 2"/>
          <p:cNvSpPr txBox="1">
            <a:spLocks noChangeArrowheads="1"/>
          </p:cNvSpPr>
          <p:nvPr/>
        </p:nvSpPr>
        <p:spPr bwMode="auto">
          <a:xfrm>
            <a:off x="7391400" y="3625850"/>
            <a:ext cx="812800" cy="234950"/>
          </a:xfrm>
          <a:prstGeom prst="rect">
            <a:avLst/>
          </a:prstGeom>
          <a:solidFill>
            <a:srgbClr val="FFFFFF"/>
          </a:solidFill>
          <a:ln w="9525">
            <a:solidFill>
              <a:srgbClr val="000000"/>
            </a:solidFill>
            <a:miter lim="800000"/>
            <a:headEnd/>
            <a:tailEnd/>
          </a:ln>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1000">
                <a:latin typeface="Times New Roman" pitchFamily="18" charset="0"/>
                <a:cs typeface="Times New Roman" pitchFamily="18" charset="0"/>
              </a:rPr>
              <a:t>Intensive</a:t>
            </a:r>
            <a:endParaRPr lang="en-US" altLang="en-US" sz="110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Slide">
  <a:themeElements>
    <a:clrScheme name="">
      <a:dk1>
        <a:srgbClr val="000000"/>
      </a:dk1>
      <a:lt1>
        <a:srgbClr val="FFFFFF"/>
      </a:lt1>
      <a:dk2>
        <a:srgbClr val="000000"/>
      </a:dk2>
      <a:lt2>
        <a:srgbClr val="000000"/>
      </a:lt2>
      <a:accent1>
        <a:srgbClr val="FF5308"/>
      </a:accent1>
      <a:accent2>
        <a:srgbClr val="333399"/>
      </a:accent2>
      <a:accent3>
        <a:srgbClr val="FFFFFF"/>
      </a:accent3>
      <a:accent4>
        <a:srgbClr val="000000"/>
      </a:accent4>
      <a:accent5>
        <a:srgbClr val="FFB3AA"/>
      </a:accent5>
      <a:accent6>
        <a:srgbClr val="2D2D8A"/>
      </a:accent6>
      <a:hlink>
        <a:srgbClr val="009999"/>
      </a:hlink>
      <a:folHlink>
        <a:srgbClr val="99CC00"/>
      </a:folHlink>
    </a:clrScheme>
    <a:fontScheme name="Default - Title Slide">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9" charset="0"/>
            <a:ea typeface="ヒラギノ角ゴ ProN W3" pitchFamily="19" charset="-128"/>
            <a:cs typeface="ヒラギノ角ゴ ProN W3" pitchFamily="19" charset="-128"/>
            <a:sym typeface="Gill Sans" pitchFamily="19"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9" charset="0"/>
            <a:ea typeface="ヒラギノ角ゴ ProN W3" pitchFamily="19" charset="-128"/>
            <a:cs typeface="ヒラギノ角ゴ ProN W3" pitchFamily="19" charset="-128"/>
            <a:sym typeface="Gill Sans" pitchFamily="19"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Text, and Content">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Text, and Content">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9" charset="0"/>
            <a:ea typeface="ヒラギノ角ゴ ProN W3" pitchFamily="19" charset="-128"/>
            <a:cs typeface="ヒラギノ角ゴ ProN W3" pitchFamily="19" charset="-128"/>
            <a:sym typeface="Gill Sans" pitchFamily="19"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9" charset="0"/>
            <a:ea typeface="ヒラギノ角ゴ ProN W3" pitchFamily="19" charset="-128"/>
            <a:cs typeface="ヒラギノ角ゴ ProN W3" pitchFamily="19" charset="-128"/>
            <a:sym typeface="Gill Sans" pitchFamily="19" charset="0"/>
          </a:defRPr>
        </a:defPPr>
      </a:lstStyle>
    </a:lnDef>
  </a:objectDefaults>
  <a:extraClrSchemeLst>
    <a:extraClrScheme>
      <a:clrScheme name="Default - Title, Text,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1678</TotalTime>
  <Pages>0</Pages>
  <Words>504</Words>
  <Characters>0</Characters>
  <Application>Microsoft Office PowerPoint</Application>
  <PresentationFormat>Letter Paper (8.5x11 in)</PresentationFormat>
  <Lines>0</Lines>
  <Paragraphs>118</Paragraphs>
  <Slides>10</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3" baseType="lpstr">
      <vt:lpstr>Default - Title Slide</vt:lpstr>
      <vt:lpstr>Default - Title, Text, and Content</vt:lpstr>
      <vt:lpstr>Microsoft Excel Chart</vt:lpstr>
      <vt:lpstr>Project SEED: A community-based birth-to-three undergraduate teacher education sequence</vt:lpstr>
      <vt:lpstr>Shifts in the focus of preparation  of effective ECSE teachers</vt:lpstr>
      <vt:lpstr>TLLSC Study Focus: Universal preparation program and ECSE program</vt:lpstr>
      <vt:lpstr>Features of the TLLSC Program and Goals for Continued Evolution</vt:lpstr>
      <vt:lpstr>Sequence 4 in Phase 2: Concentration of the TLLSC Study</vt:lpstr>
      <vt:lpstr>Method: Inclusive Early Head Start Module</vt:lpstr>
      <vt:lpstr>Method: Tiered approach to candidate supports</vt:lpstr>
      <vt:lpstr>Results: Teacher candidate pre/post CLASS scores (N=13 female undergraduate ECSE candidates)</vt:lpstr>
      <vt:lpstr>Candidate progress with universal program</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Indicators of quality in early childhood education</dc:title>
  <dc:creator>Adam</dc:creator>
  <cp:lastModifiedBy>Mullet, Benjamin</cp:lastModifiedBy>
  <cp:revision>137</cp:revision>
  <dcterms:created xsi:type="dcterms:W3CDTF">2013-03-15T11:40:16Z</dcterms:created>
  <dcterms:modified xsi:type="dcterms:W3CDTF">2015-04-16T19:08:32Z</dcterms:modified>
</cp:coreProperties>
</file>