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43891200" cy="32918400"/>
  <p:notesSz cx="6985000" cy="9283700"/>
  <p:defaultTextStyle>
    <a:defPPr>
      <a:defRPr lang="en-GB"/>
    </a:defPPr>
    <a:lvl1pPr algn="l" defTabSz="457200"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Arial Unicode MS" pitchFamily="34" charset="-128"/>
        <a:cs typeface="Arial Unicode MS" pitchFamily="34" charset="-128"/>
      </a:defRPr>
    </a:lvl1pPr>
    <a:lvl2pPr marL="457200" algn="l" defTabSz="457200"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Arial Unicode MS" pitchFamily="34" charset="-128"/>
        <a:cs typeface="Arial Unicode MS" pitchFamily="34" charset="-128"/>
      </a:defRPr>
    </a:lvl2pPr>
    <a:lvl3pPr marL="914400" algn="l" defTabSz="457200"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Arial Unicode MS" pitchFamily="34" charset="-128"/>
        <a:cs typeface="Arial Unicode MS" pitchFamily="34" charset="-128"/>
      </a:defRPr>
    </a:lvl3pPr>
    <a:lvl4pPr marL="1371600" algn="l" defTabSz="457200"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Arial Unicode MS" pitchFamily="34" charset="-128"/>
        <a:cs typeface="Arial Unicode MS" pitchFamily="34" charset="-128"/>
      </a:defRPr>
    </a:lvl4pPr>
    <a:lvl5pPr marL="1828800" algn="l" defTabSz="457200"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Arial Unicode MS" pitchFamily="34" charset="-128"/>
        <a:cs typeface="Arial Unicode MS" pitchFamily="34" charset="-128"/>
      </a:defRPr>
    </a:lvl5pPr>
    <a:lvl6pPr marL="2286000" algn="l" defTabSz="914400" rtl="0" eaLnBrk="1" latinLnBrk="0" hangingPunct="1">
      <a:defRPr kern="1200">
        <a:solidFill>
          <a:schemeClr val="bg1"/>
        </a:solidFill>
        <a:latin typeface="Arial" charset="0"/>
        <a:ea typeface="Arial Unicode MS" pitchFamily="34" charset="-128"/>
        <a:cs typeface="Arial Unicode MS" pitchFamily="34" charset="-128"/>
      </a:defRPr>
    </a:lvl6pPr>
    <a:lvl7pPr marL="2743200" algn="l" defTabSz="914400" rtl="0" eaLnBrk="1" latinLnBrk="0" hangingPunct="1">
      <a:defRPr kern="1200">
        <a:solidFill>
          <a:schemeClr val="bg1"/>
        </a:solidFill>
        <a:latin typeface="Arial" charset="0"/>
        <a:ea typeface="Arial Unicode MS" pitchFamily="34" charset="-128"/>
        <a:cs typeface="Arial Unicode MS" pitchFamily="34" charset="-128"/>
      </a:defRPr>
    </a:lvl7pPr>
    <a:lvl8pPr marL="3200400" algn="l" defTabSz="914400" rtl="0" eaLnBrk="1" latinLnBrk="0" hangingPunct="1">
      <a:defRPr kern="1200">
        <a:solidFill>
          <a:schemeClr val="bg1"/>
        </a:solidFill>
        <a:latin typeface="Arial" charset="0"/>
        <a:ea typeface="Arial Unicode MS" pitchFamily="34" charset="-128"/>
        <a:cs typeface="Arial Unicode MS" pitchFamily="34" charset="-128"/>
      </a:defRPr>
    </a:lvl8pPr>
    <a:lvl9pPr marL="3657600" algn="l" defTabSz="914400" rtl="0" eaLnBrk="1" latinLnBrk="0" hangingPunct="1">
      <a:defRPr kern="1200">
        <a:solidFill>
          <a:schemeClr val="bg1"/>
        </a:solidFill>
        <a:latin typeface="Arial" charset="0"/>
        <a:ea typeface="Arial Unicode MS" pitchFamily="34" charset="-128"/>
        <a:cs typeface="Arial Unicode MS" pitchFamily="34" charset="-128"/>
      </a:defRPr>
    </a:lvl9pPr>
  </p:defaultTextStyle>
  <p:extLst>
    <p:ext uri="{EFAFB233-063F-42B5-8137-9DF3F51BA10A}">
      <p15:sldGuideLst xmlns:p15="http://schemas.microsoft.com/office/powerpoint/2012/main">
        <p15:guide id="1" orient="horz" pos="4560" userDrawn="1">
          <p15:clr>
            <a:srgbClr val="A4A3A4"/>
          </p15:clr>
        </p15:guide>
        <p15:guide id="2" pos="2608">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ychik, Michael R." initials="AMR" lastIdx="18" clrIdx="0"/>
  <p:cmAuthor id="2" name="Kaitlyn  Tatulli"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5493"/>
    <a:srgbClr val="3399FF"/>
    <a:srgbClr val="000000"/>
    <a:srgbClr val="E339E7"/>
    <a:srgbClr val="F795F0"/>
    <a:srgbClr val="011893"/>
    <a:srgbClr val="639AEB"/>
    <a:srgbClr val="629AED"/>
    <a:srgbClr val="6477FF"/>
    <a:srgbClr val="2D89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50000" autoAdjust="0"/>
  </p:normalViewPr>
  <p:slideViewPr>
    <p:cSldViewPr>
      <p:cViewPr varScale="1">
        <p:scale>
          <a:sx n="14" d="100"/>
          <a:sy n="14" d="100"/>
        </p:scale>
        <p:origin x="1540" y="88"/>
      </p:cViewPr>
      <p:guideLst>
        <p:guide orient="horz" pos="4560"/>
        <p:guide pos="2608"/>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c:f>
              <c:strCache>
                <c:ptCount val="1"/>
                <c:pt idx="0">
                  <c:v>Category 1</c:v>
                </c:pt>
              </c:strCache>
            </c:strRef>
          </c:cat>
          <c:val>
            <c:numRef>
              <c:f>Sheet1!$B$2</c:f>
              <c:numCache>
                <c:formatCode>General</c:formatCode>
                <c:ptCount val="1"/>
                <c:pt idx="0">
                  <c:v>-0.27</c:v>
                </c:pt>
              </c:numCache>
            </c:numRef>
          </c:val>
          <c:extLst>
            <c:ext xmlns:c16="http://schemas.microsoft.com/office/drawing/2014/chart" uri="{C3380CC4-5D6E-409C-BE32-E72D297353CC}">
              <c16:uniqueId val="{00000000-0842-431F-AAAB-F796F9E01E44}"/>
            </c:ext>
          </c:extLst>
        </c:ser>
        <c:dLbls>
          <c:showLegendKey val="0"/>
          <c:showVal val="0"/>
          <c:showCatName val="0"/>
          <c:showSerName val="0"/>
          <c:showPercent val="0"/>
          <c:showBubbleSize val="0"/>
        </c:dLbls>
        <c:gapWidth val="219"/>
        <c:overlap val="-27"/>
        <c:axId val="490443832"/>
        <c:axId val="488834488"/>
      </c:barChart>
      <c:catAx>
        <c:axId val="490443832"/>
        <c:scaling>
          <c:orientation val="minMax"/>
        </c:scaling>
        <c:delete val="1"/>
        <c:axPos val="b"/>
        <c:numFmt formatCode="General" sourceLinked="1"/>
        <c:majorTickMark val="none"/>
        <c:minorTickMark val="none"/>
        <c:tickLblPos val="nextTo"/>
        <c:crossAx val="488834488"/>
        <c:crosses val="autoZero"/>
        <c:auto val="1"/>
        <c:lblAlgn val="ctr"/>
        <c:lblOffset val="100"/>
        <c:noMultiLvlLbl val="0"/>
      </c:catAx>
      <c:valAx>
        <c:axId val="488834488"/>
        <c:scaling>
          <c:orientation val="minMax"/>
          <c:max val="0.4"/>
          <c:min val="-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crossAx val="490443832"/>
        <c:crosses val="autoZero"/>
        <c:crossBetween val="between"/>
        <c:majorUnit val="0.2"/>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59215615282103"/>
          <c:y val="4.7011425116476088E-2"/>
          <c:w val="0.87740784384717896"/>
          <c:h val="0.92364440748695253"/>
        </c:manualLayout>
      </c:layout>
      <c:barChart>
        <c:barDir val="col"/>
        <c:grouping val="clustered"/>
        <c:varyColors val="0"/>
        <c:ser>
          <c:idx val="0"/>
          <c:order val="0"/>
          <c:tx>
            <c:strRef>
              <c:f>Sheet1!$B$1</c:f>
              <c:strCache>
                <c:ptCount val="1"/>
                <c:pt idx="0">
                  <c:v>Associations                           w/Single Mothers</c:v>
                </c:pt>
              </c:strCache>
            </c:strRef>
          </c:tx>
          <c:spPr>
            <a:solidFill>
              <a:srgbClr val="7030A0"/>
            </a:solidFill>
            <a:ln>
              <a:noFill/>
            </a:ln>
            <a:effectLst/>
          </c:spPr>
          <c:invertIfNegative val="0"/>
          <c:cat>
            <c:strRef>
              <c:f>Sheet1!$A$2</c:f>
              <c:strCache>
                <c:ptCount val="1"/>
                <c:pt idx="0">
                  <c:v>Category 1</c:v>
                </c:pt>
              </c:strCache>
            </c:strRef>
          </c:cat>
          <c:val>
            <c:numRef>
              <c:f>Sheet1!$B$2</c:f>
              <c:numCache>
                <c:formatCode>General</c:formatCode>
                <c:ptCount val="1"/>
                <c:pt idx="0">
                  <c:v>9.6000000000000002E-2</c:v>
                </c:pt>
              </c:numCache>
            </c:numRef>
          </c:val>
          <c:extLst>
            <c:ext xmlns:c16="http://schemas.microsoft.com/office/drawing/2014/chart" uri="{C3380CC4-5D6E-409C-BE32-E72D297353CC}">
              <c16:uniqueId val="{00000000-183E-4560-93E6-BF8A87838F4D}"/>
            </c:ext>
          </c:extLst>
        </c:ser>
        <c:ser>
          <c:idx val="1"/>
          <c:order val="1"/>
          <c:tx>
            <c:strRef>
              <c:f>Sheet1!$C$1</c:f>
              <c:strCache>
                <c:ptCount val="1"/>
                <c:pt idx="0">
                  <c:v>Associations                         w/Single Fathers</c:v>
                </c:pt>
              </c:strCache>
            </c:strRef>
          </c:tx>
          <c:spPr>
            <a:solidFill>
              <a:srgbClr val="00B0F0"/>
            </a:solidFill>
            <a:ln>
              <a:noFill/>
            </a:ln>
            <a:effectLst/>
          </c:spPr>
          <c:invertIfNegative val="0"/>
          <c:cat>
            <c:strRef>
              <c:f>Sheet1!$A$2</c:f>
              <c:strCache>
                <c:ptCount val="1"/>
                <c:pt idx="0">
                  <c:v>Category 1</c:v>
                </c:pt>
              </c:strCache>
            </c:strRef>
          </c:cat>
          <c:val>
            <c:numRef>
              <c:f>Sheet1!$C$2</c:f>
              <c:numCache>
                <c:formatCode>General</c:formatCode>
                <c:ptCount val="1"/>
                <c:pt idx="0">
                  <c:v>-0.01</c:v>
                </c:pt>
              </c:numCache>
            </c:numRef>
          </c:val>
          <c:extLst>
            <c:ext xmlns:c16="http://schemas.microsoft.com/office/drawing/2014/chart" uri="{C3380CC4-5D6E-409C-BE32-E72D297353CC}">
              <c16:uniqueId val="{00000001-183E-4560-93E6-BF8A87838F4D}"/>
            </c:ext>
          </c:extLst>
        </c:ser>
        <c:dLbls>
          <c:showLegendKey val="0"/>
          <c:showVal val="0"/>
          <c:showCatName val="0"/>
          <c:showSerName val="0"/>
          <c:showPercent val="0"/>
          <c:showBubbleSize val="0"/>
        </c:dLbls>
        <c:gapWidth val="219"/>
        <c:overlap val="-98"/>
        <c:axId val="490443832"/>
        <c:axId val="488834488"/>
      </c:barChart>
      <c:catAx>
        <c:axId val="490443832"/>
        <c:scaling>
          <c:orientation val="minMax"/>
        </c:scaling>
        <c:delete val="1"/>
        <c:axPos val="b"/>
        <c:numFmt formatCode="General" sourceLinked="1"/>
        <c:majorTickMark val="none"/>
        <c:minorTickMark val="none"/>
        <c:tickLblPos val="nextTo"/>
        <c:crossAx val="488834488"/>
        <c:crosses val="autoZero"/>
        <c:auto val="1"/>
        <c:lblAlgn val="ctr"/>
        <c:lblOffset val="100"/>
        <c:noMultiLvlLbl val="0"/>
      </c:catAx>
      <c:valAx>
        <c:axId val="488834488"/>
        <c:scaling>
          <c:orientation val="minMax"/>
          <c:max val="0.1"/>
          <c:min val="-0.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cross"/>
        <c:tickLblPos val="nextTo"/>
        <c:spPr>
          <a:noFill/>
          <a:ln>
            <a:solidFill>
              <a:schemeClr val="accent1"/>
            </a:solidFill>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crossAx val="490443832"/>
        <c:crosses val="autoZero"/>
        <c:crossBetween val="between"/>
        <c:majorUnit val="5.000000000000001E-2"/>
        <c:minorUnit val="5.000000000000001E-2"/>
      </c:valAx>
      <c:spPr>
        <a:noFill/>
        <a:ln>
          <a:noFill/>
        </a:ln>
        <a:effectLst/>
      </c:spPr>
    </c:plotArea>
    <c:legend>
      <c:legendPos val="r"/>
      <c:layout>
        <c:manualLayout>
          <c:xMode val="edge"/>
          <c:yMode val="edge"/>
          <c:x val="0.70062088960017244"/>
          <c:y val="5.4655991886972642E-2"/>
          <c:w val="0.2927932185246801"/>
          <c:h val="0.20844187773112619"/>
        </c:manualLayout>
      </c:layout>
      <c:overlay val="0"/>
      <c:spPr>
        <a:noFill/>
        <a:ln>
          <a:noFill/>
        </a:ln>
        <a:effectLst/>
      </c:spPr>
      <c:txPr>
        <a:bodyPr rot="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Rot="1" noChangeAspect="1" noChangeArrowheads="1"/>
          </p:cNvSpPr>
          <p:nvPr>
            <p:ph type="sldImg"/>
          </p:nvPr>
        </p:nvSpPr>
        <p:spPr bwMode="auto">
          <a:xfrm>
            <a:off x="0" y="706438"/>
            <a:ext cx="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sp>
      <p:sp>
        <p:nvSpPr>
          <p:cNvPr id="2050" name="Rectangle 2"/>
          <p:cNvSpPr>
            <a:spLocks noGrp="1" noChangeArrowheads="1"/>
          </p:cNvSpPr>
          <p:nvPr>
            <p:ph type="body"/>
          </p:nvPr>
        </p:nvSpPr>
        <p:spPr bwMode="auto">
          <a:xfrm>
            <a:off x="698500" y="4409758"/>
            <a:ext cx="5586384" cy="417605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Tree>
    <p:extLst>
      <p:ext uri="{BB962C8B-B14F-4D97-AF65-F5344CB8AC3E}">
        <p14:creationId xmlns:p14="http://schemas.microsoft.com/office/powerpoint/2010/main" val="20009084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
          <p:cNvSpPr>
            <a:spLocks noGrp="1" noRot="1" noChangeAspect="1" noChangeArrowheads="1" noTextEdit="1"/>
          </p:cNvSpPr>
          <p:nvPr>
            <p:ph type="sldImg"/>
          </p:nvPr>
        </p:nvSpPr>
        <p:spPr>
          <a:xfrm>
            <a:off x="1171575" y="706438"/>
            <a:ext cx="4641850" cy="3481387"/>
          </a:xfrm>
          <a:solidFill>
            <a:srgbClr val="FFFFFF"/>
          </a:solidFill>
          <a:ln>
            <a:solidFill>
              <a:srgbClr val="000000"/>
            </a:solidFill>
            <a:miter lim="800000"/>
            <a:headEnd/>
            <a:tailEnd/>
          </a:ln>
        </p:spPr>
      </p:sp>
      <p:sp>
        <p:nvSpPr>
          <p:cNvPr id="4099" name="Rectangle 2"/>
          <p:cNvSpPr>
            <a:spLocks noGrp="1" noChangeArrowheads="1"/>
          </p:cNvSpPr>
          <p:nvPr>
            <p:ph type="body" idx="1"/>
          </p:nvPr>
        </p:nvSpPr>
        <p:spPr>
          <a:xfrm>
            <a:off x="698500" y="4409758"/>
            <a:ext cx="5588000" cy="417766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9F827F9B-3343-48C3-AFF1-EEB1BC75A1F1}" type="slidenum">
              <a:rPr lang="en-GB"/>
              <a:pPr>
                <a:defRPr/>
              </a:pPr>
              <a:t>‹#›</a:t>
            </a:fld>
            <a:endParaRPr lang="en-GB"/>
          </a:p>
        </p:txBody>
      </p:sp>
    </p:spTree>
    <p:extLst>
      <p:ext uri="{BB962C8B-B14F-4D97-AF65-F5344CB8AC3E}">
        <p14:creationId xmlns:p14="http://schemas.microsoft.com/office/powerpoint/2010/main" val="372811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BBA87DE5-6BCB-46CE-B40B-4C7CE6FFA4A8}" type="slidenum">
              <a:rPr lang="en-GB"/>
              <a:pPr>
                <a:defRPr/>
              </a:pPr>
              <a:t>‹#›</a:t>
            </a:fld>
            <a:endParaRPr lang="en-GB"/>
          </a:p>
        </p:txBody>
      </p:sp>
    </p:spTree>
    <p:extLst>
      <p:ext uri="{BB962C8B-B14F-4D97-AF65-F5344CB8AC3E}">
        <p14:creationId xmlns:p14="http://schemas.microsoft.com/office/powerpoint/2010/main" val="351336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4250" cy="280860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5" y="1317625"/>
            <a:ext cx="29475113" cy="280860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0D4E1689-9E0A-4AD5-B4E9-87E59F36CC08}" type="slidenum">
              <a:rPr lang="en-GB"/>
              <a:pPr>
                <a:defRPr/>
              </a:pPr>
              <a:t>‹#›</a:t>
            </a:fld>
            <a:endParaRPr lang="en-GB"/>
          </a:p>
        </p:txBody>
      </p:sp>
    </p:spTree>
    <p:extLst>
      <p:ext uri="{BB962C8B-B14F-4D97-AF65-F5344CB8AC3E}">
        <p14:creationId xmlns:p14="http://schemas.microsoft.com/office/powerpoint/2010/main" val="2995289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1763" cy="5484813"/>
          </a:xfrm>
        </p:spPr>
        <p:txBody>
          <a:bodyPr/>
          <a:lstStyle/>
          <a:p>
            <a:r>
              <a:rPr lang="en-US"/>
              <a:t>Click to edit Master title style</a:t>
            </a:r>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endParaRPr lang="en-GB"/>
          </a:p>
        </p:txBody>
      </p:sp>
      <p:sp>
        <p:nvSpPr>
          <p:cNvPr id="5" name="Rectangle 5"/>
          <p:cNvSpPr>
            <a:spLocks noGrp="1" noChangeArrowheads="1"/>
          </p:cNvSpPr>
          <p:nvPr>
            <p:ph type="sldNum" idx="12"/>
          </p:nvPr>
        </p:nvSpPr>
        <p:spPr>
          <a:ln/>
        </p:spPr>
        <p:txBody>
          <a:bodyPr/>
          <a:lstStyle>
            <a:lvl1pPr>
              <a:defRPr/>
            </a:lvl1pPr>
          </a:lstStyle>
          <a:p>
            <a:pPr>
              <a:defRPr/>
            </a:pPr>
            <a:fld id="{CCF6AD52-7426-4C0C-A2C5-921D4D37C372}" type="slidenum">
              <a:rPr lang="en-GB"/>
              <a:pPr>
                <a:defRPr/>
              </a:pPr>
              <a:t>‹#›</a:t>
            </a:fld>
            <a:endParaRPr lang="en-GB"/>
          </a:p>
        </p:txBody>
      </p:sp>
    </p:spTree>
    <p:extLst>
      <p:ext uri="{BB962C8B-B14F-4D97-AF65-F5344CB8AC3E}">
        <p14:creationId xmlns:p14="http://schemas.microsoft.com/office/powerpoint/2010/main" val="227588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CE99BF72-B087-41A2-B222-58F5295C5CF4}" type="slidenum">
              <a:rPr lang="en-GB"/>
              <a:pPr>
                <a:defRPr/>
              </a:pPr>
              <a:t>‹#›</a:t>
            </a:fld>
            <a:endParaRPr lang="en-GB"/>
          </a:p>
        </p:txBody>
      </p:sp>
    </p:spTree>
    <p:extLst>
      <p:ext uri="{BB962C8B-B14F-4D97-AF65-F5344CB8AC3E}">
        <p14:creationId xmlns:p14="http://schemas.microsoft.com/office/powerpoint/2010/main" val="2964939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44C98C9A-9B0A-4BA4-935E-E31A467C0CCA}" type="slidenum">
              <a:rPr lang="en-GB"/>
              <a:pPr>
                <a:defRPr/>
              </a:pPr>
              <a:t>‹#›</a:t>
            </a:fld>
            <a:endParaRPr lang="en-GB"/>
          </a:p>
        </p:txBody>
      </p:sp>
    </p:spTree>
    <p:extLst>
      <p:ext uri="{BB962C8B-B14F-4D97-AF65-F5344CB8AC3E}">
        <p14:creationId xmlns:p14="http://schemas.microsoft.com/office/powerpoint/2010/main" val="2962261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5" y="7680325"/>
            <a:ext cx="19673888" cy="21723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0213" y="7680325"/>
            <a:ext cx="19675475" cy="21723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78942B19-DDAE-4705-BE99-0671A280D9DE}" type="slidenum">
              <a:rPr lang="en-GB"/>
              <a:pPr>
                <a:defRPr/>
              </a:pPr>
              <a:t>‹#›</a:t>
            </a:fld>
            <a:endParaRPr lang="en-GB"/>
          </a:p>
        </p:txBody>
      </p:sp>
    </p:spTree>
    <p:extLst>
      <p:ext uri="{BB962C8B-B14F-4D97-AF65-F5344CB8AC3E}">
        <p14:creationId xmlns:p14="http://schemas.microsoft.com/office/powerpoint/2010/main" val="3635189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idx="10"/>
          </p:nvPr>
        </p:nvSpPr>
        <p:spPr>
          <a:ln/>
        </p:spPr>
        <p:txBody>
          <a:bodyPr/>
          <a:lstStyle>
            <a:lvl1pPr>
              <a:defRPr/>
            </a:lvl1pPr>
          </a:lstStyle>
          <a:p>
            <a:pPr>
              <a:defRPr/>
            </a:pPr>
            <a:endParaRPr lang="en-GB"/>
          </a:p>
        </p:txBody>
      </p:sp>
      <p:sp>
        <p:nvSpPr>
          <p:cNvPr id="8" name="Rectangle 4"/>
          <p:cNvSpPr>
            <a:spLocks noGrp="1" noChangeArrowheads="1"/>
          </p:cNvSpPr>
          <p:nvPr>
            <p:ph type="ftr" idx="11"/>
          </p:nvPr>
        </p:nvSpPr>
        <p:spPr>
          <a:ln/>
        </p:spPr>
        <p:txBody>
          <a:bodyPr/>
          <a:lstStyle>
            <a:lvl1pPr>
              <a:defRPr/>
            </a:lvl1pPr>
          </a:lstStyle>
          <a:p>
            <a:pPr>
              <a:defRPr/>
            </a:pPr>
            <a:endParaRPr lang="en-GB"/>
          </a:p>
        </p:txBody>
      </p:sp>
      <p:sp>
        <p:nvSpPr>
          <p:cNvPr id="9" name="Rectangle 5"/>
          <p:cNvSpPr>
            <a:spLocks noGrp="1" noChangeArrowheads="1"/>
          </p:cNvSpPr>
          <p:nvPr>
            <p:ph type="sldNum" idx="12"/>
          </p:nvPr>
        </p:nvSpPr>
        <p:spPr>
          <a:ln/>
        </p:spPr>
        <p:txBody>
          <a:bodyPr/>
          <a:lstStyle>
            <a:lvl1pPr>
              <a:defRPr/>
            </a:lvl1pPr>
          </a:lstStyle>
          <a:p>
            <a:pPr>
              <a:defRPr/>
            </a:pPr>
            <a:fld id="{A9C35618-162A-468A-90D4-0E542BDF5C47}" type="slidenum">
              <a:rPr lang="en-GB"/>
              <a:pPr>
                <a:defRPr/>
              </a:pPr>
              <a:t>‹#›</a:t>
            </a:fld>
            <a:endParaRPr lang="en-GB"/>
          </a:p>
        </p:txBody>
      </p:sp>
    </p:spTree>
    <p:extLst>
      <p:ext uri="{BB962C8B-B14F-4D97-AF65-F5344CB8AC3E}">
        <p14:creationId xmlns:p14="http://schemas.microsoft.com/office/powerpoint/2010/main" val="78401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endParaRPr lang="en-GB"/>
          </a:p>
        </p:txBody>
      </p:sp>
      <p:sp>
        <p:nvSpPr>
          <p:cNvPr id="5" name="Rectangle 5"/>
          <p:cNvSpPr>
            <a:spLocks noGrp="1" noChangeArrowheads="1"/>
          </p:cNvSpPr>
          <p:nvPr>
            <p:ph type="sldNum" idx="12"/>
          </p:nvPr>
        </p:nvSpPr>
        <p:spPr>
          <a:ln/>
        </p:spPr>
        <p:txBody>
          <a:bodyPr/>
          <a:lstStyle>
            <a:lvl1pPr>
              <a:defRPr/>
            </a:lvl1pPr>
          </a:lstStyle>
          <a:p>
            <a:pPr>
              <a:defRPr/>
            </a:pPr>
            <a:fld id="{3B8EC8E6-6195-45A8-A1E0-E3C554CABD26}" type="slidenum">
              <a:rPr lang="en-GB"/>
              <a:pPr>
                <a:defRPr/>
              </a:pPr>
              <a:t>‹#›</a:t>
            </a:fld>
            <a:endParaRPr lang="en-GB"/>
          </a:p>
        </p:txBody>
      </p:sp>
    </p:spTree>
    <p:extLst>
      <p:ext uri="{BB962C8B-B14F-4D97-AF65-F5344CB8AC3E}">
        <p14:creationId xmlns:p14="http://schemas.microsoft.com/office/powerpoint/2010/main" val="56466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GB"/>
          </a:p>
        </p:txBody>
      </p:sp>
      <p:sp>
        <p:nvSpPr>
          <p:cNvPr id="3" name="Rectangle 4"/>
          <p:cNvSpPr>
            <a:spLocks noGrp="1" noChangeArrowheads="1"/>
          </p:cNvSpPr>
          <p:nvPr>
            <p:ph type="ftr" idx="11"/>
          </p:nvPr>
        </p:nvSpPr>
        <p:spPr>
          <a:ln/>
        </p:spPr>
        <p:txBody>
          <a:bodyPr/>
          <a:lstStyle>
            <a:lvl1pPr>
              <a:defRPr/>
            </a:lvl1pPr>
          </a:lstStyle>
          <a:p>
            <a:pPr>
              <a:defRPr/>
            </a:pPr>
            <a:endParaRPr lang="en-GB"/>
          </a:p>
        </p:txBody>
      </p:sp>
      <p:sp>
        <p:nvSpPr>
          <p:cNvPr id="4" name="Rectangle 5"/>
          <p:cNvSpPr>
            <a:spLocks noGrp="1" noChangeArrowheads="1"/>
          </p:cNvSpPr>
          <p:nvPr>
            <p:ph type="sldNum" idx="12"/>
          </p:nvPr>
        </p:nvSpPr>
        <p:spPr>
          <a:ln/>
        </p:spPr>
        <p:txBody>
          <a:bodyPr/>
          <a:lstStyle>
            <a:lvl1pPr>
              <a:defRPr/>
            </a:lvl1pPr>
          </a:lstStyle>
          <a:p>
            <a:pPr>
              <a:defRPr/>
            </a:pPr>
            <a:fld id="{953FB51B-445F-4A6B-BE31-B6BF5FC439E7}" type="slidenum">
              <a:rPr lang="en-GB"/>
              <a:pPr>
                <a:defRPr/>
              </a:pPr>
              <a:t>‹#›</a:t>
            </a:fld>
            <a:endParaRPr lang="en-GB"/>
          </a:p>
        </p:txBody>
      </p:sp>
    </p:spTree>
    <p:extLst>
      <p:ext uri="{BB962C8B-B14F-4D97-AF65-F5344CB8AC3E}">
        <p14:creationId xmlns:p14="http://schemas.microsoft.com/office/powerpoint/2010/main" val="1317902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3C235A1B-F2D7-448C-B88D-8D64FE78D94E}" type="slidenum">
              <a:rPr lang="en-GB"/>
              <a:pPr>
                <a:defRPr/>
              </a:pPr>
              <a:t>‹#›</a:t>
            </a:fld>
            <a:endParaRPr lang="en-GB"/>
          </a:p>
        </p:txBody>
      </p:sp>
    </p:spTree>
    <p:extLst>
      <p:ext uri="{BB962C8B-B14F-4D97-AF65-F5344CB8AC3E}">
        <p14:creationId xmlns:p14="http://schemas.microsoft.com/office/powerpoint/2010/main" val="8173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04B8D8B1-53D0-45F0-9E7E-70911216488C}" type="slidenum">
              <a:rPr lang="en-GB"/>
              <a:pPr>
                <a:defRPr/>
              </a:pPr>
              <a:t>‹#›</a:t>
            </a:fld>
            <a:endParaRPr lang="en-GB"/>
          </a:p>
        </p:txBody>
      </p:sp>
    </p:spTree>
    <p:extLst>
      <p:ext uri="{BB962C8B-B14F-4D97-AF65-F5344CB8AC3E}">
        <p14:creationId xmlns:p14="http://schemas.microsoft.com/office/powerpoint/2010/main" val="3930243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2193925" y="1317625"/>
            <a:ext cx="39501763" cy="5484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465120" tIns="232560" rIns="465120" bIns="232560" numCol="1" anchor="ctr" anchorCtr="0" compatLnSpc="1">
            <a:prstTxWarp prst="textNoShape">
              <a:avLst/>
            </a:prstTxWarp>
          </a:bodyPr>
          <a:lstStyle/>
          <a:p>
            <a:pPr lvl="0"/>
            <a:r>
              <a:rPr lang="en-GB"/>
              <a:t>Click to edit the title text format</a:t>
            </a:r>
          </a:p>
        </p:txBody>
      </p:sp>
      <p:sp>
        <p:nvSpPr>
          <p:cNvPr id="1027" name="Rectangle 2"/>
          <p:cNvSpPr>
            <a:spLocks noGrp="1" noChangeArrowheads="1"/>
          </p:cNvSpPr>
          <p:nvPr>
            <p:ph type="body" idx="1"/>
          </p:nvPr>
        </p:nvSpPr>
        <p:spPr bwMode="auto">
          <a:xfrm>
            <a:off x="2193925" y="7680325"/>
            <a:ext cx="39501763" cy="2172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465120" tIns="232560" rIns="465120" bIns="23256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2" name="Rectangle 3"/>
          <p:cNvSpPr>
            <a:spLocks noGrp="1" noChangeArrowheads="1"/>
          </p:cNvSpPr>
          <p:nvPr>
            <p:ph type="dt"/>
          </p:nvPr>
        </p:nvSpPr>
        <p:spPr bwMode="auto">
          <a:xfrm>
            <a:off x="2193925" y="29976763"/>
            <a:ext cx="10240963" cy="2284412"/>
          </a:xfrm>
          <a:prstGeom prst="rect">
            <a:avLst/>
          </a:prstGeom>
          <a:noFill/>
          <a:ln w="9525">
            <a:noFill/>
            <a:round/>
            <a:headEnd/>
            <a:tailEnd/>
          </a:ln>
          <a:effectLst/>
        </p:spPr>
        <p:txBody>
          <a:bodyPr vert="horz" wrap="square" lIns="465120" tIns="232560" rIns="465120" bIns="232560" numCol="1" anchor="t" anchorCtr="0" compatLnSpc="1">
            <a:prstTxWarp prst="textNoShape">
              <a:avLst/>
            </a:prstTxWarp>
          </a:bodyPr>
          <a:lstStyle>
            <a:lvl1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sz="7100">
                <a:solidFill>
                  <a:srgbClr val="000000"/>
                </a:solidFill>
              </a:defRPr>
            </a:lvl1pPr>
          </a:lstStyle>
          <a:p>
            <a:pPr>
              <a:defRPr/>
            </a:pPr>
            <a:endParaRPr lang="en-GB"/>
          </a:p>
        </p:txBody>
      </p:sp>
      <p:sp>
        <p:nvSpPr>
          <p:cNvPr id="1028" name="Rectangle 4"/>
          <p:cNvSpPr>
            <a:spLocks noGrp="1" noChangeArrowheads="1"/>
          </p:cNvSpPr>
          <p:nvPr>
            <p:ph type="ftr"/>
          </p:nvPr>
        </p:nvSpPr>
        <p:spPr bwMode="auto">
          <a:xfrm>
            <a:off x="14995525" y="29976763"/>
            <a:ext cx="13898563" cy="2284412"/>
          </a:xfrm>
          <a:prstGeom prst="rect">
            <a:avLst/>
          </a:prstGeom>
          <a:noFill/>
          <a:ln w="9525">
            <a:noFill/>
            <a:round/>
            <a:headEnd/>
            <a:tailEnd/>
          </a:ln>
          <a:effectLst/>
        </p:spPr>
        <p:txBody>
          <a:bodyPr vert="horz" wrap="square" lIns="465120" tIns="232560" rIns="465120" bIns="232560" numCol="1" anchor="t" anchorCtr="0" compatLnSpc="1">
            <a:prstTxWarp prst="textNoShape">
              <a:avLst/>
            </a:prstTxWarp>
          </a:bodyPr>
          <a:lstStyle>
            <a:lvl1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Lst>
              <a:defRPr sz="7100">
                <a:solidFill>
                  <a:srgbClr val="000000"/>
                </a:solidFill>
              </a:defRPr>
            </a:lvl1pPr>
          </a:lstStyle>
          <a:p>
            <a:pPr>
              <a:defRPr/>
            </a:pPr>
            <a:endParaRPr lang="en-GB"/>
          </a:p>
        </p:txBody>
      </p:sp>
      <p:sp>
        <p:nvSpPr>
          <p:cNvPr id="1029" name="Rectangle 5"/>
          <p:cNvSpPr>
            <a:spLocks noGrp="1" noChangeArrowheads="1"/>
          </p:cNvSpPr>
          <p:nvPr>
            <p:ph type="sldNum"/>
          </p:nvPr>
        </p:nvSpPr>
        <p:spPr bwMode="auto">
          <a:xfrm>
            <a:off x="31454725" y="29976763"/>
            <a:ext cx="10240963" cy="2284412"/>
          </a:xfrm>
          <a:prstGeom prst="rect">
            <a:avLst/>
          </a:prstGeom>
          <a:noFill/>
          <a:ln w="9525">
            <a:noFill/>
            <a:round/>
            <a:headEnd/>
            <a:tailEnd/>
          </a:ln>
          <a:effectLst/>
        </p:spPr>
        <p:txBody>
          <a:bodyPr vert="horz" wrap="square" lIns="465120" tIns="232560" rIns="465120" bIns="232560" numCol="1" anchor="t" anchorCtr="0" compatLnSpc="1">
            <a:prstTxWarp prst="textNoShape">
              <a:avLst/>
            </a:prstTxWarp>
          </a:bodyPr>
          <a:lstStyle>
            <a:lvl1pPr algn="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sz="7100">
                <a:solidFill>
                  <a:srgbClr val="000000"/>
                </a:solidFill>
              </a:defRPr>
            </a:lvl1pPr>
          </a:lstStyle>
          <a:p>
            <a:pPr>
              <a:defRPr/>
            </a:pPr>
            <a:fld id="{5DF4EAD8-6F7F-4F30-B650-6C2C44234A3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0" fontAlgn="base" hangingPunct="0">
        <a:lnSpc>
          <a:spcPct val="93000"/>
        </a:lnSpc>
        <a:spcBef>
          <a:spcPct val="0"/>
        </a:spcBef>
        <a:spcAft>
          <a:spcPct val="0"/>
        </a:spcAft>
        <a:buClr>
          <a:srgbClr val="000000"/>
        </a:buClr>
        <a:buSzPct val="100000"/>
        <a:buFont typeface="Arial" charset="0"/>
        <a:defRPr sz="22400">
          <a:solidFill>
            <a:srgbClr val="000000"/>
          </a:solidFill>
          <a:latin typeface="+mj-lt"/>
          <a:ea typeface="+mj-ea"/>
          <a:cs typeface="+mj-cs"/>
        </a:defRPr>
      </a:lvl1pPr>
      <a:lvl2pPr algn="ctr" defTabSz="457200" rtl="0" eaLnBrk="0" fontAlgn="base" hangingPunct="0">
        <a:lnSpc>
          <a:spcPct val="93000"/>
        </a:lnSpc>
        <a:spcBef>
          <a:spcPct val="0"/>
        </a:spcBef>
        <a:spcAft>
          <a:spcPct val="0"/>
        </a:spcAft>
        <a:buClr>
          <a:srgbClr val="000000"/>
        </a:buClr>
        <a:buSzPct val="100000"/>
        <a:buFont typeface="Arial" charset="0"/>
        <a:defRPr sz="22400">
          <a:solidFill>
            <a:srgbClr val="000000"/>
          </a:solidFill>
          <a:latin typeface="Arial" charset="0"/>
          <a:ea typeface="Arial Unicode MS" pitchFamily="34" charset="-128"/>
          <a:cs typeface="Arial Unicode MS" pitchFamily="34" charset="-128"/>
        </a:defRPr>
      </a:lvl2pPr>
      <a:lvl3pPr algn="ctr" defTabSz="457200" rtl="0" eaLnBrk="0" fontAlgn="base" hangingPunct="0">
        <a:lnSpc>
          <a:spcPct val="93000"/>
        </a:lnSpc>
        <a:spcBef>
          <a:spcPct val="0"/>
        </a:spcBef>
        <a:spcAft>
          <a:spcPct val="0"/>
        </a:spcAft>
        <a:buClr>
          <a:srgbClr val="000000"/>
        </a:buClr>
        <a:buSzPct val="100000"/>
        <a:buFont typeface="Arial" charset="0"/>
        <a:defRPr sz="22400">
          <a:solidFill>
            <a:srgbClr val="000000"/>
          </a:solidFill>
          <a:latin typeface="Arial" charset="0"/>
          <a:ea typeface="Arial Unicode MS" pitchFamily="34" charset="-128"/>
          <a:cs typeface="Arial Unicode MS" pitchFamily="34" charset="-128"/>
        </a:defRPr>
      </a:lvl3pPr>
      <a:lvl4pPr algn="ctr" defTabSz="457200" rtl="0" eaLnBrk="0" fontAlgn="base" hangingPunct="0">
        <a:lnSpc>
          <a:spcPct val="93000"/>
        </a:lnSpc>
        <a:spcBef>
          <a:spcPct val="0"/>
        </a:spcBef>
        <a:spcAft>
          <a:spcPct val="0"/>
        </a:spcAft>
        <a:buClr>
          <a:srgbClr val="000000"/>
        </a:buClr>
        <a:buSzPct val="100000"/>
        <a:buFont typeface="Arial" charset="0"/>
        <a:defRPr sz="22400">
          <a:solidFill>
            <a:srgbClr val="000000"/>
          </a:solidFill>
          <a:latin typeface="Arial" charset="0"/>
          <a:ea typeface="Arial Unicode MS" pitchFamily="34" charset="-128"/>
          <a:cs typeface="Arial Unicode MS" pitchFamily="34" charset="-128"/>
        </a:defRPr>
      </a:lvl4pPr>
      <a:lvl5pPr algn="ctr" defTabSz="457200" rtl="0" eaLnBrk="0" fontAlgn="base" hangingPunct="0">
        <a:lnSpc>
          <a:spcPct val="93000"/>
        </a:lnSpc>
        <a:spcBef>
          <a:spcPct val="0"/>
        </a:spcBef>
        <a:spcAft>
          <a:spcPct val="0"/>
        </a:spcAft>
        <a:buClr>
          <a:srgbClr val="000000"/>
        </a:buClr>
        <a:buSzPct val="100000"/>
        <a:buFont typeface="Arial" charset="0"/>
        <a:defRPr sz="22400">
          <a:solidFill>
            <a:srgbClr val="000000"/>
          </a:solidFill>
          <a:latin typeface="Arial" charset="0"/>
          <a:ea typeface="Arial Unicode MS" pitchFamily="34" charset="-128"/>
          <a:cs typeface="Arial Unicode MS" pitchFamily="34" charset="-128"/>
        </a:defRPr>
      </a:lvl5pPr>
      <a:lvl6pPr marL="457200" algn="ctr" defTabSz="457200" rtl="0" fontAlgn="base">
        <a:lnSpc>
          <a:spcPct val="93000"/>
        </a:lnSpc>
        <a:spcBef>
          <a:spcPct val="0"/>
        </a:spcBef>
        <a:spcAft>
          <a:spcPct val="0"/>
        </a:spcAft>
        <a:buClr>
          <a:srgbClr val="000000"/>
        </a:buClr>
        <a:buSzPct val="100000"/>
        <a:buFont typeface="Arial" charset="0"/>
        <a:defRPr sz="22400">
          <a:solidFill>
            <a:srgbClr val="000000"/>
          </a:solidFill>
          <a:latin typeface="Arial" charset="0"/>
          <a:ea typeface="Arial Unicode MS" pitchFamily="34" charset="-128"/>
          <a:cs typeface="Arial Unicode MS" pitchFamily="34" charset="-128"/>
        </a:defRPr>
      </a:lvl6pPr>
      <a:lvl7pPr marL="914400" algn="ctr" defTabSz="457200" rtl="0" fontAlgn="base">
        <a:lnSpc>
          <a:spcPct val="93000"/>
        </a:lnSpc>
        <a:spcBef>
          <a:spcPct val="0"/>
        </a:spcBef>
        <a:spcAft>
          <a:spcPct val="0"/>
        </a:spcAft>
        <a:buClr>
          <a:srgbClr val="000000"/>
        </a:buClr>
        <a:buSzPct val="100000"/>
        <a:buFont typeface="Arial" charset="0"/>
        <a:defRPr sz="22400">
          <a:solidFill>
            <a:srgbClr val="000000"/>
          </a:solidFill>
          <a:latin typeface="Arial" charset="0"/>
          <a:ea typeface="Arial Unicode MS" pitchFamily="34" charset="-128"/>
          <a:cs typeface="Arial Unicode MS" pitchFamily="34" charset="-128"/>
        </a:defRPr>
      </a:lvl7pPr>
      <a:lvl8pPr marL="1371600" algn="ctr" defTabSz="457200" rtl="0" fontAlgn="base">
        <a:lnSpc>
          <a:spcPct val="93000"/>
        </a:lnSpc>
        <a:spcBef>
          <a:spcPct val="0"/>
        </a:spcBef>
        <a:spcAft>
          <a:spcPct val="0"/>
        </a:spcAft>
        <a:buClr>
          <a:srgbClr val="000000"/>
        </a:buClr>
        <a:buSzPct val="100000"/>
        <a:buFont typeface="Arial" charset="0"/>
        <a:defRPr sz="22400">
          <a:solidFill>
            <a:srgbClr val="000000"/>
          </a:solidFill>
          <a:latin typeface="Arial" charset="0"/>
          <a:ea typeface="Arial Unicode MS" pitchFamily="34" charset="-128"/>
          <a:cs typeface="Arial Unicode MS" pitchFamily="34" charset="-128"/>
        </a:defRPr>
      </a:lvl8pPr>
      <a:lvl9pPr marL="1828800" algn="ctr" defTabSz="457200" rtl="0" fontAlgn="base">
        <a:lnSpc>
          <a:spcPct val="93000"/>
        </a:lnSpc>
        <a:spcBef>
          <a:spcPct val="0"/>
        </a:spcBef>
        <a:spcAft>
          <a:spcPct val="0"/>
        </a:spcAft>
        <a:buClr>
          <a:srgbClr val="000000"/>
        </a:buClr>
        <a:buSzPct val="100000"/>
        <a:buFont typeface="Arial" charset="0"/>
        <a:defRPr sz="22400">
          <a:solidFill>
            <a:srgbClr val="000000"/>
          </a:solidFill>
          <a:latin typeface="Arial" charset="0"/>
          <a:ea typeface="Arial Unicode MS" pitchFamily="34" charset="-128"/>
          <a:cs typeface="Arial Unicode MS" pitchFamily="34" charset="-128"/>
        </a:defRPr>
      </a:lvl9pPr>
    </p:titleStyle>
    <p:bodyStyle>
      <a:lvl1pPr marL="1743075" indent="-1743075" algn="l" defTabSz="457200" rtl="0" eaLnBrk="0" fontAlgn="base" hangingPunct="0">
        <a:lnSpc>
          <a:spcPct val="93000"/>
        </a:lnSpc>
        <a:spcBef>
          <a:spcPts val="4075"/>
        </a:spcBef>
        <a:spcAft>
          <a:spcPct val="0"/>
        </a:spcAft>
        <a:buClr>
          <a:srgbClr val="000000"/>
        </a:buClr>
        <a:buSzPct val="100000"/>
        <a:buFont typeface="Arial" charset="0"/>
        <a:buChar char="•"/>
        <a:defRPr sz="16300">
          <a:solidFill>
            <a:srgbClr val="000000"/>
          </a:solidFill>
          <a:latin typeface="+mn-lt"/>
          <a:ea typeface="+mn-ea"/>
          <a:cs typeface="+mn-cs"/>
        </a:defRPr>
      </a:lvl1pPr>
      <a:lvl2pPr marL="3776663" indent="-1452563" algn="l" defTabSz="457200" rtl="0" eaLnBrk="0" fontAlgn="base" hangingPunct="0">
        <a:lnSpc>
          <a:spcPct val="93000"/>
        </a:lnSpc>
        <a:spcBef>
          <a:spcPts val="3550"/>
        </a:spcBef>
        <a:spcAft>
          <a:spcPct val="0"/>
        </a:spcAft>
        <a:buClr>
          <a:srgbClr val="000000"/>
        </a:buClr>
        <a:buSzPct val="100000"/>
        <a:buFont typeface="Arial" charset="0"/>
        <a:buChar char="–"/>
        <a:defRPr sz="14200">
          <a:solidFill>
            <a:srgbClr val="000000"/>
          </a:solidFill>
          <a:latin typeface="+mn-lt"/>
          <a:ea typeface="+mn-ea"/>
          <a:cs typeface="+mn-cs"/>
        </a:defRPr>
      </a:lvl2pPr>
      <a:lvl3pPr marL="5811838" indent="-1162050" algn="l" defTabSz="457200" rtl="0" eaLnBrk="0" fontAlgn="base" hangingPunct="0">
        <a:lnSpc>
          <a:spcPct val="93000"/>
        </a:lnSpc>
        <a:spcBef>
          <a:spcPts val="3050"/>
        </a:spcBef>
        <a:spcAft>
          <a:spcPct val="0"/>
        </a:spcAft>
        <a:buClr>
          <a:srgbClr val="000000"/>
        </a:buClr>
        <a:buSzPct val="100000"/>
        <a:buFont typeface="Arial" charset="0"/>
        <a:buChar char="•"/>
        <a:defRPr sz="12200">
          <a:solidFill>
            <a:srgbClr val="000000"/>
          </a:solidFill>
          <a:latin typeface="+mn-lt"/>
          <a:ea typeface="+mn-ea"/>
          <a:cs typeface="+mn-cs"/>
        </a:defRPr>
      </a:lvl3pPr>
      <a:lvl4pPr marL="8135938" indent="-1162050" algn="l" defTabSz="457200" rtl="0" eaLnBrk="0" fontAlgn="base" hangingPunct="0">
        <a:lnSpc>
          <a:spcPct val="93000"/>
        </a:lnSpc>
        <a:spcBef>
          <a:spcPts val="2550"/>
        </a:spcBef>
        <a:spcAft>
          <a:spcPct val="0"/>
        </a:spcAft>
        <a:buClr>
          <a:srgbClr val="000000"/>
        </a:buClr>
        <a:buSzPct val="100000"/>
        <a:buFont typeface="Arial" charset="0"/>
        <a:buChar char="–"/>
        <a:defRPr sz="10200">
          <a:solidFill>
            <a:srgbClr val="000000"/>
          </a:solidFill>
          <a:latin typeface="+mn-lt"/>
          <a:ea typeface="+mn-ea"/>
          <a:cs typeface="+mn-cs"/>
        </a:defRPr>
      </a:lvl4pPr>
      <a:lvl5pPr marL="10461625" indent="-1162050" algn="l" defTabSz="457200" rtl="0" eaLnBrk="0" fontAlgn="base" hangingPunct="0">
        <a:lnSpc>
          <a:spcPct val="93000"/>
        </a:lnSpc>
        <a:spcBef>
          <a:spcPts val="2550"/>
        </a:spcBef>
        <a:spcAft>
          <a:spcPct val="0"/>
        </a:spcAft>
        <a:buClr>
          <a:srgbClr val="000000"/>
        </a:buClr>
        <a:buSzPct val="100000"/>
        <a:buFont typeface="Arial" charset="0"/>
        <a:buChar char="»"/>
        <a:defRPr sz="10200">
          <a:solidFill>
            <a:srgbClr val="000000"/>
          </a:solidFill>
          <a:latin typeface="+mn-lt"/>
          <a:ea typeface="+mn-ea"/>
          <a:cs typeface="+mn-cs"/>
        </a:defRPr>
      </a:lvl5pPr>
      <a:lvl6pPr marL="10918825" indent="-1162050" algn="l" defTabSz="457200" rtl="0" fontAlgn="base">
        <a:lnSpc>
          <a:spcPct val="93000"/>
        </a:lnSpc>
        <a:spcBef>
          <a:spcPts val="2550"/>
        </a:spcBef>
        <a:spcAft>
          <a:spcPct val="0"/>
        </a:spcAft>
        <a:buClr>
          <a:srgbClr val="000000"/>
        </a:buClr>
        <a:buSzPct val="100000"/>
        <a:buFont typeface="Arial" charset="0"/>
        <a:buChar char="»"/>
        <a:defRPr sz="10200">
          <a:solidFill>
            <a:srgbClr val="000000"/>
          </a:solidFill>
          <a:latin typeface="+mn-lt"/>
          <a:ea typeface="+mn-ea"/>
          <a:cs typeface="+mn-cs"/>
        </a:defRPr>
      </a:lvl6pPr>
      <a:lvl7pPr marL="11376025" indent="-1162050" algn="l" defTabSz="457200" rtl="0" fontAlgn="base">
        <a:lnSpc>
          <a:spcPct val="93000"/>
        </a:lnSpc>
        <a:spcBef>
          <a:spcPts val="2550"/>
        </a:spcBef>
        <a:spcAft>
          <a:spcPct val="0"/>
        </a:spcAft>
        <a:buClr>
          <a:srgbClr val="000000"/>
        </a:buClr>
        <a:buSzPct val="100000"/>
        <a:buFont typeface="Arial" charset="0"/>
        <a:buChar char="»"/>
        <a:defRPr sz="10200">
          <a:solidFill>
            <a:srgbClr val="000000"/>
          </a:solidFill>
          <a:latin typeface="+mn-lt"/>
          <a:ea typeface="+mn-ea"/>
          <a:cs typeface="+mn-cs"/>
        </a:defRPr>
      </a:lvl7pPr>
      <a:lvl8pPr marL="11833225" indent="-1162050" algn="l" defTabSz="457200" rtl="0" fontAlgn="base">
        <a:lnSpc>
          <a:spcPct val="93000"/>
        </a:lnSpc>
        <a:spcBef>
          <a:spcPts val="2550"/>
        </a:spcBef>
        <a:spcAft>
          <a:spcPct val="0"/>
        </a:spcAft>
        <a:buClr>
          <a:srgbClr val="000000"/>
        </a:buClr>
        <a:buSzPct val="100000"/>
        <a:buFont typeface="Arial" charset="0"/>
        <a:buChar char="»"/>
        <a:defRPr sz="10200">
          <a:solidFill>
            <a:srgbClr val="000000"/>
          </a:solidFill>
          <a:latin typeface="+mn-lt"/>
          <a:ea typeface="+mn-ea"/>
          <a:cs typeface="+mn-cs"/>
        </a:defRPr>
      </a:lvl8pPr>
      <a:lvl9pPr marL="12290425" indent="-1162050" algn="l" defTabSz="457200" rtl="0" fontAlgn="base">
        <a:lnSpc>
          <a:spcPct val="93000"/>
        </a:lnSpc>
        <a:spcBef>
          <a:spcPts val="2550"/>
        </a:spcBef>
        <a:spcAft>
          <a:spcPct val="0"/>
        </a:spcAft>
        <a:buClr>
          <a:srgbClr val="000000"/>
        </a:buClr>
        <a:buSzPct val="100000"/>
        <a:buFont typeface="Arial" charset="0"/>
        <a:buChar char="»"/>
        <a:defRPr sz="102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doi.org/10.1037/0022-3514.74.6.1464" TargetMode="External"/><Relationship Id="rId5" Type="http://schemas.openxmlformats.org/officeDocument/2006/relationships/hyperlink" Target="https://doi.org/10.1037/pspa0000160" TargetMode="External"/><Relationship Id="rId4" Type="http://schemas.openxmlformats.org/officeDocument/2006/relationships/image" Target="../media/image2.png"/><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187752" y="-127135"/>
            <a:ext cx="44078952" cy="2895281"/>
          </a:xfrm>
          <a:prstGeom prst="rect">
            <a:avLst/>
          </a:prstGeom>
          <a:solidFill>
            <a:srgbClr val="C00000"/>
          </a:solidFill>
          <a:ln>
            <a:solidFill>
              <a:schemeClr val="tx1"/>
            </a:solidFill>
          </a:ln>
          <a:extLs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eaLnBrk="0" hangingPunct="0">
              <a:defRPr>
                <a:solidFill>
                  <a:schemeClr val="bg1"/>
                </a:solidFill>
                <a:latin typeface="Arial" charset="0"/>
                <a:ea typeface="Arial Unicode MS" pitchFamily="34" charset="-128"/>
                <a:cs typeface="Arial Unicode MS" pitchFamily="34" charset="-128"/>
              </a:defRPr>
            </a:lvl1pPr>
            <a:lvl2pPr marL="742950" indent="-285750" eaLnBrk="0" hangingPunct="0">
              <a:defRPr>
                <a:solidFill>
                  <a:schemeClr val="bg1"/>
                </a:solidFill>
                <a:latin typeface="Arial" charset="0"/>
                <a:ea typeface="Arial Unicode MS" pitchFamily="34" charset="-128"/>
                <a:cs typeface="Arial Unicode MS" pitchFamily="34" charset="-128"/>
              </a:defRPr>
            </a:lvl2pPr>
            <a:lvl3pPr marL="1143000" indent="-228600" eaLnBrk="0" hangingPunct="0">
              <a:defRPr>
                <a:solidFill>
                  <a:schemeClr val="bg1"/>
                </a:solidFill>
                <a:latin typeface="Arial" charset="0"/>
                <a:ea typeface="Arial Unicode MS" pitchFamily="34" charset="-128"/>
                <a:cs typeface="Arial Unicode MS" pitchFamily="34" charset="-128"/>
              </a:defRPr>
            </a:lvl3pPr>
            <a:lvl4pPr marL="1600200" indent="-228600" eaLnBrk="0" hangingPunct="0">
              <a:defRPr>
                <a:solidFill>
                  <a:schemeClr val="bg1"/>
                </a:solidFill>
                <a:latin typeface="Arial" charset="0"/>
                <a:ea typeface="Arial Unicode MS" pitchFamily="34" charset="-128"/>
                <a:cs typeface="Arial Unicode MS" pitchFamily="34" charset="-128"/>
              </a:defRPr>
            </a:lvl4pPr>
            <a:lvl5pPr marL="2057400" indent="-228600" eaLnBrk="0" hangingPunct="0">
              <a:defRPr>
                <a:solidFill>
                  <a:schemeClr val="bg1"/>
                </a:solidFill>
                <a:latin typeface="Arial" charset="0"/>
                <a:ea typeface="Arial Unicode MS" pitchFamily="34" charset="-128"/>
                <a:cs typeface="Arial Unicode MS"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9pPr>
          </a:lstStyle>
          <a:p>
            <a:pPr algn="ctr" eaLnBrk="1" hangingPunct="1">
              <a:lnSpc>
                <a:spcPct val="100000"/>
              </a:lnSpc>
              <a:buClr>
                <a:srgbClr val="FFFFFF"/>
              </a:buClr>
            </a:pPr>
            <a:r>
              <a:rPr lang="en-GB" sz="8200" b="1" dirty="0">
                <a:solidFill>
                  <a:srgbClr val="FFFFFF"/>
                </a:solidFill>
              </a:rPr>
              <a:t>Using the Implicit Associations Task to Investigate Implicit Bias Towards Single Parents</a:t>
            </a:r>
            <a:r>
              <a:rPr lang="en-GB" sz="8000" b="1" dirty="0">
                <a:solidFill>
                  <a:srgbClr val="FFFFFF"/>
                </a:solidFill>
              </a:rPr>
              <a:t>  </a:t>
            </a:r>
          </a:p>
          <a:p>
            <a:pPr algn="ctr" eaLnBrk="1" hangingPunct="1">
              <a:lnSpc>
                <a:spcPct val="100000"/>
              </a:lnSpc>
              <a:buClr>
                <a:srgbClr val="FFFFFF"/>
              </a:buClr>
            </a:pPr>
            <a:r>
              <a:rPr lang="en-GB" sz="5000" b="1" dirty="0">
                <a:solidFill>
                  <a:srgbClr val="FFFFFF"/>
                </a:solidFill>
              </a:rPr>
              <a:t>Mary Cassidy, Lane </a:t>
            </a:r>
            <a:r>
              <a:rPr lang="en-GB" sz="5000" b="1" dirty="0" err="1">
                <a:solidFill>
                  <a:srgbClr val="FFFFFF"/>
                </a:solidFill>
              </a:rPr>
              <a:t>Berisford</a:t>
            </a:r>
            <a:r>
              <a:rPr lang="en-GB" sz="5000" b="1" dirty="0">
                <a:solidFill>
                  <a:srgbClr val="FFFFFF"/>
                </a:solidFill>
              </a:rPr>
              <a:t>, Michael Andreychik, &amp; Shannon Harding  </a:t>
            </a:r>
          </a:p>
          <a:p>
            <a:pPr algn="ctr" eaLnBrk="1" hangingPunct="1">
              <a:lnSpc>
                <a:spcPct val="100000"/>
              </a:lnSpc>
              <a:buClr>
                <a:srgbClr val="FFFFFF"/>
              </a:buClr>
            </a:pPr>
            <a:r>
              <a:rPr lang="en-GB" sz="5000" b="1" dirty="0">
                <a:solidFill>
                  <a:srgbClr val="FFFFFF"/>
                </a:solidFill>
              </a:rPr>
              <a:t>Fairfield University</a:t>
            </a:r>
          </a:p>
        </p:txBody>
      </p:sp>
      <p:sp>
        <p:nvSpPr>
          <p:cNvPr id="2054" name="Text Box 63"/>
          <p:cNvSpPr txBox="1">
            <a:spLocks noChangeArrowheads="1"/>
          </p:cNvSpPr>
          <p:nvPr/>
        </p:nvSpPr>
        <p:spPr bwMode="auto">
          <a:xfrm>
            <a:off x="566665" y="3192793"/>
            <a:ext cx="10348408" cy="1325620"/>
          </a:xfrm>
          <a:prstGeom prst="rect">
            <a:avLst/>
          </a:prstGeom>
          <a:solidFill>
            <a:srgbClr val="C00000"/>
          </a:solidFill>
          <a:ln>
            <a:solidFill>
              <a:schemeClr val="tx1"/>
            </a:solidFill>
          </a:ln>
          <a:extLs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9pPr>
          </a:lstStyle>
          <a:p>
            <a:pPr algn="ctr" eaLnBrk="1" hangingPunct="1">
              <a:lnSpc>
                <a:spcPct val="100000"/>
              </a:lnSpc>
              <a:buClr>
                <a:srgbClr val="FFFFFF"/>
              </a:buClr>
            </a:pPr>
            <a:r>
              <a:rPr lang="en-GB" sz="8000" dirty="0">
                <a:solidFill>
                  <a:srgbClr val="FFFFFF"/>
                </a:solidFill>
              </a:rPr>
              <a:t>Background</a:t>
            </a:r>
          </a:p>
        </p:txBody>
      </p:sp>
      <p:pic>
        <p:nvPicPr>
          <p:cNvPr id="2058" name="Picture 19" descr="FairfieldU_186_k_horiz300.t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02539" y="27889200"/>
            <a:ext cx="10403910" cy="42409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9" name="Text Box 31"/>
          <p:cNvSpPr txBox="1">
            <a:spLocks noChangeArrowheads="1"/>
          </p:cNvSpPr>
          <p:nvPr/>
        </p:nvSpPr>
        <p:spPr bwMode="auto">
          <a:xfrm>
            <a:off x="32817779" y="18440400"/>
            <a:ext cx="10596204" cy="1325620"/>
          </a:xfrm>
          <a:prstGeom prst="rect">
            <a:avLst/>
          </a:prstGeom>
          <a:solidFill>
            <a:srgbClr val="C00000"/>
          </a:solidFill>
          <a:ln>
            <a:solidFill>
              <a:schemeClr val="tx1"/>
            </a:solidFill>
          </a:ln>
          <a:extLs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9pPr>
          </a:lstStyle>
          <a:p>
            <a:pPr algn="ctr" eaLnBrk="1" hangingPunct="1">
              <a:lnSpc>
                <a:spcPct val="100000"/>
              </a:lnSpc>
              <a:buClr>
                <a:srgbClr val="FFFFFF"/>
              </a:buClr>
            </a:pPr>
            <a:r>
              <a:rPr lang="en-GB" sz="8000" dirty="0">
                <a:solidFill>
                  <a:srgbClr val="FFFFFF"/>
                </a:solidFill>
              </a:rPr>
              <a:t>References </a:t>
            </a:r>
          </a:p>
        </p:txBody>
      </p:sp>
      <p:sp>
        <p:nvSpPr>
          <p:cNvPr id="2060" name="Text Box 69"/>
          <p:cNvSpPr txBox="1">
            <a:spLocks noChangeArrowheads="1"/>
          </p:cNvSpPr>
          <p:nvPr/>
        </p:nvSpPr>
        <p:spPr bwMode="auto">
          <a:xfrm>
            <a:off x="29413200" y="14512511"/>
            <a:ext cx="10134600" cy="7219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eaLnBrk="0" hangingPunct="0">
              <a:defRPr>
                <a:solidFill>
                  <a:schemeClr val="bg1"/>
                </a:solidFill>
                <a:latin typeface="Arial" charset="0"/>
                <a:ea typeface="Arial Unicode MS" pitchFamily="34" charset="-128"/>
                <a:cs typeface="Arial Unicode MS" pitchFamily="34" charset="-128"/>
              </a:defRPr>
            </a:lvl1pPr>
            <a:lvl2pPr marL="742950" indent="-285750" eaLnBrk="0" hangingPunct="0">
              <a:defRPr>
                <a:solidFill>
                  <a:schemeClr val="bg1"/>
                </a:solidFill>
                <a:latin typeface="Arial" charset="0"/>
                <a:ea typeface="Arial Unicode MS" pitchFamily="34" charset="-128"/>
                <a:cs typeface="Arial Unicode MS" pitchFamily="34" charset="-128"/>
              </a:defRPr>
            </a:lvl2pPr>
            <a:lvl3pPr marL="1143000" indent="-228600" eaLnBrk="0" hangingPunct="0">
              <a:defRPr>
                <a:solidFill>
                  <a:schemeClr val="bg1"/>
                </a:solidFill>
                <a:latin typeface="Arial" charset="0"/>
                <a:ea typeface="Arial Unicode MS" pitchFamily="34" charset="-128"/>
                <a:cs typeface="Arial Unicode MS" pitchFamily="34" charset="-128"/>
              </a:defRPr>
            </a:lvl3pPr>
            <a:lvl4pPr marL="1600200" indent="-228600" eaLnBrk="0" hangingPunct="0">
              <a:defRPr>
                <a:solidFill>
                  <a:schemeClr val="bg1"/>
                </a:solidFill>
                <a:latin typeface="Arial" charset="0"/>
                <a:ea typeface="Arial Unicode MS" pitchFamily="34" charset="-128"/>
                <a:cs typeface="Arial Unicode MS" pitchFamily="34" charset="-128"/>
              </a:defRPr>
            </a:lvl4pPr>
            <a:lvl5pPr marL="2057400" indent="-228600" eaLnBrk="0" hangingPunct="0">
              <a:defRPr>
                <a:solidFill>
                  <a:schemeClr val="bg1"/>
                </a:solidFill>
                <a:latin typeface="Arial" charset="0"/>
                <a:ea typeface="Arial Unicode MS" pitchFamily="34" charset="-128"/>
                <a:cs typeface="Arial Unicode MS"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9pPr>
          </a:lstStyle>
          <a:p>
            <a:pPr eaLnBrk="1" hangingPunct="1"/>
            <a:endParaRPr lang="en-US" sz="2200" i="1" dirty="0">
              <a:solidFill>
                <a:srgbClr val="000000"/>
              </a:solidFill>
            </a:endParaRPr>
          </a:p>
          <a:p>
            <a:pPr eaLnBrk="1" hangingPunct="1"/>
            <a:endParaRPr lang="en-US" sz="2200" dirty="0">
              <a:solidFill>
                <a:schemeClr val="tx1"/>
              </a:solidFill>
            </a:endParaRPr>
          </a:p>
        </p:txBody>
      </p:sp>
      <p:sp>
        <p:nvSpPr>
          <p:cNvPr id="20" name="Text Box 69"/>
          <p:cNvSpPr txBox="1">
            <a:spLocks noChangeArrowheads="1"/>
          </p:cNvSpPr>
          <p:nvPr/>
        </p:nvSpPr>
        <p:spPr bwMode="auto">
          <a:xfrm>
            <a:off x="566665" y="18456116"/>
            <a:ext cx="10177535" cy="12557284"/>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bg1"/>
                </a:solidFill>
                <a:latin typeface="Arial" charset="0"/>
                <a:ea typeface="Arial Unicode MS" pitchFamily="34" charset="-128"/>
                <a:cs typeface="Arial Unicode MS" pitchFamily="34" charset="-128"/>
              </a:defRPr>
            </a:lvl1pPr>
            <a:lvl2pPr marL="742950" indent="-285750" eaLnBrk="0" hangingPunct="0">
              <a:defRPr>
                <a:solidFill>
                  <a:schemeClr val="bg1"/>
                </a:solidFill>
                <a:latin typeface="Arial" charset="0"/>
                <a:ea typeface="Arial Unicode MS" pitchFamily="34" charset="-128"/>
                <a:cs typeface="Arial Unicode MS" pitchFamily="34" charset="-128"/>
              </a:defRPr>
            </a:lvl2pPr>
            <a:lvl3pPr marL="1143000" indent="-228600" eaLnBrk="0" hangingPunct="0">
              <a:defRPr>
                <a:solidFill>
                  <a:schemeClr val="bg1"/>
                </a:solidFill>
                <a:latin typeface="Arial" charset="0"/>
                <a:ea typeface="Arial Unicode MS" pitchFamily="34" charset="-128"/>
                <a:cs typeface="Arial Unicode MS" pitchFamily="34" charset="-128"/>
              </a:defRPr>
            </a:lvl3pPr>
            <a:lvl4pPr marL="1600200" indent="-228600" eaLnBrk="0" hangingPunct="0">
              <a:defRPr>
                <a:solidFill>
                  <a:schemeClr val="bg1"/>
                </a:solidFill>
                <a:latin typeface="Arial" charset="0"/>
                <a:ea typeface="Arial Unicode MS" pitchFamily="34" charset="-128"/>
                <a:cs typeface="Arial Unicode MS" pitchFamily="34" charset="-128"/>
              </a:defRPr>
            </a:lvl4pPr>
            <a:lvl5pPr marL="2057400" indent="-228600" eaLnBrk="0" hangingPunct="0">
              <a:defRPr>
                <a:solidFill>
                  <a:schemeClr val="bg1"/>
                </a:solidFill>
                <a:latin typeface="Arial" charset="0"/>
                <a:ea typeface="Arial Unicode MS" pitchFamily="34" charset="-128"/>
                <a:cs typeface="Arial Unicode MS"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9pPr>
          </a:lstStyle>
          <a:p>
            <a:pPr eaLnBrk="1" hangingPunct="1">
              <a:lnSpc>
                <a:spcPct val="90000"/>
              </a:lnSpc>
            </a:pPr>
            <a:r>
              <a:rPr lang="en-US" sz="3600" u="sng" dirty="0">
                <a:solidFill>
                  <a:schemeClr val="tx1"/>
                </a:solidFill>
              </a:rPr>
              <a:t>Participants:</a:t>
            </a:r>
            <a:r>
              <a:rPr lang="en-US" sz="3600" i="1" dirty="0">
                <a:solidFill>
                  <a:schemeClr val="tx1"/>
                </a:solidFill>
              </a:rPr>
              <a:t> </a:t>
            </a:r>
            <a:r>
              <a:rPr lang="en-US" sz="3600" dirty="0">
                <a:solidFill>
                  <a:schemeClr val="tx1"/>
                </a:solidFill>
              </a:rPr>
              <a:t>163 participants (approximately half men and half women) drawn from Amazon’s Mechanical Turk </a:t>
            </a:r>
          </a:p>
          <a:p>
            <a:pPr eaLnBrk="1" hangingPunct="1">
              <a:lnSpc>
                <a:spcPct val="90000"/>
              </a:lnSpc>
            </a:pPr>
            <a:endParaRPr lang="en-US" sz="3600" i="1" dirty="0">
              <a:solidFill>
                <a:schemeClr val="tx1"/>
              </a:solidFill>
            </a:endParaRPr>
          </a:p>
          <a:p>
            <a:pPr eaLnBrk="1" hangingPunct="1">
              <a:lnSpc>
                <a:spcPct val="90000"/>
              </a:lnSpc>
            </a:pPr>
            <a:r>
              <a:rPr lang="en-US" sz="3600" i="1" dirty="0">
                <a:solidFill>
                  <a:schemeClr val="tx1"/>
                </a:solidFill>
              </a:rPr>
              <a:t>Measure of implicit attitudes: </a:t>
            </a:r>
            <a:r>
              <a:rPr lang="en-US" sz="3600" dirty="0">
                <a:solidFill>
                  <a:schemeClr val="tx1"/>
                </a:solidFill>
              </a:rPr>
              <a:t>Participants completed an Implicit Association Test (IAT; Greenwald, McGhee, &amp; Schwartz, 1998) that measured the strength of their automatic associations between the concepts “Good” and “Bad” and the categories “Single Mother” and “Single Father”</a:t>
            </a:r>
          </a:p>
          <a:p>
            <a:pPr eaLnBrk="1" hangingPunct="1">
              <a:lnSpc>
                <a:spcPct val="90000"/>
              </a:lnSpc>
            </a:pPr>
            <a:endParaRPr lang="en-US" sz="3600" dirty="0">
              <a:solidFill>
                <a:schemeClr val="tx1"/>
              </a:solidFill>
            </a:endParaRPr>
          </a:p>
          <a:p>
            <a:pPr eaLnBrk="1" hangingPunct="1">
              <a:lnSpc>
                <a:spcPct val="90000"/>
              </a:lnSpc>
            </a:pPr>
            <a:endParaRPr lang="en-US" sz="3600" i="1" dirty="0">
              <a:solidFill>
                <a:schemeClr val="tx1"/>
              </a:solidFill>
            </a:endParaRPr>
          </a:p>
          <a:p>
            <a:pPr eaLnBrk="1" hangingPunct="1">
              <a:lnSpc>
                <a:spcPct val="90000"/>
              </a:lnSpc>
            </a:pPr>
            <a:endParaRPr lang="en-US" sz="3600" i="1" dirty="0">
              <a:solidFill>
                <a:schemeClr val="tx1"/>
              </a:solidFill>
            </a:endParaRPr>
          </a:p>
          <a:p>
            <a:pPr eaLnBrk="1" hangingPunct="1">
              <a:lnSpc>
                <a:spcPct val="90000"/>
              </a:lnSpc>
            </a:pPr>
            <a:endParaRPr lang="en-US" sz="3600" i="1" dirty="0">
              <a:solidFill>
                <a:schemeClr val="tx1"/>
              </a:solidFill>
            </a:endParaRPr>
          </a:p>
          <a:p>
            <a:pPr eaLnBrk="1" hangingPunct="1">
              <a:lnSpc>
                <a:spcPct val="90000"/>
              </a:lnSpc>
            </a:pPr>
            <a:endParaRPr lang="en-US" sz="3600" i="1" dirty="0">
              <a:solidFill>
                <a:schemeClr val="tx1"/>
              </a:solidFill>
            </a:endParaRPr>
          </a:p>
          <a:p>
            <a:pPr eaLnBrk="1" hangingPunct="1">
              <a:lnSpc>
                <a:spcPct val="90000"/>
              </a:lnSpc>
            </a:pPr>
            <a:endParaRPr lang="en-US" sz="3600" i="1" dirty="0">
              <a:solidFill>
                <a:schemeClr val="tx1"/>
              </a:solidFill>
            </a:endParaRPr>
          </a:p>
          <a:p>
            <a:pPr eaLnBrk="1" hangingPunct="1">
              <a:lnSpc>
                <a:spcPct val="90000"/>
              </a:lnSpc>
            </a:pPr>
            <a:endParaRPr lang="en-US" sz="3600" i="1" dirty="0">
              <a:solidFill>
                <a:schemeClr val="tx1"/>
              </a:solidFill>
            </a:endParaRPr>
          </a:p>
          <a:p>
            <a:pPr eaLnBrk="1" hangingPunct="1">
              <a:lnSpc>
                <a:spcPct val="90000"/>
              </a:lnSpc>
            </a:pPr>
            <a:endParaRPr lang="en-US" sz="3600" i="1" dirty="0">
              <a:solidFill>
                <a:schemeClr val="tx1"/>
              </a:solidFill>
            </a:endParaRPr>
          </a:p>
          <a:p>
            <a:pPr eaLnBrk="1" hangingPunct="1">
              <a:lnSpc>
                <a:spcPct val="90000"/>
              </a:lnSpc>
            </a:pPr>
            <a:endParaRPr lang="en-US" sz="3600" i="1" dirty="0">
              <a:solidFill>
                <a:schemeClr val="tx1"/>
              </a:solidFill>
            </a:endParaRPr>
          </a:p>
          <a:p>
            <a:pPr eaLnBrk="1" hangingPunct="1">
              <a:lnSpc>
                <a:spcPct val="90000"/>
              </a:lnSpc>
            </a:pPr>
            <a:endParaRPr lang="en-US" sz="3600" i="1" dirty="0">
              <a:solidFill>
                <a:schemeClr val="tx1"/>
              </a:solidFill>
            </a:endParaRPr>
          </a:p>
          <a:p>
            <a:pPr eaLnBrk="1" hangingPunct="1">
              <a:lnSpc>
                <a:spcPct val="90000"/>
              </a:lnSpc>
            </a:pPr>
            <a:endParaRPr lang="en-US" sz="3600" i="1" dirty="0">
              <a:solidFill>
                <a:schemeClr val="tx1"/>
              </a:solidFill>
            </a:endParaRPr>
          </a:p>
          <a:p>
            <a:pPr eaLnBrk="1" hangingPunct="1">
              <a:lnSpc>
                <a:spcPct val="90000"/>
              </a:lnSpc>
            </a:pPr>
            <a:endParaRPr lang="en-US" sz="3600" i="1" dirty="0">
              <a:solidFill>
                <a:schemeClr val="tx1"/>
              </a:solidFill>
            </a:endParaRPr>
          </a:p>
          <a:p>
            <a:pPr eaLnBrk="1" hangingPunct="1">
              <a:lnSpc>
                <a:spcPct val="90000"/>
              </a:lnSpc>
            </a:pPr>
            <a:endParaRPr lang="en-US" sz="3600" i="1" dirty="0">
              <a:solidFill>
                <a:schemeClr val="tx1"/>
              </a:solidFill>
            </a:endParaRPr>
          </a:p>
          <a:p>
            <a:pPr eaLnBrk="1" hangingPunct="1">
              <a:lnSpc>
                <a:spcPct val="90000"/>
              </a:lnSpc>
            </a:pPr>
            <a:endParaRPr lang="en-US" sz="3600" i="1" dirty="0">
              <a:solidFill>
                <a:schemeClr val="tx1"/>
              </a:solidFill>
            </a:endParaRPr>
          </a:p>
        </p:txBody>
      </p:sp>
      <p:sp>
        <p:nvSpPr>
          <p:cNvPr id="3" name="TextBox 2"/>
          <p:cNvSpPr txBox="1"/>
          <p:nvPr/>
        </p:nvSpPr>
        <p:spPr>
          <a:xfrm>
            <a:off x="32989852" y="5373544"/>
            <a:ext cx="10373431" cy="12457256"/>
          </a:xfrm>
          <a:prstGeom prst="rect">
            <a:avLst/>
          </a:prstGeom>
          <a:solidFill>
            <a:schemeClr val="bg1"/>
          </a:solidFill>
        </p:spPr>
        <p:txBody>
          <a:bodyPr wrap="square" rtlCol="0">
            <a:spAutoFit/>
          </a:bodyPr>
          <a:lstStyle/>
          <a:p>
            <a:r>
              <a:rPr lang="en-US" sz="3600" dirty="0">
                <a:solidFill>
                  <a:schemeClr val="tx1"/>
                </a:solidFill>
              </a:rPr>
              <a:t>Recent years have seen a great deal of research on implicit attitudes. This research has consistently shown only small correlations between people’s implicit and explicit attitudes. To date, no research exists examining implicit attitudes toward single parents. </a:t>
            </a:r>
          </a:p>
          <a:p>
            <a:endParaRPr lang="en-US" sz="3600" dirty="0">
              <a:solidFill>
                <a:schemeClr val="tx1"/>
              </a:solidFill>
            </a:endParaRPr>
          </a:p>
          <a:p>
            <a:r>
              <a:rPr lang="en-US" sz="3600" dirty="0">
                <a:solidFill>
                  <a:schemeClr val="tx1"/>
                </a:solidFill>
              </a:rPr>
              <a:t>Study 1 showed that people hold more positive implicit associations with Single Mothers than with Single Fathers. </a:t>
            </a:r>
          </a:p>
          <a:p>
            <a:endParaRPr lang="en-US" sz="3600" dirty="0">
              <a:solidFill>
                <a:schemeClr val="tx1"/>
              </a:solidFill>
            </a:endParaRPr>
          </a:p>
          <a:p>
            <a:r>
              <a:rPr lang="en-US" sz="3600" dirty="0">
                <a:solidFill>
                  <a:schemeClr val="tx1"/>
                </a:solidFill>
              </a:rPr>
              <a:t>Study 2 showed that the reason for participants’ implicit preference for Single Mothers is that people have positive implicit associations with Single Mothers, but neutral implicit associations with Single Fathers. And, consistent with past work, both studies showed almost no correlation between implicit and explicit attitudes toward single parents.</a:t>
            </a:r>
          </a:p>
          <a:p>
            <a:endParaRPr lang="en-US" sz="3600" dirty="0">
              <a:solidFill>
                <a:schemeClr val="tx1"/>
              </a:solidFill>
            </a:endParaRPr>
          </a:p>
          <a:p>
            <a:r>
              <a:rPr lang="en-US" sz="3600" dirty="0">
                <a:solidFill>
                  <a:schemeClr val="tx1"/>
                </a:solidFill>
              </a:rPr>
              <a:t>Future work is needed to better understand the source of people’s implicit attitudes toward single parents as well as how (and whether) these attitudes might relate to behavior.</a:t>
            </a:r>
          </a:p>
        </p:txBody>
      </p:sp>
      <p:sp>
        <p:nvSpPr>
          <p:cNvPr id="25" name="Text Box 69"/>
          <p:cNvSpPr txBox="1">
            <a:spLocks noChangeArrowheads="1"/>
          </p:cNvSpPr>
          <p:nvPr/>
        </p:nvSpPr>
        <p:spPr bwMode="auto">
          <a:xfrm>
            <a:off x="11304843" y="7905234"/>
            <a:ext cx="10187710" cy="7571303"/>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bg1"/>
                </a:solidFill>
                <a:latin typeface="Arial" charset="0"/>
                <a:ea typeface="Arial Unicode MS" pitchFamily="34" charset="-128"/>
                <a:cs typeface="Arial Unicode MS" pitchFamily="34" charset="-128"/>
              </a:defRPr>
            </a:lvl1pPr>
            <a:lvl2pPr marL="742950" indent="-285750" eaLnBrk="0" hangingPunct="0">
              <a:defRPr>
                <a:solidFill>
                  <a:schemeClr val="bg1"/>
                </a:solidFill>
                <a:latin typeface="Arial" charset="0"/>
                <a:ea typeface="Arial Unicode MS" pitchFamily="34" charset="-128"/>
                <a:cs typeface="Arial Unicode MS" pitchFamily="34" charset="-128"/>
              </a:defRPr>
            </a:lvl2pPr>
            <a:lvl3pPr marL="1143000" indent="-228600" eaLnBrk="0" hangingPunct="0">
              <a:defRPr>
                <a:solidFill>
                  <a:schemeClr val="bg1"/>
                </a:solidFill>
                <a:latin typeface="Arial" charset="0"/>
                <a:ea typeface="Arial Unicode MS" pitchFamily="34" charset="-128"/>
                <a:cs typeface="Arial Unicode MS" pitchFamily="34" charset="-128"/>
              </a:defRPr>
            </a:lvl3pPr>
            <a:lvl4pPr marL="1600200" indent="-228600" eaLnBrk="0" hangingPunct="0">
              <a:defRPr>
                <a:solidFill>
                  <a:schemeClr val="bg1"/>
                </a:solidFill>
                <a:latin typeface="Arial" charset="0"/>
                <a:ea typeface="Arial Unicode MS" pitchFamily="34" charset="-128"/>
                <a:cs typeface="Arial Unicode MS" pitchFamily="34" charset="-128"/>
              </a:defRPr>
            </a:lvl4pPr>
            <a:lvl5pPr marL="2057400" indent="-228600" eaLnBrk="0" hangingPunct="0">
              <a:defRPr>
                <a:solidFill>
                  <a:schemeClr val="bg1"/>
                </a:solidFill>
                <a:latin typeface="Arial" charset="0"/>
                <a:ea typeface="Arial Unicode MS" pitchFamily="34" charset="-128"/>
                <a:cs typeface="Arial Unicode MS"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9pPr>
          </a:lstStyle>
          <a:p>
            <a:pPr eaLnBrk="1" hangingPunct="1">
              <a:lnSpc>
                <a:spcPct val="90000"/>
              </a:lnSpc>
            </a:pPr>
            <a:r>
              <a:rPr lang="en-US" sz="3600" dirty="0">
                <a:solidFill>
                  <a:schemeClr val="tx1"/>
                </a:solidFill>
              </a:rPr>
              <a:t>We found that participants showed stronger automatic associations between Single Mothers and Positive (and Single Fathers and Negative) than between Single Mothers and Negative (and Single Fathers and Positive), </a:t>
            </a:r>
            <a:r>
              <a:rPr lang="en-US" sz="3600" i="1" dirty="0">
                <a:solidFill>
                  <a:schemeClr val="tx1"/>
                </a:solidFill>
              </a:rPr>
              <a:t>t</a:t>
            </a:r>
            <a:r>
              <a:rPr lang="en-US" sz="3600" dirty="0">
                <a:solidFill>
                  <a:schemeClr val="tx1"/>
                </a:solidFill>
              </a:rPr>
              <a:t>(162)=-1.74, </a:t>
            </a:r>
            <a:r>
              <a:rPr lang="en-US" sz="3600" i="1" dirty="0">
                <a:solidFill>
                  <a:schemeClr val="tx1"/>
                </a:solidFill>
              </a:rPr>
              <a:t>p</a:t>
            </a:r>
            <a:r>
              <a:rPr lang="en-US" sz="3600" dirty="0">
                <a:solidFill>
                  <a:schemeClr val="tx1"/>
                </a:solidFill>
              </a:rPr>
              <a:t>=.08, </a:t>
            </a:r>
            <a:r>
              <a:rPr lang="en-US" sz="3600" i="1" dirty="0">
                <a:solidFill>
                  <a:schemeClr val="tx1"/>
                </a:solidFill>
              </a:rPr>
              <a:t>d</a:t>
            </a:r>
            <a:r>
              <a:rPr lang="en-US" sz="3600" dirty="0">
                <a:solidFill>
                  <a:schemeClr val="tx1"/>
                </a:solidFill>
              </a:rPr>
              <a:t>=-.14.</a:t>
            </a:r>
          </a:p>
          <a:p>
            <a:pPr eaLnBrk="1" hangingPunct="1">
              <a:lnSpc>
                <a:spcPct val="90000"/>
              </a:lnSpc>
            </a:pPr>
            <a:endParaRPr lang="en-US" sz="3600" dirty="0">
              <a:solidFill>
                <a:schemeClr val="tx1"/>
              </a:solidFill>
            </a:endParaRPr>
          </a:p>
          <a:p>
            <a:pPr eaLnBrk="1" hangingPunct="1">
              <a:lnSpc>
                <a:spcPct val="90000"/>
              </a:lnSpc>
            </a:pPr>
            <a:r>
              <a:rPr lang="en-US" sz="3600" dirty="0">
                <a:solidFill>
                  <a:schemeClr val="tx1"/>
                </a:solidFill>
              </a:rPr>
              <a:t>However, participants did not show an explicit preference for Single Mothers relative to Single Fathers, </a:t>
            </a:r>
            <a:r>
              <a:rPr lang="en-US" sz="3600" i="1" dirty="0">
                <a:solidFill>
                  <a:schemeClr val="tx1"/>
                </a:solidFill>
              </a:rPr>
              <a:t>t</a:t>
            </a:r>
            <a:r>
              <a:rPr lang="en-US" sz="3600" dirty="0">
                <a:solidFill>
                  <a:schemeClr val="tx1"/>
                </a:solidFill>
              </a:rPr>
              <a:t>(162)=-.62, </a:t>
            </a:r>
            <a:r>
              <a:rPr lang="en-US" sz="3600" i="1" dirty="0">
                <a:solidFill>
                  <a:schemeClr val="tx1"/>
                </a:solidFill>
              </a:rPr>
              <a:t>p</a:t>
            </a:r>
            <a:r>
              <a:rPr lang="en-US" sz="3600" dirty="0">
                <a:solidFill>
                  <a:schemeClr val="tx1"/>
                </a:solidFill>
              </a:rPr>
              <a:t>=54, </a:t>
            </a:r>
            <a:r>
              <a:rPr lang="en-US" sz="3600" i="1" dirty="0">
                <a:solidFill>
                  <a:schemeClr val="tx1"/>
                </a:solidFill>
              </a:rPr>
              <a:t>d</a:t>
            </a:r>
            <a:r>
              <a:rPr lang="en-US" sz="3600" dirty="0">
                <a:solidFill>
                  <a:schemeClr val="tx1"/>
                </a:solidFill>
              </a:rPr>
              <a:t>=-.05.</a:t>
            </a:r>
          </a:p>
          <a:p>
            <a:pPr eaLnBrk="1" hangingPunct="1">
              <a:lnSpc>
                <a:spcPct val="90000"/>
              </a:lnSpc>
            </a:pPr>
            <a:endParaRPr lang="en-US" sz="3600" dirty="0">
              <a:solidFill>
                <a:schemeClr val="tx1"/>
              </a:solidFill>
            </a:endParaRPr>
          </a:p>
          <a:p>
            <a:pPr eaLnBrk="1" hangingPunct="1">
              <a:lnSpc>
                <a:spcPct val="90000"/>
              </a:lnSpc>
            </a:pPr>
            <a:r>
              <a:rPr lang="en-US" sz="3600" dirty="0">
                <a:solidFill>
                  <a:schemeClr val="tx1"/>
                </a:solidFill>
              </a:rPr>
              <a:t>In addition, there was a weak and non-significant correlation between participants’ implicit and explicit preferences for Single Mothers relative to Single Fathers, </a:t>
            </a:r>
            <a:r>
              <a:rPr lang="en-US" sz="3600" i="1" dirty="0">
                <a:solidFill>
                  <a:schemeClr val="tx1"/>
                </a:solidFill>
              </a:rPr>
              <a:t>r</a:t>
            </a:r>
            <a:r>
              <a:rPr lang="en-US" sz="3600" dirty="0">
                <a:solidFill>
                  <a:schemeClr val="tx1"/>
                </a:solidFill>
              </a:rPr>
              <a:t>(162)=0.03, </a:t>
            </a:r>
            <a:r>
              <a:rPr lang="en-US" sz="3600" i="1" dirty="0">
                <a:solidFill>
                  <a:schemeClr val="tx1"/>
                </a:solidFill>
              </a:rPr>
              <a:t>p</a:t>
            </a:r>
            <a:r>
              <a:rPr lang="en-US" sz="3600" dirty="0">
                <a:solidFill>
                  <a:schemeClr val="tx1"/>
                </a:solidFill>
              </a:rPr>
              <a:t>=.71</a:t>
            </a:r>
          </a:p>
        </p:txBody>
      </p:sp>
      <p:sp>
        <p:nvSpPr>
          <p:cNvPr id="8" name="TextBox 7">
            <a:extLst>
              <a:ext uri="{FF2B5EF4-FFF2-40B4-BE49-F238E27FC236}">
                <a16:creationId xmlns:a16="http://schemas.microsoft.com/office/drawing/2014/main" id="{C91F2E11-FEC3-0C4D-AC68-198B688E6253}"/>
              </a:ext>
            </a:extLst>
          </p:cNvPr>
          <p:cNvSpPr txBox="1"/>
          <p:nvPr/>
        </p:nvSpPr>
        <p:spPr>
          <a:xfrm>
            <a:off x="22077828" y="14706600"/>
            <a:ext cx="10282238" cy="7820411"/>
          </a:xfrm>
          <a:prstGeom prst="rect">
            <a:avLst/>
          </a:prstGeom>
          <a:solidFill>
            <a:schemeClr val="bg1"/>
          </a:solidFill>
        </p:spPr>
        <p:txBody>
          <a:bodyPr wrap="square" rtlCol="0">
            <a:spAutoFit/>
          </a:bodyPr>
          <a:lstStyle/>
          <a:p>
            <a:r>
              <a:rPr lang="en-US" sz="3600" dirty="0">
                <a:solidFill>
                  <a:schemeClr val="tx1"/>
                </a:solidFill>
              </a:rPr>
              <a:t>Our results indicated that participants displayed neutral associations with Single Fathers, </a:t>
            </a:r>
          </a:p>
          <a:p>
            <a:r>
              <a:rPr lang="en-US" sz="3600" i="1" dirty="0">
                <a:solidFill>
                  <a:schemeClr val="tx1"/>
                </a:solidFill>
              </a:rPr>
              <a:t>t</a:t>
            </a:r>
            <a:r>
              <a:rPr lang="en-US" sz="3600" dirty="0">
                <a:solidFill>
                  <a:schemeClr val="tx1"/>
                </a:solidFill>
              </a:rPr>
              <a:t>(99)= -.32, </a:t>
            </a:r>
            <a:r>
              <a:rPr lang="en-US" sz="3600" i="1" dirty="0">
                <a:solidFill>
                  <a:schemeClr val="tx1"/>
                </a:solidFill>
              </a:rPr>
              <a:t>p</a:t>
            </a:r>
            <a:r>
              <a:rPr lang="en-US" sz="3600" dirty="0">
                <a:solidFill>
                  <a:schemeClr val="tx1"/>
                </a:solidFill>
              </a:rPr>
              <a:t>=.75, </a:t>
            </a:r>
            <a:r>
              <a:rPr lang="en-US" sz="3600" i="1" dirty="0">
                <a:solidFill>
                  <a:schemeClr val="tx1"/>
                </a:solidFill>
              </a:rPr>
              <a:t>d</a:t>
            </a:r>
            <a:r>
              <a:rPr lang="en-US" sz="3600" dirty="0">
                <a:solidFill>
                  <a:schemeClr val="tx1"/>
                </a:solidFill>
              </a:rPr>
              <a:t>=-.03, but that they displayed positive associations with Single Mothers, </a:t>
            </a:r>
          </a:p>
          <a:p>
            <a:r>
              <a:rPr lang="en-US" sz="3600" i="1" dirty="0">
                <a:solidFill>
                  <a:schemeClr val="tx1"/>
                </a:solidFill>
              </a:rPr>
              <a:t>t</a:t>
            </a:r>
            <a:r>
              <a:rPr lang="en-US" sz="3600" dirty="0">
                <a:solidFill>
                  <a:schemeClr val="tx1"/>
                </a:solidFill>
              </a:rPr>
              <a:t>(99)= 3.44, </a:t>
            </a:r>
            <a:r>
              <a:rPr lang="en-US" sz="3600" i="1" dirty="0">
                <a:solidFill>
                  <a:schemeClr val="tx1"/>
                </a:solidFill>
              </a:rPr>
              <a:t>p</a:t>
            </a:r>
            <a:r>
              <a:rPr lang="en-US" sz="3600" dirty="0">
                <a:solidFill>
                  <a:schemeClr val="tx1"/>
                </a:solidFill>
              </a:rPr>
              <a:t>&lt;.001, </a:t>
            </a:r>
            <a:r>
              <a:rPr lang="en-US" sz="3600" i="1" dirty="0">
                <a:solidFill>
                  <a:schemeClr val="tx1"/>
                </a:solidFill>
              </a:rPr>
              <a:t>d</a:t>
            </a:r>
            <a:r>
              <a:rPr lang="en-US" sz="3600" dirty="0">
                <a:solidFill>
                  <a:schemeClr val="tx1"/>
                </a:solidFill>
              </a:rPr>
              <a:t>=.34.</a:t>
            </a:r>
          </a:p>
          <a:p>
            <a:endParaRPr lang="en-US" sz="3600" dirty="0">
              <a:solidFill>
                <a:schemeClr val="tx1"/>
              </a:solidFill>
            </a:endParaRPr>
          </a:p>
          <a:p>
            <a:r>
              <a:rPr lang="en-US" sz="3600" dirty="0">
                <a:solidFill>
                  <a:schemeClr val="tx1"/>
                </a:solidFill>
              </a:rPr>
              <a:t>In addition, there was no difference between participants’ absolute feelings toward Single Fathers and Single Mothers, </a:t>
            </a:r>
            <a:r>
              <a:rPr lang="en-US" sz="3600" i="1" dirty="0">
                <a:solidFill>
                  <a:schemeClr val="tx1"/>
                </a:solidFill>
              </a:rPr>
              <a:t>t</a:t>
            </a:r>
            <a:r>
              <a:rPr lang="en-US" sz="3600" dirty="0">
                <a:solidFill>
                  <a:schemeClr val="tx1"/>
                </a:solidFill>
              </a:rPr>
              <a:t>(99)=.56, </a:t>
            </a:r>
            <a:r>
              <a:rPr lang="en-US" sz="3600" i="1" dirty="0">
                <a:solidFill>
                  <a:schemeClr val="tx1"/>
                </a:solidFill>
              </a:rPr>
              <a:t>p</a:t>
            </a:r>
            <a:r>
              <a:rPr lang="en-US" sz="3600" dirty="0">
                <a:solidFill>
                  <a:schemeClr val="tx1"/>
                </a:solidFill>
              </a:rPr>
              <a:t>=.58,</a:t>
            </a:r>
            <a:r>
              <a:rPr lang="en-US" sz="3600" i="1" dirty="0">
                <a:solidFill>
                  <a:schemeClr val="tx1"/>
                </a:solidFill>
              </a:rPr>
              <a:t> d</a:t>
            </a:r>
            <a:r>
              <a:rPr lang="en-US" sz="3600" dirty="0">
                <a:solidFill>
                  <a:schemeClr val="tx1"/>
                </a:solidFill>
              </a:rPr>
              <a:t>=.06.</a:t>
            </a:r>
          </a:p>
          <a:p>
            <a:endParaRPr lang="en-US" sz="3600" dirty="0">
              <a:solidFill>
                <a:schemeClr val="tx1"/>
              </a:solidFill>
            </a:endParaRPr>
          </a:p>
          <a:p>
            <a:r>
              <a:rPr lang="en-US" sz="3600" dirty="0">
                <a:solidFill>
                  <a:schemeClr val="tx1"/>
                </a:solidFill>
              </a:rPr>
              <a:t>There were weak and non-significant correlations between participants’ implicit and explicit attitudes toward both Single Fathers, </a:t>
            </a:r>
            <a:r>
              <a:rPr lang="en-US" sz="3600" i="1" dirty="0">
                <a:solidFill>
                  <a:schemeClr val="tx1"/>
                </a:solidFill>
              </a:rPr>
              <a:t>r</a:t>
            </a:r>
            <a:r>
              <a:rPr lang="en-US" sz="3600" dirty="0">
                <a:solidFill>
                  <a:schemeClr val="tx1"/>
                </a:solidFill>
              </a:rPr>
              <a:t>(99)=.09,</a:t>
            </a:r>
            <a:r>
              <a:rPr lang="en-US" sz="3600" i="1" dirty="0">
                <a:solidFill>
                  <a:schemeClr val="tx1"/>
                </a:solidFill>
              </a:rPr>
              <a:t>p</a:t>
            </a:r>
            <a:r>
              <a:rPr lang="en-US" sz="3600" dirty="0">
                <a:solidFill>
                  <a:schemeClr val="tx1"/>
                </a:solidFill>
              </a:rPr>
              <a:t>=.36, and Single Mothers, </a:t>
            </a:r>
            <a:r>
              <a:rPr lang="en-US" sz="3600" i="1" dirty="0">
                <a:solidFill>
                  <a:schemeClr val="tx1"/>
                </a:solidFill>
              </a:rPr>
              <a:t>r</a:t>
            </a:r>
            <a:r>
              <a:rPr lang="en-US" sz="3600" dirty="0">
                <a:solidFill>
                  <a:schemeClr val="tx1"/>
                </a:solidFill>
              </a:rPr>
              <a:t>(99)=-.17, </a:t>
            </a:r>
            <a:r>
              <a:rPr lang="en-US" sz="3600" i="1" dirty="0">
                <a:solidFill>
                  <a:schemeClr val="tx1"/>
                </a:solidFill>
              </a:rPr>
              <a:t>p</a:t>
            </a:r>
            <a:r>
              <a:rPr lang="en-US" sz="3600" dirty="0">
                <a:solidFill>
                  <a:schemeClr val="tx1"/>
                </a:solidFill>
              </a:rPr>
              <a:t>=10.</a:t>
            </a:r>
          </a:p>
        </p:txBody>
      </p:sp>
      <p:pic>
        <p:nvPicPr>
          <p:cNvPr id="12" name="Picture 11" descr="A screenshot of a cell phone&#10;&#10;Description automatically generated">
            <a:extLst>
              <a:ext uri="{FF2B5EF4-FFF2-40B4-BE49-F238E27FC236}">
                <a16:creationId xmlns:a16="http://schemas.microsoft.com/office/drawing/2014/main" id="{C4446FB3-E178-CD41-ADDE-3E6FB01064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116" y="24752336"/>
            <a:ext cx="10177536" cy="5956264"/>
          </a:xfrm>
          <a:prstGeom prst="rect">
            <a:avLst/>
          </a:prstGeom>
        </p:spPr>
      </p:pic>
      <p:sp>
        <p:nvSpPr>
          <p:cNvPr id="18" name="TextBox 17">
            <a:extLst>
              <a:ext uri="{FF2B5EF4-FFF2-40B4-BE49-F238E27FC236}">
                <a16:creationId xmlns:a16="http://schemas.microsoft.com/office/drawing/2014/main" id="{430A6757-3F76-264A-982F-8A06B509CF76}"/>
              </a:ext>
            </a:extLst>
          </p:cNvPr>
          <p:cNvSpPr txBox="1"/>
          <p:nvPr/>
        </p:nvSpPr>
        <p:spPr>
          <a:xfrm>
            <a:off x="477217" y="5148364"/>
            <a:ext cx="10072831" cy="10396436"/>
          </a:xfrm>
          <a:prstGeom prst="rect">
            <a:avLst/>
          </a:prstGeom>
          <a:solidFill>
            <a:schemeClr val="bg1"/>
          </a:solidFill>
        </p:spPr>
        <p:txBody>
          <a:bodyPr wrap="square" rtlCol="0">
            <a:spAutoFit/>
          </a:bodyPr>
          <a:lstStyle/>
          <a:p>
            <a:r>
              <a:rPr lang="en-US" sz="3600" dirty="0">
                <a:solidFill>
                  <a:schemeClr val="tx1"/>
                </a:solidFill>
              </a:rPr>
              <a:t>Implicit attitudes are spontaneously activated evaluations toward an attitude object, while explicit attitudes are conscious attitudes that are formed deliberately. Research examining the degree of correspondence between implicit and explicit attitudes suggests at least some degree of discrepancy between people’s implicit and explicit attitudes (</a:t>
            </a:r>
            <a:r>
              <a:rPr lang="en-US" sz="3600" dirty="0" err="1">
                <a:solidFill>
                  <a:schemeClr val="tx1"/>
                </a:solidFill>
              </a:rPr>
              <a:t>Forscher</a:t>
            </a:r>
            <a:r>
              <a:rPr lang="en-US" sz="3600" dirty="0">
                <a:solidFill>
                  <a:schemeClr val="tx1"/>
                </a:solidFill>
              </a:rPr>
              <a:t>, et al., 2019). Although existing research has examined implicit attitudes in a wide range of domains, to our knowledge no studies have been conducted examining implicit and explicit attitudes toward single parents.</a:t>
            </a:r>
          </a:p>
          <a:p>
            <a:endParaRPr lang="en-US" sz="3600" dirty="0">
              <a:solidFill>
                <a:schemeClr val="tx1"/>
              </a:solidFill>
            </a:endParaRPr>
          </a:p>
          <a:p>
            <a:r>
              <a:rPr lang="en-US" sz="3600" dirty="0">
                <a:solidFill>
                  <a:schemeClr val="tx1"/>
                </a:solidFill>
              </a:rPr>
              <a:t>The present study aims to contribute to existing literature on implicit attitudes by </a:t>
            </a:r>
            <a:r>
              <a:rPr lang="en-US" sz="3600" b="1" dirty="0">
                <a:solidFill>
                  <a:schemeClr val="tx1"/>
                </a:solidFill>
              </a:rPr>
              <a:t>examining the extent of implicit bias toward single parents, as well the degree of correspondence between implicit and explicit attitudes toward single parents</a:t>
            </a:r>
            <a:r>
              <a:rPr lang="en-US" sz="3600" dirty="0">
                <a:solidFill>
                  <a:schemeClr val="tx1"/>
                </a:solidFill>
              </a:rPr>
              <a:t>. </a:t>
            </a:r>
          </a:p>
        </p:txBody>
      </p:sp>
      <p:sp>
        <p:nvSpPr>
          <p:cNvPr id="24" name="Text Box 63">
            <a:extLst>
              <a:ext uri="{FF2B5EF4-FFF2-40B4-BE49-F238E27FC236}">
                <a16:creationId xmlns:a16="http://schemas.microsoft.com/office/drawing/2014/main" id="{6EE64A10-54DB-4446-81C0-35C8B5580999}"/>
              </a:ext>
            </a:extLst>
          </p:cNvPr>
          <p:cNvSpPr txBox="1">
            <a:spLocks noChangeArrowheads="1"/>
          </p:cNvSpPr>
          <p:nvPr/>
        </p:nvSpPr>
        <p:spPr bwMode="auto">
          <a:xfrm>
            <a:off x="11500740" y="5867730"/>
            <a:ext cx="9991814" cy="1323257"/>
          </a:xfrm>
          <a:prstGeom prst="rect">
            <a:avLst/>
          </a:prstGeom>
          <a:solidFill>
            <a:srgbClr val="C00000"/>
          </a:solidFill>
          <a:ln>
            <a:solidFill>
              <a:schemeClr val="tx1"/>
            </a:solidFill>
          </a:ln>
          <a:extLs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9pPr>
          </a:lstStyle>
          <a:p>
            <a:pPr algn="ctr" eaLnBrk="1" hangingPunct="1">
              <a:lnSpc>
                <a:spcPct val="100000"/>
              </a:lnSpc>
              <a:buClr>
                <a:srgbClr val="FFFFFF"/>
              </a:buClr>
            </a:pPr>
            <a:r>
              <a:rPr lang="en-GB" sz="8000" dirty="0">
                <a:solidFill>
                  <a:srgbClr val="FFFFFF"/>
                </a:solidFill>
              </a:rPr>
              <a:t>Study 1 Results</a:t>
            </a:r>
          </a:p>
        </p:txBody>
      </p:sp>
      <p:sp>
        <p:nvSpPr>
          <p:cNvPr id="26" name="Text Box 63">
            <a:extLst>
              <a:ext uri="{FF2B5EF4-FFF2-40B4-BE49-F238E27FC236}">
                <a16:creationId xmlns:a16="http://schemas.microsoft.com/office/drawing/2014/main" id="{2173E62C-BA2F-244F-A6A2-67AEA8876163}"/>
              </a:ext>
            </a:extLst>
          </p:cNvPr>
          <p:cNvSpPr txBox="1">
            <a:spLocks noChangeArrowheads="1"/>
          </p:cNvSpPr>
          <p:nvPr/>
        </p:nvSpPr>
        <p:spPr bwMode="auto">
          <a:xfrm>
            <a:off x="22077828" y="12725400"/>
            <a:ext cx="10282238" cy="1312863"/>
          </a:xfrm>
          <a:prstGeom prst="rect">
            <a:avLst/>
          </a:prstGeom>
          <a:solidFill>
            <a:srgbClr val="C00000"/>
          </a:solidFill>
          <a:ln>
            <a:solidFill>
              <a:schemeClr val="tx1"/>
            </a:solidFill>
          </a:ln>
          <a:extLs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9pPr>
          </a:lstStyle>
          <a:p>
            <a:pPr algn="ctr" eaLnBrk="1" hangingPunct="1">
              <a:lnSpc>
                <a:spcPct val="100000"/>
              </a:lnSpc>
              <a:buClr>
                <a:srgbClr val="FFFFFF"/>
              </a:buClr>
            </a:pPr>
            <a:r>
              <a:rPr lang="en-GB" sz="8000" dirty="0">
                <a:solidFill>
                  <a:srgbClr val="FFFFFF"/>
                </a:solidFill>
              </a:rPr>
              <a:t>Study 2 Results </a:t>
            </a:r>
          </a:p>
        </p:txBody>
      </p:sp>
      <p:sp>
        <p:nvSpPr>
          <p:cNvPr id="27" name="Text Box 63">
            <a:extLst>
              <a:ext uri="{FF2B5EF4-FFF2-40B4-BE49-F238E27FC236}">
                <a16:creationId xmlns:a16="http://schemas.microsoft.com/office/drawing/2014/main" id="{70FF9AFF-806E-AB4F-A095-95B8F467DA3A}"/>
              </a:ext>
            </a:extLst>
          </p:cNvPr>
          <p:cNvSpPr txBox="1">
            <a:spLocks noChangeArrowheads="1"/>
          </p:cNvSpPr>
          <p:nvPr/>
        </p:nvSpPr>
        <p:spPr bwMode="auto">
          <a:xfrm>
            <a:off x="566665" y="16375392"/>
            <a:ext cx="10188088" cy="1325620"/>
          </a:xfrm>
          <a:prstGeom prst="rect">
            <a:avLst/>
          </a:prstGeom>
          <a:solidFill>
            <a:srgbClr val="C00000"/>
          </a:solidFill>
          <a:ln>
            <a:solidFill>
              <a:schemeClr val="tx1"/>
            </a:solidFill>
          </a:ln>
          <a:extLs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9pPr>
          </a:lstStyle>
          <a:p>
            <a:pPr algn="ctr" eaLnBrk="1" hangingPunct="1">
              <a:lnSpc>
                <a:spcPct val="100000"/>
              </a:lnSpc>
              <a:buClr>
                <a:srgbClr val="FFFFFF"/>
              </a:buClr>
            </a:pPr>
            <a:r>
              <a:rPr lang="en-GB" sz="8000" dirty="0">
                <a:solidFill>
                  <a:srgbClr val="FFFFFF"/>
                </a:solidFill>
              </a:rPr>
              <a:t>Study 1 Method</a:t>
            </a:r>
          </a:p>
        </p:txBody>
      </p:sp>
      <p:sp>
        <p:nvSpPr>
          <p:cNvPr id="28" name="Text Box 63">
            <a:extLst>
              <a:ext uri="{FF2B5EF4-FFF2-40B4-BE49-F238E27FC236}">
                <a16:creationId xmlns:a16="http://schemas.microsoft.com/office/drawing/2014/main" id="{3F6DA10F-093F-3B43-99E9-7D41ED88E6EC}"/>
              </a:ext>
            </a:extLst>
          </p:cNvPr>
          <p:cNvSpPr txBox="1">
            <a:spLocks noChangeArrowheads="1"/>
          </p:cNvSpPr>
          <p:nvPr/>
        </p:nvSpPr>
        <p:spPr bwMode="auto">
          <a:xfrm>
            <a:off x="11500740" y="24401793"/>
            <a:ext cx="9991813" cy="1325620"/>
          </a:xfrm>
          <a:prstGeom prst="rect">
            <a:avLst/>
          </a:prstGeom>
          <a:solidFill>
            <a:srgbClr val="C00000"/>
          </a:solidFill>
          <a:ln>
            <a:solidFill>
              <a:schemeClr val="tx1"/>
            </a:solidFill>
          </a:ln>
          <a:extLs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9pPr>
          </a:lstStyle>
          <a:p>
            <a:pPr algn="ctr" eaLnBrk="1" hangingPunct="1">
              <a:lnSpc>
                <a:spcPct val="100000"/>
              </a:lnSpc>
              <a:buClr>
                <a:srgbClr val="FFFFFF"/>
              </a:buClr>
            </a:pPr>
            <a:r>
              <a:rPr lang="en-GB" sz="8000" dirty="0">
                <a:solidFill>
                  <a:srgbClr val="FFFFFF"/>
                </a:solidFill>
              </a:rPr>
              <a:t>Study 2 Method </a:t>
            </a:r>
          </a:p>
        </p:txBody>
      </p:sp>
      <p:sp>
        <p:nvSpPr>
          <p:cNvPr id="13" name="TextBox 12">
            <a:extLst>
              <a:ext uri="{FF2B5EF4-FFF2-40B4-BE49-F238E27FC236}">
                <a16:creationId xmlns:a16="http://schemas.microsoft.com/office/drawing/2014/main" id="{BB9210D1-B3DD-804F-9D10-BFEF147E3555}"/>
              </a:ext>
            </a:extLst>
          </p:cNvPr>
          <p:cNvSpPr txBox="1"/>
          <p:nvPr/>
        </p:nvSpPr>
        <p:spPr>
          <a:xfrm>
            <a:off x="32931271" y="20193000"/>
            <a:ext cx="10373431" cy="3613105"/>
          </a:xfrm>
          <a:prstGeom prst="rect">
            <a:avLst/>
          </a:prstGeom>
          <a:solidFill>
            <a:schemeClr val="bg1"/>
          </a:solidFill>
        </p:spPr>
        <p:txBody>
          <a:bodyPr wrap="square" rtlCol="0">
            <a:spAutoFit/>
          </a:bodyPr>
          <a:lstStyle/>
          <a:p>
            <a:r>
              <a:rPr lang="en-US" sz="2400" dirty="0" err="1">
                <a:solidFill>
                  <a:schemeClr val="tx1"/>
                </a:solidFill>
              </a:rPr>
              <a:t>Forscher</a:t>
            </a:r>
            <a:r>
              <a:rPr lang="en-US" sz="2400" dirty="0">
                <a:solidFill>
                  <a:schemeClr val="tx1"/>
                </a:solidFill>
              </a:rPr>
              <a:t>, P. S., Lai, C. K., </a:t>
            </a:r>
            <a:r>
              <a:rPr lang="en-US" sz="2400" dirty="0" err="1">
                <a:solidFill>
                  <a:schemeClr val="tx1"/>
                </a:solidFill>
              </a:rPr>
              <a:t>Axt</a:t>
            </a:r>
            <a:r>
              <a:rPr lang="en-US" sz="2400" dirty="0">
                <a:solidFill>
                  <a:schemeClr val="tx1"/>
                </a:solidFill>
              </a:rPr>
              <a:t>, J. R., Ebersole, C. R., 	Herman, M., Devine, P. G., &amp; </a:t>
            </a:r>
            <a:r>
              <a:rPr lang="en-US" sz="2400" dirty="0" err="1">
                <a:solidFill>
                  <a:schemeClr val="tx1"/>
                </a:solidFill>
              </a:rPr>
              <a:t>Nosek</a:t>
            </a:r>
            <a:r>
              <a:rPr lang="en-US" sz="2400" dirty="0">
                <a:solidFill>
                  <a:schemeClr val="tx1"/>
                </a:solidFill>
              </a:rPr>
              <a:t>, B. A. (2019). A 	meta-analysis of procedures to change implicit measures. 	</a:t>
            </a:r>
            <a:r>
              <a:rPr lang="en-US" sz="2400" i="1" dirty="0">
                <a:solidFill>
                  <a:schemeClr val="tx1"/>
                </a:solidFill>
              </a:rPr>
              <a:t>Journal of Personality and Social Psychology, 117</a:t>
            </a:r>
            <a:r>
              <a:rPr lang="en-US" sz="2400" dirty="0">
                <a:solidFill>
                  <a:schemeClr val="tx1"/>
                </a:solidFill>
              </a:rPr>
              <a:t>(3), 	522-559. </a:t>
            </a:r>
            <a:r>
              <a:rPr lang="en-US" sz="2400" dirty="0">
                <a:solidFill>
                  <a:schemeClr val="tx1"/>
                </a:solidFill>
                <a:hlinkClick r:id="rId5"/>
              </a:rPr>
              <a:t>https://doi.org/10.1037/pspa0000160</a:t>
            </a:r>
            <a:endParaRPr lang="en-US" sz="2400" dirty="0">
              <a:solidFill>
                <a:schemeClr val="tx1"/>
              </a:solidFill>
            </a:endParaRPr>
          </a:p>
          <a:p>
            <a:endParaRPr lang="en-US" sz="2400" dirty="0">
              <a:solidFill>
                <a:schemeClr val="tx1"/>
              </a:solidFill>
            </a:endParaRPr>
          </a:p>
          <a:p>
            <a:r>
              <a:rPr lang="en-US" sz="2400" dirty="0">
                <a:solidFill>
                  <a:schemeClr val="tx1"/>
                </a:solidFill>
              </a:rPr>
              <a:t>Greenwald, A. G., McGhee, D. E., &amp; Schwartz, J. L. K. 	(1998). Measuring individual differences in implicit 	cognition: The implicit association test. </a:t>
            </a:r>
            <a:r>
              <a:rPr lang="en-US" sz="2400" i="1" dirty="0">
                <a:solidFill>
                  <a:schemeClr val="tx1"/>
                </a:solidFill>
              </a:rPr>
              <a:t>Journal of 	Personality and Social Psychology, 74</a:t>
            </a:r>
            <a:r>
              <a:rPr lang="en-US" sz="2400" dirty="0">
                <a:solidFill>
                  <a:schemeClr val="tx1"/>
                </a:solidFill>
              </a:rPr>
              <a:t>(6), 1464-1480. 	</a:t>
            </a:r>
            <a:r>
              <a:rPr lang="en-US" sz="2400" dirty="0">
                <a:solidFill>
                  <a:schemeClr val="tx1"/>
                </a:solidFill>
                <a:hlinkClick r:id="rId6"/>
              </a:rPr>
              <a:t>https://doi.org/10.1037/0022-3514.74.6.1464</a:t>
            </a:r>
            <a:endParaRPr lang="en-US" sz="2400" dirty="0">
              <a:solidFill>
                <a:schemeClr val="tx1"/>
              </a:solidFill>
            </a:endParaRPr>
          </a:p>
          <a:p>
            <a:endParaRPr lang="en-US" sz="3000" dirty="0">
              <a:solidFill>
                <a:schemeClr val="tx1"/>
              </a:solidFill>
            </a:endParaRPr>
          </a:p>
        </p:txBody>
      </p:sp>
      <p:graphicFrame>
        <p:nvGraphicFramePr>
          <p:cNvPr id="5" name="Chart 4">
            <a:extLst>
              <a:ext uri="{FF2B5EF4-FFF2-40B4-BE49-F238E27FC236}">
                <a16:creationId xmlns:a16="http://schemas.microsoft.com/office/drawing/2014/main" id="{7296166A-330E-41A1-A06D-5F91B3446E0F}"/>
              </a:ext>
            </a:extLst>
          </p:cNvPr>
          <p:cNvGraphicFramePr/>
          <p:nvPr>
            <p:extLst>
              <p:ext uri="{D42A27DB-BD31-4B8C-83A1-F6EECF244321}">
                <p14:modId xmlns:p14="http://schemas.microsoft.com/office/powerpoint/2010/main" val="3274200060"/>
              </p:ext>
            </p:extLst>
          </p:nvPr>
        </p:nvGraphicFramePr>
        <p:xfrm>
          <a:off x="13549191" y="16009937"/>
          <a:ext cx="7700354" cy="6898316"/>
        </p:xfrm>
        <a:graphic>
          <a:graphicData uri="http://schemas.openxmlformats.org/drawingml/2006/chart">
            <c:chart xmlns:c="http://schemas.openxmlformats.org/drawingml/2006/chart" xmlns:r="http://schemas.openxmlformats.org/officeDocument/2006/relationships" r:id="rId7"/>
          </a:graphicData>
        </a:graphic>
      </p:graphicFrame>
      <p:sp>
        <p:nvSpPr>
          <p:cNvPr id="29" name="TextBox 28">
            <a:extLst>
              <a:ext uri="{FF2B5EF4-FFF2-40B4-BE49-F238E27FC236}">
                <a16:creationId xmlns:a16="http://schemas.microsoft.com/office/drawing/2014/main" id="{A2CE3998-FBCA-47D0-9C21-A22F9CCC25CE}"/>
              </a:ext>
            </a:extLst>
          </p:cNvPr>
          <p:cNvSpPr txBox="1"/>
          <p:nvPr/>
        </p:nvSpPr>
        <p:spPr>
          <a:xfrm rot="16200000">
            <a:off x="11176958" y="16185327"/>
            <a:ext cx="2496191" cy="1380506"/>
          </a:xfrm>
          <a:prstGeom prst="rect">
            <a:avLst/>
          </a:prstGeom>
          <a:noFill/>
        </p:spPr>
        <p:txBody>
          <a:bodyPr wrap="square" rtlCol="0">
            <a:spAutoFit/>
          </a:bodyPr>
          <a:lstStyle/>
          <a:p>
            <a:pPr algn="ctr"/>
            <a:r>
              <a:rPr lang="en-US" dirty="0">
                <a:solidFill>
                  <a:schemeClr val="tx1"/>
                </a:solidFill>
                <a:sym typeface="Wingdings" panose="05000000000000000000" pitchFamily="2" charset="2"/>
              </a:rPr>
              <a:t>Stronger Association between Single Mothers and Negative (and Single Fathers and Positive)</a:t>
            </a:r>
            <a:endParaRPr lang="en-US" dirty="0">
              <a:solidFill>
                <a:schemeClr val="tx1"/>
              </a:solidFill>
            </a:endParaRPr>
          </a:p>
        </p:txBody>
      </p:sp>
      <p:sp>
        <p:nvSpPr>
          <p:cNvPr id="30" name="TextBox 29">
            <a:extLst>
              <a:ext uri="{FF2B5EF4-FFF2-40B4-BE49-F238E27FC236}">
                <a16:creationId xmlns:a16="http://schemas.microsoft.com/office/drawing/2014/main" id="{FCE9FB3B-B606-4F6A-9806-E14B6ABC6807}"/>
              </a:ext>
            </a:extLst>
          </p:cNvPr>
          <p:cNvSpPr txBox="1"/>
          <p:nvPr/>
        </p:nvSpPr>
        <p:spPr>
          <a:xfrm rot="16200000">
            <a:off x="11037050" y="19136596"/>
            <a:ext cx="2740279" cy="607602"/>
          </a:xfrm>
          <a:prstGeom prst="rect">
            <a:avLst/>
          </a:prstGeom>
          <a:noFill/>
        </p:spPr>
        <p:txBody>
          <a:bodyPr wrap="square" rtlCol="0">
            <a:spAutoFit/>
          </a:bodyPr>
          <a:lstStyle/>
          <a:p>
            <a:pPr algn="ctr"/>
            <a:r>
              <a:rPr lang="en-US" dirty="0">
                <a:solidFill>
                  <a:schemeClr val="tx1"/>
                </a:solidFill>
              </a:rPr>
              <a:t>0 = Neutral</a:t>
            </a:r>
            <a:endParaRPr lang="en-US" dirty="0">
              <a:solidFill>
                <a:schemeClr val="tx1"/>
              </a:solidFill>
              <a:sym typeface="Wingdings" panose="05000000000000000000" pitchFamily="2" charset="2"/>
            </a:endParaRPr>
          </a:p>
          <a:p>
            <a:pPr algn="ctr"/>
            <a:r>
              <a:rPr lang="en-US" dirty="0">
                <a:solidFill>
                  <a:schemeClr val="tx1"/>
                </a:solidFill>
                <a:sym typeface="Wingdings" panose="05000000000000000000" pitchFamily="2" charset="2"/>
              </a:rPr>
              <a:t>   Associations   </a:t>
            </a:r>
          </a:p>
        </p:txBody>
      </p:sp>
      <p:sp>
        <p:nvSpPr>
          <p:cNvPr id="31" name="TextBox 30">
            <a:extLst>
              <a:ext uri="{FF2B5EF4-FFF2-40B4-BE49-F238E27FC236}">
                <a16:creationId xmlns:a16="http://schemas.microsoft.com/office/drawing/2014/main" id="{100B8C79-CCCC-4F87-A3CF-7F1312B34722}"/>
              </a:ext>
            </a:extLst>
          </p:cNvPr>
          <p:cNvSpPr txBox="1"/>
          <p:nvPr/>
        </p:nvSpPr>
        <p:spPr>
          <a:xfrm rot="16200000">
            <a:off x="11167803" y="21225233"/>
            <a:ext cx="2514502" cy="1380506"/>
          </a:xfrm>
          <a:prstGeom prst="rect">
            <a:avLst/>
          </a:prstGeom>
          <a:noFill/>
        </p:spPr>
        <p:txBody>
          <a:bodyPr wrap="square" rtlCol="0">
            <a:spAutoFit/>
          </a:bodyPr>
          <a:lstStyle/>
          <a:p>
            <a:pPr algn="ctr"/>
            <a:r>
              <a:rPr lang="en-US" dirty="0">
                <a:solidFill>
                  <a:schemeClr val="tx1"/>
                </a:solidFill>
                <a:sym typeface="Wingdings" panose="05000000000000000000" pitchFamily="2" charset="2"/>
              </a:rPr>
              <a:t>Stronger Association between Single Mothers and Positive (and Single Fathers and Negative)</a:t>
            </a:r>
            <a:endParaRPr lang="en-US" dirty="0">
              <a:solidFill>
                <a:schemeClr val="tx1"/>
              </a:solidFill>
            </a:endParaRPr>
          </a:p>
        </p:txBody>
      </p:sp>
      <p:graphicFrame>
        <p:nvGraphicFramePr>
          <p:cNvPr id="32" name="Chart 31">
            <a:extLst>
              <a:ext uri="{FF2B5EF4-FFF2-40B4-BE49-F238E27FC236}">
                <a16:creationId xmlns:a16="http://schemas.microsoft.com/office/drawing/2014/main" id="{34461D72-FA6E-46AF-AAF6-92B22B09661E}"/>
              </a:ext>
            </a:extLst>
          </p:cNvPr>
          <p:cNvGraphicFramePr/>
          <p:nvPr>
            <p:extLst>
              <p:ext uri="{D42A27DB-BD31-4B8C-83A1-F6EECF244321}">
                <p14:modId xmlns:p14="http://schemas.microsoft.com/office/powerpoint/2010/main" val="385471594"/>
              </p:ext>
            </p:extLst>
          </p:nvPr>
        </p:nvGraphicFramePr>
        <p:xfrm>
          <a:off x="23385161" y="23698200"/>
          <a:ext cx="8538555" cy="6660485"/>
        </p:xfrm>
        <a:graphic>
          <a:graphicData uri="http://schemas.openxmlformats.org/drawingml/2006/chart">
            <c:chart xmlns:c="http://schemas.openxmlformats.org/drawingml/2006/chart" xmlns:r="http://schemas.openxmlformats.org/officeDocument/2006/relationships" r:id="rId8"/>
          </a:graphicData>
        </a:graphic>
      </p:graphicFrame>
      <p:sp>
        <p:nvSpPr>
          <p:cNvPr id="34" name="TextBox 33">
            <a:extLst>
              <a:ext uri="{FF2B5EF4-FFF2-40B4-BE49-F238E27FC236}">
                <a16:creationId xmlns:a16="http://schemas.microsoft.com/office/drawing/2014/main" id="{225DCA5A-9376-45BF-8BE9-5AB040F5765F}"/>
              </a:ext>
            </a:extLst>
          </p:cNvPr>
          <p:cNvSpPr txBox="1"/>
          <p:nvPr/>
        </p:nvSpPr>
        <p:spPr>
          <a:xfrm rot="16200000">
            <a:off x="21988795" y="24557647"/>
            <a:ext cx="2080939" cy="607602"/>
          </a:xfrm>
          <a:prstGeom prst="rect">
            <a:avLst/>
          </a:prstGeom>
          <a:noFill/>
        </p:spPr>
        <p:txBody>
          <a:bodyPr wrap="square" rtlCol="0">
            <a:spAutoFit/>
          </a:bodyPr>
          <a:lstStyle/>
          <a:p>
            <a:pPr algn="ctr"/>
            <a:r>
              <a:rPr lang="en-US" dirty="0">
                <a:solidFill>
                  <a:schemeClr val="tx1"/>
                </a:solidFill>
                <a:sym typeface="Wingdings" panose="05000000000000000000" pitchFamily="2" charset="2"/>
              </a:rPr>
              <a:t>More Positive Associations</a:t>
            </a:r>
            <a:endParaRPr lang="en-US" dirty="0">
              <a:solidFill>
                <a:schemeClr val="tx1"/>
              </a:solidFill>
            </a:endParaRPr>
          </a:p>
        </p:txBody>
      </p:sp>
      <p:sp>
        <p:nvSpPr>
          <p:cNvPr id="37" name="TextBox 36">
            <a:extLst>
              <a:ext uri="{FF2B5EF4-FFF2-40B4-BE49-F238E27FC236}">
                <a16:creationId xmlns:a16="http://schemas.microsoft.com/office/drawing/2014/main" id="{91F97186-9540-424C-9A9E-8AB9B22DD61E}"/>
              </a:ext>
            </a:extLst>
          </p:cNvPr>
          <p:cNvSpPr txBox="1"/>
          <p:nvPr/>
        </p:nvSpPr>
        <p:spPr>
          <a:xfrm rot="16200000">
            <a:off x="21869190" y="26740327"/>
            <a:ext cx="2284422" cy="607602"/>
          </a:xfrm>
          <a:prstGeom prst="rect">
            <a:avLst/>
          </a:prstGeom>
          <a:noFill/>
        </p:spPr>
        <p:txBody>
          <a:bodyPr wrap="square" rtlCol="0">
            <a:spAutoFit/>
          </a:bodyPr>
          <a:lstStyle/>
          <a:p>
            <a:pPr algn="ctr"/>
            <a:r>
              <a:rPr lang="en-US" dirty="0">
                <a:solidFill>
                  <a:schemeClr val="tx1"/>
                </a:solidFill>
              </a:rPr>
              <a:t>0 = Neutral</a:t>
            </a:r>
            <a:endParaRPr lang="en-US" dirty="0">
              <a:solidFill>
                <a:schemeClr val="tx1"/>
              </a:solidFill>
              <a:sym typeface="Wingdings" panose="05000000000000000000" pitchFamily="2" charset="2"/>
            </a:endParaRPr>
          </a:p>
          <a:p>
            <a:pPr algn="ctr"/>
            <a:r>
              <a:rPr lang="en-US" dirty="0">
                <a:solidFill>
                  <a:schemeClr val="tx1"/>
                </a:solidFill>
                <a:sym typeface="Wingdings" panose="05000000000000000000" pitchFamily="2" charset="2"/>
              </a:rPr>
              <a:t>   Associations   </a:t>
            </a:r>
          </a:p>
        </p:txBody>
      </p:sp>
      <p:sp>
        <p:nvSpPr>
          <p:cNvPr id="38" name="TextBox 37">
            <a:extLst>
              <a:ext uri="{FF2B5EF4-FFF2-40B4-BE49-F238E27FC236}">
                <a16:creationId xmlns:a16="http://schemas.microsoft.com/office/drawing/2014/main" id="{69D63A82-65B2-446B-8C04-7321ABDC87D6}"/>
              </a:ext>
            </a:extLst>
          </p:cNvPr>
          <p:cNvSpPr txBox="1"/>
          <p:nvPr/>
        </p:nvSpPr>
        <p:spPr>
          <a:xfrm rot="16200000">
            <a:off x="21981162" y="28909646"/>
            <a:ext cx="2096204" cy="607602"/>
          </a:xfrm>
          <a:prstGeom prst="rect">
            <a:avLst/>
          </a:prstGeom>
          <a:noFill/>
        </p:spPr>
        <p:txBody>
          <a:bodyPr wrap="square" rtlCol="0">
            <a:spAutoFit/>
          </a:bodyPr>
          <a:lstStyle/>
          <a:p>
            <a:pPr algn="ctr"/>
            <a:r>
              <a:rPr lang="en-US" dirty="0">
                <a:solidFill>
                  <a:schemeClr val="tx1"/>
                </a:solidFill>
              </a:rPr>
              <a:t>More Negative Associations</a:t>
            </a:r>
          </a:p>
        </p:txBody>
      </p:sp>
      <p:sp>
        <p:nvSpPr>
          <p:cNvPr id="40" name="Text Box 69">
            <a:extLst>
              <a:ext uri="{FF2B5EF4-FFF2-40B4-BE49-F238E27FC236}">
                <a16:creationId xmlns:a16="http://schemas.microsoft.com/office/drawing/2014/main" id="{7B7302EB-FAFC-436B-8727-3E9A5A4D7920}"/>
              </a:ext>
            </a:extLst>
          </p:cNvPr>
          <p:cNvSpPr txBox="1">
            <a:spLocks noChangeArrowheads="1"/>
          </p:cNvSpPr>
          <p:nvPr/>
        </p:nvSpPr>
        <p:spPr bwMode="auto">
          <a:xfrm>
            <a:off x="22032231" y="9952875"/>
            <a:ext cx="10373432" cy="2086725"/>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bg1"/>
                </a:solidFill>
                <a:latin typeface="Arial" charset="0"/>
                <a:ea typeface="Arial Unicode MS" pitchFamily="34" charset="-128"/>
                <a:cs typeface="Arial Unicode MS" pitchFamily="34" charset="-128"/>
              </a:defRPr>
            </a:lvl1pPr>
            <a:lvl2pPr marL="742950" indent="-285750" eaLnBrk="0" hangingPunct="0">
              <a:defRPr>
                <a:solidFill>
                  <a:schemeClr val="bg1"/>
                </a:solidFill>
                <a:latin typeface="Arial" charset="0"/>
                <a:ea typeface="Arial Unicode MS" pitchFamily="34" charset="-128"/>
                <a:cs typeface="Arial Unicode MS" pitchFamily="34" charset="-128"/>
              </a:defRPr>
            </a:lvl2pPr>
            <a:lvl3pPr marL="1143000" indent="-228600" eaLnBrk="0" hangingPunct="0">
              <a:defRPr>
                <a:solidFill>
                  <a:schemeClr val="bg1"/>
                </a:solidFill>
                <a:latin typeface="Arial" charset="0"/>
                <a:ea typeface="Arial Unicode MS" pitchFamily="34" charset="-128"/>
                <a:cs typeface="Arial Unicode MS" pitchFamily="34" charset="-128"/>
              </a:defRPr>
            </a:lvl3pPr>
            <a:lvl4pPr marL="1600200" indent="-228600" eaLnBrk="0" hangingPunct="0">
              <a:defRPr>
                <a:solidFill>
                  <a:schemeClr val="bg1"/>
                </a:solidFill>
                <a:latin typeface="Arial" charset="0"/>
                <a:ea typeface="Arial Unicode MS" pitchFamily="34" charset="-128"/>
                <a:cs typeface="Arial Unicode MS" pitchFamily="34" charset="-128"/>
              </a:defRPr>
            </a:lvl4pPr>
            <a:lvl5pPr marL="2057400" indent="-228600" eaLnBrk="0" hangingPunct="0">
              <a:defRPr>
                <a:solidFill>
                  <a:schemeClr val="bg1"/>
                </a:solidFill>
                <a:latin typeface="Arial" charset="0"/>
                <a:ea typeface="Arial Unicode MS" pitchFamily="34" charset="-128"/>
                <a:cs typeface="Arial Unicode MS"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9pPr>
          </a:lstStyle>
          <a:p>
            <a:pPr eaLnBrk="1" hangingPunct="1">
              <a:lnSpc>
                <a:spcPct val="90000"/>
              </a:lnSpc>
            </a:pPr>
            <a:r>
              <a:rPr lang="en-US" sz="3600" i="1" dirty="0">
                <a:solidFill>
                  <a:schemeClr val="tx1"/>
                </a:solidFill>
              </a:rPr>
              <a:t>Measure of explicit attitudes: </a:t>
            </a:r>
            <a:r>
              <a:rPr lang="en-US" sz="3600" dirty="0">
                <a:solidFill>
                  <a:schemeClr val="tx1"/>
                </a:solidFill>
              </a:rPr>
              <a:t>Participants also completed measures of their feelings toward Single Mothers and, separately, toward Single Fathers.</a:t>
            </a:r>
            <a:endParaRPr lang="en-US" sz="3600" b="1" i="1" strike="sngStrike" dirty="0">
              <a:solidFill>
                <a:srgbClr val="000000"/>
              </a:solidFill>
            </a:endParaRPr>
          </a:p>
        </p:txBody>
      </p:sp>
      <p:sp>
        <p:nvSpPr>
          <p:cNvPr id="7" name="TextBox 6">
            <a:extLst>
              <a:ext uri="{FF2B5EF4-FFF2-40B4-BE49-F238E27FC236}">
                <a16:creationId xmlns:a16="http://schemas.microsoft.com/office/drawing/2014/main" id="{6D79A420-2FC0-427E-9C5C-8F6348A70E9E}"/>
              </a:ext>
            </a:extLst>
          </p:cNvPr>
          <p:cNvSpPr txBox="1"/>
          <p:nvPr/>
        </p:nvSpPr>
        <p:spPr>
          <a:xfrm>
            <a:off x="16099657" y="21801137"/>
            <a:ext cx="3332964" cy="865237"/>
          </a:xfrm>
          <a:prstGeom prst="rect">
            <a:avLst/>
          </a:prstGeom>
          <a:noFill/>
          <a:ln w="28575">
            <a:solidFill>
              <a:schemeClr val="accent1"/>
            </a:solidFill>
          </a:ln>
        </p:spPr>
        <p:txBody>
          <a:bodyPr wrap="none" rtlCol="0">
            <a:spAutoFit/>
          </a:bodyPr>
          <a:lstStyle/>
          <a:p>
            <a:pPr algn="ctr"/>
            <a:r>
              <a:rPr lang="en-US" b="1" dirty="0">
                <a:solidFill>
                  <a:schemeClr val="tx1"/>
                </a:solidFill>
              </a:rPr>
              <a:t>Implicit associations </a:t>
            </a:r>
          </a:p>
          <a:p>
            <a:pPr algn="ctr"/>
            <a:r>
              <a:rPr lang="en-US" b="1" dirty="0">
                <a:solidFill>
                  <a:schemeClr val="tx1"/>
                </a:solidFill>
              </a:rPr>
              <a:t>were marginally</a:t>
            </a:r>
          </a:p>
          <a:p>
            <a:pPr algn="ctr"/>
            <a:r>
              <a:rPr lang="en-US" b="1" dirty="0">
                <a:solidFill>
                  <a:schemeClr val="tx1"/>
                </a:solidFill>
              </a:rPr>
              <a:t>different from neutral (</a:t>
            </a:r>
            <a:r>
              <a:rPr lang="en-US" b="1" i="1" dirty="0">
                <a:solidFill>
                  <a:schemeClr val="tx1"/>
                </a:solidFill>
              </a:rPr>
              <a:t>p=</a:t>
            </a:r>
            <a:r>
              <a:rPr lang="en-US" b="1" dirty="0">
                <a:solidFill>
                  <a:schemeClr val="tx1"/>
                </a:solidFill>
              </a:rPr>
              <a:t>.08)</a:t>
            </a:r>
          </a:p>
        </p:txBody>
      </p:sp>
      <p:sp>
        <p:nvSpPr>
          <p:cNvPr id="41" name="Text Box 69">
            <a:extLst>
              <a:ext uri="{FF2B5EF4-FFF2-40B4-BE49-F238E27FC236}">
                <a16:creationId xmlns:a16="http://schemas.microsoft.com/office/drawing/2014/main" id="{0E76EECE-5627-4E9C-8A71-F7A7264791AD}"/>
              </a:ext>
            </a:extLst>
          </p:cNvPr>
          <p:cNvSpPr txBox="1">
            <a:spLocks noChangeArrowheads="1"/>
          </p:cNvSpPr>
          <p:nvPr/>
        </p:nvSpPr>
        <p:spPr bwMode="auto">
          <a:xfrm>
            <a:off x="11304843" y="26808089"/>
            <a:ext cx="10373432" cy="5576911"/>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bg1"/>
                </a:solidFill>
                <a:latin typeface="Arial" charset="0"/>
                <a:ea typeface="Arial Unicode MS" pitchFamily="34" charset="-128"/>
                <a:cs typeface="Arial Unicode MS" pitchFamily="34" charset="-128"/>
              </a:defRPr>
            </a:lvl1pPr>
            <a:lvl2pPr marL="742950" indent="-285750" eaLnBrk="0" hangingPunct="0">
              <a:defRPr>
                <a:solidFill>
                  <a:schemeClr val="bg1"/>
                </a:solidFill>
                <a:latin typeface="Arial" charset="0"/>
                <a:ea typeface="Arial Unicode MS" pitchFamily="34" charset="-128"/>
                <a:cs typeface="Arial Unicode MS" pitchFamily="34" charset="-128"/>
              </a:defRPr>
            </a:lvl2pPr>
            <a:lvl3pPr marL="1143000" indent="-228600" eaLnBrk="0" hangingPunct="0">
              <a:defRPr>
                <a:solidFill>
                  <a:schemeClr val="bg1"/>
                </a:solidFill>
                <a:latin typeface="Arial" charset="0"/>
                <a:ea typeface="Arial Unicode MS" pitchFamily="34" charset="-128"/>
                <a:cs typeface="Arial Unicode MS" pitchFamily="34" charset="-128"/>
              </a:defRPr>
            </a:lvl3pPr>
            <a:lvl4pPr marL="1600200" indent="-228600" eaLnBrk="0" hangingPunct="0">
              <a:defRPr>
                <a:solidFill>
                  <a:schemeClr val="bg1"/>
                </a:solidFill>
                <a:latin typeface="Arial" charset="0"/>
                <a:ea typeface="Arial Unicode MS" pitchFamily="34" charset="-128"/>
                <a:cs typeface="Arial Unicode MS" pitchFamily="34" charset="-128"/>
              </a:defRPr>
            </a:lvl4pPr>
            <a:lvl5pPr marL="2057400" indent="-228600" eaLnBrk="0" hangingPunct="0">
              <a:defRPr>
                <a:solidFill>
                  <a:schemeClr val="bg1"/>
                </a:solidFill>
                <a:latin typeface="Arial" charset="0"/>
                <a:ea typeface="Arial Unicode MS" pitchFamily="34" charset="-128"/>
                <a:cs typeface="Arial Unicode MS"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9pPr>
          </a:lstStyle>
          <a:p>
            <a:pPr eaLnBrk="1" hangingPunct="1">
              <a:lnSpc>
                <a:spcPct val="90000"/>
              </a:lnSpc>
            </a:pPr>
            <a:r>
              <a:rPr lang="en-US" sz="3600" u="sng" dirty="0">
                <a:solidFill>
                  <a:schemeClr val="tx1"/>
                </a:solidFill>
              </a:rPr>
              <a:t>Participants:</a:t>
            </a:r>
            <a:r>
              <a:rPr lang="en-US" sz="3600" dirty="0">
                <a:solidFill>
                  <a:schemeClr val="tx1"/>
                </a:solidFill>
              </a:rPr>
              <a:t> 106 participants (approximately half men and half women) drawn from Amazon’s Mechanical Turk </a:t>
            </a:r>
          </a:p>
          <a:p>
            <a:pPr eaLnBrk="1" hangingPunct="1">
              <a:lnSpc>
                <a:spcPct val="90000"/>
              </a:lnSpc>
            </a:pPr>
            <a:endParaRPr lang="en-US" sz="3600" i="1" dirty="0">
              <a:solidFill>
                <a:schemeClr val="tx1"/>
              </a:solidFill>
            </a:endParaRPr>
          </a:p>
          <a:p>
            <a:pPr eaLnBrk="1" hangingPunct="1">
              <a:lnSpc>
                <a:spcPct val="90000"/>
              </a:lnSpc>
            </a:pPr>
            <a:r>
              <a:rPr lang="en-US" sz="3600" i="1" dirty="0">
                <a:solidFill>
                  <a:schemeClr val="tx1"/>
                </a:solidFill>
              </a:rPr>
              <a:t>Measure of implicit attitudes: </a:t>
            </a:r>
            <a:r>
              <a:rPr lang="en-US" sz="3600" dirty="0">
                <a:solidFill>
                  <a:schemeClr val="tx1"/>
                </a:solidFill>
              </a:rPr>
              <a:t>All participants completed the Single Category Implicit Association Test (SCIAT; ) which measured associations between the concepts ”Good” and “Bad” and only one category (e.g., “Single Mother”) at a time. </a:t>
            </a:r>
          </a:p>
          <a:p>
            <a:pPr eaLnBrk="1" hangingPunct="1">
              <a:lnSpc>
                <a:spcPct val="90000"/>
              </a:lnSpc>
            </a:pPr>
            <a:endParaRPr lang="en-US" sz="3600" dirty="0">
              <a:solidFill>
                <a:schemeClr val="tx1"/>
              </a:solidFill>
            </a:endParaRPr>
          </a:p>
        </p:txBody>
      </p:sp>
      <p:sp>
        <p:nvSpPr>
          <p:cNvPr id="42" name="TextBox 41">
            <a:extLst>
              <a:ext uri="{FF2B5EF4-FFF2-40B4-BE49-F238E27FC236}">
                <a16:creationId xmlns:a16="http://schemas.microsoft.com/office/drawing/2014/main" id="{53DD7885-59E0-4077-9FEB-7714D42CFF70}"/>
              </a:ext>
            </a:extLst>
          </p:cNvPr>
          <p:cNvSpPr txBox="1"/>
          <p:nvPr/>
        </p:nvSpPr>
        <p:spPr>
          <a:xfrm>
            <a:off x="25433833" y="27290294"/>
            <a:ext cx="2518638" cy="1380506"/>
          </a:xfrm>
          <a:prstGeom prst="rect">
            <a:avLst/>
          </a:prstGeom>
          <a:noFill/>
          <a:ln w="28575">
            <a:solidFill>
              <a:srgbClr val="7030A0"/>
            </a:solidFill>
          </a:ln>
        </p:spPr>
        <p:txBody>
          <a:bodyPr wrap="none" rtlCol="0">
            <a:spAutoFit/>
          </a:bodyPr>
          <a:lstStyle/>
          <a:p>
            <a:pPr algn="ctr"/>
            <a:r>
              <a:rPr lang="en-US" b="1" dirty="0">
                <a:solidFill>
                  <a:schemeClr val="tx1"/>
                </a:solidFill>
              </a:rPr>
              <a:t>Implicit associations </a:t>
            </a:r>
          </a:p>
          <a:p>
            <a:pPr algn="ctr"/>
            <a:r>
              <a:rPr lang="en-US" b="1" dirty="0">
                <a:solidFill>
                  <a:schemeClr val="tx1"/>
                </a:solidFill>
              </a:rPr>
              <a:t>with Single Mothers </a:t>
            </a:r>
          </a:p>
          <a:p>
            <a:pPr algn="ctr"/>
            <a:r>
              <a:rPr lang="en-US" b="1" dirty="0">
                <a:solidFill>
                  <a:schemeClr val="tx1"/>
                </a:solidFill>
              </a:rPr>
              <a:t>were significantly </a:t>
            </a:r>
          </a:p>
          <a:p>
            <a:pPr algn="ctr"/>
            <a:r>
              <a:rPr lang="en-US" b="1" dirty="0">
                <a:solidFill>
                  <a:schemeClr val="tx1"/>
                </a:solidFill>
              </a:rPr>
              <a:t>more positive than </a:t>
            </a:r>
          </a:p>
          <a:p>
            <a:pPr algn="ctr"/>
            <a:r>
              <a:rPr lang="en-US" b="1" dirty="0">
                <a:solidFill>
                  <a:schemeClr val="tx1"/>
                </a:solidFill>
              </a:rPr>
              <a:t>neutral (</a:t>
            </a:r>
            <a:r>
              <a:rPr lang="en-US" b="1" i="1" dirty="0">
                <a:solidFill>
                  <a:schemeClr val="tx1"/>
                </a:solidFill>
              </a:rPr>
              <a:t>p</a:t>
            </a:r>
            <a:r>
              <a:rPr lang="en-US" b="1" dirty="0">
                <a:solidFill>
                  <a:schemeClr val="tx1"/>
                </a:solidFill>
              </a:rPr>
              <a:t>&lt;.001)</a:t>
            </a:r>
          </a:p>
        </p:txBody>
      </p:sp>
      <p:sp>
        <p:nvSpPr>
          <p:cNvPr id="43" name="TextBox 42">
            <a:extLst>
              <a:ext uri="{FF2B5EF4-FFF2-40B4-BE49-F238E27FC236}">
                <a16:creationId xmlns:a16="http://schemas.microsoft.com/office/drawing/2014/main" id="{031C3EC4-D218-4C28-83A5-A55819D90A0B}"/>
              </a:ext>
            </a:extLst>
          </p:cNvPr>
          <p:cNvSpPr txBox="1"/>
          <p:nvPr/>
        </p:nvSpPr>
        <p:spPr>
          <a:xfrm>
            <a:off x="28422600" y="27611517"/>
            <a:ext cx="2518638" cy="1122871"/>
          </a:xfrm>
          <a:prstGeom prst="rect">
            <a:avLst/>
          </a:prstGeom>
          <a:noFill/>
          <a:ln w="28575">
            <a:solidFill>
              <a:srgbClr val="00B0F0"/>
            </a:solidFill>
          </a:ln>
        </p:spPr>
        <p:txBody>
          <a:bodyPr wrap="none" rtlCol="0">
            <a:spAutoFit/>
          </a:bodyPr>
          <a:lstStyle/>
          <a:p>
            <a:pPr algn="ctr"/>
            <a:r>
              <a:rPr lang="en-US" b="1" dirty="0">
                <a:solidFill>
                  <a:schemeClr val="tx1"/>
                </a:solidFill>
              </a:rPr>
              <a:t>Implicit associations </a:t>
            </a:r>
          </a:p>
          <a:p>
            <a:pPr algn="ctr"/>
            <a:r>
              <a:rPr lang="en-US" b="1" dirty="0">
                <a:solidFill>
                  <a:schemeClr val="tx1"/>
                </a:solidFill>
              </a:rPr>
              <a:t>with Single Fathers</a:t>
            </a:r>
          </a:p>
          <a:p>
            <a:pPr algn="ctr"/>
            <a:r>
              <a:rPr lang="en-US" b="1" dirty="0">
                <a:solidFill>
                  <a:schemeClr val="tx1"/>
                </a:solidFill>
              </a:rPr>
              <a:t>did not differ</a:t>
            </a:r>
          </a:p>
          <a:p>
            <a:pPr algn="ctr"/>
            <a:r>
              <a:rPr lang="en-US" b="1" dirty="0">
                <a:solidFill>
                  <a:schemeClr val="tx1"/>
                </a:solidFill>
              </a:rPr>
              <a:t>from neutral</a:t>
            </a:r>
          </a:p>
        </p:txBody>
      </p:sp>
      <p:sp>
        <p:nvSpPr>
          <p:cNvPr id="44" name="TextBox 43">
            <a:extLst>
              <a:ext uri="{FF2B5EF4-FFF2-40B4-BE49-F238E27FC236}">
                <a16:creationId xmlns:a16="http://schemas.microsoft.com/office/drawing/2014/main" id="{3912543D-0DF0-4832-9F4A-7F2F5F76532E}"/>
              </a:ext>
            </a:extLst>
          </p:cNvPr>
          <p:cNvSpPr txBox="1"/>
          <p:nvPr/>
        </p:nvSpPr>
        <p:spPr>
          <a:xfrm>
            <a:off x="32908169" y="24536400"/>
            <a:ext cx="10373431" cy="2153154"/>
          </a:xfrm>
          <a:prstGeom prst="rect">
            <a:avLst/>
          </a:prstGeom>
          <a:solidFill>
            <a:schemeClr val="bg1"/>
          </a:solidFill>
          <a:ln w="12700">
            <a:solidFill>
              <a:schemeClr val="tx1"/>
            </a:solidFill>
          </a:ln>
        </p:spPr>
        <p:txBody>
          <a:bodyPr wrap="square" rtlCol="0">
            <a:spAutoFit/>
          </a:bodyPr>
          <a:lstStyle/>
          <a:p>
            <a:r>
              <a:rPr lang="en-US" sz="3600" dirty="0">
                <a:solidFill>
                  <a:schemeClr val="tx1"/>
                </a:solidFill>
              </a:rPr>
              <a:t>Funding for this project generously provided by: </a:t>
            </a:r>
            <a:r>
              <a:rPr lang="en-US" sz="3600" b="1" i="1" dirty="0">
                <a:solidFill>
                  <a:schemeClr val="tx1"/>
                </a:solidFill>
              </a:rPr>
              <a:t>The Brinkman Family Foundation</a:t>
            </a:r>
            <a:r>
              <a:rPr lang="en-US" sz="3600" dirty="0">
                <a:solidFill>
                  <a:schemeClr val="tx1"/>
                </a:solidFill>
              </a:rPr>
              <a:t>, the </a:t>
            </a:r>
            <a:r>
              <a:rPr lang="en-US" sz="3600" b="1" i="1" dirty="0">
                <a:solidFill>
                  <a:schemeClr val="tx1"/>
                </a:solidFill>
              </a:rPr>
              <a:t>Fairfield University Science Institute</a:t>
            </a:r>
            <a:r>
              <a:rPr lang="en-US" sz="3600" dirty="0">
                <a:solidFill>
                  <a:schemeClr val="tx1"/>
                </a:solidFill>
              </a:rPr>
              <a:t>, and the </a:t>
            </a:r>
            <a:r>
              <a:rPr lang="en-US" sz="3600" b="1" i="1" dirty="0">
                <a:solidFill>
                  <a:schemeClr val="tx1"/>
                </a:solidFill>
              </a:rPr>
              <a:t>Katherine B. Trainor Psychology Fellowship</a:t>
            </a:r>
          </a:p>
        </p:txBody>
      </p:sp>
      <p:pic>
        <p:nvPicPr>
          <p:cNvPr id="14" name="Picture 13" descr="A screenshot of a cell phone&#10;&#10;Description automatically generated">
            <a:extLst>
              <a:ext uri="{FF2B5EF4-FFF2-40B4-BE49-F238E27FC236}">
                <a16:creationId xmlns:a16="http://schemas.microsoft.com/office/drawing/2014/main" id="{2083B413-983A-2742-B67B-082C03D3114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147347" y="3442394"/>
            <a:ext cx="10282238" cy="5946247"/>
          </a:xfrm>
          <a:prstGeom prst="rect">
            <a:avLst/>
          </a:prstGeom>
        </p:spPr>
      </p:pic>
      <p:sp>
        <p:nvSpPr>
          <p:cNvPr id="46" name="Text Box 63">
            <a:extLst>
              <a:ext uri="{FF2B5EF4-FFF2-40B4-BE49-F238E27FC236}">
                <a16:creationId xmlns:a16="http://schemas.microsoft.com/office/drawing/2014/main" id="{E083AB59-60F4-4A41-A1D6-8B64705D5830}"/>
              </a:ext>
            </a:extLst>
          </p:cNvPr>
          <p:cNvSpPr txBox="1">
            <a:spLocks noChangeArrowheads="1"/>
          </p:cNvSpPr>
          <p:nvPr/>
        </p:nvSpPr>
        <p:spPr bwMode="auto">
          <a:xfrm>
            <a:off x="33015252" y="3352800"/>
            <a:ext cx="10373431" cy="1312863"/>
          </a:xfrm>
          <a:prstGeom prst="rect">
            <a:avLst/>
          </a:prstGeom>
          <a:solidFill>
            <a:srgbClr val="C00000"/>
          </a:solidFill>
          <a:ln>
            <a:solidFill>
              <a:schemeClr val="tx1"/>
            </a:solidFill>
          </a:ln>
          <a:extLst>
            <a:ext uri="{91240B29-F687-4f45-9708-019B960494DF}">
              <a14:hiddenLine xmlns:a14="http://schemas.microsoft.com/office/drawing/2010/main" xmlns=""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Lst>
              <a:defRPr>
                <a:solidFill>
                  <a:schemeClr val="bg1"/>
                </a:solidFill>
                <a:latin typeface="Arial" charset="0"/>
                <a:ea typeface="Arial Unicode MS" pitchFamily="34" charset="-128"/>
                <a:cs typeface="Arial Unicode MS" pitchFamily="34" charset="-128"/>
              </a:defRPr>
            </a:lvl9pPr>
          </a:lstStyle>
          <a:p>
            <a:pPr algn="ctr" eaLnBrk="1" hangingPunct="1">
              <a:lnSpc>
                <a:spcPct val="100000"/>
              </a:lnSpc>
              <a:buClr>
                <a:srgbClr val="FFFFFF"/>
              </a:buClr>
            </a:pPr>
            <a:r>
              <a:rPr lang="en-GB" sz="8000" dirty="0">
                <a:solidFill>
                  <a:srgbClr val="FFFFFF"/>
                </a:solidFill>
              </a:rPr>
              <a:t>Discussion</a:t>
            </a:r>
          </a:p>
        </p:txBody>
      </p:sp>
      <p:sp>
        <p:nvSpPr>
          <p:cNvPr id="47" name="Text Box 69">
            <a:extLst>
              <a:ext uri="{FF2B5EF4-FFF2-40B4-BE49-F238E27FC236}">
                <a16:creationId xmlns:a16="http://schemas.microsoft.com/office/drawing/2014/main" id="{3D41A6F5-460D-439B-B74F-E1CC823B1ACF}"/>
              </a:ext>
            </a:extLst>
          </p:cNvPr>
          <p:cNvSpPr txBox="1">
            <a:spLocks noChangeArrowheads="1"/>
          </p:cNvSpPr>
          <p:nvPr/>
        </p:nvSpPr>
        <p:spPr bwMode="auto">
          <a:xfrm>
            <a:off x="11500740" y="3330827"/>
            <a:ext cx="10177535" cy="2086725"/>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bg1"/>
                </a:solidFill>
                <a:latin typeface="Arial" charset="0"/>
                <a:ea typeface="Arial Unicode MS" pitchFamily="34" charset="-128"/>
                <a:cs typeface="Arial Unicode MS" pitchFamily="34" charset="-128"/>
              </a:defRPr>
            </a:lvl1pPr>
            <a:lvl2pPr marL="742950" indent="-285750" eaLnBrk="0" hangingPunct="0">
              <a:defRPr>
                <a:solidFill>
                  <a:schemeClr val="bg1"/>
                </a:solidFill>
                <a:latin typeface="Arial" charset="0"/>
                <a:ea typeface="Arial Unicode MS" pitchFamily="34" charset="-128"/>
                <a:cs typeface="Arial Unicode MS" pitchFamily="34" charset="-128"/>
              </a:defRPr>
            </a:lvl2pPr>
            <a:lvl3pPr marL="1143000" indent="-228600" eaLnBrk="0" hangingPunct="0">
              <a:defRPr>
                <a:solidFill>
                  <a:schemeClr val="bg1"/>
                </a:solidFill>
                <a:latin typeface="Arial" charset="0"/>
                <a:ea typeface="Arial Unicode MS" pitchFamily="34" charset="-128"/>
                <a:cs typeface="Arial Unicode MS" pitchFamily="34" charset="-128"/>
              </a:defRPr>
            </a:lvl3pPr>
            <a:lvl4pPr marL="1600200" indent="-228600" eaLnBrk="0" hangingPunct="0">
              <a:defRPr>
                <a:solidFill>
                  <a:schemeClr val="bg1"/>
                </a:solidFill>
                <a:latin typeface="Arial" charset="0"/>
                <a:ea typeface="Arial Unicode MS" pitchFamily="34" charset="-128"/>
                <a:cs typeface="Arial Unicode MS" pitchFamily="34" charset="-128"/>
              </a:defRPr>
            </a:lvl4pPr>
            <a:lvl5pPr marL="2057400" indent="-228600" eaLnBrk="0" hangingPunct="0">
              <a:defRPr>
                <a:solidFill>
                  <a:schemeClr val="bg1"/>
                </a:solidFill>
                <a:latin typeface="Arial" charset="0"/>
                <a:ea typeface="Arial Unicode MS" pitchFamily="34" charset="-128"/>
                <a:cs typeface="Arial Unicode MS" pitchFamily="34" charset="-128"/>
              </a:defRPr>
            </a:lvl5pPr>
            <a:lvl6pPr marL="25146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6pPr>
            <a:lvl7pPr marL="29718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7pPr>
            <a:lvl8pPr marL="34290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8pPr>
            <a:lvl9pPr marL="3886200" indent="-228600" defTabSz="457200"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ea typeface="Arial Unicode MS" pitchFamily="34" charset="-128"/>
                <a:cs typeface="Arial Unicode MS" pitchFamily="34" charset="-128"/>
              </a:defRPr>
            </a:lvl9pPr>
          </a:lstStyle>
          <a:p>
            <a:pPr eaLnBrk="1" hangingPunct="1">
              <a:lnSpc>
                <a:spcPct val="90000"/>
              </a:lnSpc>
            </a:pPr>
            <a:r>
              <a:rPr lang="en-US" sz="3600" i="1" dirty="0">
                <a:solidFill>
                  <a:schemeClr val="tx1"/>
                </a:solidFill>
              </a:rPr>
              <a:t>Measure of explicit attitudes: </a:t>
            </a:r>
            <a:r>
              <a:rPr lang="en-US" sz="3600" dirty="0">
                <a:solidFill>
                  <a:schemeClr val="tx1"/>
                </a:solidFill>
              </a:rPr>
              <a:t>Participants also completed a single-item measure of explicit preference for Single Mothers compared to Single Fathers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ea typeface="Arial Unicode MS" pitchFamily="34" charset="-128"/>
            <a:cs typeface="Arial Unicode MS" pitchFamily="34"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11146</TotalTime>
  <Words>837</Words>
  <Application>Microsoft Office PowerPoint</Application>
  <PresentationFormat>Custom</PresentationFormat>
  <Paragraphs>76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Unicode MS</vt:lpstr>
      <vt:lpstr>Times New Roman</vt:lpstr>
      <vt:lpstr>Wingdings</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mra3</dc:creator>
  <cp:lastModifiedBy>Andreychik, Michael R.</cp:lastModifiedBy>
  <cp:revision>364</cp:revision>
  <cp:lastPrinted>2020-03-06T18:08:46Z</cp:lastPrinted>
  <dcterms:modified xsi:type="dcterms:W3CDTF">2020-04-17T14:02:21Z</dcterms:modified>
</cp:coreProperties>
</file>