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61" r:id="rId4"/>
    <p:sldId id="262" r:id="rId5"/>
    <p:sldId id="263" r:id="rId6"/>
    <p:sldId id="264" r:id="rId7"/>
    <p:sldId id="259" r:id="rId8"/>
    <p:sldId id="260" r:id="rId9"/>
    <p:sldId id="265" r:id="rId1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29" autoAdjust="0"/>
    <p:restoredTop sz="94671" autoAdjust="0"/>
  </p:normalViewPr>
  <p:slideViewPr>
    <p:cSldViewPr>
      <p:cViewPr>
        <p:scale>
          <a:sx n="86" d="100"/>
          <a:sy n="86" d="100"/>
        </p:scale>
        <p:origin x="-1584" y="-6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smtClean="0"/>
            </a:lvl1pPr>
          </a:lstStyle>
          <a:p>
            <a:pPr>
              <a:defRPr/>
            </a:pPr>
            <a:fld id="{6980C3DB-200B-4EC9-A8BB-6FB5A810F5AC}" type="datetimeFigureOut">
              <a:rPr lang="en-US"/>
              <a:pPr>
                <a:defRPr/>
              </a:pPr>
              <a:t>4/14/2015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smtClean="0"/>
            </a:lvl1pPr>
          </a:lstStyle>
          <a:p>
            <a:pPr>
              <a:defRPr/>
            </a:pPr>
            <a:fld id="{28B0FF97-0AFB-4B54-967F-D33457F2578A}" type="slidenum">
              <a:rPr lang="en-US"/>
              <a:pPr>
                <a:defRPr/>
              </a:pPr>
              <a:t>‹#›</a:t>
            </a:fld>
            <a:endParaRPr lang="en-US"/>
          </a:p>
        </p:txBody>
      </p:sp>
    </p:spTree>
    <p:extLst>
      <p:ext uri="{BB962C8B-B14F-4D97-AF65-F5344CB8AC3E}">
        <p14:creationId xmlns:p14="http://schemas.microsoft.com/office/powerpoint/2010/main" val="12656371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BE4C1CE-1C9B-4A36-9F7F-6D7474BDACB4}"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FFBC43-BA50-472F-B38E-CC10FAC1E18D}" type="slidenum">
              <a:rPr lang="en-US"/>
              <a:pPr>
                <a:defRPr/>
              </a:pPr>
              <a:t>‹#›</a:t>
            </a:fld>
            <a:endParaRPr lang="en-US"/>
          </a:p>
        </p:txBody>
      </p:sp>
    </p:spTree>
    <p:extLst>
      <p:ext uri="{BB962C8B-B14F-4D97-AF65-F5344CB8AC3E}">
        <p14:creationId xmlns:p14="http://schemas.microsoft.com/office/powerpoint/2010/main" val="289261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F590B-944D-4D3D-9998-703893000C22}"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AA211E-0DF5-4D98-BD13-72250D6F83FA}" type="slidenum">
              <a:rPr lang="en-US"/>
              <a:pPr>
                <a:defRPr/>
              </a:pPr>
              <a:t>‹#›</a:t>
            </a:fld>
            <a:endParaRPr lang="en-US"/>
          </a:p>
        </p:txBody>
      </p:sp>
    </p:spTree>
    <p:extLst>
      <p:ext uri="{BB962C8B-B14F-4D97-AF65-F5344CB8AC3E}">
        <p14:creationId xmlns:p14="http://schemas.microsoft.com/office/powerpoint/2010/main" val="80917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38AEBD-98A7-4F07-9692-81AA99DA15FD}"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1EFAD5-E7C7-420A-8993-6AA9A9684591}" type="slidenum">
              <a:rPr lang="en-US"/>
              <a:pPr>
                <a:defRPr/>
              </a:pPr>
              <a:t>‹#›</a:t>
            </a:fld>
            <a:endParaRPr lang="en-US"/>
          </a:p>
        </p:txBody>
      </p:sp>
    </p:spTree>
    <p:extLst>
      <p:ext uri="{BB962C8B-B14F-4D97-AF65-F5344CB8AC3E}">
        <p14:creationId xmlns:p14="http://schemas.microsoft.com/office/powerpoint/2010/main" val="11691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1A05FD-4681-4527-BF72-EA327C7D4B18}"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5DCAF1-E301-400D-8FCC-873F1C77A94B}" type="slidenum">
              <a:rPr lang="en-US"/>
              <a:pPr>
                <a:defRPr/>
              </a:pPr>
              <a:t>‹#›</a:t>
            </a:fld>
            <a:endParaRPr lang="en-US"/>
          </a:p>
        </p:txBody>
      </p:sp>
    </p:spTree>
    <p:extLst>
      <p:ext uri="{BB962C8B-B14F-4D97-AF65-F5344CB8AC3E}">
        <p14:creationId xmlns:p14="http://schemas.microsoft.com/office/powerpoint/2010/main" val="229353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9B0C1AE-7FC2-4398-B9AE-13292C6B8E26}" type="datetimeFigureOut">
              <a:rPr lang="en-US"/>
              <a:pPr>
                <a:defRPr/>
              </a:pPr>
              <a:t>4/14/2015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346BE8-8DE4-407A-A24D-F3A2617DE32F}" type="slidenum">
              <a:rPr lang="en-US"/>
              <a:pPr>
                <a:defRPr/>
              </a:pPr>
              <a:t>‹#›</a:t>
            </a:fld>
            <a:endParaRPr lang="en-US"/>
          </a:p>
        </p:txBody>
      </p:sp>
    </p:spTree>
    <p:extLst>
      <p:ext uri="{BB962C8B-B14F-4D97-AF65-F5344CB8AC3E}">
        <p14:creationId xmlns:p14="http://schemas.microsoft.com/office/powerpoint/2010/main" val="159884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08ECD20-AD74-4F71-8B70-8D41FB0EF67E}" type="datetimeFigureOut">
              <a:rPr lang="en-US"/>
              <a:pPr>
                <a:defRPr/>
              </a:pPr>
              <a:t>4/14/2015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D4F6A8-ECB4-4422-BA11-E0E0344962D8}" type="slidenum">
              <a:rPr lang="en-US"/>
              <a:pPr>
                <a:defRPr/>
              </a:pPr>
              <a:t>‹#›</a:t>
            </a:fld>
            <a:endParaRPr lang="en-US"/>
          </a:p>
        </p:txBody>
      </p:sp>
    </p:spTree>
    <p:extLst>
      <p:ext uri="{BB962C8B-B14F-4D97-AF65-F5344CB8AC3E}">
        <p14:creationId xmlns:p14="http://schemas.microsoft.com/office/powerpoint/2010/main" val="664263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1AEC8AE-68C8-41D1-8B86-53930F72B350}" type="datetimeFigureOut">
              <a:rPr lang="en-US"/>
              <a:pPr>
                <a:defRPr/>
              </a:pPr>
              <a:t>4/14/2015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7F25880-2A47-48D0-9FA5-58FCEDD73769}" type="slidenum">
              <a:rPr lang="en-US"/>
              <a:pPr>
                <a:defRPr/>
              </a:pPr>
              <a:t>‹#›</a:t>
            </a:fld>
            <a:endParaRPr lang="en-US"/>
          </a:p>
        </p:txBody>
      </p:sp>
    </p:spTree>
    <p:extLst>
      <p:ext uri="{BB962C8B-B14F-4D97-AF65-F5344CB8AC3E}">
        <p14:creationId xmlns:p14="http://schemas.microsoft.com/office/powerpoint/2010/main" val="363960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A058633-F739-470F-9C8F-A36A0E34A906}" type="datetimeFigureOut">
              <a:rPr lang="en-US"/>
              <a:pPr>
                <a:defRPr/>
              </a:pPr>
              <a:t>4/14/2015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4C1BCC-5211-485B-9917-C9A8121B21C4}" type="slidenum">
              <a:rPr lang="en-US"/>
              <a:pPr>
                <a:defRPr/>
              </a:pPr>
              <a:t>‹#›</a:t>
            </a:fld>
            <a:endParaRPr lang="en-US"/>
          </a:p>
        </p:txBody>
      </p:sp>
    </p:spTree>
    <p:extLst>
      <p:ext uri="{BB962C8B-B14F-4D97-AF65-F5344CB8AC3E}">
        <p14:creationId xmlns:p14="http://schemas.microsoft.com/office/powerpoint/2010/main" val="424945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009458-18F4-49EF-B2DB-28C909B1616C}" type="datetimeFigureOut">
              <a:rPr lang="en-US"/>
              <a:pPr>
                <a:defRPr/>
              </a:pPr>
              <a:t>4/14/2015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8B3126-8FCD-493C-8A03-A4EC575C275E}" type="slidenum">
              <a:rPr lang="en-US"/>
              <a:pPr>
                <a:defRPr/>
              </a:pPr>
              <a:t>‹#›</a:t>
            </a:fld>
            <a:endParaRPr lang="en-US"/>
          </a:p>
        </p:txBody>
      </p:sp>
    </p:spTree>
    <p:extLst>
      <p:ext uri="{BB962C8B-B14F-4D97-AF65-F5344CB8AC3E}">
        <p14:creationId xmlns:p14="http://schemas.microsoft.com/office/powerpoint/2010/main" val="63517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A3CD3E1-A90D-4CF9-B514-8EA7819B75B6}" type="datetimeFigureOut">
              <a:rPr lang="en-US"/>
              <a:pPr>
                <a:defRPr/>
              </a:pPr>
              <a:t>4/14/2015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D275C2-ACA3-45AA-B71D-679080677A41}" type="slidenum">
              <a:rPr lang="en-US"/>
              <a:pPr>
                <a:defRPr/>
              </a:pPr>
              <a:t>‹#›</a:t>
            </a:fld>
            <a:endParaRPr lang="en-US"/>
          </a:p>
        </p:txBody>
      </p:sp>
    </p:spTree>
    <p:extLst>
      <p:ext uri="{BB962C8B-B14F-4D97-AF65-F5344CB8AC3E}">
        <p14:creationId xmlns:p14="http://schemas.microsoft.com/office/powerpoint/2010/main" val="297818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657DD3-F075-4F34-8956-4A49F312A65F}" type="datetimeFigureOut">
              <a:rPr lang="en-US"/>
              <a:pPr>
                <a:defRPr/>
              </a:pPr>
              <a:t>4/14/2015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FE7A58-9218-4E6A-8AC8-293CA28F1BC3}" type="slidenum">
              <a:rPr lang="en-US"/>
              <a:pPr>
                <a:defRPr/>
              </a:pPr>
              <a:t>‹#›</a:t>
            </a:fld>
            <a:endParaRPr lang="en-US"/>
          </a:p>
        </p:txBody>
      </p:sp>
    </p:spTree>
    <p:extLst>
      <p:ext uri="{BB962C8B-B14F-4D97-AF65-F5344CB8AC3E}">
        <p14:creationId xmlns:p14="http://schemas.microsoft.com/office/powerpoint/2010/main" val="315667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8D7C106-DE96-4898-8DB4-2EE85150195E}" type="datetimeFigureOut">
              <a:rPr lang="en-US"/>
              <a:pPr>
                <a:defRPr/>
              </a:pPr>
              <a:t>4/14/2015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B75B6F6-C4FC-4874-AFBA-81640FEB950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epierrel@aol.com" TargetMode="External"/><Relationship Id="rId2" Type="http://schemas.openxmlformats.org/officeDocument/2006/relationships/hyperlink" Target="mailto:marilyn.Muirhead@maryland.gov" TargetMode="External"/><Relationship Id="rId1" Type="http://schemas.openxmlformats.org/officeDocument/2006/relationships/slideLayout" Target="../slideLayouts/slideLayout1.xml"/><Relationship Id="rId4" Type="http://schemas.openxmlformats.org/officeDocument/2006/relationships/hyperlink" Target="mailto:Densie.andreski@att.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pg.unc.edu/~nirn/resources/publications/Monograph/pdf/Monograph_full.pdf" TargetMode="External"/><Relationship Id="rId2" Type="http://schemas.openxmlformats.org/officeDocument/2006/relationships/hyperlink" Target="https://www.webaccessibility.com/best_practices.php?technology_platform_id=20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ettingresults.org/c/@HbzzYKmKkNC3E/Pages/getfile.html?getfile@FidelityFactshee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295400"/>
            <a:ext cx="7772400" cy="1828800"/>
          </a:xfrm>
        </p:spPr>
        <p:txBody>
          <a:bodyPr/>
          <a:lstStyle/>
          <a:p>
            <a:pPr eaLnBrk="1" hangingPunct="1"/>
            <a:r>
              <a:rPr lang="en-US" altLang="en-US" smtClean="0"/>
              <a:t>Instructional Coherence: Ensuring Implementation Fidelity</a:t>
            </a:r>
          </a:p>
        </p:txBody>
      </p:sp>
      <p:sp>
        <p:nvSpPr>
          <p:cNvPr id="3" name="Subtitle 2"/>
          <p:cNvSpPr>
            <a:spLocks noGrp="1"/>
          </p:cNvSpPr>
          <p:nvPr>
            <p:ph type="subTitle" idx="1"/>
          </p:nvPr>
        </p:nvSpPr>
        <p:spPr>
          <a:xfrm>
            <a:off x="1371600" y="3429000"/>
            <a:ext cx="6400800" cy="2667000"/>
          </a:xfrm>
        </p:spPr>
        <p:txBody>
          <a:bodyPr rtlCol="0">
            <a:normAutofit fontScale="55000" lnSpcReduction="20000"/>
          </a:bodyPr>
          <a:lstStyle/>
          <a:p>
            <a:pPr eaLnBrk="1" fontAlgn="auto" hangingPunct="1">
              <a:spcAft>
                <a:spcPts val="0"/>
              </a:spcAft>
              <a:buFont typeface="Arial" panose="020B0604020202020204" pitchFamily="34" charset="0"/>
              <a:buNone/>
              <a:defRPr/>
            </a:pPr>
            <a:endParaRPr lang="en-US" dirty="0" smtClean="0"/>
          </a:p>
          <a:p>
            <a:pPr eaLnBrk="1" fontAlgn="auto" hangingPunct="1">
              <a:spcAft>
                <a:spcPts val="0"/>
              </a:spcAft>
              <a:defRPr/>
            </a:pPr>
            <a:endParaRPr lang="en-US" dirty="0" smtClean="0"/>
          </a:p>
          <a:p>
            <a:pPr eaLnBrk="1" fontAlgn="auto" hangingPunct="1">
              <a:spcAft>
                <a:spcPts val="0"/>
              </a:spcAft>
              <a:defRPr/>
            </a:pPr>
            <a:r>
              <a:rPr lang="en-US" dirty="0" smtClean="0"/>
              <a:t>Marilyn </a:t>
            </a:r>
            <a:r>
              <a:rPr lang="en-US" dirty="0" err="1" smtClean="0"/>
              <a:t>Muirhead</a:t>
            </a:r>
            <a:r>
              <a:rPr lang="en-US" dirty="0" smtClean="0"/>
              <a:t>, SPDG Coordinator, </a:t>
            </a:r>
          </a:p>
          <a:p>
            <a:pPr eaLnBrk="1" fontAlgn="auto" hangingPunct="1">
              <a:spcAft>
                <a:spcPts val="0"/>
              </a:spcAft>
              <a:defRPr/>
            </a:pPr>
            <a:r>
              <a:rPr lang="en-US" dirty="0" smtClean="0"/>
              <a:t>Maryland State Department of Education,</a:t>
            </a:r>
          </a:p>
          <a:p>
            <a:pPr eaLnBrk="1" fontAlgn="auto" hangingPunct="1">
              <a:spcAft>
                <a:spcPts val="0"/>
              </a:spcAft>
              <a:defRPr/>
            </a:pPr>
            <a:r>
              <a:rPr lang="en-US" dirty="0" smtClean="0">
                <a:hlinkClick r:id="rId2"/>
              </a:rPr>
              <a:t>marilyn.muirhead@maryland.gov</a:t>
            </a:r>
            <a:endParaRPr lang="en-US" dirty="0" smtClean="0"/>
          </a:p>
          <a:p>
            <a:pPr eaLnBrk="1" fontAlgn="auto" hangingPunct="1">
              <a:spcAft>
                <a:spcPts val="0"/>
              </a:spcAft>
              <a:defRPr/>
            </a:pPr>
            <a:r>
              <a:rPr lang="en-US" dirty="0" smtClean="0"/>
              <a:t>Elaine </a:t>
            </a:r>
            <a:r>
              <a:rPr lang="en-US" dirty="0" err="1"/>
              <a:t>Pierrel</a:t>
            </a:r>
            <a:r>
              <a:rPr lang="en-US" dirty="0"/>
              <a:t>, Evaluator, Maryland SPDG Project, </a:t>
            </a:r>
          </a:p>
          <a:p>
            <a:pPr eaLnBrk="1" fontAlgn="auto" hangingPunct="1">
              <a:spcAft>
                <a:spcPts val="0"/>
              </a:spcAft>
              <a:defRPr/>
            </a:pPr>
            <a:r>
              <a:rPr lang="en-US" dirty="0" smtClean="0">
                <a:hlinkClick r:id="rId3"/>
              </a:rPr>
              <a:t>eepierrel@aol.com</a:t>
            </a:r>
            <a:endParaRPr lang="en-US" dirty="0" smtClean="0"/>
          </a:p>
          <a:p>
            <a:pPr eaLnBrk="1" fontAlgn="auto" hangingPunct="1">
              <a:spcAft>
                <a:spcPts val="0"/>
              </a:spcAft>
              <a:defRPr/>
            </a:pPr>
            <a:r>
              <a:rPr lang="en-US" dirty="0" smtClean="0"/>
              <a:t>Denise </a:t>
            </a:r>
            <a:r>
              <a:rPr lang="en-US" dirty="0" err="1"/>
              <a:t>Andreski</a:t>
            </a:r>
            <a:r>
              <a:rPr lang="en-US" dirty="0"/>
              <a:t>, Evaluator, </a:t>
            </a:r>
            <a:r>
              <a:rPr lang="en-US" dirty="0" smtClean="0"/>
              <a:t>Maryland </a:t>
            </a:r>
            <a:r>
              <a:rPr lang="en-US" dirty="0"/>
              <a:t>SPDG</a:t>
            </a:r>
          </a:p>
          <a:p>
            <a:pPr eaLnBrk="1" fontAlgn="auto" hangingPunct="1">
              <a:spcAft>
                <a:spcPts val="0"/>
              </a:spcAft>
              <a:defRPr/>
            </a:pPr>
            <a:r>
              <a:rPr lang="en-US" dirty="0" smtClean="0">
                <a:hlinkClick r:id="rId4"/>
              </a:rPr>
              <a:t>densie.andreski@att.net</a:t>
            </a:r>
            <a:endParaRPr lang="en-US" dirty="0"/>
          </a:p>
          <a:p>
            <a:pPr eaLnBrk="1" fontAlgn="auto" hangingPunct="1">
              <a:spcAft>
                <a:spcPts val="0"/>
              </a:spcAft>
              <a:defRPr/>
            </a:pPr>
            <a:endParaRPr lang="en-US" dirty="0" smtClean="0"/>
          </a:p>
          <a:p>
            <a:pPr eaLnBrk="1" fontAlgn="auto" hangingPunct="1">
              <a:spcAft>
                <a:spcPts val="0"/>
              </a:spcAft>
              <a:defRPr/>
            </a:pPr>
            <a:endParaRPr lang="en-US" dirty="0"/>
          </a:p>
          <a:p>
            <a:pPr eaLnBrk="1" fontAlgn="auto" hangingPunct="1">
              <a:spcAft>
                <a:spcPts val="0"/>
              </a:spcAft>
              <a:defRPr/>
            </a:pPr>
            <a:endParaRPr lang="en-US" dirty="0" smtClean="0"/>
          </a:p>
          <a:p>
            <a:pPr eaLnBrk="1" fontAlgn="auto" hangingPunct="1">
              <a:spcAft>
                <a:spcPts val="0"/>
              </a:spcAft>
              <a:buFont typeface="Arial" panose="020B0604020202020204" pitchFamily="34" charset="0"/>
              <a:buNone/>
              <a:defRPr/>
            </a:pPr>
            <a:endParaRPr lang="en-US" dirty="0"/>
          </a:p>
          <a:p>
            <a:pPr eaLnBrk="1" fontAlgn="auto" hangingPunct="1">
              <a:spcAft>
                <a:spcPts val="0"/>
              </a:spcAft>
              <a:buFont typeface="Arial" panose="020B0604020202020204" pitchFamily="34" charset="0"/>
              <a:buNone/>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mtClean="0"/>
              <a:t>Abstract</a:t>
            </a:r>
          </a:p>
        </p:txBody>
      </p:sp>
      <p:sp>
        <p:nvSpPr>
          <p:cNvPr id="3" name="Content Placeholder 2"/>
          <p:cNvSpPr>
            <a:spLocks noGrp="1"/>
          </p:cNvSpPr>
          <p:nvPr>
            <p:ph idx="1"/>
          </p:nvPr>
        </p:nvSpPr>
        <p:spPr/>
        <p:txBody>
          <a:bodyPr rtlCol="0">
            <a:normAutofit fontScale="77500" lnSpcReduction="20000"/>
          </a:bodyPr>
          <a:lstStyle/>
          <a:p>
            <a:pPr marL="0" indent="0" eaLnBrk="1" fontAlgn="auto" hangingPunct="1">
              <a:spcAft>
                <a:spcPts val="0"/>
              </a:spcAft>
              <a:buFont typeface="Arial" panose="020B0604020202020204" pitchFamily="34" charset="0"/>
              <a:buNone/>
              <a:defRPr/>
            </a:pPr>
            <a:r>
              <a:rPr lang="en-US" dirty="0" smtClean="0"/>
              <a:t>	</a:t>
            </a:r>
          </a:p>
          <a:p>
            <a:pPr marL="0" indent="0" eaLnBrk="1" fontAlgn="auto" hangingPunct="1">
              <a:spcAft>
                <a:spcPts val="0"/>
              </a:spcAft>
              <a:buFont typeface="Arial" panose="020B0604020202020204" pitchFamily="34" charset="0"/>
              <a:buNone/>
              <a:defRPr/>
            </a:pPr>
            <a:r>
              <a:rPr lang="en-US" dirty="0"/>
              <a:t>	</a:t>
            </a:r>
            <a:r>
              <a:rPr lang="en-US" dirty="0" smtClean="0"/>
              <a:t>All too often, stakeholders perceive instructional improvement initiatives as separate and disconnected. That’s why the </a:t>
            </a:r>
            <a:r>
              <a:rPr lang="en-US" dirty="0"/>
              <a:t>MD SPDG project has built a coherent instructional delivery system, the Team Based Cycle of Instruction (TBCI) that can be used to deliver instruction in any content area.  </a:t>
            </a:r>
            <a:endParaRPr lang="en-US" dirty="0" smtClean="0"/>
          </a:p>
          <a:p>
            <a:pPr marL="0" indent="0" eaLnBrk="1" fontAlgn="auto" hangingPunct="1">
              <a:spcAft>
                <a:spcPts val="0"/>
              </a:spcAft>
              <a:buFont typeface="Arial" panose="020B0604020202020204" pitchFamily="34" charset="0"/>
              <a:buNone/>
              <a:defRPr/>
            </a:pPr>
            <a:r>
              <a:rPr lang="en-US" dirty="0"/>
              <a:t>	</a:t>
            </a:r>
            <a:r>
              <a:rPr lang="en-US" dirty="0" smtClean="0"/>
              <a:t>The </a:t>
            </a:r>
            <a:r>
              <a:rPr lang="en-US" dirty="0"/>
              <a:t>TBCI system integrates UDL, Structured Cooperative Learning, assessment, and </a:t>
            </a:r>
            <a:r>
              <a:rPr lang="en-US" dirty="0" smtClean="0"/>
              <a:t>family involvement </a:t>
            </a:r>
            <a:r>
              <a:rPr lang="en-US" dirty="0"/>
              <a:t>into daily instruction. Our teacher level fidelity check provides a detailed description of specific teacher actions for each TBCI step, Structured Cooperative Learning practices, Family Connections, and data use. </a:t>
            </a: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Poster Overview</a:t>
            </a:r>
          </a:p>
        </p:txBody>
      </p:sp>
      <p:sp>
        <p:nvSpPr>
          <p:cNvPr id="4" name="Content Placeholder 3"/>
          <p:cNvSpPr>
            <a:spLocks noGrp="1"/>
          </p:cNvSpPr>
          <p:nvPr>
            <p:ph sz="half" idx="2"/>
          </p:nvPr>
        </p:nvSpPr>
        <p:spPr>
          <a:xfrm>
            <a:off x="762000" y="1600200"/>
            <a:ext cx="7924800" cy="4525963"/>
          </a:xfrm>
        </p:spPr>
        <p:txBody>
          <a:bodyPr rtlCol="0">
            <a:normAutofit/>
          </a:bodyPr>
          <a:lstStyle/>
          <a:p>
            <a:pPr marL="0" indent="0" eaLnBrk="1" fontAlgn="auto" hangingPunct="1">
              <a:spcAft>
                <a:spcPts val="0"/>
              </a:spcAft>
              <a:buFont typeface="Arial" charset="0"/>
              <a:buNone/>
              <a:defRPr/>
            </a:pPr>
            <a:endParaRPr lang="en-US" dirty="0" smtClean="0"/>
          </a:p>
          <a:p>
            <a:pPr marL="0" indent="0" eaLnBrk="1" fontAlgn="auto" hangingPunct="1">
              <a:spcAft>
                <a:spcPts val="0"/>
              </a:spcAft>
              <a:buFont typeface="Arial" charset="0"/>
              <a:buNone/>
              <a:defRPr/>
            </a:pPr>
            <a:r>
              <a:rPr lang="en-US" dirty="0" smtClean="0"/>
              <a:t>The MD SPDG Fidelity Assessment (MFSA): Teacher –Level </a:t>
            </a:r>
            <a:r>
              <a:rPr lang="en-US" dirty="0" err="1" smtClean="0"/>
              <a:t>BUZzzz</a:t>
            </a:r>
            <a:r>
              <a:rPr lang="en-US" dirty="0" smtClean="0"/>
              <a:t> Fidelity Check for TBCI and Structured Cooperative Learning with Linkages describes:</a:t>
            </a:r>
          </a:p>
          <a:p>
            <a:pPr eaLnBrk="1" fontAlgn="auto" hangingPunct="1">
              <a:spcAft>
                <a:spcPts val="0"/>
              </a:spcAft>
              <a:defRPr/>
            </a:pPr>
            <a:r>
              <a:rPr lang="en-US" dirty="0" smtClean="0"/>
              <a:t> </a:t>
            </a:r>
            <a:r>
              <a:rPr lang="en-US" dirty="0"/>
              <a:t>T</a:t>
            </a:r>
            <a:r>
              <a:rPr lang="en-US" dirty="0" smtClean="0"/>
              <a:t>hree components – </a:t>
            </a:r>
            <a:r>
              <a:rPr lang="en-US" i="1" dirty="0" smtClean="0"/>
              <a:t>TBCI, Structured Cooperative Learning and Linkages</a:t>
            </a:r>
            <a:r>
              <a:rPr lang="en-US" dirty="0" smtClean="0"/>
              <a:t>.</a:t>
            </a:r>
          </a:p>
          <a:p>
            <a:pPr eaLnBrk="1" fontAlgn="auto" hangingPunct="1">
              <a:spcAft>
                <a:spcPts val="0"/>
              </a:spcAft>
              <a:defRPr/>
            </a:pPr>
            <a:r>
              <a:rPr lang="en-US" dirty="0" smtClean="0"/>
              <a:t>Indicators for each component, and</a:t>
            </a:r>
          </a:p>
          <a:p>
            <a:pPr eaLnBrk="1" fontAlgn="auto" hangingPunct="1">
              <a:spcAft>
                <a:spcPts val="0"/>
              </a:spcAft>
              <a:defRPr/>
            </a:pPr>
            <a:r>
              <a:rPr lang="en-US" dirty="0" smtClean="0"/>
              <a:t>Criteria to determine if each indicator was met.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Approach</a:t>
            </a:r>
          </a:p>
        </p:txBody>
      </p:sp>
      <p:sp>
        <p:nvSpPr>
          <p:cNvPr id="5123" name="Content Placeholder 2"/>
          <p:cNvSpPr>
            <a:spLocks noGrp="1"/>
          </p:cNvSpPr>
          <p:nvPr>
            <p:ph idx="1"/>
          </p:nvPr>
        </p:nvSpPr>
        <p:spPr/>
        <p:txBody>
          <a:bodyPr/>
          <a:lstStyle/>
          <a:p>
            <a:pPr marL="0" indent="0" eaLnBrk="1" hangingPunct="1">
              <a:buFont typeface="Arial" charset="0"/>
              <a:buNone/>
            </a:pPr>
            <a:endParaRPr lang="en-US" altLang="en-US" smtClean="0"/>
          </a:p>
          <a:p>
            <a:pPr marL="0" indent="0" eaLnBrk="1" hangingPunct="1">
              <a:buFont typeface="Arial" charset="0"/>
              <a:buNone/>
            </a:pPr>
            <a:r>
              <a:rPr lang="en-US" altLang="en-US" smtClean="0"/>
              <a:t>	The core components of the MD SPDG intervention – UDL, Structured Cooperative Learning, Family Involvement, and Data-based Decision Making are clearly defined in the belief that they will be more readily implemented with fidelity and will allow measurement for evaluation purposes.</a:t>
            </a:r>
          </a:p>
          <a:p>
            <a:pPr marL="0" indent="0"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Features</a:t>
            </a:r>
          </a:p>
        </p:txBody>
      </p:sp>
      <p:sp>
        <p:nvSpPr>
          <p:cNvPr id="6147" name="Content Placeholder 2"/>
          <p:cNvSpPr>
            <a:spLocks noGrp="1"/>
          </p:cNvSpPr>
          <p:nvPr>
            <p:ph idx="1"/>
          </p:nvPr>
        </p:nvSpPr>
        <p:spPr/>
        <p:txBody>
          <a:bodyPr/>
          <a:lstStyle/>
          <a:p>
            <a:r>
              <a:rPr lang="en-US" altLang="en-US" sz="3000" smtClean="0"/>
              <a:t>The MD SPDG Fidelity Assessment (MFSA): Teacher –Level BUZzzz Fidelity Check uses the same scoring system students use, HOT (High Performing, On Track, Target Improvement) to assess performance. </a:t>
            </a:r>
          </a:p>
          <a:p>
            <a:r>
              <a:rPr lang="en-US" altLang="en-US" sz="3000" smtClean="0"/>
              <a:t>Clear criteria for each indicator allow teachers to set goals and monitor their own implementation.</a:t>
            </a:r>
          </a:p>
          <a:p>
            <a:r>
              <a:rPr lang="en-US" altLang="en-US" sz="3000" smtClean="0"/>
              <a:t>The Fidelity Check is also used by BUZzzz coaches monthly to monitor progress.</a:t>
            </a:r>
          </a:p>
          <a:p>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Outcomes</a:t>
            </a:r>
          </a:p>
        </p:txBody>
      </p:sp>
      <p:sp>
        <p:nvSpPr>
          <p:cNvPr id="7171" name="Content Placeholder 2"/>
          <p:cNvSpPr>
            <a:spLocks noGrp="1"/>
          </p:cNvSpPr>
          <p:nvPr>
            <p:ph idx="1"/>
          </p:nvPr>
        </p:nvSpPr>
        <p:spPr/>
        <p:txBody>
          <a:bodyPr/>
          <a:lstStyle/>
          <a:p>
            <a:pPr>
              <a:defRPr/>
            </a:pPr>
            <a:endParaRPr lang="en-US" dirty="0" smtClean="0"/>
          </a:p>
          <a:p>
            <a:pPr marL="0" indent="0">
              <a:buFont typeface="Arial" charset="0"/>
              <a:buNone/>
              <a:defRPr/>
            </a:pPr>
            <a:r>
              <a:rPr lang="en-US" dirty="0" smtClean="0"/>
              <a:t>Expected Outcomes</a:t>
            </a:r>
          </a:p>
          <a:p>
            <a:pPr>
              <a:defRPr/>
            </a:pPr>
            <a:r>
              <a:rPr lang="en-US" dirty="0" smtClean="0"/>
              <a:t>Yields information about individual teacher needs,</a:t>
            </a:r>
          </a:p>
          <a:p>
            <a:pPr>
              <a:defRPr/>
            </a:pPr>
            <a:r>
              <a:rPr lang="en-US" dirty="0"/>
              <a:t>I</a:t>
            </a:r>
            <a:r>
              <a:rPr lang="en-US" dirty="0" smtClean="0"/>
              <a:t>nformation on implementation levels, and</a:t>
            </a:r>
          </a:p>
          <a:p>
            <a:pPr>
              <a:defRPr/>
            </a:pPr>
            <a:r>
              <a:rPr lang="en-US" dirty="0" smtClean="0"/>
              <a:t>Contributes to development for future professional development.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Conclusion </a:t>
            </a:r>
          </a:p>
        </p:txBody>
      </p:sp>
      <p:sp>
        <p:nvSpPr>
          <p:cNvPr id="8195" name="Content Placeholder 2"/>
          <p:cNvSpPr>
            <a:spLocks noGrp="1"/>
          </p:cNvSpPr>
          <p:nvPr>
            <p:ph idx="1"/>
          </p:nvPr>
        </p:nvSpPr>
        <p:spPr/>
        <p:txBody>
          <a:bodyPr/>
          <a:lstStyle/>
          <a:p>
            <a:pPr marL="0" indent="0" eaLnBrk="1" hangingPunct="1">
              <a:buFont typeface="Arial" charset="0"/>
              <a:buNone/>
            </a:pPr>
            <a:r>
              <a:rPr lang="en-US" altLang="en-US" smtClean="0"/>
              <a:t> </a:t>
            </a:r>
          </a:p>
          <a:p>
            <a:pPr marL="0" indent="0" eaLnBrk="1" hangingPunct="1">
              <a:buFont typeface="Arial" charset="0"/>
              <a:buNone/>
            </a:pPr>
            <a:r>
              <a:rPr lang="en-US" altLang="en-US" smtClean="0"/>
              <a:t>	This is the first year of implementation at the school level. We have preliminary data, that hasn’t been analyzed yet and will share that information when we have it. This instrument will be used with teachers as the program is scaled-up.	</a:t>
            </a:r>
            <a:endParaRPr lang="en-US" altLang="en-US" b="1"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References </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Arial" panose="020B0604020202020204" pitchFamily="34" charset="0"/>
              <a:buNone/>
              <a:defRPr/>
            </a:pPr>
            <a:endParaRPr lang="en-US" dirty="0" smtClean="0">
              <a:hlinkClick r:id="rId2"/>
            </a:endParaRPr>
          </a:p>
          <a:p>
            <a:pPr eaLnBrk="1" fontAlgn="auto" hangingPunct="1">
              <a:spcAft>
                <a:spcPts val="0"/>
              </a:spcAft>
              <a:buFont typeface="Arial" panose="020B0604020202020204" pitchFamily="34" charset="0"/>
              <a:buChar char="•"/>
              <a:defRPr/>
            </a:pPr>
            <a:r>
              <a:rPr lang="en-US" dirty="0" err="1"/>
              <a:t>Fixsen</a:t>
            </a:r>
            <a:r>
              <a:rPr lang="en-US" dirty="0"/>
              <a:t>, D. L., </a:t>
            </a:r>
            <a:r>
              <a:rPr lang="en-US" dirty="0" err="1"/>
              <a:t>Naoom</a:t>
            </a:r>
            <a:r>
              <a:rPr lang="en-US" dirty="0"/>
              <a:t>, S. F., </a:t>
            </a:r>
            <a:r>
              <a:rPr lang="en-US" dirty="0" err="1"/>
              <a:t>Blase</a:t>
            </a:r>
            <a:r>
              <a:rPr lang="en-US" dirty="0"/>
              <a:t>, K. A., Friedman, R. M., &amp; Wallace, F. (2005). </a:t>
            </a:r>
            <a:r>
              <a:rPr lang="en-US" i="1" dirty="0"/>
              <a:t>Implementation research: A synthesis of the literature. </a:t>
            </a:r>
            <a:r>
              <a:rPr lang="en-US" dirty="0"/>
              <a:t>Tampa, FL: National Implementation Research Network. Retrieved from </a:t>
            </a:r>
            <a:r>
              <a:rPr lang="en-US" dirty="0">
                <a:hlinkClick r:id="rId3" tooltip="Link to resource: Implementation research: A synthesis of the literature"/>
              </a:rPr>
              <a:t>http://www.fpg.unc.edu/~</a:t>
            </a:r>
            <a:r>
              <a:rPr lang="en-US" dirty="0" smtClean="0">
                <a:hlinkClick r:id="rId3" tooltip="Link to resource: Implementation research: A synthesis of the literature"/>
              </a:rPr>
              <a:t>nirn/resources/publications/Monograph/pdf/Monograph_full.pdf</a:t>
            </a:r>
            <a:endParaRPr lang="en-US" dirty="0" smtClean="0"/>
          </a:p>
          <a:p>
            <a:pPr eaLnBrk="1" fontAlgn="auto" hangingPunct="1">
              <a:spcAft>
                <a:spcPts val="0"/>
              </a:spcAft>
              <a:buFont typeface="Arial" panose="020B0604020202020204" pitchFamily="34" charset="0"/>
              <a:buChar char="•"/>
              <a:defRPr/>
            </a:pPr>
            <a:endParaRPr lang="en-US" dirty="0" smtClean="0"/>
          </a:p>
          <a:p>
            <a:pPr eaLnBrk="1" fontAlgn="auto" hangingPunct="1">
              <a:spcAft>
                <a:spcPts val="0"/>
              </a:spcAft>
              <a:buFont typeface="Arial" panose="020B0604020202020204" pitchFamily="34" charset="0"/>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References</a:t>
            </a:r>
          </a:p>
        </p:txBody>
      </p:sp>
      <p:sp>
        <p:nvSpPr>
          <p:cNvPr id="10243" name="Content Placeholder 2"/>
          <p:cNvSpPr>
            <a:spLocks noGrp="1"/>
          </p:cNvSpPr>
          <p:nvPr>
            <p:ph idx="1"/>
          </p:nvPr>
        </p:nvSpPr>
        <p:spPr/>
        <p:txBody>
          <a:bodyPr/>
          <a:lstStyle/>
          <a:p>
            <a:r>
              <a:rPr lang="en-US" altLang="en-US" dirty="0" smtClean="0"/>
              <a:t>Getting Results, California Department of Education. (2007). </a:t>
            </a:r>
            <a:r>
              <a:rPr lang="en-US" altLang="en-US" i="1" dirty="0" smtClean="0"/>
              <a:t>What does Getting Results say about implementing programs with fidelity? </a:t>
            </a:r>
            <a:r>
              <a:rPr lang="en-US" altLang="en-US" dirty="0" smtClean="0"/>
              <a:t>(Getting Results Fact Sheet, Issue 10). </a:t>
            </a:r>
            <a:r>
              <a:rPr lang="en-US" altLang="en-US" smtClean="0"/>
              <a:t>Retrieved from </a:t>
            </a:r>
            <a:r>
              <a:rPr lang="en-US" altLang="en-US" smtClean="0">
                <a:hlinkClick r:id="rId2" tooltip="Link to resource: What does getting results say about implementing programs with fidelity?"/>
              </a:rPr>
              <a:t>http://www.gettingresults.org/c/@HbzzYKmKkNC3E/Pages/getfile.html?getfile@FidelityFactsheet.pdf</a:t>
            </a:r>
            <a:endParaRPr lang="en-US" altLang="en-US" smtClean="0"/>
          </a:p>
          <a:p>
            <a:endParaRPr lang="en-US" alt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TotalTime>
  <Words>283</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Arial</vt:lpstr>
      <vt:lpstr>Office Theme</vt:lpstr>
      <vt:lpstr>Instructional Coherence: Ensuring Implementation Fidelity</vt:lpstr>
      <vt:lpstr>Abstract</vt:lpstr>
      <vt:lpstr>Poster Overview</vt:lpstr>
      <vt:lpstr>Approach</vt:lpstr>
      <vt:lpstr>Features</vt:lpstr>
      <vt:lpstr>Outcomes</vt:lpstr>
      <vt:lpstr>Conclusion </vt:lpstr>
      <vt:lpstr>References </vt:lpstr>
      <vt:lpstr>References</vt:lpstr>
    </vt:vector>
  </TitlesOfParts>
  <Company>American Institutes for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Mel Kutner</dc:creator>
  <cp:lastModifiedBy>Mullet, Benjamin</cp:lastModifiedBy>
  <cp:revision>24</cp:revision>
  <cp:lastPrinted>2015-03-24T18:52:34Z</cp:lastPrinted>
  <dcterms:created xsi:type="dcterms:W3CDTF">2015-02-05T16:03:58Z</dcterms:created>
  <dcterms:modified xsi:type="dcterms:W3CDTF">2015-04-14T12:52:54Z</dcterms:modified>
</cp:coreProperties>
</file>