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6" r:id="rId2"/>
  </p:sldIdLst>
  <p:sldSz cx="390144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71" userDrawn="1">
          <p15:clr>
            <a:srgbClr val="A4A3A4"/>
          </p15:clr>
        </p15:guide>
        <p15:guide id="2" pos="12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CC"/>
    <a:srgbClr val="963F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531" autoAdjust="0"/>
    <p:restoredTop sz="94771" autoAdjust="0"/>
  </p:normalViewPr>
  <p:slideViewPr>
    <p:cSldViewPr snapToGrid="0">
      <p:cViewPr varScale="1">
        <p:scale>
          <a:sx n="20" d="100"/>
          <a:sy n="20" d="100"/>
        </p:scale>
        <p:origin x="1482" y="84"/>
      </p:cViewPr>
      <p:guideLst>
        <p:guide orient="horz" pos="9271"/>
        <p:guide pos="12288"/>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ksc21653\Fichtenholtz%20Lab%20Storage%201\Data\Emily%20Honors\BIOPAC%20ANALYSIS%20DATA%20FIN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ksc21653\Fichtenholtz%20Lab%20Storage%201\Data\Emily%20Honors\BIOPAC%20ANALYSIS%20DATA%20FIN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ksc21653\Fichtenholtz%20Lab%20Storage%201\Data\Emily%20Honors\BIOPAC%20ANALYSIS%20DATA%20FINA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ksc21653\Fichtenholtz%20Lab%20Storage%201\Data\Emily%20Honors\BIOPAC%20ANALYSIS%20DATA%20FINAL.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a:t>Correlation</a:t>
            </a:r>
            <a:r>
              <a:rPr lang="en-US" sz="2800" baseline="0"/>
              <a:t> between BAI and Cardiac Stress Response </a:t>
            </a:r>
            <a:endParaRPr lang="en-US" sz="28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'Neg corr'!$Q$4</c:f>
              <c:strCache>
                <c:ptCount val="1"/>
                <c:pt idx="0">
                  <c:v>CP MIN - BL12</c:v>
                </c:pt>
              </c:strCache>
            </c:strRef>
          </c:tx>
          <c:spPr>
            <a:ln w="19050" cap="rnd">
              <a:noFill/>
              <a:round/>
            </a:ln>
            <a:effectLst/>
          </c:spPr>
          <c:marker>
            <c:symbol val="circle"/>
            <c:size val="5"/>
            <c:spPr>
              <a:solidFill>
                <a:srgbClr val="FF0000"/>
              </a:solidFill>
              <a:ln w="9525">
                <a:noFill/>
              </a:ln>
              <a:effectLst/>
            </c:spPr>
          </c:marker>
          <c:trendline>
            <c:spPr>
              <a:ln w="19050" cap="rnd">
                <a:solidFill>
                  <a:srgbClr val="FF0000"/>
                </a:solidFill>
                <a:prstDash val="sysDot"/>
              </a:ln>
              <a:effectLst/>
            </c:spPr>
            <c:trendlineType val="linear"/>
            <c:dispRSqr val="1"/>
            <c:dispEq val="0"/>
            <c:trendlineLbl>
              <c:numFmt formatCode="General"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rendlineLbl>
          </c:trendline>
          <c:xVal>
            <c:numRef>
              <c:f>'Neg corr'!$P$5:$P$39</c:f>
              <c:numCache>
                <c:formatCode>General</c:formatCode>
                <c:ptCount val="35"/>
                <c:pt idx="0">
                  <c:v>4</c:v>
                </c:pt>
                <c:pt idx="1">
                  <c:v>13</c:v>
                </c:pt>
                <c:pt idx="2">
                  <c:v>32</c:v>
                </c:pt>
                <c:pt idx="3">
                  <c:v>43</c:v>
                </c:pt>
                <c:pt idx="4">
                  <c:v>19</c:v>
                </c:pt>
                <c:pt idx="5">
                  <c:v>3</c:v>
                </c:pt>
                <c:pt idx="6">
                  <c:v>2</c:v>
                </c:pt>
                <c:pt idx="7">
                  <c:v>28</c:v>
                </c:pt>
                <c:pt idx="8">
                  <c:v>22</c:v>
                </c:pt>
                <c:pt idx="9">
                  <c:v>13</c:v>
                </c:pt>
                <c:pt idx="10">
                  <c:v>9</c:v>
                </c:pt>
                <c:pt idx="11">
                  <c:v>1</c:v>
                </c:pt>
                <c:pt idx="12">
                  <c:v>6</c:v>
                </c:pt>
                <c:pt idx="13">
                  <c:v>31</c:v>
                </c:pt>
                <c:pt idx="14">
                  <c:v>0</c:v>
                </c:pt>
                <c:pt idx="15">
                  <c:v>2</c:v>
                </c:pt>
                <c:pt idx="16">
                  <c:v>3</c:v>
                </c:pt>
                <c:pt idx="17">
                  <c:v>13</c:v>
                </c:pt>
                <c:pt idx="18">
                  <c:v>17</c:v>
                </c:pt>
                <c:pt idx="19">
                  <c:v>2</c:v>
                </c:pt>
                <c:pt idx="20">
                  <c:v>14</c:v>
                </c:pt>
                <c:pt idx="21">
                  <c:v>19</c:v>
                </c:pt>
                <c:pt idx="22">
                  <c:v>15</c:v>
                </c:pt>
                <c:pt idx="23">
                  <c:v>8</c:v>
                </c:pt>
                <c:pt idx="24">
                  <c:v>22</c:v>
                </c:pt>
                <c:pt idx="25">
                  <c:v>6</c:v>
                </c:pt>
                <c:pt idx="26">
                  <c:v>16</c:v>
                </c:pt>
                <c:pt idx="27">
                  <c:v>9</c:v>
                </c:pt>
                <c:pt idx="28">
                  <c:v>10</c:v>
                </c:pt>
                <c:pt idx="29">
                  <c:v>20</c:v>
                </c:pt>
                <c:pt idx="30">
                  <c:v>14</c:v>
                </c:pt>
                <c:pt idx="31">
                  <c:v>36</c:v>
                </c:pt>
                <c:pt idx="32">
                  <c:v>11</c:v>
                </c:pt>
                <c:pt idx="33">
                  <c:v>9</c:v>
                </c:pt>
                <c:pt idx="34">
                  <c:v>25</c:v>
                </c:pt>
              </c:numCache>
            </c:numRef>
          </c:xVal>
          <c:yVal>
            <c:numRef>
              <c:f>'Neg corr'!$Q$5:$Q$39</c:f>
              <c:numCache>
                <c:formatCode>General</c:formatCode>
                <c:ptCount val="35"/>
                <c:pt idx="0">
                  <c:v>-1.0499999999999954E-2</c:v>
                </c:pt>
                <c:pt idx="1">
                  <c:v>-5.1999999999999935E-2</c:v>
                </c:pt>
                <c:pt idx="2">
                  <c:v>1.6000000000000014E-2</c:v>
                </c:pt>
                <c:pt idx="3">
                  <c:v>-0.46099999999999997</c:v>
                </c:pt>
                <c:pt idx="4">
                  <c:v>-0.14749999999999996</c:v>
                </c:pt>
                <c:pt idx="5">
                  <c:v>-8.3500000000000019E-2</c:v>
                </c:pt>
                <c:pt idx="6">
                  <c:v>-6.6499999999999893E-2</c:v>
                </c:pt>
                <c:pt idx="7">
                  <c:v>-0.34049999999999991</c:v>
                </c:pt>
                <c:pt idx="8">
                  <c:v>-8.1500000000000017E-2</c:v>
                </c:pt>
                <c:pt idx="9">
                  <c:v>-9.6999999999999975E-2</c:v>
                </c:pt>
                <c:pt idx="10">
                  <c:v>4.6500000000000097E-2</c:v>
                </c:pt>
                <c:pt idx="11">
                  <c:v>-0.24299999999999999</c:v>
                </c:pt>
                <c:pt idx="12">
                  <c:v>-3.7999999999999923E-2</c:v>
                </c:pt>
                <c:pt idx="13">
                  <c:v>-0.46000000000000008</c:v>
                </c:pt>
                <c:pt idx="14">
                  <c:v>-0.15249999999999997</c:v>
                </c:pt>
                <c:pt idx="15">
                  <c:v>-0.14200000000000002</c:v>
                </c:pt>
                <c:pt idx="16">
                  <c:v>-9.9500000000000033E-2</c:v>
                </c:pt>
                <c:pt idx="17">
                  <c:v>2.5000000000000022E-2</c:v>
                </c:pt>
                <c:pt idx="18">
                  <c:v>4.5499999999999985E-2</c:v>
                </c:pt>
                <c:pt idx="19">
                  <c:v>7.5500000000000012E-2</c:v>
                </c:pt>
                <c:pt idx="20">
                  <c:v>-6.5999999999999948E-2</c:v>
                </c:pt>
                <c:pt idx="21">
                  <c:v>-0.15099999999999991</c:v>
                </c:pt>
                <c:pt idx="22">
                  <c:v>3.850000000000009E-2</c:v>
                </c:pt>
                <c:pt idx="23">
                  <c:v>-9.9500000000000033E-2</c:v>
                </c:pt>
                <c:pt idx="24">
                  <c:v>-8.550000000000002E-2</c:v>
                </c:pt>
                <c:pt idx="25">
                  <c:v>-0.123</c:v>
                </c:pt>
                <c:pt idx="26">
                  <c:v>-0.13150000000000006</c:v>
                </c:pt>
                <c:pt idx="27">
                  <c:v>8.0000000000000071E-2</c:v>
                </c:pt>
                <c:pt idx="28">
                  <c:v>-1.9999999999998908E-3</c:v>
                </c:pt>
                <c:pt idx="29">
                  <c:v>-0.11199999999999999</c:v>
                </c:pt>
                <c:pt idx="30">
                  <c:v>-1.3499999999999956E-2</c:v>
                </c:pt>
                <c:pt idx="31">
                  <c:v>-7.4999999999999512E-3</c:v>
                </c:pt>
                <c:pt idx="32">
                  <c:v>-3.6499999999999977E-2</c:v>
                </c:pt>
                <c:pt idx="33">
                  <c:v>-8.3500000000000019E-2</c:v>
                </c:pt>
                <c:pt idx="34">
                  <c:v>-0.16349999999999987</c:v>
                </c:pt>
              </c:numCache>
            </c:numRef>
          </c:yVal>
          <c:smooth val="0"/>
          <c:extLst>
            <c:ext xmlns:c16="http://schemas.microsoft.com/office/drawing/2014/chart" uri="{C3380CC4-5D6E-409C-BE32-E72D297353CC}">
              <c16:uniqueId val="{00000000-0C03-44F0-8D15-8915AE4B6BC3}"/>
            </c:ext>
          </c:extLst>
        </c:ser>
        <c:dLbls>
          <c:showLegendKey val="0"/>
          <c:showVal val="0"/>
          <c:showCatName val="0"/>
          <c:showSerName val="0"/>
          <c:showPercent val="0"/>
          <c:showBubbleSize val="0"/>
        </c:dLbls>
        <c:axId val="455495568"/>
        <c:axId val="455495896"/>
      </c:scatterChart>
      <c:valAx>
        <c:axId val="45549556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Beck</a:t>
                </a:r>
                <a:r>
                  <a:rPr lang="en-US" sz="2400" baseline="0"/>
                  <a:t> Anxiety Inventory</a:t>
                </a:r>
                <a:endParaRPr lang="en-US" sz="2400"/>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55495896"/>
        <c:crosses val="autoZero"/>
        <c:crossBetween val="midCat"/>
      </c:valAx>
      <c:valAx>
        <c:axId val="455495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dirty="0"/>
                  <a:t>Change</a:t>
                </a:r>
                <a:r>
                  <a:rPr lang="en-US" sz="2400" baseline="0" dirty="0"/>
                  <a:t> in IBI (sec)</a:t>
                </a:r>
                <a:endParaRPr lang="en-US" sz="2400" dirty="0"/>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5549556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t>Correlation</a:t>
            </a:r>
            <a:r>
              <a:rPr lang="en-US" sz="2800" baseline="0" dirty="0"/>
              <a:t> between HRV and Cardiac Stress Response</a:t>
            </a:r>
            <a:endParaRPr lang="en-US" sz="2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9951667583802469E-2"/>
          <c:y val="7.9392591684762537E-2"/>
          <c:w val="0.89543197096976535"/>
          <c:h val="0.86813799147969528"/>
        </c:manualLayout>
      </c:layout>
      <c:scatterChart>
        <c:scatterStyle val="lineMarker"/>
        <c:varyColors val="0"/>
        <c:ser>
          <c:idx val="0"/>
          <c:order val="0"/>
          <c:tx>
            <c:strRef>
              <c:f>'Neg corr'!$C$4</c:f>
              <c:strCache>
                <c:ptCount val="1"/>
                <c:pt idx="0">
                  <c:v>CP MIN - BL12</c:v>
                </c:pt>
              </c:strCache>
            </c:strRef>
          </c:tx>
          <c:spPr>
            <a:ln w="19050" cap="rnd">
              <a:noFill/>
              <a:round/>
            </a:ln>
            <a:effectLst/>
          </c:spPr>
          <c:marker>
            <c:symbol val="circle"/>
            <c:size val="5"/>
            <c:spPr>
              <a:solidFill>
                <a:srgbClr val="FF0000"/>
              </a:solidFill>
              <a:ln w="9525">
                <a:noFill/>
              </a:ln>
              <a:effectLst/>
            </c:spPr>
          </c:marker>
          <c:trendline>
            <c:spPr>
              <a:ln w="19050" cap="rnd">
                <a:solidFill>
                  <a:srgbClr val="FF0000"/>
                </a:solidFill>
                <a:prstDash val="sysDot"/>
              </a:ln>
              <a:effectLst/>
            </c:spPr>
            <c:trendlineType val="linear"/>
            <c:dispRSqr val="1"/>
            <c:dispEq val="0"/>
            <c:trendlineLbl>
              <c:numFmt formatCode="General"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rendlineLbl>
          </c:trendline>
          <c:xVal>
            <c:numRef>
              <c:f>'Neg corr'!$B$5:$B$39</c:f>
              <c:numCache>
                <c:formatCode>General</c:formatCode>
                <c:ptCount val="35"/>
                <c:pt idx="0">
                  <c:v>5.5E-2</c:v>
                </c:pt>
                <c:pt idx="1">
                  <c:v>9.7000000000000003E-2</c:v>
                </c:pt>
                <c:pt idx="2">
                  <c:v>0.112</c:v>
                </c:pt>
                <c:pt idx="3">
                  <c:v>0.14000000000000001</c:v>
                </c:pt>
                <c:pt idx="4">
                  <c:v>7.9000000000000001E-2</c:v>
                </c:pt>
                <c:pt idx="5">
                  <c:v>6.6000000000000003E-2</c:v>
                </c:pt>
                <c:pt idx="6">
                  <c:v>0.09</c:v>
                </c:pt>
                <c:pt idx="7">
                  <c:v>7.5999999999999998E-2</c:v>
                </c:pt>
                <c:pt idx="8">
                  <c:v>6.5000000000000002E-2</c:v>
                </c:pt>
                <c:pt idx="9">
                  <c:v>0.183</c:v>
                </c:pt>
                <c:pt idx="10">
                  <c:v>5.3999999999999999E-2</c:v>
                </c:pt>
                <c:pt idx="11">
                  <c:v>0.186</c:v>
                </c:pt>
                <c:pt idx="12">
                  <c:v>9.6000000000000002E-2</c:v>
                </c:pt>
                <c:pt idx="13">
                  <c:v>0.23100000000000001</c:v>
                </c:pt>
                <c:pt idx="14">
                  <c:v>0.182</c:v>
                </c:pt>
                <c:pt idx="15">
                  <c:v>7.0999999999999994E-2</c:v>
                </c:pt>
                <c:pt idx="16">
                  <c:v>3.5999999999999997E-2</c:v>
                </c:pt>
                <c:pt idx="17">
                  <c:v>4.7E-2</c:v>
                </c:pt>
                <c:pt idx="18">
                  <c:v>5.7000000000000002E-2</c:v>
                </c:pt>
                <c:pt idx="19">
                  <c:v>3.2000000000000001E-2</c:v>
                </c:pt>
                <c:pt idx="20">
                  <c:v>8.6999999999999994E-2</c:v>
                </c:pt>
                <c:pt idx="21">
                  <c:v>8.4000000000000005E-2</c:v>
                </c:pt>
                <c:pt idx="22">
                  <c:v>0.06</c:v>
                </c:pt>
                <c:pt idx="23">
                  <c:v>8.5000000000000006E-2</c:v>
                </c:pt>
                <c:pt idx="24">
                  <c:v>6.0999999999999999E-2</c:v>
                </c:pt>
                <c:pt idx="25">
                  <c:v>6.4000000000000001E-2</c:v>
                </c:pt>
                <c:pt idx="26">
                  <c:v>0.10199999999999999</c:v>
                </c:pt>
                <c:pt idx="27">
                  <c:v>0.04</c:v>
                </c:pt>
                <c:pt idx="28">
                  <c:v>0.106</c:v>
                </c:pt>
                <c:pt idx="29">
                  <c:v>7.5999999999999998E-2</c:v>
                </c:pt>
                <c:pt idx="30">
                  <c:v>7.4999999999999997E-2</c:v>
                </c:pt>
                <c:pt idx="31">
                  <c:v>0.10100000000000001</c:v>
                </c:pt>
                <c:pt idx="32">
                  <c:v>8.5999999999999993E-2</c:v>
                </c:pt>
                <c:pt idx="33">
                  <c:v>0.06</c:v>
                </c:pt>
                <c:pt idx="34">
                  <c:v>4.2000000000000003E-2</c:v>
                </c:pt>
              </c:numCache>
            </c:numRef>
          </c:xVal>
          <c:yVal>
            <c:numRef>
              <c:f>'Neg corr'!$C$5:$C$39</c:f>
              <c:numCache>
                <c:formatCode>General</c:formatCode>
                <c:ptCount val="35"/>
                <c:pt idx="0">
                  <c:v>-1.0499999999999954E-2</c:v>
                </c:pt>
                <c:pt idx="1">
                  <c:v>-5.1999999999999935E-2</c:v>
                </c:pt>
                <c:pt idx="2">
                  <c:v>1.6000000000000014E-2</c:v>
                </c:pt>
                <c:pt idx="3">
                  <c:v>-0.46099999999999997</c:v>
                </c:pt>
                <c:pt idx="4">
                  <c:v>-0.14749999999999996</c:v>
                </c:pt>
                <c:pt idx="5">
                  <c:v>-8.3500000000000019E-2</c:v>
                </c:pt>
                <c:pt idx="6">
                  <c:v>-6.6499999999999893E-2</c:v>
                </c:pt>
                <c:pt idx="7">
                  <c:v>-0.34049999999999991</c:v>
                </c:pt>
                <c:pt idx="8">
                  <c:v>-8.1500000000000017E-2</c:v>
                </c:pt>
                <c:pt idx="9">
                  <c:v>-9.6999999999999975E-2</c:v>
                </c:pt>
                <c:pt idx="10">
                  <c:v>4.6500000000000097E-2</c:v>
                </c:pt>
                <c:pt idx="11">
                  <c:v>-0.24299999999999999</c:v>
                </c:pt>
                <c:pt idx="12">
                  <c:v>-3.7999999999999923E-2</c:v>
                </c:pt>
                <c:pt idx="13">
                  <c:v>-0.46000000000000008</c:v>
                </c:pt>
                <c:pt idx="14">
                  <c:v>-0.15249999999999997</c:v>
                </c:pt>
                <c:pt idx="15">
                  <c:v>-0.14200000000000002</c:v>
                </c:pt>
                <c:pt idx="16">
                  <c:v>-9.9500000000000033E-2</c:v>
                </c:pt>
                <c:pt idx="17">
                  <c:v>2.5000000000000022E-2</c:v>
                </c:pt>
                <c:pt idx="18">
                  <c:v>4.5499999999999985E-2</c:v>
                </c:pt>
                <c:pt idx="19">
                  <c:v>7.5500000000000012E-2</c:v>
                </c:pt>
                <c:pt idx="20">
                  <c:v>-6.5999999999999948E-2</c:v>
                </c:pt>
                <c:pt idx="21">
                  <c:v>-0.15099999999999991</c:v>
                </c:pt>
                <c:pt idx="22">
                  <c:v>3.850000000000009E-2</c:v>
                </c:pt>
                <c:pt idx="23">
                  <c:v>-9.9500000000000033E-2</c:v>
                </c:pt>
                <c:pt idx="24">
                  <c:v>-8.550000000000002E-2</c:v>
                </c:pt>
                <c:pt idx="25">
                  <c:v>-0.123</c:v>
                </c:pt>
                <c:pt idx="26">
                  <c:v>-0.13150000000000006</c:v>
                </c:pt>
                <c:pt idx="27">
                  <c:v>8.0000000000000071E-2</c:v>
                </c:pt>
                <c:pt idx="28">
                  <c:v>-1.9999999999998908E-3</c:v>
                </c:pt>
                <c:pt idx="29">
                  <c:v>-0.11199999999999999</c:v>
                </c:pt>
                <c:pt idx="30">
                  <c:v>-1.3499999999999956E-2</c:v>
                </c:pt>
                <c:pt idx="31">
                  <c:v>-7.4999999999999512E-3</c:v>
                </c:pt>
                <c:pt idx="32">
                  <c:v>-3.6499999999999977E-2</c:v>
                </c:pt>
                <c:pt idx="33">
                  <c:v>-8.3500000000000019E-2</c:v>
                </c:pt>
                <c:pt idx="34">
                  <c:v>-0.16349999999999987</c:v>
                </c:pt>
              </c:numCache>
            </c:numRef>
          </c:yVal>
          <c:smooth val="0"/>
          <c:extLst>
            <c:ext xmlns:c16="http://schemas.microsoft.com/office/drawing/2014/chart" uri="{C3380CC4-5D6E-409C-BE32-E72D297353CC}">
              <c16:uniqueId val="{00000000-AF8E-4E9C-B83E-CDF88977346D}"/>
            </c:ext>
          </c:extLst>
        </c:ser>
        <c:dLbls>
          <c:showLegendKey val="0"/>
          <c:showVal val="0"/>
          <c:showCatName val="0"/>
          <c:showSerName val="0"/>
          <c:showPercent val="0"/>
          <c:showBubbleSize val="0"/>
        </c:dLbls>
        <c:axId val="455481792"/>
        <c:axId val="455472936"/>
      </c:scatterChart>
      <c:valAx>
        <c:axId val="4554817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400"/>
                  <a:t>Baseline</a:t>
                </a:r>
                <a:r>
                  <a:rPr lang="en-US" sz="2400" baseline="0"/>
                  <a:t> Heart Rate Variability</a:t>
                </a:r>
                <a:endParaRPr lang="en-US" sz="240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55472936"/>
        <c:crosses val="autoZero"/>
        <c:crossBetween val="midCat"/>
      </c:valAx>
      <c:valAx>
        <c:axId val="455472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400" dirty="0"/>
                  <a:t>Change in IBI (sec)</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554817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a:t>Interbeat</a:t>
            </a:r>
            <a:r>
              <a:rPr lang="en-US" sz="2800" baseline="0"/>
              <a:t> Interval</a:t>
            </a:r>
            <a:endParaRPr lang="en-US" sz="280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rgbClr val="FF0000"/>
              </a:solidFill>
              <a:round/>
            </a:ln>
            <a:effectLst/>
          </c:spPr>
          <c:marker>
            <c:symbol val="none"/>
          </c:marker>
          <c:cat>
            <c:multiLvlStrRef>
              <c:f>IBI!$C$35:$N$36</c:f>
              <c:multiLvlStrCache>
                <c:ptCount val="12"/>
                <c:lvl>
                  <c:pt idx="0">
                    <c:v>B1</c:v>
                  </c:pt>
                  <c:pt idx="1">
                    <c:v>B2</c:v>
                  </c:pt>
                  <c:pt idx="2">
                    <c:v>B3</c:v>
                  </c:pt>
                  <c:pt idx="3">
                    <c:v>B4</c:v>
                  </c:pt>
                  <c:pt idx="4">
                    <c:v>C1</c:v>
                  </c:pt>
                  <c:pt idx="5">
                    <c:v>C2</c:v>
                  </c:pt>
                  <c:pt idx="6">
                    <c:v>C3</c:v>
                  </c:pt>
                  <c:pt idx="7">
                    <c:v>C4</c:v>
                  </c:pt>
                  <c:pt idx="8">
                    <c:v>R1</c:v>
                  </c:pt>
                  <c:pt idx="9">
                    <c:v>R2</c:v>
                  </c:pt>
                  <c:pt idx="10">
                    <c:v>R3</c:v>
                  </c:pt>
                  <c:pt idx="11">
                    <c:v>R4</c:v>
                  </c:pt>
                </c:lvl>
                <c:lvl>
                  <c:pt idx="0">
                    <c:v>Baseline</c:v>
                  </c:pt>
                  <c:pt idx="4">
                    <c:v>Cold Pressor</c:v>
                  </c:pt>
                  <c:pt idx="8">
                    <c:v>Recovery</c:v>
                  </c:pt>
                </c:lvl>
              </c:multiLvlStrCache>
            </c:multiLvlStrRef>
          </c:cat>
          <c:val>
            <c:numRef>
              <c:f>IBI!$C$37:$N$37</c:f>
              <c:numCache>
                <c:formatCode>General</c:formatCode>
                <c:ptCount val="12"/>
                <c:pt idx="0">
                  <c:v>0.75994285714285692</c:v>
                </c:pt>
                <c:pt idx="1">
                  <c:v>0.7602285714285717</c:v>
                </c:pt>
                <c:pt idx="2">
                  <c:v>0.73991714285714294</c:v>
                </c:pt>
                <c:pt idx="3">
                  <c:v>0.7366571428571429</c:v>
                </c:pt>
                <c:pt idx="4">
                  <c:v>0.70197142857142847</c:v>
                </c:pt>
                <c:pt idx="5">
                  <c:v>0.68887878787878787</c:v>
                </c:pt>
                <c:pt idx="6">
                  <c:v>0.68035714285714277</c:v>
                </c:pt>
                <c:pt idx="7">
                  <c:v>0.70396153846153831</c:v>
                </c:pt>
                <c:pt idx="8">
                  <c:v>0.70802857142857156</c:v>
                </c:pt>
                <c:pt idx="9">
                  <c:v>0.73080000000000001</c:v>
                </c:pt>
                <c:pt idx="10">
                  <c:v>0.7426571428571429</c:v>
                </c:pt>
                <c:pt idx="11">
                  <c:v>0.73751428571428568</c:v>
                </c:pt>
              </c:numCache>
            </c:numRef>
          </c:val>
          <c:smooth val="0"/>
          <c:extLst>
            <c:ext xmlns:c16="http://schemas.microsoft.com/office/drawing/2014/chart" uri="{C3380CC4-5D6E-409C-BE32-E72D297353CC}">
              <c16:uniqueId val="{00000000-D71A-4C85-93D7-C991B41433CE}"/>
            </c:ext>
          </c:extLst>
        </c:ser>
        <c:dLbls>
          <c:showLegendKey val="0"/>
          <c:showVal val="0"/>
          <c:showCatName val="0"/>
          <c:showSerName val="0"/>
          <c:showPercent val="0"/>
          <c:showBubbleSize val="0"/>
        </c:dLbls>
        <c:smooth val="0"/>
        <c:axId val="533936840"/>
        <c:axId val="533934544"/>
      </c:lineChart>
      <c:catAx>
        <c:axId val="533936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3934544"/>
        <c:crosses val="autoZero"/>
        <c:auto val="1"/>
        <c:lblAlgn val="ctr"/>
        <c:lblOffset val="100"/>
        <c:noMultiLvlLbl val="0"/>
      </c:catAx>
      <c:valAx>
        <c:axId val="533934544"/>
        <c:scaling>
          <c:orientation val="minMax"/>
          <c:min val="0.6700000000000001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Seconds</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3936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a:t>Stress</a:t>
            </a:r>
            <a:r>
              <a:rPr lang="en-US" sz="2800" baseline="0"/>
              <a:t> Reactivity by Cinical Symptoms</a:t>
            </a:r>
            <a:endParaRPr lang="en-US" sz="280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3919235608984594E-2"/>
          <c:y val="0.12364461809388755"/>
          <c:w val="0.89215467912432111"/>
          <c:h val="0.79475610510230288"/>
        </c:manualLayout>
      </c:layout>
      <c:barChart>
        <c:barDir val="col"/>
        <c:grouping val="clustered"/>
        <c:varyColors val="0"/>
        <c:ser>
          <c:idx val="0"/>
          <c:order val="0"/>
          <c:tx>
            <c:v>High Symptom Level</c:v>
          </c:tx>
          <c:spPr>
            <a:solidFill>
              <a:schemeClr val="bg2">
                <a:lumMod val="50000"/>
              </a:schemeClr>
            </a:solidFill>
            <a:ln>
              <a:noFill/>
            </a:ln>
            <a:effectLst/>
          </c:spPr>
          <c:invertIfNegative val="0"/>
          <c:cat>
            <c:strLit>
              <c:ptCount val="2"/>
              <c:pt idx="0">
                <c:v>Anxiety</c:v>
              </c:pt>
              <c:pt idx="1">
                <c:v> Insomnia</c:v>
              </c:pt>
            </c:strLit>
          </c:cat>
          <c:val>
            <c:numRef>
              <c:f>('Bar graph'!$H$3,'Bar graph'!$H$5)</c:f>
              <c:numCache>
                <c:formatCode>General</c:formatCode>
                <c:ptCount val="2"/>
                <c:pt idx="0">
                  <c:v>-0.17399999999999999</c:v>
                </c:pt>
                <c:pt idx="1">
                  <c:v>-0.22524999999999995</c:v>
                </c:pt>
              </c:numCache>
            </c:numRef>
          </c:val>
          <c:extLst>
            <c:ext xmlns:c16="http://schemas.microsoft.com/office/drawing/2014/chart" uri="{C3380CC4-5D6E-409C-BE32-E72D297353CC}">
              <c16:uniqueId val="{00000000-1EA0-47F4-AE0F-563FEEB9B224}"/>
            </c:ext>
          </c:extLst>
        </c:ser>
        <c:ser>
          <c:idx val="1"/>
          <c:order val="1"/>
          <c:tx>
            <c:v>Low Symptom Level</c:v>
          </c:tx>
          <c:spPr>
            <a:solidFill>
              <a:srgbClr val="FF0000"/>
            </a:solidFill>
            <a:ln>
              <a:noFill/>
            </a:ln>
            <a:effectLst/>
          </c:spPr>
          <c:invertIfNegative val="0"/>
          <c:cat>
            <c:strLit>
              <c:ptCount val="2"/>
              <c:pt idx="0">
                <c:v>Anxiety</c:v>
              </c:pt>
              <c:pt idx="1">
                <c:v> Insomnia</c:v>
              </c:pt>
            </c:strLit>
          </c:cat>
          <c:val>
            <c:numRef>
              <c:f>('Bar graph'!$H$4,'Bar graph'!$H$6)</c:f>
              <c:numCache>
                <c:formatCode>General</c:formatCode>
                <c:ptCount val="2"/>
                <c:pt idx="0">
                  <c:v>-5.483518518518514E-2</c:v>
                </c:pt>
                <c:pt idx="1">
                  <c:v>-6.359838709677415E-2</c:v>
                </c:pt>
              </c:numCache>
            </c:numRef>
          </c:val>
          <c:extLst>
            <c:ext xmlns:c16="http://schemas.microsoft.com/office/drawing/2014/chart" uri="{C3380CC4-5D6E-409C-BE32-E72D297353CC}">
              <c16:uniqueId val="{00000001-1EA0-47F4-AE0F-563FEEB9B224}"/>
            </c:ext>
          </c:extLst>
        </c:ser>
        <c:dLbls>
          <c:showLegendKey val="0"/>
          <c:showVal val="0"/>
          <c:showCatName val="0"/>
          <c:showSerName val="0"/>
          <c:showPercent val="0"/>
          <c:showBubbleSize val="0"/>
        </c:dLbls>
        <c:gapWidth val="219"/>
        <c:overlap val="-27"/>
        <c:axId val="479895336"/>
        <c:axId val="479895664"/>
      </c:barChart>
      <c:catAx>
        <c:axId val="479895336"/>
        <c:scaling>
          <c:orientation val="minMax"/>
        </c:scaling>
        <c:delete val="0"/>
        <c:axPos val="b"/>
        <c:numFmt formatCode="General" sourceLinked="1"/>
        <c:majorTickMark val="out"/>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79895664"/>
        <c:crosses val="autoZero"/>
        <c:auto val="1"/>
        <c:lblAlgn val="ctr"/>
        <c:lblOffset val="100"/>
        <c:noMultiLvlLbl val="0"/>
      </c:catAx>
      <c:valAx>
        <c:axId val="479895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Change in IBI (sec)</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895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EE3F0F-FD26-3B4D-B80D-39FD51BC3A74}" type="datetimeFigureOut">
              <a:rPr lang="en-US" smtClean="0"/>
              <a:t>4/23/2020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E124B9-B756-7F47-ADED-DAB70BBF96D9}" type="slidenum">
              <a:rPr lang="en-US" smtClean="0"/>
              <a:t>‹#›</a:t>
            </a:fld>
            <a:endParaRPr lang="en-US" dirty="0"/>
          </a:p>
        </p:txBody>
      </p:sp>
    </p:spTree>
    <p:extLst>
      <p:ext uri="{BB962C8B-B14F-4D97-AF65-F5344CB8AC3E}">
        <p14:creationId xmlns:p14="http://schemas.microsoft.com/office/powerpoint/2010/main" val="301373537"/>
      </p:ext>
    </p:extLst>
  </p:cSld>
  <p:clrMap bg1="lt1" tx1="dk1" bg2="lt2" tx2="dk2" accent1="accent1" accent2="accent2" accent3="accent3" accent4="accent4" accent5="accent5" accent6="accent6" hlink="hlink" folHlink="folHlink"/>
  <p:notesStyle>
    <a:lvl1pPr marL="0" algn="l" defTabSz="671554" rtl="0" eaLnBrk="1" latinLnBrk="0" hangingPunct="1">
      <a:defRPr sz="882" kern="1200">
        <a:solidFill>
          <a:schemeClr val="tx1"/>
        </a:solidFill>
        <a:latin typeface="+mn-lt"/>
        <a:ea typeface="+mn-ea"/>
        <a:cs typeface="+mn-cs"/>
      </a:defRPr>
    </a:lvl1pPr>
    <a:lvl2pPr marL="335778" algn="l" defTabSz="671554" rtl="0" eaLnBrk="1" latinLnBrk="0" hangingPunct="1">
      <a:defRPr sz="882" kern="1200">
        <a:solidFill>
          <a:schemeClr val="tx1"/>
        </a:solidFill>
        <a:latin typeface="+mn-lt"/>
        <a:ea typeface="+mn-ea"/>
        <a:cs typeface="+mn-cs"/>
      </a:defRPr>
    </a:lvl2pPr>
    <a:lvl3pPr marL="671554" algn="l" defTabSz="671554" rtl="0" eaLnBrk="1" latinLnBrk="0" hangingPunct="1">
      <a:defRPr sz="882" kern="1200">
        <a:solidFill>
          <a:schemeClr val="tx1"/>
        </a:solidFill>
        <a:latin typeface="+mn-lt"/>
        <a:ea typeface="+mn-ea"/>
        <a:cs typeface="+mn-cs"/>
      </a:defRPr>
    </a:lvl3pPr>
    <a:lvl4pPr marL="1007332" algn="l" defTabSz="671554" rtl="0" eaLnBrk="1" latinLnBrk="0" hangingPunct="1">
      <a:defRPr sz="882" kern="1200">
        <a:solidFill>
          <a:schemeClr val="tx1"/>
        </a:solidFill>
        <a:latin typeface="+mn-lt"/>
        <a:ea typeface="+mn-ea"/>
        <a:cs typeface="+mn-cs"/>
      </a:defRPr>
    </a:lvl4pPr>
    <a:lvl5pPr marL="1343110" algn="l" defTabSz="671554" rtl="0" eaLnBrk="1" latinLnBrk="0" hangingPunct="1">
      <a:defRPr sz="882" kern="1200">
        <a:solidFill>
          <a:schemeClr val="tx1"/>
        </a:solidFill>
        <a:latin typeface="+mn-lt"/>
        <a:ea typeface="+mn-ea"/>
        <a:cs typeface="+mn-cs"/>
      </a:defRPr>
    </a:lvl5pPr>
    <a:lvl6pPr marL="1678888" algn="l" defTabSz="671554" rtl="0" eaLnBrk="1" latinLnBrk="0" hangingPunct="1">
      <a:defRPr sz="882" kern="1200">
        <a:solidFill>
          <a:schemeClr val="tx1"/>
        </a:solidFill>
        <a:latin typeface="+mn-lt"/>
        <a:ea typeface="+mn-ea"/>
        <a:cs typeface="+mn-cs"/>
      </a:defRPr>
    </a:lvl6pPr>
    <a:lvl7pPr marL="2014665" algn="l" defTabSz="671554" rtl="0" eaLnBrk="1" latinLnBrk="0" hangingPunct="1">
      <a:defRPr sz="882" kern="1200">
        <a:solidFill>
          <a:schemeClr val="tx1"/>
        </a:solidFill>
        <a:latin typeface="+mn-lt"/>
        <a:ea typeface="+mn-ea"/>
        <a:cs typeface="+mn-cs"/>
      </a:defRPr>
    </a:lvl7pPr>
    <a:lvl8pPr marL="2350442" algn="l" defTabSz="671554" rtl="0" eaLnBrk="1" latinLnBrk="0" hangingPunct="1">
      <a:defRPr sz="882" kern="1200">
        <a:solidFill>
          <a:schemeClr val="tx1"/>
        </a:solidFill>
        <a:latin typeface="+mn-lt"/>
        <a:ea typeface="+mn-ea"/>
        <a:cs typeface="+mn-cs"/>
      </a:defRPr>
    </a:lvl8pPr>
    <a:lvl9pPr marL="2686220" algn="l" defTabSz="671554" rtl="0" eaLnBrk="1" latinLnBrk="0" hangingPunct="1">
      <a:defRPr sz="88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E124B9-B756-7F47-ADED-DAB70BBF96D9}" type="slidenum">
              <a:rPr lang="en-US" smtClean="0"/>
              <a:t>1</a:t>
            </a:fld>
            <a:endParaRPr lang="en-US" dirty="0"/>
          </a:p>
        </p:txBody>
      </p:sp>
    </p:spTree>
    <p:extLst>
      <p:ext uri="{BB962C8B-B14F-4D97-AF65-F5344CB8AC3E}">
        <p14:creationId xmlns:p14="http://schemas.microsoft.com/office/powerpoint/2010/main" val="91601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26080" y="4788749"/>
            <a:ext cx="33162240" cy="10187093"/>
          </a:xfrm>
        </p:spPr>
        <p:txBody>
          <a:bodyPr anchor="b"/>
          <a:lstStyle>
            <a:lvl1pPr algn="ctr">
              <a:defRPr sz="25600"/>
            </a:lvl1pPr>
          </a:lstStyle>
          <a:p>
            <a:r>
              <a:rPr lang="en-US"/>
              <a:t>Click to edit Master title style</a:t>
            </a:r>
            <a:endParaRPr lang="en-US" dirty="0"/>
          </a:p>
        </p:txBody>
      </p:sp>
      <p:sp>
        <p:nvSpPr>
          <p:cNvPr id="3" name="Subtitle 2"/>
          <p:cNvSpPr>
            <a:spLocks noGrp="1"/>
          </p:cNvSpPr>
          <p:nvPr>
            <p:ph type="subTitle" idx="1"/>
          </p:nvPr>
        </p:nvSpPr>
        <p:spPr>
          <a:xfrm>
            <a:off x="4876800" y="15368695"/>
            <a:ext cx="29260800" cy="7064585"/>
          </a:xfrm>
        </p:spPr>
        <p:txBody>
          <a:bodyPr/>
          <a:lstStyle>
            <a:lvl1pPr marL="0" indent="0" algn="ctr">
              <a:buNone/>
              <a:defRPr sz="10240"/>
            </a:lvl1pPr>
            <a:lvl2pPr marL="1950735" indent="0" algn="ctr">
              <a:buNone/>
              <a:defRPr sz="8533"/>
            </a:lvl2pPr>
            <a:lvl3pPr marL="3901470" indent="0" algn="ctr">
              <a:buNone/>
              <a:defRPr sz="7680"/>
            </a:lvl3pPr>
            <a:lvl4pPr marL="5852206" indent="0" algn="ctr">
              <a:buNone/>
              <a:defRPr sz="6827"/>
            </a:lvl4pPr>
            <a:lvl5pPr marL="7802941" indent="0" algn="ctr">
              <a:buNone/>
              <a:defRPr sz="6827"/>
            </a:lvl5pPr>
            <a:lvl6pPr marL="9753676" indent="0" algn="ctr">
              <a:buNone/>
              <a:defRPr sz="6827"/>
            </a:lvl6pPr>
            <a:lvl7pPr marL="11704411" indent="0" algn="ctr">
              <a:buNone/>
              <a:defRPr sz="6827"/>
            </a:lvl7pPr>
            <a:lvl8pPr marL="13655147" indent="0" algn="ctr">
              <a:buNone/>
              <a:defRPr sz="6827"/>
            </a:lvl8pPr>
            <a:lvl9pPr marL="15605882" indent="0" algn="ctr">
              <a:buNone/>
              <a:defRPr sz="68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178796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160976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19682" y="1557867"/>
            <a:ext cx="841248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82242" y="1557867"/>
            <a:ext cx="2474976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103897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283332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61922" y="7294888"/>
            <a:ext cx="33649920" cy="12171678"/>
          </a:xfrm>
        </p:spPr>
        <p:txBody>
          <a:bodyPr anchor="b"/>
          <a:lstStyle>
            <a:lvl1pPr>
              <a:defRPr sz="25600"/>
            </a:lvl1pPr>
          </a:lstStyle>
          <a:p>
            <a:r>
              <a:rPr lang="en-US"/>
              <a:t>Click to edit Master title style</a:t>
            </a:r>
            <a:endParaRPr lang="en-US" dirty="0"/>
          </a:p>
        </p:txBody>
      </p:sp>
      <p:sp>
        <p:nvSpPr>
          <p:cNvPr id="3" name="Text Placeholder 2"/>
          <p:cNvSpPr>
            <a:spLocks noGrp="1"/>
          </p:cNvSpPr>
          <p:nvPr>
            <p:ph type="body" idx="1"/>
          </p:nvPr>
        </p:nvSpPr>
        <p:spPr>
          <a:xfrm>
            <a:off x="2661922" y="19581715"/>
            <a:ext cx="33649920" cy="6400798"/>
          </a:xfrm>
        </p:spPr>
        <p:txBody>
          <a:bodyPr/>
          <a:lstStyle>
            <a:lvl1pPr marL="0" indent="0">
              <a:buNone/>
              <a:defRPr sz="10240">
                <a:solidFill>
                  <a:schemeClr val="tx1"/>
                </a:solidFill>
              </a:defRPr>
            </a:lvl1pPr>
            <a:lvl2pPr marL="1950735" indent="0">
              <a:buNone/>
              <a:defRPr sz="8533">
                <a:solidFill>
                  <a:schemeClr val="tx1">
                    <a:tint val="75000"/>
                  </a:schemeClr>
                </a:solidFill>
              </a:defRPr>
            </a:lvl2pPr>
            <a:lvl3pPr marL="3901470" indent="0">
              <a:buNone/>
              <a:defRPr sz="7680">
                <a:solidFill>
                  <a:schemeClr val="tx1">
                    <a:tint val="75000"/>
                  </a:schemeClr>
                </a:solidFill>
              </a:defRPr>
            </a:lvl3pPr>
            <a:lvl4pPr marL="5852206" indent="0">
              <a:buNone/>
              <a:defRPr sz="6827">
                <a:solidFill>
                  <a:schemeClr val="tx1">
                    <a:tint val="75000"/>
                  </a:schemeClr>
                </a:solidFill>
              </a:defRPr>
            </a:lvl4pPr>
            <a:lvl5pPr marL="7802941" indent="0">
              <a:buNone/>
              <a:defRPr sz="6827">
                <a:solidFill>
                  <a:schemeClr val="tx1">
                    <a:tint val="75000"/>
                  </a:schemeClr>
                </a:solidFill>
              </a:defRPr>
            </a:lvl5pPr>
            <a:lvl6pPr marL="9753676" indent="0">
              <a:buNone/>
              <a:defRPr sz="6827">
                <a:solidFill>
                  <a:schemeClr val="tx1">
                    <a:tint val="75000"/>
                  </a:schemeClr>
                </a:solidFill>
              </a:defRPr>
            </a:lvl6pPr>
            <a:lvl7pPr marL="11704411" indent="0">
              <a:buNone/>
              <a:defRPr sz="6827">
                <a:solidFill>
                  <a:schemeClr val="tx1">
                    <a:tint val="75000"/>
                  </a:schemeClr>
                </a:solidFill>
              </a:defRPr>
            </a:lvl7pPr>
            <a:lvl8pPr marL="13655147" indent="0">
              <a:buNone/>
              <a:defRPr sz="6827">
                <a:solidFill>
                  <a:schemeClr val="tx1">
                    <a:tint val="75000"/>
                  </a:schemeClr>
                </a:solidFill>
              </a:defRPr>
            </a:lvl8pPr>
            <a:lvl9pPr marL="15605882" indent="0">
              <a:buNone/>
              <a:defRPr sz="68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2173692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82240" y="7789333"/>
            <a:ext cx="1658112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751040" y="7789333"/>
            <a:ext cx="1658112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253504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87322" y="1557873"/>
            <a:ext cx="3364992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87326" y="7172962"/>
            <a:ext cx="16504917" cy="3515358"/>
          </a:xfrm>
        </p:spPr>
        <p:txBody>
          <a:bodyPr anchor="b"/>
          <a:lstStyle>
            <a:lvl1pPr marL="0" indent="0">
              <a:buNone/>
              <a:defRPr sz="10240" b="1"/>
            </a:lvl1pPr>
            <a:lvl2pPr marL="1950735" indent="0">
              <a:buNone/>
              <a:defRPr sz="8533" b="1"/>
            </a:lvl2pPr>
            <a:lvl3pPr marL="3901470" indent="0">
              <a:buNone/>
              <a:defRPr sz="7680" b="1"/>
            </a:lvl3pPr>
            <a:lvl4pPr marL="5852206" indent="0">
              <a:buNone/>
              <a:defRPr sz="6827" b="1"/>
            </a:lvl4pPr>
            <a:lvl5pPr marL="7802941" indent="0">
              <a:buNone/>
              <a:defRPr sz="6827" b="1"/>
            </a:lvl5pPr>
            <a:lvl6pPr marL="9753676" indent="0">
              <a:buNone/>
              <a:defRPr sz="6827" b="1"/>
            </a:lvl6pPr>
            <a:lvl7pPr marL="11704411" indent="0">
              <a:buNone/>
              <a:defRPr sz="6827" b="1"/>
            </a:lvl7pPr>
            <a:lvl8pPr marL="13655147" indent="0">
              <a:buNone/>
              <a:defRPr sz="6827" b="1"/>
            </a:lvl8pPr>
            <a:lvl9pPr marL="15605882" indent="0">
              <a:buNone/>
              <a:defRPr sz="6827" b="1"/>
            </a:lvl9pPr>
          </a:lstStyle>
          <a:p>
            <a:pPr lvl="0"/>
            <a:r>
              <a:rPr lang="en-US"/>
              <a:t>Edit Master text styles</a:t>
            </a:r>
          </a:p>
        </p:txBody>
      </p:sp>
      <p:sp>
        <p:nvSpPr>
          <p:cNvPr id="4" name="Content Placeholder 3"/>
          <p:cNvSpPr>
            <a:spLocks noGrp="1"/>
          </p:cNvSpPr>
          <p:nvPr>
            <p:ph sz="half" idx="2"/>
          </p:nvPr>
        </p:nvSpPr>
        <p:spPr>
          <a:xfrm>
            <a:off x="2687326" y="10688320"/>
            <a:ext cx="16504917"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751042" y="7172962"/>
            <a:ext cx="16586202" cy="3515358"/>
          </a:xfrm>
        </p:spPr>
        <p:txBody>
          <a:bodyPr anchor="b"/>
          <a:lstStyle>
            <a:lvl1pPr marL="0" indent="0">
              <a:buNone/>
              <a:defRPr sz="10240" b="1"/>
            </a:lvl1pPr>
            <a:lvl2pPr marL="1950735" indent="0">
              <a:buNone/>
              <a:defRPr sz="8533" b="1"/>
            </a:lvl2pPr>
            <a:lvl3pPr marL="3901470" indent="0">
              <a:buNone/>
              <a:defRPr sz="7680" b="1"/>
            </a:lvl3pPr>
            <a:lvl4pPr marL="5852206" indent="0">
              <a:buNone/>
              <a:defRPr sz="6827" b="1"/>
            </a:lvl4pPr>
            <a:lvl5pPr marL="7802941" indent="0">
              <a:buNone/>
              <a:defRPr sz="6827" b="1"/>
            </a:lvl5pPr>
            <a:lvl6pPr marL="9753676" indent="0">
              <a:buNone/>
              <a:defRPr sz="6827" b="1"/>
            </a:lvl6pPr>
            <a:lvl7pPr marL="11704411" indent="0">
              <a:buNone/>
              <a:defRPr sz="6827" b="1"/>
            </a:lvl7pPr>
            <a:lvl8pPr marL="13655147" indent="0">
              <a:buNone/>
              <a:defRPr sz="6827" b="1"/>
            </a:lvl8pPr>
            <a:lvl9pPr marL="15605882" indent="0">
              <a:buNone/>
              <a:defRPr sz="6827" b="1"/>
            </a:lvl9pPr>
          </a:lstStyle>
          <a:p>
            <a:pPr lvl="0"/>
            <a:r>
              <a:rPr lang="en-US"/>
              <a:t>Edit Master text styles</a:t>
            </a:r>
          </a:p>
        </p:txBody>
      </p:sp>
      <p:sp>
        <p:nvSpPr>
          <p:cNvPr id="6" name="Content Placeholder 5"/>
          <p:cNvSpPr>
            <a:spLocks noGrp="1"/>
          </p:cNvSpPr>
          <p:nvPr>
            <p:ph sz="quarter" idx="4"/>
          </p:nvPr>
        </p:nvSpPr>
        <p:spPr>
          <a:xfrm>
            <a:off x="19751042" y="10688320"/>
            <a:ext cx="16586202"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162897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43088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19848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7322" y="1950720"/>
            <a:ext cx="12583159" cy="6827520"/>
          </a:xfrm>
        </p:spPr>
        <p:txBody>
          <a:bodyPr anchor="b"/>
          <a:lstStyle>
            <a:lvl1pPr>
              <a:defRPr sz="13653"/>
            </a:lvl1pPr>
          </a:lstStyle>
          <a:p>
            <a:r>
              <a:rPr lang="en-US"/>
              <a:t>Click to edit Master title style</a:t>
            </a:r>
            <a:endParaRPr lang="en-US" dirty="0"/>
          </a:p>
        </p:txBody>
      </p:sp>
      <p:sp>
        <p:nvSpPr>
          <p:cNvPr id="3" name="Content Placeholder 2"/>
          <p:cNvSpPr>
            <a:spLocks noGrp="1"/>
          </p:cNvSpPr>
          <p:nvPr>
            <p:ph idx="1"/>
          </p:nvPr>
        </p:nvSpPr>
        <p:spPr>
          <a:xfrm>
            <a:off x="16586202" y="4213020"/>
            <a:ext cx="19751040" cy="20794133"/>
          </a:xfrm>
        </p:spPr>
        <p:txBody>
          <a:bodyPr/>
          <a:lstStyle>
            <a:lvl1pPr>
              <a:defRPr sz="13653"/>
            </a:lvl1pPr>
            <a:lvl2pPr>
              <a:defRPr sz="11947"/>
            </a:lvl2pPr>
            <a:lvl3pPr>
              <a:defRPr sz="10240"/>
            </a:lvl3pPr>
            <a:lvl4pPr>
              <a:defRPr sz="8533"/>
            </a:lvl4pPr>
            <a:lvl5pPr>
              <a:defRPr sz="8533"/>
            </a:lvl5pPr>
            <a:lvl6pPr>
              <a:defRPr sz="8533"/>
            </a:lvl6pPr>
            <a:lvl7pPr>
              <a:defRPr sz="8533"/>
            </a:lvl7pPr>
            <a:lvl8pPr>
              <a:defRPr sz="8533"/>
            </a:lvl8pPr>
            <a:lvl9pPr>
              <a:defRPr sz="85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87322" y="8778240"/>
            <a:ext cx="12583159" cy="16262775"/>
          </a:xfrm>
        </p:spPr>
        <p:txBody>
          <a:bodyPr/>
          <a:lstStyle>
            <a:lvl1pPr marL="0" indent="0">
              <a:buNone/>
              <a:defRPr sz="6827"/>
            </a:lvl1pPr>
            <a:lvl2pPr marL="1950735" indent="0">
              <a:buNone/>
              <a:defRPr sz="5973"/>
            </a:lvl2pPr>
            <a:lvl3pPr marL="3901470" indent="0">
              <a:buNone/>
              <a:defRPr sz="5120"/>
            </a:lvl3pPr>
            <a:lvl4pPr marL="5852206" indent="0">
              <a:buNone/>
              <a:defRPr sz="4267"/>
            </a:lvl4pPr>
            <a:lvl5pPr marL="7802941" indent="0">
              <a:buNone/>
              <a:defRPr sz="4267"/>
            </a:lvl5pPr>
            <a:lvl6pPr marL="9753676" indent="0">
              <a:buNone/>
              <a:defRPr sz="4267"/>
            </a:lvl6pPr>
            <a:lvl7pPr marL="11704411" indent="0">
              <a:buNone/>
              <a:defRPr sz="4267"/>
            </a:lvl7pPr>
            <a:lvl8pPr marL="13655147" indent="0">
              <a:buNone/>
              <a:defRPr sz="4267"/>
            </a:lvl8pPr>
            <a:lvl9pPr marL="15605882" indent="0">
              <a:buNone/>
              <a:defRPr sz="4267"/>
            </a:lvl9pPr>
          </a:lstStyle>
          <a:p>
            <a:pPr lvl="0"/>
            <a:r>
              <a:rPr lang="en-US"/>
              <a:t>Edit Master text styles</a:t>
            </a:r>
          </a:p>
        </p:txBody>
      </p:sp>
      <p:sp>
        <p:nvSpPr>
          <p:cNvPr id="5" name="Date Placeholder 4"/>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362851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7322" y="1950720"/>
            <a:ext cx="12583159" cy="6827520"/>
          </a:xfrm>
        </p:spPr>
        <p:txBody>
          <a:bodyPr anchor="b"/>
          <a:lstStyle>
            <a:lvl1pPr>
              <a:defRPr sz="13653"/>
            </a:lvl1pPr>
          </a:lstStyle>
          <a:p>
            <a:r>
              <a:rPr lang="en-US"/>
              <a:t>Click to edit Master title style</a:t>
            </a:r>
            <a:endParaRPr lang="en-US" dirty="0"/>
          </a:p>
        </p:txBody>
      </p:sp>
      <p:sp>
        <p:nvSpPr>
          <p:cNvPr id="3" name="Picture Placeholder 2"/>
          <p:cNvSpPr>
            <a:spLocks noGrp="1" noChangeAspect="1"/>
          </p:cNvSpPr>
          <p:nvPr>
            <p:ph type="pic" idx="1"/>
          </p:nvPr>
        </p:nvSpPr>
        <p:spPr>
          <a:xfrm>
            <a:off x="16586202" y="4213020"/>
            <a:ext cx="19751040" cy="20794133"/>
          </a:xfrm>
        </p:spPr>
        <p:txBody>
          <a:bodyPr anchor="t"/>
          <a:lstStyle>
            <a:lvl1pPr marL="0" indent="0">
              <a:buNone/>
              <a:defRPr sz="13653"/>
            </a:lvl1pPr>
            <a:lvl2pPr marL="1950735" indent="0">
              <a:buNone/>
              <a:defRPr sz="11947"/>
            </a:lvl2pPr>
            <a:lvl3pPr marL="3901470" indent="0">
              <a:buNone/>
              <a:defRPr sz="10240"/>
            </a:lvl3pPr>
            <a:lvl4pPr marL="5852206" indent="0">
              <a:buNone/>
              <a:defRPr sz="8533"/>
            </a:lvl4pPr>
            <a:lvl5pPr marL="7802941" indent="0">
              <a:buNone/>
              <a:defRPr sz="8533"/>
            </a:lvl5pPr>
            <a:lvl6pPr marL="9753676" indent="0">
              <a:buNone/>
              <a:defRPr sz="8533"/>
            </a:lvl6pPr>
            <a:lvl7pPr marL="11704411" indent="0">
              <a:buNone/>
              <a:defRPr sz="8533"/>
            </a:lvl7pPr>
            <a:lvl8pPr marL="13655147" indent="0">
              <a:buNone/>
              <a:defRPr sz="8533"/>
            </a:lvl8pPr>
            <a:lvl9pPr marL="15605882" indent="0">
              <a:buNone/>
              <a:defRPr sz="8533"/>
            </a:lvl9pPr>
          </a:lstStyle>
          <a:p>
            <a:r>
              <a:rPr lang="en-US" dirty="0"/>
              <a:t>Click icon to add picture</a:t>
            </a:r>
          </a:p>
        </p:txBody>
      </p:sp>
      <p:sp>
        <p:nvSpPr>
          <p:cNvPr id="4" name="Text Placeholder 3"/>
          <p:cNvSpPr>
            <a:spLocks noGrp="1"/>
          </p:cNvSpPr>
          <p:nvPr>
            <p:ph type="body" sz="half" idx="2"/>
          </p:nvPr>
        </p:nvSpPr>
        <p:spPr>
          <a:xfrm>
            <a:off x="2687322" y="8778240"/>
            <a:ext cx="12583159" cy="16262775"/>
          </a:xfrm>
        </p:spPr>
        <p:txBody>
          <a:bodyPr/>
          <a:lstStyle>
            <a:lvl1pPr marL="0" indent="0">
              <a:buNone/>
              <a:defRPr sz="6827"/>
            </a:lvl1pPr>
            <a:lvl2pPr marL="1950735" indent="0">
              <a:buNone/>
              <a:defRPr sz="5973"/>
            </a:lvl2pPr>
            <a:lvl3pPr marL="3901470" indent="0">
              <a:buNone/>
              <a:defRPr sz="5120"/>
            </a:lvl3pPr>
            <a:lvl4pPr marL="5852206" indent="0">
              <a:buNone/>
              <a:defRPr sz="4267"/>
            </a:lvl4pPr>
            <a:lvl5pPr marL="7802941" indent="0">
              <a:buNone/>
              <a:defRPr sz="4267"/>
            </a:lvl5pPr>
            <a:lvl6pPr marL="9753676" indent="0">
              <a:buNone/>
              <a:defRPr sz="4267"/>
            </a:lvl6pPr>
            <a:lvl7pPr marL="11704411" indent="0">
              <a:buNone/>
              <a:defRPr sz="4267"/>
            </a:lvl7pPr>
            <a:lvl8pPr marL="13655147" indent="0">
              <a:buNone/>
              <a:defRPr sz="4267"/>
            </a:lvl8pPr>
            <a:lvl9pPr marL="15605882" indent="0">
              <a:buNone/>
              <a:defRPr sz="4267"/>
            </a:lvl9pPr>
          </a:lstStyle>
          <a:p>
            <a:pPr lvl="0"/>
            <a:r>
              <a:rPr lang="en-US"/>
              <a:t>Edit Master text styles</a:t>
            </a:r>
          </a:p>
        </p:txBody>
      </p:sp>
      <p:sp>
        <p:nvSpPr>
          <p:cNvPr id="5" name="Date Placeholder 4"/>
          <p:cNvSpPr>
            <a:spLocks noGrp="1"/>
          </p:cNvSpPr>
          <p:nvPr>
            <p:ph type="dt" sz="half" idx="10"/>
          </p:nvPr>
        </p:nvSpPr>
        <p:spPr/>
        <p:txBody>
          <a:bodyPr/>
          <a:lstStyle/>
          <a:p>
            <a:fld id="{F993C925-87A5-4B08-B05B-B30DABB2B8DE}"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4EDC31-AFC1-4FE2-AE47-600443CAC5C4}" type="slidenum">
              <a:rPr lang="en-US" smtClean="0"/>
              <a:t>‹#›</a:t>
            </a:fld>
            <a:endParaRPr lang="en-US" dirty="0"/>
          </a:p>
        </p:txBody>
      </p:sp>
    </p:spTree>
    <p:extLst>
      <p:ext uri="{BB962C8B-B14F-4D97-AF65-F5344CB8AC3E}">
        <p14:creationId xmlns:p14="http://schemas.microsoft.com/office/powerpoint/2010/main" val="1296427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82240" y="1557873"/>
            <a:ext cx="3364992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82240" y="7789333"/>
            <a:ext cx="3364992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82240" y="27120433"/>
            <a:ext cx="8778240" cy="1557867"/>
          </a:xfrm>
          <a:prstGeom prst="rect">
            <a:avLst/>
          </a:prstGeom>
        </p:spPr>
        <p:txBody>
          <a:bodyPr vert="horz" lIns="91440" tIns="45720" rIns="91440" bIns="45720" rtlCol="0" anchor="ctr"/>
          <a:lstStyle>
            <a:lvl1pPr algn="l">
              <a:defRPr sz="5120">
                <a:solidFill>
                  <a:schemeClr val="tx1">
                    <a:tint val="75000"/>
                  </a:schemeClr>
                </a:solidFill>
              </a:defRPr>
            </a:lvl1pPr>
          </a:lstStyle>
          <a:p>
            <a:fld id="{F993C925-87A5-4B08-B05B-B30DABB2B8DE}" type="datetimeFigureOut">
              <a:rPr lang="en-US" smtClean="0"/>
              <a:t>4/23/2020</a:t>
            </a:fld>
            <a:endParaRPr lang="en-US" dirty="0"/>
          </a:p>
        </p:txBody>
      </p:sp>
      <p:sp>
        <p:nvSpPr>
          <p:cNvPr id="5" name="Footer Placeholder 4"/>
          <p:cNvSpPr>
            <a:spLocks noGrp="1"/>
          </p:cNvSpPr>
          <p:nvPr>
            <p:ph type="ftr" sz="quarter" idx="3"/>
          </p:nvPr>
        </p:nvSpPr>
        <p:spPr>
          <a:xfrm>
            <a:off x="12923520" y="27120433"/>
            <a:ext cx="13167360" cy="1557867"/>
          </a:xfrm>
          <a:prstGeom prst="rect">
            <a:avLst/>
          </a:prstGeom>
        </p:spPr>
        <p:txBody>
          <a:bodyPr vert="horz" lIns="91440" tIns="45720" rIns="91440" bIns="45720" rtlCol="0" anchor="ctr"/>
          <a:lstStyle>
            <a:lvl1pPr algn="ctr">
              <a:defRPr sz="51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7553920" y="27120433"/>
            <a:ext cx="8778240" cy="1557867"/>
          </a:xfrm>
          <a:prstGeom prst="rect">
            <a:avLst/>
          </a:prstGeom>
        </p:spPr>
        <p:txBody>
          <a:bodyPr vert="horz" lIns="91440" tIns="45720" rIns="91440" bIns="45720" rtlCol="0" anchor="ctr"/>
          <a:lstStyle>
            <a:lvl1pPr algn="r">
              <a:defRPr sz="5120">
                <a:solidFill>
                  <a:schemeClr val="tx1">
                    <a:tint val="75000"/>
                  </a:schemeClr>
                </a:solidFill>
              </a:defRPr>
            </a:lvl1pPr>
          </a:lstStyle>
          <a:p>
            <a:fld id="{1F4EDC31-AFC1-4FE2-AE47-600443CAC5C4}" type="slidenum">
              <a:rPr lang="en-US" smtClean="0"/>
              <a:t>‹#›</a:t>
            </a:fld>
            <a:endParaRPr lang="en-US" dirty="0"/>
          </a:p>
        </p:txBody>
      </p:sp>
    </p:spTree>
    <p:extLst>
      <p:ext uri="{BB962C8B-B14F-4D97-AF65-F5344CB8AC3E}">
        <p14:creationId xmlns:p14="http://schemas.microsoft.com/office/powerpoint/2010/main" val="21387925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901470" rtl="0" eaLnBrk="1" latinLnBrk="0" hangingPunct="1">
        <a:lnSpc>
          <a:spcPct val="90000"/>
        </a:lnSpc>
        <a:spcBef>
          <a:spcPct val="0"/>
        </a:spcBef>
        <a:buNone/>
        <a:defRPr sz="18773" kern="1200">
          <a:solidFill>
            <a:schemeClr val="tx1"/>
          </a:solidFill>
          <a:latin typeface="+mj-lt"/>
          <a:ea typeface="+mj-ea"/>
          <a:cs typeface="+mj-cs"/>
        </a:defRPr>
      </a:lvl1pPr>
    </p:titleStyle>
    <p:bodyStyle>
      <a:lvl1pPr marL="975368" indent="-975368" algn="l" defTabSz="3901470" rtl="0" eaLnBrk="1" latinLnBrk="0" hangingPunct="1">
        <a:lnSpc>
          <a:spcPct val="90000"/>
        </a:lnSpc>
        <a:spcBef>
          <a:spcPts val="4267"/>
        </a:spcBef>
        <a:buFont typeface="Arial" panose="020B0604020202020204" pitchFamily="34" charset="0"/>
        <a:buChar char="•"/>
        <a:defRPr sz="11947" kern="1200">
          <a:solidFill>
            <a:schemeClr val="tx1"/>
          </a:solidFill>
          <a:latin typeface="+mn-lt"/>
          <a:ea typeface="+mn-ea"/>
          <a:cs typeface="+mn-cs"/>
        </a:defRPr>
      </a:lvl1pPr>
      <a:lvl2pPr marL="2926103" indent="-975368" algn="l" defTabSz="3901470" rtl="0" eaLnBrk="1" latinLnBrk="0" hangingPunct="1">
        <a:lnSpc>
          <a:spcPct val="90000"/>
        </a:lnSpc>
        <a:spcBef>
          <a:spcPts val="2133"/>
        </a:spcBef>
        <a:buFont typeface="Arial" panose="020B0604020202020204" pitchFamily="34" charset="0"/>
        <a:buChar char="•"/>
        <a:defRPr sz="10240" kern="1200">
          <a:solidFill>
            <a:schemeClr val="tx1"/>
          </a:solidFill>
          <a:latin typeface="+mn-lt"/>
          <a:ea typeface="+mn-ea"/>
          <a:cs typeface="+mn-cs"/>
        </a:defRPr>
      </a:lvl2pPr>
      <a:lvl3pPr marL="4876838" indent="-975368" algn="l" defTabSz="3901470" rtl="0" eaLnBrk="1" latinLnBrk="0" hangingPunct="1">
        <a:lnSpc>
          <a:spcPct val="90000"/>
        </a:lnSpc>
        <a:spcBef>
          <a:spcPts val="2133"/>
        </a:spcBef>
        <a:buFont typeface="Arial" panose="020B0604020202020204" pitchFamily="34" charset="0"/>
        <a:buChar char="•"/>
        <a:defRPr sz="8533" kern="1200">
          <a:solidFill>
            <a:schemeClr val="tx1"/>
          </a:solidFill>
          <a:latin typeface="+mn-lt"/>
          <a:ea typeface="+mn-ea"/>
          <a:cs typeface="+mn-cs"/>
        </a:defRPr>
      </a:lvl3pPr>
      <a:lvl4pPr marL="6827573"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4pPr>
      <a:lvl5pPr marL="8778309"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5pPr>
      <a:lvl6pPr marL="10729044"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6pPr>
      <a:lvl7pPr marL="12679779"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7pPr>
      <a:lvl8pPr marL="14630514"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8pPr>
      <a:lvl9pPr marL="16581250"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9pPr>
    </p:bodyStyle>
    <p:otherStyle>
      <a:defPPr>
        <a:defRPr lang="en-US"/>
      </a:defPPr>
      <a:lvl1pPr marL="0" algn="l" defTabSz="3901470" rtl="0" eaLnBrk="1" latinLnBrk="0" hangingPunct="1">
        <a:defRPr sz="7680" kern="1200">
          <a:solidFill>
            <a:schemeClr val="tx1"/>
          </a:solidFill>
          <a:latin typeface="+mn-lt"/>
          <a:ea typeface="+mn-ea"/>
          <a:cs typeface="+mn-cs"/>
        </a:defRPr>
      </a:lvl1pPr>
      <a:lvl2pPr marL="1950735" algn="l" defTabSz="3901470" rtl="0" eaLnBrk="1" latinLnBrk="0" hangingPunct="1">
        <a:defRPr sz="7680" kern="1200">
          <a:solidFill>
            <a:schemeClr val="tx1"/>
          </a:solidFill>
          <a:latin typeface="+mn-lt"/>
          <a:ea typeface="+mn-ea"/>
          <a:cs typeface="+mn-cs"/>
        </a:defRPr>
      </a:lvl2pPr>
      <a:lvl3pPr marL="3901470" algn="l" defTabSz="3901470" rtl="0" eaLnBrk="1" latinLnBrk="0" hangingPunct="1">
        <a:defRPr sz="7680" kern="1200">
          <a:solidFill>
            <a:schemeClr val="tx1"/>
          </a:solidFill>
          <a:latin typeface="+mn-lt"/>
          <a:ea typeface="+mn-ea"/>
          <a:cs typeface="+mn-cs"/>
        </a:defRPr>
      </a:lvl3pPr>
      <a:lvl4pPr marL="5852206" algn="l" defTabSz="3901470" rtl="0" eaLnBrk="1" latinLnBrk="0" hangingPunct="1">
        <a:defRPr sz="7680" kern="1200">
          <a:solidFill>
            <a:schemeClr val="tx1"/>
          </a:solidFill>
          <a:latin typeface="+mn-lt"/>
          <a:ea typeface="+mn-ea"/>
          <a:cs typeface="+mn-cs"/>
        </a:defRPr>
      </a:lvl4pPr>
      <a:lvl5pPr marL="7802941" algn="l" defTabSz="3901470" rtl="0" eaLnBrk="1" latinLnBrk="0" hangingPunct="1">
        <a:defRPr sz="7680" kern="1200">
          <a:solidFill>
            <a:schemeClr val="tx1"/>
          </a:solidFill>
          <a:latin typeface="+mn-lt"/>
          <a:ea typeface="+mn-ea"/>
          <a:cs typeface="+mn-cs"/>
        </a:defRPr>
      </a:lvl5pPr>
      <a:lvl6pPr marL="9753676" algn="l" defTabSz="3901470" rtl="0" eaLnBrk="1" latinLnBrk="0" hangingPunct="1">
        <a:defRPr sz="7680" kern="1200">
          <a:solidFill>
            <a:schemeClr val="tx1"/>
          </a:solidFill>
          <a:latin typeface="+mn-lt"/>
          <a:ea typeface="+mn-ea"/>
          <a:cs typeface="+mn-cs"/>
        </a:defRPr>
      </a:lvl6pPr>
      <a:lvl7pPr marL="11704411" algn="l" defTabSz="3901470" rtl="0" eaLnBrk="1" latinLnBrk="0" hangingPunct="1">
        <a:defRPr sz="7680" kern="1200">
          <a:solidFill>
            <a:schemeClr val="tx1"/>
          </a:solidFill>
          <a:latin typeface="+mn-lt"/>
          <a:ea typeface="+mn-ea"/>
          <a:cs typeface="+mn-cs"/>
        </a:defRPr>
      </a:lvl7pPr>
      <a:lvl8pPr marL="13655147" algn="l" defTabSz="3901470" rtl="0" eaLnBrk="1" latinLnBrk="0" hangingPunct="1">
        <a:defRPr sz="7680" kern="1200">
          <a:solidFill>
            <a:schemeClr val="tx1"/>
          </a:solidFill>
          <a:latin typeface="+mn-lt"/>
          <a:ea typeface="+mn-ea"/>
          <a:cs typeface="+mn-cs"/>
        </a:defRPr>
      </a:lvl8pPr>
      <a:lvl9pPr marL="15605882" algn="l" defTabSz="3901470" rtl="0" eaLnBrk="1" latinLnBrk="0" hangingPunct="1">
        <a:defRPr sz="7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chart" Target="../charts/chart1.xm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10" Type="http://schemas.openxmlformats.org/officeDocument/2006/relationships/chart" Target="../charts/chart4.xml"/><Relationship Id="rId4" Type="http://schemas.openxmlformats.org/officeDocument/2006/relationships/image" Target="../media/image1.pn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p:cNvGraphicFramePr>
            <a:graphicFrameLocks/>
          </p:cNvGraphicFramePr>
          <p:nvPr>
            <p:extLst>
              <p:ext uri="{D42A27DB-BD31-4B8C-83A1-F6EECF244321}">
                <p14:modId xmlns:p14="http://schemas.microsoft.com/office/powerpoint/2010/main" val="1868733474"/>
              </p:ext>
            </p:extLst>
          </p:nvPr>
        </p:nvGraphicFramePr>
        <p:xfrm>
          <a:off x="12525702" y="13543206"/>
          <a:ext cx="12601584" cy="9361469"/>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217574" y="3705797"/>
            <a:ext cx="11073946" cy="9633406"/>
          </a:xfrm>
          <a:prstGeom prst="rect">
            <a:avLst/>
          </a:prstGeom>
          <a:noFill/>
        </p:spPr>
        <p:txBody>
          <a:bodyPr wrap="square" rtlCol="0">
            <a:spAutoFit/>
          </a:bodyPr>
          <a:lstStyle/>
          <a:p>
            <a:pPr algn="just"/>
            <a:r>
              <a:rPr lang="en-US" sz="4400" dirty="0">
                <a:latin typeface="Arial" panose="020B0604020202020204" pitchFamily="34" charset="0"/>
                <a:cs typeface="Arial" panose="020B0604020202020204" pitchFamily="34" charset="0"/>
              </a:rPr>
              <a:t>	</a:t>
            </a:r>
            <a:r>
              <a:rPr lang="en-US" sz="3600" dirty="0"/>
              <a:t>When we don’t get enough sleep, our health is negatively impacted. Our sleep quality predicts how we experience and cope with stress and its impact on health (Barber, Munz, Bagsby, &amp; Powell, 2010). Poor sleep quality has been associated with increased levels of stress and suicide risk (Mullan, 2014; Nadorff et. al, 2013). One way to effectively elicit a stress response in the lab is with the Cold Pressor Task (McRae et al, 2006). Higher levels of stress have been correlated to lower pain thresholds. Pain sensitivity has also been linked to high anxiety symptoms (Keogh et al, 2006). </a:t>
            </a:r>
          </a:p>
          <a:p>
            <a:pPr algn="just"/>
            <a:endParaRPr lang="en-US" sz="3600" dirty="0"/>
          </a:p>
          <a:p>
            <a:pPr algn="just"/>
            <a:r>
              <a:rPr lang="en-US" sz="3600" dirty="0"/>
              <a:t>The purpose of this study is to understand the association between sleep quality, anxiety, and acute stress reactivity</a:t>
            </a:r>
            <a:r>
              <a:rPr lang="en-US" sz="3500" dirty="0"/>
              <a:t>. </a:t>
            </a:r>
            <a:r>
              <a:rPr lang="en-US" sz="3600" dirty="0"/>
              <a:t>Anxiety is defined, in this study, by a score of 22 or higher on the Beck Anxiety Inventory. Insomnia is defined by a score of 15 or higher on the Insomnia Severity Index. </a:t>
            </a:r>
            <a:endParaRPr lang="en-US" sz="3600" dirty="0">
              <a:cs typeface="Arial" panose="020B0604020202020204" pitchFamily="34" charset="0"/>
            </a:endParaRPr>
          </a:p>
        </p:txBody>
      </p:sp>
      <p:grpSp>
        <p:nvGrpSpPr>
          <p:cNvPr id="21" name="Group 20"/>
          <p:cNvGrpSpPr/>
          <p:nvPr/>
        </p:nvGrpSpPr>
        <p:grpSpPr>
          <a:xfrm>
            <a:off x="12408713" y="26808315"/>
            <a:ext cx="26035465" cy="2283212"/>
            <a:chOff x="25302105" y="25749905"/>
            <a:chExt cx="10965374" cy="1758113"/>
          </a:xfrm>
        </p:grpSpPr>
        <p:sp>
          <p:nvSpPr>
            <p:cNvPr id="43" name="TextBox 42"/>
            <p:cNvSpPr txBox="1"/>
            <p:nvPr/>
          </p:nvSpPr>
          <p:spPr>
            <a:xfrm>
              <a:off x="25302105" y="25749905"/>
              <a:ext cx="10944835" cy="402889"/>
            </a:xfrm>
            <a:prstGeom prst="rect">
              <a:avLst/>
            </a:prstGeom>
            <a:noFill/>
            <a:ln w="28575">
              <a:solidFill>
                <a:srgbClr val="C00000"/>
              </a:solidFill>
            </a:ln>
          </p:spPr>
          <p:txBody>
            <a:bodyPr wrap="square" rtlCol="0">
              <a:spAutoFit/>
            </a:bodyPr>
            <a:lstStyle/>
            <a:p>
              <a:pPr algn="ctr"/>
              <a:r>
                <a:rPr lang="en-US" sz="2800" b="1" dirty="0">
                  <a:latin typeface="Arial" panose="020B0604020202020204" pitchFamily="34" charset="0"/>
                  <a:cs typeface="Arial" panose="020B0604020202020204" pitchFamily="34" charset="0"/>
                </a:rPr>
                <a:t>References</a:t>
              </a:r>
              <a:endParaRPr lang="en-US" sz="2800" dirty="0"/>
            </a:p>
          </p:txBody>
        </p:sp>
        <p:sp>
          <p:nvSpPr>
            <p:cNvPr id="65" name="TextBox 64"/>
            <p:cNvSpPr txBox="1"/>
            <p:nvPr/>
          </p:nvSpPr>
          <p:spPr>
            <a:xfrm>
              <a:off x="25322644" y="26251953"/>
              <a:ext cx="10944835" cy="1256065"/>
            </a:xfrm>
            <a:prstGeom prst="rect">
              <a:avLst/>
            </a:prstGeom>
            <a:noFill/>
          </p:spPr>
          <p:txBody>
            <a:bodyPr wrap="square" rtlCol="0">
              <a:spAutoFit/>
            </a:bodyPr>
            <a:lstStyle/>
            <a:p>
              <a:r>
                <a:rPr lang="en-US" sz="1400" dirty="0">
                  <a:solidFill>
                    <a:schemeClr val="tx1">
                      <a:lumMod val="95000"/>
                      <a:lumOff val="5000"/>
                    </a:schemeClr>
                  </a:solidFill>
                </a:rPr>
                <a:t>Barber, L. K., Munz, D. C., Bagsby, P. G., &amp; Powell, E. D. (2010). Sleep consistency and sufﬁciency: Are both</a:t>
              </a:r>
            </a:p>
            <a:p>
              <a:r>
                <a:rPr lang="en-US" sz="1400" dirty="0">
                  <a:solidFill>
                    <a:schemeClr val="tx1">
                      <a:lumMod val="95000"/>
                      <a:lumOff val="5000"/>
                    </a:schemeClr>
                  </a:solidFill>
                </a:rPr>
                <a:t>necessary for less psychological strain? Stress and Health, 26(3), 186–193</a:t>
              </a:r>
            </a:p>
            <a:p>
              <a:r>
                <a:rPr lang="en-US" sz="1400" dirty="0"/>
                <a:t>Keogh, E., Barlow, C., Mounce, C., &amp; Bond, F. W. (2006). Assessing the relationship between cold pressor pain responses and dimensions of the Anxiety Sensitivity Profile in healthy men and women. </a:t>
              </a:r>
              <a:r>
                <a:rPr lang="en-US" sz="1400" i="1" dirty="0"/>
                <a:t>Cognitive </a:t>
              </a:r>
              <a:r>
                <a:rPr lang="en-US" sz="1400" i="1" dirty="0" err="1"/>
                <a:t>Behaviour</a:t>
              </a:r>
              <a:r>
                <a:rPr lang="en-US" sz="1400" i="1" dirty="0"/>
                <a:t> Therapy</a:t>
              </a:r>
              <a:r>
                <a:rPr lang="en-US" sz="1400" dirty="0"/>
                <a:t>, </a:t>
              </a:r>
              <a:r>
                <a:rPr lang="en-US" sz="1400" i="1" dirty="0"/>
                <a:t>35</a:t>
              </a:r>
              <a:r>
                <a:rPr lang="en-US" sz="1400" dirty="0"/>
                <a:t>(4), 198–206. https://doi.org/10.1080/16506070600898330</a:t>
              </a:r>
              <a:endParaRPr lang="en-US" sz="1400" dirty="0">
                <a:solidFill>
                  <a:schemeClr val="tx1">
                    <a:lumMod val="95000"/>
                    <a:lumOff val="5000"/>
                  </a:schemeClr>
                </a:solidFill>
              </a:endParaRPr>
            </a:p>
            <a:p>
              <a:r>
                <a:rPr lang="en-US" sz="1400" dirty="0">
                  <a:solidFill>
                    <a:schemeClr val="tx1">
                      <a:lumMod val="95000"/>
                      <a:lumOff val="5000"/>
                    </a:schemeClr>
                  </a:solidFill>
                </a:rPr>
                <a:t>McRae, A. L., Saladin, M. E., Brady, K. T., Upadhyaya, H., Back, S. E., &amp; Timmerman, M. A. (2006). Stress reactivity: Biological and subjective responses to the cold pressor and Trier Social stressors. </a:t>
              </a:r>
              <a:r>
                <a:rPr lang="en-US" sz="1400" i="1" dirty="0">
                  <a:solidFill>
                    <a:schemeClr val="tx1">
                      <a:lumMod val="95000"/>
                      <a:lumOff val="5000"/>
                    </a:schemeClr>
                  </a:solidFill>
                </a:rPr>
                <a:t>Human Psychopharmacology: Clinical and Experimental</a:t>
              </a:r>
              <a:r>
                <a:rPr lang="en-US" sz="1400" dirty="0">
                  <a:solidFill>
                    <a:schemeClr val="tx1">
                      <a:lumMod val="95000"/>
                      <a:lumOff val="5000"/>
                    </a:schemeClr>
                  </a:solidFill>
                </a:rPr>
                <a:t>, </a:t>
              </a:r>
              <a:r>
                <a:rPr lang="en-US" sz="1400" i="1" dirty="0">
                  <a:solidFill>
                    <a:schemeClr val="tx1">
                      <a:lumMod val="95000"/>
                      <a:lumOff val="5000"/>
                    </a:schemeClr>
                  </a:solidFill>
                </a:rPr>
                <a:t>21</a:t>
              </a:r>
              <a:r>
                <a:rPr lang="en-US" sz="1400" dirty="0">
                  <a:solidFill>
                    <a:schemeClr val="tx1">
                      <a:lumMod val="95000"/>
                      <a:lumOff val="5000"/>
                    </a:schemeClr>
                  </a:solidFill>
                </a:rPr>
                <a:t>(6), 377–385.</a:t>
              </a:r>
            </a:p>
            <a:p>
              <a:r>
                <a:rPr lang="en-US" sz="1400" dirty="0">
                  <a:solidFill>
                    <a:schemeClr val="tx1">
                      <a:lumMod val="95000"/>
                      <a:lumOff val="5000"/>
                    </a:schemeClr>
                  </a:solidFill>
                </a:rPr>
                <a:t>Foxen-Craft, E., &amp; Dahlquist, L. M. (2017). Brief submaximal isometric exercise improves cold pressor pain tolerance. </a:t>
              </a:r>
              <a:r>
                <a:rPr lang="en-US" sz="1400" i="1" dirty="0">
                  <a:solidFill>
                    <a:schemeClr val="tx1">
                      <a:lumMod val="95000"/>
                      <a:lumOff val="5000"/>
                    </a:schemeClr>
                  </a:solidFill>
                </a:rPr>
                <a:t>Journal of Behavioral Medicine</a:t>
              </a:r>
              <a:r>
                <a:rPr lang="en-US" sz="1400" dirty="0">
                  <a:solidFill>
                    <a:schemeClr val="tx1">
                      <a:lumMod val="95000"/>
                      <a:lumOff val="5000"/>
                    </a:schemeClr>
                  </a:solidFill>
                </a:rPr>
                <a:t>, </a:t>
              </a:r>
              <a:r>
                <a:rPr lang="en-US" sz="1400" i="1" dirty="0">
                  <a:solidFill>
                    <a:schemeClr val="tx1">
                      <a:lumMod val="95000"/>
                      <a:lumOff val="5000"/>
                    </a:schemeClr>
                  </a:solidFill>
                </a:rPr>
                <a:t>40</a:t>
              </a:r>
              <a:r>
                <a:rPr lang="en-US" sz="1400" dirty="0">
                  <a:solidFill>
                    <a:schemeClr val="tx1">
                      <a:lumMod val="95000"/>
                      <a:lumOff val="5000"/>
                    </a:schemeClr>
                  </a:solidFill>
                </a:rPr>
                <a:t>(5), 760–771.</a:t>
              </a:r>
              <a:endParaRPr lang="en-US" sz="1400" b="1" dirty="0">
                <a:solidFill>
                  <a:schemeClr val="tx1">
                    <a:lumMod val="95000"/>
                    <a:lumOff val="5000"/>
                  </a:schemeClr>
                </a:solidFill>
              </a:endParaRPr>
            </a:p>
            <a:p>
              <a:r>
                <a:rPr lang="en-US" sz="1400" dirty="0">
                  <a:solidFill>
                    <a:schemeClr val="tx1">
                      <a:lumMod val="95000"/>
                      <a:lumOff val="5000"/>
                    </a:schemeClr>
                  </a:solidFill>
                </a:rPr>
                <a:t>Mullan, B. A. (2014). Sleep, stress and health: A commentary. Stress and Health: Journal of the International Society for the Investigation of Stress, 30(5), 433-435. </a:t>
              </a:r>
            </a:p>
            <a:p>
              <a:r>
                <a:rPr lang="en-US" sz="1400" dirty="0">
                  <a:solidFill>
                    <a:schemeClr val="tx1">
                      <a:lumMod val="95000"/>
                      <a:lumOff val="5000"/>
                    </a:schemeClr>
                  </a:solidFill>
                </a:rPr>
                <a:t>Nadorff, M. R., Nazem, S., &amp; Fiske, A. (2013). Insomnia symptoms, nightmares, and suicide risk: Duration of sleep disturbance matters. Suicide and Life-Threatening Behavior, 43(2), 139-149. </a:t>
              </a:r>
            </a:p>
          </p:txBody>
        </p:sp>
      </p:grpSp>
      <p:grpSp>
        <p:nvGrpSpPr>
          <p:cNvPr id="5" name="Group 4"/>
          <p:cNvGrpSpPr/>
          <p:nvPr/>
        </p:nvGrpSpPr>
        <p:grpSpPr>
          <a:xfrm>
            <a:off x="333513" y="-255755"/>
            <a:ext cx="38061900" cy="3529492"/>
            <a:chOff x="391593" y="527378"/>
            <a:chExt cx="35694550" cy="3384966"/>
          </a:xfrm>
        </p:grpSpPr>
        <p:sp>
          <p:nvSpPr>
            <p:cNvPr id="4" name="TextBox 3"/>
            <p:cNvSpPr txBox="1"/>
            <p:nvPr/>
          </p:nvSpPr>
          <p:spPr>
            <a:xfrm>
              <a:off x="3678109" y="1192826"/>
              <a:ext cx="29121517" cy="2479459"/>
            </a:xfrm>
            <a:prstGeom prst="rect">
              <a:avLst/>
            </a:prstGeom>
            <a:noFill/>
          </p:spPr>
          <p:txBody>
            <a:bodyPr wrap="square" rtlCol="0">
              <a:spAutoFit/>
            </a:bodyPr>
            <a:lstStyle/>
            <a:p>
              <a:pPr algn="ctr"/>
              <a:r>
                <a:rPr lang="en-US" sz="5400" b="1" dirty="0"/>
                <a:t>The Link Between Sleep Quality and Stress Reactivity</a:t>
              </a:r>
            </a:p>
            <a:p>
              <a:pPr algn="ctr"/>
              <a:r>
                <a:rPr lang="en-US" sz="3600" b="1" dirty="0">
                  <a:latin typeface="Arial" panose="020B0604020202020204" pitchFamily="34" charset="0"/>
                  <a:cs typeface="Arial" panose="020B0604020202020204" pitchFamily="34" charset="0"/>
                </a:rPr>
                <a:t>Emily Whitman and Harlan Fichtenholtz</a:t>
              </a:r>
            </a:p>
            <a:p>
              <a:pPr algn="ctr"/>
              <a:r>
                <a:rPr lang="en-US" sz="3600" b="1" dirty="0">
                  <a:latin typeface="Arial" panose="020B0604020202020204" pitchFamily="34" charset="0"/>
                  <a:cs typeface="Arial" panose="020B0604020202020204" pitchFamily="34" charset="0"/>
                </a:rPr>
                <a:t>Keene State College</a:t>
              </a:r>
              <a:br>
                <a:rPr lang="en-US" sz="3600" b="1" dirty="0">
                  <a:latin typeface="Arial" panose="020B0604020202020204" pitchFamily="34" charset="0"/>
                  <a:cs typeface="Arial" panose="020B0604020202020204" pitchFamily="34" charset="0"/>
                </a:rPr>
              </a:br>
              <a:endParaRPr lang="en-US" sz="3600" b="1" dirty="0">
                <a:latin typeface="Arial" panose="020B0604020202020204" pitchFamily="34" charset="0"/>
                <a:cs typeface="Arial" panose="020B0604020202020204" pitchFamily="34" charset="0"/>
              </a:endParaRPr>
            </a:p>
          </p:txBody>
        </p:sp>
        <p:sp>
          <p:nvSpPr>
            <p:cNvPr id="28" name="Rectangle 27"/>
            <p:cNvSpPr/>
            <p:nvPr/>
          </p:nvSpPr>
          <p:spPr>
            <a:xfrm>
              <a:off x="391593" y="1146430"/>
              <a:ext cx="35694550" cy="2146864"/>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dirty="0"/>
            </a:p>
          </p:txBody>
        </p:sp>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808" y="527378"/>
              <a:ext cx="2754301" cy="3384966"/>
            </a:xfrm>
            <a:prstGeom prst="rect">
              <a:avLst/>
            </a:prstGeom>
          </p:spPr>
        </p:pic>
      </p:grpSp>
      <p:grpSp>
        <p:nvGrpSpPr>
          <p:cNvPr id="6" name="Group 5">
            <a:extLst>
              <a:ext uri="{FF2B5EF4-FFF2-40B4-BE49-F238E27FC236}">
                <a16:creationId xmlns:a16="http://schemas.microsoft.com/office/drawing/2014/main" id="{3C931FA0-59C8-3F45-89B3-C0452E4F9A86}"/>
              </a:ext>
            </a:extLst>
          </p:cNvPr>
          <p:cNvGrpSpPr/>
          <p:nvPr/>
        </p:nvGrpSpPr>
        <p:grpSpPr>
          <a:xfrm>
            <a:off x="333512" y="14039296"/>
            <a:ext cx="11073946" cy="8937764"/>
            <a:chOff x="511604" y="13536681"/>
            <a:chExt cx="11073946" cy="8937764"/>
          </a:xfrm>
        </p:grpSpPr>
        <p:sp>
          <p:nvSpPr>
            <p:cNvPr id="66" name="TextBox 65"/>
            <p:cNvSpPr txBox="1"/>
            <p:nvPr/>
          </p:nvSpPr>
          <p:spPr>
            <a:xfrm>
              <a:off x="511605" y="13536681"/>
              <a:ext cx="11073945" cy="620042"/>
            </a:xfrm>
            <a:prstGeom prst="rect">
              <a:avLst/>
            </a:prstGeom>
            <a:noFill/>
            <a:ln w="28575">
              <a:solidFill>
                <a:srgbClr val="C00000"/>
              </a:solidFill>
            </a:ln>
          </p:spPr>
          <p:txBody>
            <a:bodyPr wrap="square" rtlCol="0" anchor="ctr" anchorCtr="1">
              <a:spAutoFit/>
            </a:bodyPr>
            <a:lstStyle/>
            <a:p>
              <a:pPr algn="ctr"/>
              <a:r>
                <a:rPr lang="en-US" sz="3429" b="1" dirty="0">
                  <a:latin typeface="Arial" panose="020B0604020202020204" pitchFamily="34" charset="0"/>
                  <a:cs typeface="Arial" panose="020B0604020202020204" pitchFamily="34" charset="0"/>
                </a:rPr>
                <a:t>Methods</a:t>
              </a:r>
              <a:endParaRPr lang="en-US" sz="3429" dirty="0"/>
            </a:p>
          </p:txBody>
        </p:sp>
        <p:sp>
          <p:nvSpPr>
            <p:cNvPr id="68" name="TextBox 67"/>
            <p:cNvSpPr txBox="1"/>
            <p:nvPr/>
          </p:nvSpPr>
          <p:spPr>
            <a:xfrm>
              <a:off x="511604" y="14641531"/>
              <a:ext cx="10991868" cy="7832914"/>
            </a:xfrm>
            <a:prstGeom prst="rect">
              <a:avLst/>
            </a:prstGeom>
            <a:noFill/>
          </p:spPr>
          <p:txBody>
            <a:bodyPr wrap="square" rtlCol="0">
              <a:spAutoFit/>
            </a:bodyPr>
            <a:lstStyle/>
            <a:p>
              <a:pPr marL="571500" indent="-571500" algn="just">
                <a:buFont typeface="Arial" panose="020B0604020202020204" pitchFamily="34" charset="0"/>
                <a:buChar char="•"/>
              </a:pPr>
              <a:r>
                <a:rPr lang="en-US" sz="3600" dirty="0"/>
                <a:t>N = 36 (Mean age 19.88 years, SD 1.55 years) completed assessments of sleep quality (PSQI: overall sleep quality, insomnia), anxiety, and depression. </a:t>
              </a:r>
            </a:p>
            <a:p>
              <a:pPr marL="571500" indent="-571500" algn="just">
                <a:buFont typeface="Arial" panose="020B0604020202020204" pitchFamily="34" charset="0"/>
                <a:buChar char="•"/>
              </a:pPr>
              <a:r>
                <a:rPr lang="en-US" sz="3600" dirty="0"/>
                <a:t>Participants then completed the Cold Pressor task </a:t>
              </a:r>
            </a:p>
            <a:p>
              <a:pPr marL="1028700" lvl="1" indent="-571500" algn="just">
                <a:buFont typeface="Arial" panose="020B0604020202020204" pitchFamily="34" charset="0"/>
                <a:buChar char="•"/>
              </a:pPr>
              <a:r>
                <a:rPr lang="en-US" sz="3600" dirty="0"/>
                <a:t>2-minute Baseline</a:t>
              </a:r>
            </a:p>
            <a:p>
              <a:pPr marL="1028700" lvl="1" indent="-571500" algn="just">
                <a:buFont typeface="Arial" panose="020B0604020202020204" pitchFamily="34" charset="0"/>
                <a:buChar char="•"/>
              </a:pPr>
              <a:r>
                <a:rPr lang="en-US" sz="3600" dirty="0"/>
                <a:t>2-minute Stress Induction </a:t>
              </a:r>
            </a:p>
            <a:p>
              <a:pPr marL="1485900" lvl="2" indent="-571500" algn="just">
                <a:buFont typeface="Arial" panose="020B0604020202020204" pitchFamily="34" charset="0"/>
                <a:buChar char="•"/>
              </a:pPr>
              <a:r>
                <a:rPr lang="en-US" sz="3600" dirty="0"/>
                <a:t>left hand in ice water </a:t>
              </a:r>
            </a:p>
            <a:p>
              <a:pPr marL="1028700" lvl="1" indent="-571500" algn="just">
                <a:buFont typeface="Arial" panose="020B0604020202020204" pitchFamily="34" charset="0"/>
                <a:buChar char="•"/>
              </a:pPr>
              <a:r>
                <a:rPr lang="en-US" sz="3600" dirty="0"/>
                <a:t>2-minute Recovery</a:t>
              </a:r>
            </a:p>
            <a:p>
              <a:pPr marL="571500" indent="-571500" algn="just">
                <a:buFont typeface="Arial" panose="020B0604020202020204" pitchFamily="34" charset="0"/>
                <a:buChar char="•"/>
              </a:pPr>
              <a:r>
                <a:rPr lang="en-US" sz="3600" dirty="0"/>
                <a:t>ECG was recorded during all phases from the Lead II position	</a:t>
              </a:r>
            </a:p>
            <a:p>
              <a:pPr marL="1028700" lvl="1" indent="-571500" algn="just">
                <a:buFont typeface="Arial" panose="020B0604020202020204" pitchFamily="34" charset="0"/>
                <a:buChar char="•"/>
              </a:pPr>
              <a:r>
                <a:rPr lang="en-US" sz="3600" dirty="0"/>
                <a:t>Inter-beat interval (time between heart beats, IBI) and heart-rate variability (HRV) measures were calculated from the ECG signal.</a:t>
              </a:r>
            </a:p>
            <a:p>
              <a:pPr lvl="2" algn="just"/>
              <a:endParaRPr lang="en-US" sz="3500" dirty="0"/>
            </a:p>
          </p:txBody>
        </p:sp>
      </p:grpSp>
      <p:sp>
        <p:nvSpPr>
          <p:cNvPr id="98" name="Rectangle 97"/>
          <p:cNvSpPr/>
          <p:nvPr/>
        </p:nvSpPr>
        <p:spPr>
          <a:xfrm>
            <a:off x="36545170" y="18496217"/>
            <a:ext cx="1537946" cy="745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100" name="Picture 9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072939" y="522826"/>
            <a:ext cx="1010177" cy="1972329"/>
          </a:xfrm>
          <a:prstGeom prst="rect">
            <a:avLst/>
          </a:prstGeom>
        </p:spPr>
      </p:pic>
      <p:sp>
        <p:nvSpPr>
          <p:cNvPr id="95" name="TextBox 94"/>
          <p:cNvSpPr txBox="1"/>
          <p:nvPr/>
        </p:nvSpPr>
        <p:spPr>
          <a:xfrm>
            <a:off x="12408713" y="2894352"/>
            <a:ext cx="25986700" cy="620042"/>
          </a:xfrm>
          <a:prstGeom prst="rect">
            <a:avLst/>
          </a:prstGeom>
          <a:noFill/>
          <a:ln w="28575">
            <a:solidFill>
              <a:srgbClr val="C00000"/>
            </a:solidFill>
          </a:ln>
        </p:spPr>
        <p:txBody>
          <a:bodyPr wrap="square" rtlCol="0" anchor="ctr" anchorCtr="1">
            <a:spAutoFit/>
          </a:bodyPr>
          <a:lstStyle/>
          <a:p>
            <a:pPr algn="ctr"/>
            <a:r>
              <a:rPr lang="en-US" sz="3429" b="1" dirty="0">
                <a:latin typeface="Arial" panose="020B0604020202020204" pitchFamily="34" charset="0"/>
                <a:cs typeface="Arial" panose="020B0604020202020204" pitchFamily="34" charset="0"/>
              </a:rPr>
              <a:t>Results</a:t>
            </a:r>
          </a:p>
        </p:txBody>
      </p:sp>
      <p:grpSp>
        <p:nvGrpSpPr>
          <p:cNvPr id="32" name="Group 31">
            <a:extLst>
              <a:ext uri="{FF2B5EF4-FFF2-40B4-BE49-F238E27FC236}">
                <a16:creationId xmlns:a16="http://schemas.microsoft.com/office/drawing/2014/main" id="{2BFC3035-A471-EE49-BC89-66D64A69C5C4}"/>
              </a:ext>
            </a:extLst>
          </p:cNvPr>
          <p:cNvGrpSpPr/>
          <p:nvPr/>
        </p:nvGrpSpPr>
        <p:grpSpPr>
          <a:xfrm>
            <a:off x="12408713" y="23053431"/>
            <a:ext cx="25986700" cy="5540619"/>
            <a:chOff x="25761598" y="9928546"/>
            <a:chExt cx="12581148" cy="4757834"/>
          </a:xfrm>
        </p:grpSpPr>
        <p:sp>
          <p:nvSpPr>
            <p:cNvPr id="97" name="Rectangle 96"/>
            <p:cNvSpPr/>
            <p:nvPr/>
          </p:nvSpPr>
          <p:spPr>
            <a:xfrm>
              <a:off x="36775339" y="14022724"/>
              <a:ext cx="1476744" cy="663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8" name="TextBox 107"/>
            <p:cNvSpPr txBox="1"/>
            <p:nvPr/>
          </p:nvSpPr>
          <p:spPr>
            <a:xfrm>
              <a:off x="25761598" y="9928546"/>
              <a:ext cx="12581148" cy="526035"/>
            </a:xfrm>
            <a:prstGeom prst="rect">
              <a:avLst/>
            </a:prstGeom>
            <a:noFill/>
            <a:ln w="28575">
              <a:solidFill>
                <a:srgbClr val="C00000"/>
              </a:solidFill>
            </a:ln>
          </p:spPr>
          <p:txBody>
            <a:bodyPr wrap="square" rtlCol="0" anchor="ctr" anchorCtr="1">
              <a:spAutoFit/>
            </a:bodyPr>
            <a:lstStyle/>
            <a:p>
              <a:pPr algn="ctr"/>
              <a:r>
                <a:rPr lang="en-US" sz="3429" b="1" dirty="0">
                  <a:latin typeface="Arial" panose="020B0604020202020204" pitchFamily="34" charset="0"/>
                  <a:cs typeface="Arial" panose="020B0604020202020204" pitchFamily="34" charset="0"/>
                </a:rPr>
                <a:t>Discussion</a:t>
              </a:r>
            </a:p>
          </p:txBody>
        </p:sp>
        <p:sp>
          <p:nvSpPr>
            <p:cNvPr id="24" name="TextBox 23">
              <a:extLst>
                <a:ext uri="{FF2B5EF4-FFF2-40B4-BE49-F238E27FC236}">
                  <a16:creationId xmlns:a16="http://schemas.microsoft.com/office/drawing/2014/main" id="{9EF3B034-0ED2-9B47-B0CD-3B8C5A36360B}"/>
                </a:ext>
              </a:extLst>
            </p:cNvPr>
            <p:cNvSpPr txBox="1"/>
            <p:nvPr/>
          </p:nvSpPr>
          <p:spPr>
            <a:xfrm>
              <a:off x="25761598" y="10585730"/>
              <a:ext cx="12536383" cy="3049645"/>
            </a:xfrm>
            <a:prstGeom prst="rect">
              <a:avLst/>
            </a:prstGeom>
            <a:noFill/>
          </p:spPr>
          <p:txBody>
            <a:bodyPr wrap="square" rtlCol="0">
              <a:spAutoFit/>
            </a:bodyPr>
            <a:lstStyle/>
            <a:p>
              <a:pPr algn="just"/>
              <a:r>
                <a:rPr lang="en-US" sz="3600" dirty="0"/>
                <a:t>This study suggests that sleep quality and anxiety both play a role in an individuals’ cardiac response during an acutely stressful situation. IBI data showed that individuals with lower quality sleep had a larger response to the stress of the cold pressor task from baseline compared to individuals with higher sleep quality. As sleep quality decreased the participants reactivity to stress increased. A similar pattern is seen in the analysis of the individuals who score in the moderate-severe range on the assessments of anxiety symptoms. There was a significant correlation between baseline HRV and change in IBI, as well as anxiety and change in IBI. </a:t>
              </a:r>
            </a:p>
            <a:p>
              <a:pPr algn="just"/>
              <a:endParaRPr lang="en-US" sz="3600" dirty="0"/>
            </a:p>
          </p:txBody>
        </p:sp>
      </p:grpSp>
      <p:grpSp>
        <p:nvGrpSpPr>
          <p:cNvPr id="3" name="Group 2">
            <a:extLst>
              <a:ext uri="{FF2B5EF4-FFF2-40B4-BE49-F238E27FC236}">
                <a16:creationId xmlns:a16="http://schemas.microsoft.com/office/drawing/2014/main" id="{2A841D8E-BC08-4FB7-9B39-C50E81DFF52A}"/>
              </a:ext>
            </a:extLst>
          </p:cNvPr>
          <p:cNvGrpSpPr/>
          <p:nvPr/>
        </p:nvGrpSpPr>
        <p:grpSpPr>
          <a:xfrm>
            <a:off x="570222" y="23607338"/>
            <a:ext cx="11161777" cy="4570920"/>
            <a:chOff x="317209" y="23609667"/>
            <a:chExt cx="11161777" cy="4570920"/>
          </a:xfrm>
        </p:grpSpPr>
        <p:sp>
          <p:nvSpPr>
            <p:cNvPr id="90" name="TextBox 89">
              <a:extLst>
                <a:ext uri="{FF2B5EF4-FFF2-40B4-BE49-F238E27FC236}">
                  <a16:creationId xmlns:a16="http://schemas.microsoft.com/office/drawing/2014/main" id="{EEA547A3-6957-D848-AA9A-75FE02803E1C}"/>
                </a:ext>
              </a:extLst>
            </p:cNvPr>
            <p:cNvSpPr txBox="1"/>
            <p:nvPr/>
          </p:nvSpPr>
          <p:spPr>
            <a:xfrm>
              <a:off x="1051214" y="27716872"/>
              <a:ext cx="4552718" cy="461665"/>
            </a:xfrm>
            <a:prstGeom prst="rect">
              <a:avLst/>
            </a:prstGeom>
            <a:noFill/>
          </p:spPr>
          <p:txBody>
            <a:bodyPr wrap="square" rtlCol="0">
              <a:spAutoFit/>
            </a:bodyPr>
            <a:lstStyle/>
            <a:p>
              <a:pPr algn="ctr"/>
              <a:r>
                <a:rPr lang="en-US" sz="2400" b="1" dirty="0"/>
                <a:t>Baseline and Recovery Position</a:t>
              </a:r>
            </a:p>
          </p:txBody>
        </p:sp>
        <p:sp>
          <p:nvSpPr>
            <p:cNvPr id="91" name="TextBox 90">
              <a:extLst>
                <a:ext uri="{FF2B5EF4-FFF2-40B4-BE49-F238E27FC236}">
                  <a16:creationId xmlns:a16="http://schemas.microsoft.com/office/drawing/2014/main" id="{E0752FA5-CC93-794F-B192-1332C1D4FEB6}"/>
                </a:ext>
              </a:extLst>
            </p:cNvPr>
            <p:cNvSpPr txBox="1"/>
            <p:nvPr/>
          </p:nvSpPr>
          <p:spPr>
            <a:xfrm>
              <a:off x="6915150" y="27718922"/>
              <a:ext cx="3829050" cy="461665"/>
            </a:xfrm>
            <a:prstGeom prst="rect">
              <a:avLst/>
            </a:prstGeom>
            <a:noFill/>
          </p:spPr>
          <p:txBody>
            <a:bodyPr wrap="square" rtlCol="0">
              <a:spAutoFit/>
            </a:bodyPr>
            <a:lstStyle/>
            <a:p>
              <a:pPr algn="ctr"/>
              <a:r>
                <a:rPr lang="en-US" sz="2400" b="1" dirty="0"/>
                <a:t>Cold Pressor Task Position</a:t>
              </a:r>
            </a:p>
          </p:txBody>
        </p:sp>
        <p:pic>
          <p:nvPicPr>
            <p:cNvPr id="7" name="Picture 6">
              <a:extLst>
                <a:ext uri="{FF2B5EF4-FFF2-40B4-BE49-F238E27FC236}">
                  <a16:creationId xmlns:a16="http://schemas.microsoft.com/office/drawing/2014/main" id="{6121C013-D6E4-43F9-B4F7-C7A2892FC70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1887" t="7771" b="6172"/>
            <a:stretch/>
          </p:blipFill>
          <p:spPr>
            <a:xfrm>
              <a:off x="317209" y="23609667"/>
              <a:ext cx="5271106" cy="3999788"/>
            </a:xfrm>
            <a:prstGeom prst="rect">
              <a:avLst/>
            </a:prstGeom>
          </p:spPr>
        </p:pic>
        <p:pic>
          <p:nvPicPr>
            <p:cNvPr id="10" name="Picture 9">
              <a:extLst>
                <a:ext uri="{FF2B5EF4-FFF2-40B4-BE49-F238E27FC236}">
                  <a16:creationId xmlns:a16="http://schemas.microsoft.com/office/drawing/2014/main" id="{7B43F29C-1873-4788-A581-C9BC90B53D7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2137" b="19467"/>
            <a:stretch/>
          </p:blipFill>
          <p:spPr>
            <a:xfrm>
              <a:off x="5862437" y="23609668"/>
              <a:ext cx="5616549" cy="3999787"/>
            </a:xfrm>
            <a:prstGeom prst="rect">
              <a:avLst/>
            </a:prstGeom>
          </p:spPr>
        </p:pic>
      </p:grpSp>
      <p:graphicFrame>
        <p:nvGraphicFramePr>
          <p:cNvPr id="37" name="Chart 36"/>
          <p:cNvGraphicFramePr>
            <a:graphicFrameLocks/>
          </p:cNvGraphicFramePr>
          <p:nvPr>
            <p:extLst>
              <p:ext uri="{D42A27DB-BD31-4B8C-83A1-F6EECF244321}">
                <p14:modId xmlns:p14="http://schemas.microsoft.com/office/powerpoint/2010/main" val="1121419172"/>
              </p:ext>
            </p:extLst>
          </p:nvPr>
        </p:nvGraphicFramePr>
        <p:xfrm>
          <a:off x="25402063" y="13551660"/>
          <a:ext cx="12993350" cy="9269152"/>
        </p:xfrm>
        <a:graphic>
          <a:graphicData uri="http://schemas.openxmlformats.org/drawingml/2006/chart">
            <c:chart xmlns:c="http://schemas.openxmlformats.org/drawingml/2006/chart" xmlns:r="http://schemas.openxmlformats.org/officeDocument/2006/relationships" r:id="rId8"/>
          </a:graphicData>
        </a:graphic>
      </p:graphicFrame>
      <p:sp>
        <p:nvSpPr>
          <p:cNvPr id="34" name="TextBox 33"/>
          <p:cNvSpPr txBox="1"/>
          <p:nvPr/>
        </p:nvSpPr>
        <p:spPr>
          <a:xfrm>
            <a:off x="333512" y="2972666"/>
            <a:ext cx="11073946" cy="620042"/>
          </a:xfrm>
          <a:prstGeom prst="rect">
            <a:avLst/>
          </a:prstGeom>
          <a:noFill/>
          <a:ln w="28575">
            <a:solidFill>
              <a:srgbClr val="C00000"/>
            </a:solidFill>
          </a:ln>
        </p:spPr>
        <p:txBody>
          <a:bodyPr wrap="square" rtlCol="0" anchor="ctr" anchorCtr="1">
            <a:spAutoFit/>
          </a:bodyPr>
          <a:lstStyle/>
          <a:p>
            <a:pPr algn="ctr"/>
            <a:r>
              <a:rPr lang="en-US" sz="3429" b="1" dirty="0">
                <a:latin typeface="Arial" panose="020B0604020202020204" pitchFamily="34" charset="0"/>
                <a:cs typeface="Arial" panose="020B0604020202020204" pitchFamily="34" charset="0"/>
              </a:rPr>
              <a:t>Introduction</a:t>
            </a:r>
            <a:endParaRPr lang="en-US" sz="3429" dirty="0"/>
          </a:p>
        </p:txBody>
      </p:sp>
      <p:grpSp>
        <p:nvGrpSpPr>
          <p:cNvPr id="8" name="Group 7">
            <a:extLst>
              <a:ext uri="{FF2B5EF4-FFF2-40B4-BE49-F238E27FC236}">
                <a16:creationId xmlns:a16="http://schemas.microsoft.com/office/drawing/2014/main" id="{128FFE6D-EA9B-4B67-ABEA-6F86F44D531D}"/>
              </a:ext>
            </a:extLst>
          </p:cNvPr>
          <p:cNvGrpSpPr/>
          <p:nvPr/>
        </p:nvGrpSpPr>
        <p:grpSpPr>
          <a:xfrm>
            <a:off x="12408713" y="3780491"/>
            <a:ext cx="12718573" cy="9420747"/>
            <a:chOff x="12408713" y="3780491"/>
            <a:chExt cx="12718573" cy="9420747"/>
          </a:xfrm>
        </p:grpSpPr>
        <p:graphicFrame>
          <p:nvGraphicFramePr>
            <p:cNvPr id="35" name="Chart 34">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4010973481"/>
                </p:ext>
              </p:extLst>
            </p:nvPr>
          </p:nvGraphicFramePr>
          <p:xfrm>
            <a:off x="12408713" y="3780491"/>
            <a:ext cx="12718573" cy="9420747"/>
          </p:xfrm>
          <a:graphic>
            <a:graphicData uri="http://schemas.openxmlformats.org/drawingml/2006/chart">
              <c:chart xmlns:c="http://schemas.openxmlformats.org/drawingml/2006/chart" xmlns:r="http://schemas.openxmlformats.org/officeDocument/2006/relationships" r:id="rId9"/>
            </a:graphicData>
          </a:graphic>
        </p:graphicFrame>
        <p:sp>
          <p:nvSpPr>
            <p:cNvPr id="39" name="Rectangle 38"/>
            <p:cNvSpPr/>
            <p:nvPr/>
          </p:nvSpPr>
          <p:spPr>
            <a:xfrm>
              <a:off x="14643100" y="4949619"/>
              <a:ext cx="1574800" cy="2286000"/>
            </a:xfrm>
            <a:prstGeom prst="rect">
              <a:avLst/>
            </a:prstGeom>
            <a:solidFill>
              <a:srgbClr val="FFFF66">
                <a:alpha val="41961"/>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8383250" y="9782566"/>
              <a:ext cx="1574800" cy="2286000"/>
            </a:xfrm>
            <a:prstGeom prst="rect">
              <a:avLst/>
            </a:prstGeom>
            <a:solidFill>
              <a:srgbClr val="FFFF66">
                <a:alpha val="4392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33" name="Chart 32"/>
          <p:cNvGraphicFramePr>
            <a:graphicFrameLocks/>
          </p:cNvGraphicFramePr>
          <p:nvPr>
            <p:extLst>
              <p:ext uri="{D42A27DB-BD31-4B8C-83A1-F6EECF244321}">
                <p14:modId xmlns:p14="http://schemas.microsoft.com/office/powerpoint/2010/main" val="2827670147"/>
              </p:ext>
            </p:extLst>
          </p:nvPr>
        </p:nvGraphicFramePr>
        <p:xfrm>
          <a:off x="25402063" y="3789684"/>
          <a:ext cx="12993350" cy="9411554"/>
        </p:xfrm>
        <a:graphic>
          <a:graphicData uri="http://schemas.openxmlformats.org/drawingml/2006/chart">
            <c:chart xmlns:c="http://schemas.openxmlformats.org/drawingml/2006/chart" xmlns:r="http://schemas.openxmlformats.org/officeDocument/2006/relationships" r:id="rId10"/>
          </a:graphicData>
        </a:graphic>
      </p:graphicFrame>
      <p:sp>
        <p:nvSpPr>
          <p:cNvPr id="2" name="Rectangle 1"/>
          <p:cNvSpPr/>
          <p:nvPr/>
        </p:nvSpPr>
        <p:spPr>
          <a:xfrm>
            <a:off x="12408713" y="3661370"/>
            <a:ext cx="25986700" cy="9539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2408713" y="13487457"/>
            <a:ext cx="25986700" cy="9347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46589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12584</TotalTime>
  <Words>534</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Keene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Derby, Jessyca (Jessyca.Derby@ksc.keene.edu)</dc:creator>
  <cp:lastModifiedBy>emmie whitman</cp:lastModifiedBy>
  <cp:revision>544</cp:revision>
  <dcterms:created xsi:type="dcterms:W3CDTF">2018-02-19T18:04:31Z</dcterms:created>
  <dcterms:modified xsi:type="dcterms:W3CDTF">2020-04-24T03:22:59Z</dcterms:modified>
</cp:coreProperties>
</file>