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
  </p:notesMasterIdLst>
  <p:sldIdLst>
    <p:sldId id="256"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10FED77-51A4-4198-8F81-86075F95EAE2}">
  <a:tblStyle styleId="{610FED77-51A4-4198-8F81-86075F95EAE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vertBarState="minimized" horzBarState="maximized">
    <p:restoredLeft sz="13912" autoAdjust="0"/>
    <p:restoredTop sz="98918" autoAdjust="0"/>
  </p:normalViewPr>
  <p:slideViewPr>
    <p:cSldViewPr snapToGrid="0">
      <p:cViewPr>
        <p:scale>
          <a:sx n="143" d="100"/>
          <a:sy n="143" d="100"/>
        </p:scale>
        <p:origin x="-560" y="-21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217816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107a4f8bc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7107a4f8bc_2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7107a4f8bc_2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5"/>
            <a:ext cx="7886703" cy="994172"/>
          </a:xfrm>
          <a:prstGeom prst="rect">
            <a:avLst/>
          </a:prstGeom>
          <a:noFill/>
          <a:ln>
            <a:noFill/>
          </a:ln>
        </p:spPr>
        <p:txBody>
          <a:bodyPr spcFirstLastPara="1" wrap="square" lIns="16900" tIns="8450" rIns="16900" bIns="8450"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58" name="Google Shape;58;p14"/>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59" name="Google Shape;59;p14"/>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60" name="Google Shape;60;p14"/>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685800" y="841772"/>
            <a:ext cx="7772403" cy="1790700"/>
          </a:xfrm>
          <a:prstGeom prst="rect">
            <a:avLst/>
          </a:prstGeom>
          <a:noFill/>
          <a:ln>
            <a:noFill/>
          </a:ln>
        </p:spPr>
        <p:txBody>
          <a:bodyPr spcFirstLastPara="1" wrap="square" lIns="16900" tIns="8450" rIns="16900" bIns="8450" anchor="b" anchorCtr="0">
            <a:noAutofit/>
          </a:bodyPr>
          <a:lstStyle>
            <a:lvl1pPr lvl="0" algn="ctr">
              <a:lnSpc>
                <a:spcPct val="90000"/>
              </a:lnSpc>
              <a:spcBef>
                <a:spcPts val="0"/>
              </a:spcBef>
              <a:spcAft>
                <a:spcPts val="0"/>
              </a:spcAft>
              <a:buClr>
                <a:schemeClr val="dk1"/>
              </a:buClr>
              <a:buSzPts val="5300"/>
              <a:buFont typeface="Calibri"/>
              <a:buNone/>
              <a:defRPr sz="53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63" name="Google Shape;63;p15"/>
          <p:cNvSpPr txBox="1">
            <a:spLocks noGrp="1"/>
          </p:cNvSpPr>
          <p:nvPr>
            <p:ph type="subTitle" idx="1"/>
          </p:nvPr>
        </p:nvSpPr>
        <p:spPr>
          <a:xfrm>
            <a:off x="1143000" y="2701529"/>
            <a:ext cx="6858002" cy="1241821"/>
          </a:xfrm>
          <a:prstGeom prst="rect">
            <a:avLst/>
          </a:prstGeom>
          <a:noFill/>
          <a:ln>
            <a:noFill/>
          </a:ln>
        </p:spPr>
        <p:txBody>
          <a:bodyPr spcFirstLastPara="1" wrap="square" lIns="16900" tIns="8450" rIns="16900" bIns="8450" anchor="t" anchorCtr="0">
            <a:noAutofit/>
          </a:bodyPr>
          <a:lstStyle>
            <a:lvl1pPr lvl="0" algn="ctr">
              <a:lnSpc>
                <a:spcPct val="90000"/>
              </a:lnSpc>
              <a:spcBef>
                <a:spcPts val="900"/>
              </a:spcBef>
              <a:spcAft>
                <a:spcPts val="0"/>
              </a:spcAft>
              <a:buClr>
                <a:schemeClr val="dk1"/>
              </a:buClr>
              <a:buSzPts val="2100"/>
              <a:buNone/>
              <a:defRPr sz="2100"/>
            </a:lvl1pPr>
            <a:lvl2pPr lvl="1" algn="ctr">
              <a:lnSpc>
                <a:spcPct val="90000"/>
              </a:lnSpc>
              <a:spcBef>
                <a:spcPts val="400"/>
              </a:spcBef>
              <a:spcAft>
                <a:spcPts val="0"/>
              </a:spcAft>
              <a:buClr>
                <a:schemeClr val="dk1"/>
              </a:buClr>
              <a:buSzPts val="1800"/>
              <a:buNone/>
              <a:defRPr sz="1800"/>
            </a:lvl2pPr>
            <a:lvl3pPr lvl="2" algn="ctr">
              <a:lnSpc>
                <a:spcPct val="90000"/>
              </a:lnSpc>
              <a:spcBef>
                <a:spcPts val="400"/>
              </a:spcBef>
              <a:spcAft>
                <a:spcPts val="0"/>
              </a:spcAft>
              <a:buClr>
                <a:schemeClr val="dk1"/>
              </a:buClr>
              <a:buSzPts val="1600"/>
              <a:buNone/>
              <a:defRPr sz="1600"/>
            </a:lvl3pPr>
            <a:lvl4pPr lvl="3" algn="ctr">
              <a:lnSpc>
                <a:spcPct val="90000"/>
              </a:lnSpc>
              <a:spcBef>
                <a:spcPts val="400"/>
              </a:spcBef>
              <a:spcAft>
                <a:spcPts val="0"/>
              </a:spcAft>
              <a:buClr>
                <a:schemeClr val="dk1"/>
              </a:buClr>
              <a:buSzPts val="1400"/>
              <a:buNone/>
              <a:defRPr sz="1400"/>
            </a:lvl4pPr>
            <a:lvl5pPr lvl="4" algn="ctr">
              <a:lnSpc>
                <a:spcPct val="90000"/>
              </a:lnSpc>
              <a:spcBef>
                <a:spcPts val="400"/>
              </a:spcBef>
              <a:spcAft>
                <a:spcPts val="0"/>
              </a:spcAft>
              <a:buClr>
                <a:schemeClr val="dk1"/>
              </a:buClr>
              <a:buSzPts val="1400"/>
              <a:buNone/>
              <a:defRPr sz="1400"/>
            </a:lvl5pPr>
            <a:lvl6pPr lvl="5" algn="ctr">
              <a:lnSpc>
                <a:spcPct val="90000"/>
              </a:lnSpc>
              <a:spcBef>
                <a:spcPts val="400"/>
              </a:spcBef>
              <a:spcAft>
                <a:spcPts val="0"/>
              </a:spcAft>
              <a:buClr>
                <a:schemeClr val="dk1"/>
              </a:buClr>
              <a:buSzPts val="1400"/>
              <a:buNone/>
              <a:defRPr sz="1400"/>
            </a:lvl6pPr>
            <a:lvl7pPr lvl="6" algn="ctr">
              <a:lnSpc>
                <a:spcPct val="90000"/>
              </a:lnSpc>
              <a:spcBef>
                <a:spcPts val="400"/>
              </a:spcBef>
              <a:spcAft>
                <a:spcPts val="0"/>
              </a:spcAft>
              <a:buClr>
                <a:schemeClr val="dk1"/>
              </a:buClr>
              <a:buSzPts val="1400"/>
              <a:buNone/>
              <a:defRPr sz="1400"/>
            </a:lvl7pPr>
            <a:lvl8pPr lvl="7" algn="ctr">
              <a:lnSpc>
                <a:spcPct val="90000"/>
              </a:lnSpc>
              <a:spcBef>
                <a:spcPts val="400"/>
              </a:spcBef>
              <a:spcAft>
                <a:spcPts val="0"/>
              </a:spcAft>
              <a:buClr>
                <a:schemeClr val="dk1"/>
              </a:buClr>
              <a:buSzPts val="1400"/>
              <a:buNone/>
              <a:defRPr sz="1400"/>
            </a:lvl8pPr>
            <a:lvl9pPr lvl="8" algn="ctr">
              <a:lnSpc>
                <a:spcPct val="90000"/>
              </a:lnSpc>
              <a:spcBef>
                <a:spcPts val="400"/>
              </a:spcBef>
              <a:spcAft>
                <a:spcPts val="0"/>
              </a:spcAft>
              <a:buClr>
                <a:schemeClr val="dk1"/>
              </a:buClr>
              <a:buSzPts val="1400"/>
              <a:buNone/>
              <a:defRPr sz="1400"/>
            </a:lvl9pPr>
          </a:lstStyle>
          <a:p>
            <a:endParaRPr/>
          </a:p>
        </p:txBody>
      </p:sp>
      <p:sp>
        <p:nvSpPr>
          <p:cNvPr id="64" name="Google Shape;64;p15"/>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65" name="Google Shape;65;p15"/>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66" name="Google Shape;66;p15"/>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28650" y="273845"/>
            <a:ext cx="7886703" cy="994172"/>
          </a:xfrm>
          <a:prstGeom prst="rect">
            <a:avLst/>
          </a:prstGeom>
          <a:noFill/>
          <a:ln>
            <a:noFill/>
          </a:ln>
        </p:spPr>
        <p:txBody>
          <a:bodyPr spcFirstLastPara="1" wrap="square" lIns="16900" tIns="8450" rIns="16900" bIns="8450"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69" name="Google Shape;69;p16"/>
          <p:cNvSpPr txBox="1">
            <a:spLocks noGrp="1"/>
          </p:cNvSpPr>
          <p:nvPr>
            <p:ph type="body" idx="1"/>
          </p:nvPr>
        </p:nvSpPr>
        <p:spPr>
          <a:xfrm>
            <a:off x="628650" y="1369219"/>
            <a:ext cx="7886703" cy="3263504"/>
          </a:xfrm>
          <a:prstGeom prst="rect">
            <a:avLst/>
          </a:prstGeom>
          <a:noFill/>
          <a:ln>
            <a:noFill/>
          </a:ln>
        </p:spPr>
        <p:txBody>
          <a:bodyPr spcFirstLastPara="1" wrap="square" lIns="16900" tIns="8450" rIns="16900" bIns="8450" anchor="t" anchorCtr="0">
            <a:noAutofit/>
          </a:bodyPr>
          <a:lstStyle>
            <a:lvl1pPr marL="457200" lvl="0" indent="-247650" algn="l">
              <a:lnSpc>
                <a:spcPct val="90000"/>
              </a:lnSpc>
              <a:spcBef>
                <a:spcPts val="9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70" name="Google Shape;70;p16"/>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71" name="Google Shape;71;p16"/>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72" name="Google Shape;72;p16"/>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3888" y="1282305"/>
            <a:ext cx="7886703" cy="2139553"/>
          </a:xfrm>
          <a:prstGeom prst="rect">
            <a:avLst/>
          </a:prstGeom>
          <a:noFill/>
          <a:ln>
            <a:noFill/>
          </a:ln>
        </p:spPr>
        <p:txBody>
          <a:bodyPr spcFirstLastPara="1" wrap="square" lIns="16900" tIns="8450" rIns="16900" bIns="8450" anchor="b" anchorCtr="0">
            <a:noAutofit/>
          </a:bodyPr>
          <a:lstStyle>
            <a:lvl1pPr lvl="0" algn="l">
              <a:lnSpc>
                <a:spcPct val="90000"/>
              </a:lnSpc>
              <a:spcBef>
                <a:spcPts val="0"/>
              </a:spcBef>
              <a:spcAft>
                <a:spcPts val="0"/>
              </a:spcAft>
              <a:buClr>
                <a:schemeClr val="dk1"/>
              </a:buClr>
              <a:buSzPts val="5300"/>
              <a:buFont typeface="Calibri"/>
              <a:buNone/>
              <a:defRPr sz="53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75" name="Google Shape;75;p17"/>
          <p:cNvSpPr txBox="1">
            <a:spLocks noGrp="1"/>
          </p:cNvSpPr>
          <p:nvPr>
            <p:ph type="body" idx="1"/>
          </p:nvPr>
        </p:nvSpPr>
        <p:spPr>
          <a:xfrm>
            <a:off x="623888" y="3442098"/>
            <a:ext cx="7886703" cy="1125140"/>
          </a:xfrm>
          <a:prstGeom prst="rect">
            <a:avLst/>
          </a:prstGeom>
          <a:noFill/>
          <a:ln>
            <a:noFill/>
          </a:ln>
        </p:spPr>
        <p:txBody>
          <a:bodyPr spcFirstLastPara="1" wrap="square" lIns="16900" tIns="8450" rIns="16900" bIns="8450" anchor="t" anchorCtr="0">
            <a:noAutofit/>
          </a:bodyPr>
          <a:lstStyle>
            <a:lvl1pPr marL="457200" lvl="0" indent="-228600" algn="l">
              <a:lnSpc>
                <a:spcPct val="90000"/>
              </a:lnSpc>
              <a:spcBef>
                <a:spcPts val="900"/>
              </a:spcBef>
              <a:spcAft>
                <a:spcPts val="0"/>
              </a:spcAft>
              <a:buClr>
                <a:schemeClr val="dk1"/>
              </a:buClr>
              <a:buSzPts val="2100"/>
              <a:buNone/>
              <a:defRPr sz="2100">
                <a:solidFill>
                  <a:schemeClr val="dk1"/>
                </a:solidFill>
              </a:defRPr>
            </a:lvl1pPr>
            <a:lvl2pPr marL="914400" lvl="1" indent="-228600" algn="l">
              <a:lnSpc>
                <a:spcPct val="90000"/>
              </a:lnSpc>
              <a:spcBef>
                <a:spcPts val="4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Clr>
                <a:srgbClr val="888888"/>
              </a:buClr>
              <a:buSzPts val="1400"/>
              <a:buNone/>
              <a:defRPr sz="1400">
                <a:solidFill>
                  <a:srgbClr val="888888"/>
                </a:solidFill>
              </a:defRPr>
            </a:lvl6pPr>
            <a:lvl7pPr marL="3200400" lvl="6" indent="-228600" algn="l">
              <a:lnSpc>
                <a:spcPct val="90000"/>
              </a:lnSpc>
              <a:spcBef>
                <a:spcPts val="400"/>
              </a:spcBef>
              <a:spcAft>
                <a:spcPts val="0"/>
              </a:spcAft>
              <a:buClr>
                <a:srgbClr val="888888"/>
              </a:buClr>
              <a:buSzPts val="1400"/>
              <a:buNone/>
              <a:defRPr sz="1400">
                <a:solidFill>
                  <a:srgbClr val="888888"/>
                </a:solidFill>
              </a:defRPr>
            </a:lvl7pPr>
            <a:lvl8pPr marL="3657600" lvl="7" indent="-228600" algn="l">
              <a:lnSpc>
                <a:spcPct val="90000"/>
              </a:lnSpc>
              <a:spcBef>
                <a:spcPts val="400"/>
              </a:spcBef>
              <a:spcAft>
                <a:spcPts val="0"/>
              </a:spcAft>
              <a:buClr>
                <a:srgbClr val="888888"/>
              </a:buClr>
              <a:buSzPts val="1400"/>
              <a:buNone/>
              <a:defRPr sz="1400">
                <a:solidFill>
                  <a:srgbClr val="888888"/>
                </a:solidFill>
              </a:defRPr>
            </a:lvl8pPr>
            <a:lvl9pPr marL="4114800" lvl="8" indent="-228600" algn="l">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76" name="Google Shape;76;p17"/>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77" name="Google Shape;77;p17"/>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78" name="Google Shape;78;p17"/>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8650" y="273845"/>
            <a:ext cx="7886703" cy="994172"/>
          </a:xfrm>
          <a:prstGeom prst="rect">
            <a:avLst/>
          </a:prstGeom>
          <a:noFill/>
          <a:ln>
            <a:noFill/>
          </a:ln>
        </p:spPr>
        <p:txBody>
          <a:bodyPr spcFirstLastPara="1" wrap="square" lIns="16900" tIns="8450" rIns="16900" bIns="8450"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81" name="Google Shape;81;p18"/>
          <p:cNvSpPr txBox="1">
            <a:spLocks noGrp="1"/>
          </p:cNvSpPr>
          <p:nvPr>
            <p:ph type="body" idx="1"/>
          </p:nvPr>
        </p:nvSpPr>
        <p:spPr>
          <a:xfrm>
            <a:off x="628650" y="1369219"/>
            <a:ext cx="3886201" cy="3263504"/>
          </a:xfrm>
          <a:prstGeom prst="rect">
            <a:avLst/>
          </a:prstGeom>
          <a:noFill/>
          <a:ln>
            <a:noFill/>
          </a:ln>
        </p:spPr>
        <p:txBody>
          <a:bodyPr spcFirstLastPara="1" wrap="square" lIns="16900" tIns="8450" rIns="16900" bIns="8450" anchor="t" anchorCtr="0">
            <a:noAutofit/>
          </a:bodyPr>
          <a:lstStyle>
            <a:lvl1pPr marL="457200" lvl="0" indent="-247650" algn="l">
              <a:lnSpc>
                <a:spcPct val="90000"/>
              </a:lnSpc>
              <a:spcBef>
                <a:spcPts val="9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82" name="Google Shape;82;p18"/>
          <p:cNvSpPr txBox="1">
            <a:spLocks noGrp="1"/>
          </p:cNvSpPr>
          <p:nvPr>
            <p:ph type="body" idx="2"/>
          </p:nvPr>
        </p:nvSpPr>
        <p:spPr>
          <a:xfrm>
            <a:off x="4629151" y="1369219"/>
            <a:ext cx="3886201" cy="3263504"/>
          </a:xfrm>
          <a:prstGeom prst="rect">
            <a:avLst/>
          </a:prstGeom>
          <a:noFill/>
          <a:ln>
            <a:noFill/>
          </a:ln>
        </p:spPr>
        <p:txBody>
          <a:bodyPr spcFirstLastPara="1" wrap="square" lIns="16900" tIns="8450" rIns="16900" bIns="8450" anchor="t" anchorCtr="0">
            <a:noAutofit/>
          </a:bodyPr>
          <a:lstStyle>
            <a:lvl1pPr marL="457200" lvl="0" indent="-247650" algn="l">
              <a:lnSpc>
                <a:spcPct val="90000"/>
              </a:lnSpc>
              <a:spcBef>
                <a:spcPts val="9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83" name="Google Shape;83;p18"/>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84" name="Google Shape;84;p18"/>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85" name="Google Shape;85;p18"/>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9841" y="273845"/>
            <a:ext cx="7886703" cy="994172"/>
          </a:xfrm>
          <a:prstGeom prst="rect">
            <a:avLst/>
          </a:prstGeom>
          <a:noFill/>
          <a:ln>
            <a:noFill/>
          </a:ln>
        </p:spPr>
        <p:txBody>
          <a:bodyPr spcFirstLastPara="1" wrap="square" lIns="16900" tIns="8450" rIns="16900" bIns="8450"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88" name="Google Shape;88;p19"/>
          <p:cNvSpPr txBox="1">
            <a:spLocks noGrp="1"/>
          </p:cNvSpPr>
          <p:nvPr>
            <p:ph type="body" idx="1"/>
          </p:nvPr>
        </p:nvSpPr>
        <p:spPr>
          <a:xfrm>
            <a:off x="629842" y="1260872"/>
            <a:ext cx="3868341" cy="617934"/>
          </a:xfrm>
          <a:prstGeom prst="rect">
            <a:avLst/>
          </a:prstGeom>
          <a:noFill/>
          <a:ln>
            <a:noFill/>
          </a:ln>
        </p:spPr>
        <p:txBody>
          <a:bodyPr spcFirstLastPara="1" wrap="square" lIns="16900" tIns="8450" rIns="16900" bIns="8450"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89" name="Google Shape;89;p19"/>
          <p:cNvSpPr txBox="1">
            <a:spLocks noGrp="1"/>
          </p:cNvSpPr>
          <p:nvPr>
            <p:ph type="body" idx="2"/>
          </p:nvPr>
        </p:nvSpPr>
        <p:spPr>
          <a:xfrm>
            <a:off x="629842" y="1878806"/>
            <a:ext cx="3868341" cy="2763441"/>
          </a:xfrm>
          <a:prstGeom prst="rect">
            <a:avLst/>
          </a:prstGeom>
          <a:noFill/>
          <a:ln>
            <a:noFill/>
          </a:ln>
        </p:spPr>
        <p:txBody>
          <a:bodyPr spcFirstLastPara="1" wrap="square" lIns="16900" tIns="8450" rIns="16900" bIns="8450" anchor="t" anchorCtr="0">
            <a:noAutofit/>
          </a:bodyPr>
          <a:lstStyle>
            <a:lvl1pPr marL="457200" lvl="0" indent="-247650" algn="l">
              <a:lnSpc>
                <a:spcPct val="90000"/>
              </a:lnSpc>
              <a:spcBef>
                <a:spcPts val="9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90" name="Google Shape;90;p19"/>
          <p:cNvSpPr txBox="1">
            <a:spLocks noGrp="1"/>
          </p:cNvSpPr>
          <p:nvPr>
            <p:ph type="body" idx="3"/>
          </p:nvPr>
        </p:nvSpPr>
        <p:spPr>
          <a:xfrm>
            <a:off x="4629152" y="1260872"/>
            <a:ext cx="3887392" cy="617934"/>
          </a:xfrm>
          <a:prstGeom prst="rect">
            <a:avLst/>
          </a:prstGeom>
          <a:noFill/>
          <a:ln>
            <a:noFill/>
          </a:ln>
        </p:spPr>
        <p:txBody>
          <a:bodyPr spcFirstLastPara="1" wrap="square" lIns="16900" tIns="8450" rIns="16900" bIns="8450"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91" name="Google Shape;91;p19"/>
          <p:cNvSpPr txBox="1">
            <a:spLocks noGrp="1"/>
          </p:cNvSpPr>
          <p:nvPr>
            <p:ph type="body" idx="4"/>
          </p:nvPr>
        </p:nvSpPr>
        <p:spPr>
          <a:xfrm>
            <a:off x="4629152" y="1878806"/>
            <a:ext cx="3887392" cy="2763441"/>
          </a:xfrm>
          <a:prstGeom prst="rect">
            <a:avLst/>
          </a:prstGeom>
          <a:noFill/>
          <a:ln>
            <a:noFill/>
          </a:ln>
        </p:spPr>
        <p:txBody>
          <a:bodyPr spcFirstLastPara="1" wrap="square" lIns="16900" tIns="8450" rIns="16900" bIns="8450" anchor="t" anchorCtr="0">
            <a:noAutofit/>
          </a:bodyPr>
          <a:lstStyle>
            <a:lvl1pPr marL="457200" lvl="0" indent="-247650" algn="l">
              <a:lnSpc>
                <a:spcPct val="90000"/>
              </a:lnSpc>
              <a:spcBef>
                <a:spcPts val="9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92" name="Google Shape;92;p19"/>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93" name="Google Shape;93;p19"/>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94" name="Google Shape;94;p19"/>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97" name="Google Shape;97;p20"/>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98" name="Google Shape;98;p20"/>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rotWithShape="1">
          <a:blip r:embed="rId2">
            <a:alphaModFix/>
          </a:blip>
          <a:srcRect/>
          <a:stretch/>
        </p:blipFill>
        <p:spPr>
          <a:xfrm>
            <a:off x="0" y="0"/>
            <a:ext cx="9377875" cy="82374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9841" y="342900"/>
            <a:ext cx="2949179" cy="1200150"/>
          </a:xfrm>
          <a:prstGeom prst="rect">
            <a:avLst/>
          </a:prstGeom>
          <a:noFill/>
          <a:ln>
            <a:noFill/>
          </a:ln>
        </p:spPr>
        <p:txBody>
          <a:bodyPr spcFirstLastPara="1" wrap="square" lIns="16900" tIns="8450" rIns="16900" bIns="8450" anchor="b" anchorCtr="0">
            <a:noAutofit/>
          </a:bodyPr>
          <a:lstStyle>
            <a:lvl1pPr lvl="0" algn="l">
              <a:lnSpc>
                <a:spcPct val="90000"/>
              </a:lnSpc>
              <a:spcBef>
                <a:spcPts val="0"/>
              </a:spcBef>
              <a:spcAft>
                <a:spcPts val="0"/>
              </a:spcAft>
              <a:buClr>
                <a:schemeClr val="dk1"/>
              </a:buClr>
              <a:buSzPts val="2800"/>
              <a:buFont typeface="Calibri"/>
              <a:buNone/>
              <a:defRPr sz="28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02" name="Google Shape;102;p21"/>
          <p:cNvSpPr txBox="1">
            <a:spLocks noGrp="1"/>
          </p:cNvSpPr>
          <p:nvPr>
            <p:ph type="body" idx="1"/>
          </p:nvPr>
        </p:nvSpPr>
        <p:spPr>
          <a:xfrm>
            <a:off x="3887392" y="740570"/>
            <a:ext cx="4629151" cy="3655219"/>
          </a:xfrm>
          <a:prstGeom prst="rect">
            <a:avLst/>
          </a:prstGeom>
          <a:noFill/>
          <a:ln>
            <a:noFill/>
          </a:ln>
        </p:spPr>
        <p:txBody>
          <a:bodyPr spcFirstLastPara="1" wrap="square" lIns="16900" tIns="8450" rIns="16900" bIns="8450" anchor="t" anchorCtr="0">
            <a:noAutofit/>
          </a:bodyPr>
          <a:lstStyle>
            <a:lvl1pPr marL="457200" lvl="0" indent="-406400" algn="l">
              <a:lnSpc>
                <a:spcPct val="90000"/>
              </a:lnSpc>
              <a:spcBef>
                <a:spcPts val="900"/>
              </a:spcBef>
              <a:spcAft>
                <a:spcPts val="0"/>
              </a:spcAft>
              <a:buClr>
                <a:schemeClr val="dk1"/>
              </a:buClr>
              <a:buSzPts val="2800"/>
              <a:buChar char="•"/>
              <a:defRPr sz="2800"/>
            </a:lvl1pPr>
            <a:lvl2pPr marL="914400" lvl="1" indent="-387350" algn="l">
              <a:lnSpc>
                <a:spcPct val="90000"/>
              </a:lnSpc>
              <a:spcBef>
                <a:spcPts val="400"/>
              </a:spcBef>
              <a:spcAft>
                <a:spcPts val="0"/>
              </a:spcAft>
              <a:buClr>
                <a:schemeClr val="dk1"/>
              </a:buClr>
              <a:buSzPts val="2500"/>
              <a:buChar char="•"/>
              <a:defRPr sz="2500"/>
            </a:lvl2pPr>
            <a:lvl3pPr marL="1371600" lvl="2" indent="-361950" algn="l">
              <a:lnSpc>
                <a:spcPct val="90000"/>
              </a:lnSpc>
              <a:spcBef>
                <a:spcPts val="400"/>
              </a:spcBef>
              <a:spcAft>
                <a:spcPts val="0"/>
              </a:spcAft>
              <a:buClr>
                <a:schemeClr val="dk1"/>
              </a:buClr>
              <a:buSzPts val="2100"/>
              <a:buChar char="•"/>
              <a:defRPr sz="21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103" name="Google Shape;103;p21"/>
          <p:cNvSpPr txBox="1">
            <a:spLocks noGrp="1"/>
          </p:cNvSpPr>
          <p:nvPr>
            <p:ph type="body" idx="2"/>
          </p:nvPr>
        </p:nvSpPr>
        <p:spPr>
          <a:xfrm>
            <a:off x="629841" y="1543050"/>
            <a:ext cx="2949179" cy="2858691"/>
          </a:xfrm>
          <a:prstGeom prst="rect">
            <a:avLst/>
          </a:prstGeom>
          <a:noFill/>
          <a:ln>
            <a:noFill/>
          </a:ln>
        </p:spPr>
        <p:txBody>
          <a:bodyPr spcFirstLastPara="1" wrap="square" lIns="16900" tIns="8450" rIns="16900" bIns="8450"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104" name="Google Shape;104;p21"/>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05" name="Google Shape;105;p21"/>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06" name="Google Shape;106;p21"/>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342900"/>
            <a:ext cx="2949179" cy="1200150"/>
          </a:xfrm>
          <a:prstGeom prst="rect">
            <a:avLst/>
          </a:prstGeom>
          <a:noFill/>
          <a:ln>
            <a:noFill/>
          </a:ln>
        </p:spPr>
        <p:txBody>
          <a:bodyPr spcFirstLastPara="1" wrap="square" lIns="16900" tIns="8450" rIns="16900" bIns="8450" anchor="b" anchorCtr="0">
            <a:noAutofit/>
          </a:bodyPr>
          <a:lstStyle>
            <a:lvl1pPr lvl="0" algn="l">
              <a:lnSpc>
                <a:spcPct val="90000"/>
              </a:lnSpc>
              <a:spcBef>
                <a:spcPts val="0"/>
              </a:spcBef>
              <a:spcAft>
                <a:spcPts val="0"/>
              </a:spcAft>
              <a:buClr>
                <a:schemeClr val="dk1"/>
              </a:buClr>
              <a:buSzPts val="2800"/>
              <a:buFont typeface="Calibri"/>
              <a:buNone/>
              <a:defRPr sz="28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09" name="Google Shape;109;p22"/>
          <p:cNvSpPr>
            <a:spLocks noGrp="1"/>
          </p:cNvSpPr>
          <p:nvPr>
            <p:ph type="pic" idx="2"/>
          </p:nvPr>
        </p:nvSpPr>
        <p:spPr>
          <a:xfrm>
            <a:off x="3887392" y="740570"/>
            <a:ext cx="4629151" cy="3655219"/>
          </a:xfrm>
          <a:prstGeom prst="rect">
            <a:avLst/>
          </a:prstGeom>
          <a:noFill/>
          <a:ln>
            <a:noFill/>
          </a:ln>
        </p:spPr>
        <p:txBody>
          <a:bodyPr spcFirstLastPara="1" wrap="square" lIns="16900" tIns="8450" rIns="16900" bIns="8450" anchor="t" anchorCtr="0">
            <a:noAutofit/>
          </a:bodyPr>
          <a:lstStyle>
            <a:lvl1pPr marR="0" lvl="0" algn="l" rtl="0">
              <a:lnSpc>
                <a:spcPct val="90000"/>
              </a:lnSpc>
              <a:spcBef>
                <a:spcPts val="9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body" idx="1"/>
          </p:nvPr>
        </p:nvSpPr>
        <p:spPr>
          <a:xfrm>
            <a:off x="629841" y="1543050"/>
            <a:ext cx="2949179" cy="2858691"/>
          </a:xfrm>
          <a:prstGeom prst="rect">
            <a:avLst/>
          </a:prstGeom>
          <a:noFill/>
          <a:ln>
            <a:noFill/>
          </a:ln>
        </p:spPr>
        <p:txBody>
          <a:bodyPr spcFirstLastPara="1" wrap="square" lIns="16900" tIns="8450" rIns="16900" bIns="8450"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111" name="Google Shape;111;p22"/>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12" name="Google Shape;112;p22"/>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13" name="Google Shape;113;p22"/>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28650" y="273845"/>
            <a:ext cx="7886703" cy="994172"/>
          </a:xfrm>
          <a:prstGeom prst="rect">
            <a:avLst/>
          </a:prstGeom>
          <a:noFill/>
          <a:ln>
            <a:noFill/>
          </a:ln>
        </p:spPr>
        <p:txBody>
          <a:bodyPr spcFirstLastPara="1" wrap="square" lIns="16900" tIns="8450" rIns="16900" bIns="8450"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16" name="Google Shape;116;p23"/>
          <p:cNvSpPr txBox="1">
            <a:spLocks noGrp="1"/>
          </p:cNvSpPr>
          <p:nvPr>
            <p:ph type="body" idx="1"/>
          </p:nvPr>
        </p:nvSpPr>
        <p:spPr>
          <a:xfrm rot="5400000">
            <a:off x="2940249" y="-942381"/>
            <a:ext cx="3263504" cy="7886703"/>
          </a:xfrm>
          <a:prstGeom prst="rect">
            <a:avLst/>
          </a:prstGeom>
          <a:noFill/>
          <a:ln>
            <a:noFill/>
          </a:ln>
        </p:spPr>
        <p:txBody>
          <a:bodyPr spcFirstLastPara="1" wrap="square" lIns="16900" tIns="8450" rIns="16900" bIns="8450" anchor="t" anchorCtr="0">
            <a:noAutofit/>
          </a:bodyPr>
          <a:lstStyle>
            <a:lvl1pPr marL="457200" lvl="0" indent="-247650" algn="l">
              <a:lnSpc>
                <a:spcPct val="90000"/>
              </a:lnSpc>
              <a:spcBef>
                <a:spcPts val="9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117" name="Google Shape;117;p23"/>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18" name="Google Shape;118;p23"/>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19" name="Google Shape;119;p23"/>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5350076" y="1467445"/>
            <a:ext cx="4358879" cy="1971676"/>
          </a:xfrm>
          <a:prstGeom prst="rect">
            <a:avLst/>
          </a:prstGeom>
          <a:noFill/>
          <a:ln>
            <a:noFill/>
          </a:ln>
        </p:spPr>
        <p:txBody>
          <a:bodyPr spcFirstLastPara="1" wrap="square" lIns="16900" tIns="8450" rIns="16900" bIns="8450"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22" name="Google Shape;122;p24"/>
          <p:cNvSpPr txBox="1">
            <a:spLocks noGrp="1"/>
          </p:cNvSpPr>
          <p:nvPr>
            <p:ph type="body" idx="1"/>
          </p:nvPr>
        </p:nvSpPr>
        <p:spPr>
          <a:xfrm rot="5400000">
            <a:off x="1349575" y="-447080"/>
            <a:ext cx="4358879" cy="5800727"/>
          </a:xfrm>
          <a:prstGeom prst="rect">
            <a:avLst/>
          </a:prstGeom>
          <a:noFill/>
          <a:ln>
            <a:noFill/>
          </a:ln>
        </p:spPr>
        <p:txBody>
          <a:bodyPr spcFirstLastPara="1" wrap="square" lIns="16900" tIns="8450" rIns="16900" bIns="8450" anchor="t" anchorCtr="0">
            <a:noAutofit/>
          </a:bodyPr>
          <a:lstStyle>
            <a:lvl1pPr marL="457200" lvl="0" indent="-247650" algn="l">
              <a:lnSpc>
                <a:spcPct val="90000"/>
              </a:lnSpc>
              <a:spcBef>
                <a:spcPts val="9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123" name="Google Shape;123;p24"/>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24" name="Google Shape;124;p24"/>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25" name="Google Shape;125;p24"/>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5"/>
            <a:ext cx="7886703" cy="994172"/>
          </a:xfrm>
          <a:prstGeom prst="rect">
            <a:avLst/>
          </a:prstGeom>
          <a:noFill/>
          <a:ln>
            <a:noFill/>
          </a:ln>
        </p:spPr>
        <p:txBody>
          <a:bodyPr spcFirstLastPara="1" wrap="square" lIns="16900" tIns="8450" rIns="16900" bIns="8450" anchor="ctr"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lvl="1">
              <a:spcBef>
                <a:spcPts val="0"/>
              </a:spcBef>
              <a:spcAft>
                <a:spcPts val="0"/>
              </a:spcAft>
              <a:buSzPts val="300"/>
              <a:buNone/>
              <a:defRPr sz="300"/>
            </a:lvl2pPr>
            <a:lvl3pPr lvl="2">
              <a:spcBef>
                <a:spcPts val="0"/>
              </a:spcBef>
              <a:spcAft>
                <a:spcPts val="0"/>
              </a:spcAft>
              <a:buSzPts val="300"/>
              <a:buNone/>
              <a:defRPr sz="300"/>
            </a:lvl3pPr>
            <a:lvl4pPr lvl="3">
              <a:spcBef>
                <a:spcPts val="0"/>
              </a:spcBef>
              <a:spcAft>
                <a:spcPts val="0"/>
              </a:spcAft>
              <a:buSzPts val="300"/>
              <a:buNone/>
              <a:defRPr sz="300"/>
            </a:lvl4pPr>
            <a:lvl5pPr lvl="4">
              <a:spcBef>
                <a:spcPts val="0"/>
              </a:spcBef>
              <a:spcAft>
                <a:spcPts val="0"/>
              </a:spcAft>
              <a:buSzPts val="300"/>
              <a:buNone/>
              <a:defRPr sz="300"/>
            </a:lvl5pPr>
            <a:lvl6pPr lvl="5">
              <a:spcBef>
                <a:spcPts val="0"/>
              </a:spcBef>
              <a:spcAft>
                <a:spcPts val="0"/>
              </a:spcAft>
              <a:buSzPts val="300"/>
              <a:buNone/>
              <a:defRPr sz="300"/>
            </a:lvl6pPr>
            <a:lvl7pPr lvl="6">
              <a:spcBef>
                <a:spcPts val="0"/>
              </a:spcBef>
              <a:spcAft>
                <a:spcPts val="0"/>
              </a:spcAft>
              <a:buSzPts val="300"/>
              <a:buNone/>
              <a:defRPr sz="300"/>
            </a:lvl7pPr>
            <a:lvl8pPr lvl="7">
              <a:spcBef>
                <a:spcPts val="0"/>
              </a:spcBef>
              <a:spcAft>
                <a:spcPts val="0"/>
              </a:spcAft>
              <a:buSzPts val="300"/>
              <a:buNone/>
              <a:defRPr sz="300"/>
            </a:lvl8pPr>
            <a:lvl9pPr lvl="8">
              <a:spcBef>
                <a:spcPts val="0"/>
              </a:spcBef>
              <a:spcAft>
                <a:spcPts val="0"/>
              </a:spcAft>
              <a:buSzPts val="300"/>
              <a:buNone/>
              <a:defRPr sz="300"/>
            </a:lvl9pPr>
          </a:lstStyle>
          <a:p>
            <a:endParaRPr/>
          </a:p>
        </p:txBody>
      </p:sp>
      <p:sp>
        <p:nvSpPr>
          <p:cNvPr id="52" name="Google Shape;52;p13"/>
          <p:cNvSpPr txBox="1">
            <a:spLocks noGrp="1"/>
          </p:cNvSpPr>
          <p:nvPr>
            <p:ph type="body" idx="1"/>
          </p:nvPr>
        </p:nvSpPr>
        <p:spPr>
          <a:xfrm>
            <a:off x="628650" y="1369219"/>
            <a:ext cx="7886703" cy="3263504"/>
          </a:xfrm>
          <a:prstGeom prst="rect">
            <a:avLst/>
          </a:prstGeom>
          <a:noFill/>
          <a:ln>
            <a:noFill/>
          </a:ln>
        </p:spPr>
        <p:txBody>
          <a:bodyPr spcFirstLastPara="1" wrap="square" lIns="16900" tIns="8450" rIns="16900" bIns="8450" anchor="t" anchorCtr="0">
            <a:noAutofit/>
          </a:bodyPr>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4"/>
            <a:ext cx="2057401" cy="273844"/>
          </a:xfrm>
          <a:prstGeom prst="rect">
            <a:avLst/>
          </a:prstGeom>
          <a:noFill/>
          <a:ln>
            <a:noFill/>
          </a:ln>
        </p:spPr>
        <p:txBody>
          <a:bodyPr spcFirstLastPara="1" wrap="square" lIns="16900" tIns="8450" rIns="16900" bIns="8450" anchor="ctr" anchorCtr="0">
            <a:noAutofit/>
          </a:bodyPr>
          <a:lstStyle>
            <a:lvl1pPr marR="0" lvl="0" algn="l" rtl="0">
              <a:spcBef>
                <a:spcPts val="0"/>
              </a:spcBef>
              <a:spcAft>
                <a:spcPts val="0"/>
              </a:spcAft>
              <a:buSzPts val="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300"/>
              <a:buNone/>
              <a:defRPr sz="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00"/>
              <a:buNone/>
              <a:defRPr sz="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00"/>
              <a:buNone/>
              <a:defRPr sz="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00"/>
              <a:buNone/>
              <a:defRPr sz="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00"/>
              <a:buNone/>
              <a:defRPr sz="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00"/>
              <a:buNone/>
              <a:defRPr sz="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00"/>
              <a:buNone/>
              <a:defRPr sz="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00"/>
              <a:buNone/>
              <a:defRPr sz="3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1" y="4767264"/>
            <a:ext cx="3086101" cy="273844"/>
          </a:xfrm>
          <a:prstGeom prst="rect">
            <a:avLst/>
          </a:prstGeom>
          <a:noFill/>
          <a:ln>
            <a:noFill/>
          </a:ln>
        </p:spPr>
        <p:txBody>
          <a:bodyPr spcFirstLastPara="1" wrap="square" lIns="16900" tIns="8450" rIns="16900" bIns="8450" anchor="ctr" anchorCtr="0">
            <a:noAutofit/>
          </a:bodyPr>
          <a:lstStyle>
            <a:lvl1pPr marR="0" lvl="0" algn="ctr" rtl="0">
              <a:spcBef>
                <a:spcPts val="0"/>
              </a:spcBef>
              <a:spcAft>
                <a:spcPts val="0"/>
              </a:spcAft>
              <a:buSzPts val="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300"/>
              <a:buNone/>
              <a:defRPr sz="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00"/>
              <a:buNone/>
              <a:defRPr sz="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00"/>
              <a:buNone/>
              <a:defRPr sz="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00"/>
              <a:buNone/>
              <a:defRPr sz="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00"/>
              <a:buNone/>
              <a:defRPr sz="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00"/>
              <a:buNone/>
              <a:defRPr sz="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00"/>
              <a:buNone/>
              <a:defRPr sz="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00"/>
              <a:buNone/>
              <a:defRPr sz="3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2" y="4767264"/>
            <a:ext cx="2057401" cy="273844"/>
          </a:xfrm>
          <a:prstGeom prst="rect">
            <a:avLst/>
          </a:prstGeom>
          <a:noFill/>
          <a:ln>
            <a:noFill/>
          </a:ln>
        </p:spPr>
        <p:txBody>
          <a:bodyPr spcFirstLastPara="1" wrap="square" lIns="16900" tIns="8450" rIns="16900" bIns="845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p:nvPr/>
        </p:nvSpPr>
        <p:spPr>
          <a:xfrm>
            <a:off x="0" y="-10150"/>
            <a:ext cx="9144000" cy="909900"/>
          </a:xfrm>
          <a:prstGeom prst="rect">
            <a:avLst/>
          </a:prstGeom>
          <a:solidFill>
            <a:srgbClr val="7570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5"/>
          <p:cNvSpPr/>
          <p:nvPr/>
        </p:nvSpPr>
        <p:spPr>
          <a:xfrm>
            <a:off x="4395575" y="1236275"/>
            <a:ext cx="4472700" cy="3004200"/>
          </a:xfrm>
          <a:prstGeom prst="rect">
            <a:avLst/>
          </a:prstGeom>
          <a:noFill/>
          <a:ln w="38100" cap="flat" cmpd="sng">
            <a:solidFill>
              <a:srgbClr val="1F54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5"/>
          <p:cNvSpPr/>
          <p:nvPr/>
        </p:nvSpPr>
        <p:spPr>
          <a:xfrm>
            <a:off x="4785069" y="2048310"/>
            <a:ext cx="1469700" cy="242700"/>
          </a:xfrm>
          <a:prstGeom prst="rect">
            <a:avLst/>
          </a:prstGeom>
          <a:noFill/>
          <a:ln>
            <a:noFill/>
          </a:ln>
        </p:spPr>
        <p:txBody>
          <a:bodyPr spcFirstLastPara="1" wrap="square" lIns="16900" tIns="8450" rIns="16900" bIns="8450" anchor="t" anchorCtr="0">
            <a:noAutofit/>
          </a:bodyPr>
          <a:lstStyle/>
          <a:p>
            <a:pPr marL="63500" marR="0" lvl="0" indent="-63500" algn="just" rtl="0">
              <a:spcBef>
                <a:spcPts val="0"/>
              </a:spcBef>
              <a:spcAft>
                <a:spcPts val="0"/>
              </a:spcAft>
              <a:buClr>
                <a:srgbClr val="1F548F"/>
              </a:buClr>
              <a:buSzPts val="400"/>
              <a:buFont typeface="Avenir"/>
              <a:buChar char="-"/>
            </a:pPr>
            <a:r>
              <a:rPr lang="en" sz="400">
                <a:solidFill>
                  <a:srgbClr val="1F548F"/>
                </a:solidFill>
                <a:latin typeface="Avenir"/>
                <a:ea typeface="Avenir"/>
                <a:cs typeface="Avenir"/>
                <a:sym typeface="Avenir"/>
              </a:rPr>
              <a:t>45</a:t>
            </a:r>
            <a:r>
              <a:rPr lang="en" sz="400" b="0" i="0" u="none" strike="noStrike" cap="none">
                <a:solidFill>
                  <a:srgbClr val="1F548F"/>
                </a:solidFill>
                <a:latin typeface="Avenir"/>
                <a:ea typeface="Avenir"/>
                <a:cs typeface="Avenir"/>
                <a:sym typeface="Avenir"/>
              </a:rPr>
              <a:t>-min mother-infant social behavior test</a:t>
            </a:r>
            <a:endParaRPr sz="300"/>
          </a:p>
          <a:p>
            <a:pPr marL="152400" marR="0" lvl="1" indent="-63500" algn="just" rtl="0">
              <a:spcBef>
                <a:spcPts val="100"/>
              </a:spcBef>
              <a:spcAft>
                <a:spcPts val="0"/>
              </a:spcAft>
              <a:buClr>
                <a:srgbClr val="1F548F"/>
              </a:buClr>
              <a:buSzPts val="400"/>
              <a:buFont typeface="Avenir"/>
              <a:buChar char="-"/>
            </a:pPr>
            <a:r>
              <a:rPr lang="en" sz="400" b="0" i="0" u="none" strike="noStrike" cap="none">
                <a:solidFill>
                  <a:srgbClr val="1F548F"/>
                </a:solidFill>
                <a:latin typeface="Avenir"/>
                <a:ea typeface="Avenir"/>
                <a:cs typeface="Avenir"/>
                <a:sym typeface="Avenir"/>
              </a:rPr>
              <a:t>Fos</a:t>
            </a:r>
            <a:endParaRPr sz="400" b="0" i="0" u="none" strike="noStrike" cap="none">
              <a:solidFill>
                <a:srgbClr val="1F548F"/>
              </a:solidFill>
              <a:latin typeface="Avenir"/>
              <a:ea typeface="Avenir"/>
              <a:cs typeface="Avenir"/>
              <a:sym typeface="Avenir"/>
            </a:endParaRPr>
          </a:p>
          <a:p>
            <a:pPr marL="152400" marR="0" lvl="1" indent="-63500" algn="just" rtl="0">
              <a:spcBef>
                <a:spcPts val="100"/>
              </a:spcBef>
              <a:spcAft>
                <a:spcPts val="0"/>
              </a:spcAft>
              <a:buClr>
                <a:srgbClr val="1F548F"/>
              </a:buClr>
              <a:buSzPts val="400"/>
              <a:buFont typeface="Avenir"/>
              <a:buChar char="-"/>
            </a:pPr>
            <a:r>
              <a:rPr lang="en" sz="400" b="0" i="0" u="none" strike="noStrike" cap="none">
                <a:solidFill>
                  <a:srgbClr val="1F548F"/>
                </a:solidFill>
                <a:latin typeface="Avenir"/>
                <a:ea typeface="Avenir"/>
                <a:cs typeface="Avenir"/>
                <a:sym typeface="Avenir"/>
              </a:rPr>
              <a:t>Volume </a:t>
            </a:r>
            <a:endParaRPr sz="300"/>
          </a:p>
          <a:p>
            <a:pPr marL="63500" marR="0" lvl="0" indent="-63500" algn="just" rtl="0">
              <a:spcBef>
                <a:spcPts val="100"/>
              </a:spcBef>
              <a:spcAft>
                <a:spcPts val="0"/>
              </a:spcAft>
              <a:buClr>
                <a:srgbClr val="1F548F"/>
              </a:buClr>
              <a:buSzPts val="400"/>
              <a:buFont typeface="Avenir"/>
              <a:buChar char="-"/>
            </a:pPr>
            <a:r>
              <a:rPr lang="en" sz="400" b="0" i="0" u="none" strike="noStrike" cap="none">
                <a:solidFill>
                  <a:srgbClr val="1F548F"/>
                </a:solidFill>
                <a:latin typeface="Avenir"/>
                <a:ea typeface="Avenir"/>
                <a:cs typeface="Avenir"/>
                <a:sym typeface="Avenir"/>
              </a:rPr>
              <a:t>Amygdala neurogenesis </a:t>
            </a:r>
            <a:endParaRPr sz="300"/>
          </a:p>
        </p:txBody>
      </p:sp>
      <p:pic>
        <p:nvPicPr>
          <p:cNvPr id="134" name="Google Shape;134;p25"/>
          <p:cNvPicPr preferRelativeResize="0"/>
          <p:nvPr/>
        </p:nvPicPr>
        <p:blipFill rotWithShape="1">
          <a:blip r:embed="rId3">
            <a:alphaModFix/>
          </a:blip>
          <a:srcRect/>
          <a:stretch/>
        </p:blipFill>
        <p:spPr>
          <a:xfrm>
            <a:off x="5762813" y="3509216"/>
            <a:ext cx="500550" cy="620497"/>
          </a:xfrm>
          <a:prstGeom prst="rect">
            <a:avLst/>
          </a:prstGeom>
          <a:noFill/>
          <a:ln>
            <a:noFill/>
          </a:ln>
        </p:spPr>
      </p:pic>
      <p:pic>
        <p:nvPicPr>
          <p:cNvPr id="135" name="Google Shape;135;p25"/>
          <p:cNvPicPr preferRelativeResize="0"/>
          <p:nvPr/>
        </p:nvPicPr>
        <p:blipFill rotWithShape="1">
          <a:blip r:embed="rId4">
            <a:alphaModFix/>
          </a:blip>
          <a:srcRect/>
          <a:stretch/>
        </p:blipFill>
        <p:spPr>
          <a:xfrm>
            <a:off x="6909400" y="3509221"/>
            <a:ext cx="526355" cy="641472"/>
          </a:xfrm>
          <a:prstGeom prst="rect">
            <a:avLst/>
          </a:prstGeom>
          <a:noFill/>
          <a:ln>
            <a:noFill/>
          </a:ln>
        </p:spPr>
      </p:pic>
      <p:pic>
        <p:nvPicPr>
          <p:cNvPr id="136" name="Google Shape;136;p25"/>
          <p:cNvPicPr preferRelativeResize="0"/>
          <p:nvPr/>
        </p:nvPicPr>
        <p:blipFill rotWithShape="1">
          <a:blip r:embed="rId5">
            <a:alphaModFix/>
          </a:blip>
          <a:srcRect/>
          <a:stretch/>
        </p:blipFill>
        <p:spPr>
          <a:xfrm>
            <a:off x="6347371" y="3503215"/>
            <a:ext cx="517668" cy="641700"/>
          </a:xfrm>
          <a:prstGeom prst="rect">
            <a:avLst/>
          </a:prstGeom>
          <a:noFill/>
          <a:ln>
            <a:noFill/>
          </a:ln>
        </p:spPr>
      </p:pic>
      <p:pic>
        <p:nvPicPr>
          <p:cNvPr id="137" name="Google Shape;137;p25"/>
          <p:cNvPicPr preferRelativeResize="0"/>
          <p:nvPr/>
        </p:nvPicPr>
        <p:blipFill rotWithShape="1">
          <a:blip r:embed="rId6">
            <a:alphaModFix/>
          </a:blip>
          <a:srcRect/>
          <a:stretch/>
        </p:blipFill>
        <p:spPr>
          <a:xfrm>
            <a:off x="7533113" y="3745331"/>
            <a:ext cx="272594" cy="78974"/>
          </a:xfrm>
          <a:prstGeom prst="rect">
            <a:avLst/>
          </a:prstGeom>
          <a:noFill/>
          <a:ln>
            <a:noFill/>
          </a:ln>
        </p:spPr>
      </p:pic>
      <p:sp>
        <p:nvSpPr>
          <p:cNvPr id="138" name="Google Shape;138;p25"/>
          <p:cNvSpPr txBox="1"/>
          <p:nvPr/>
        </p:nvSpPr>
        <p:spPr>
          <a:xfrm>
            <a:off x="180225" y="4628238"/>
            <a:ext cx="7010100" cy="1434000"/>
          </a:xfrm>
          <a:prstGeom prst="rect">
            <a:avLst/>
          </a:prstGeom>
          <a:noFill/>
          <a:ln>
            <a:noFill/>
          </a:ln>
        </p:spPr>
        <p:txBody>
          <a:bodyPr spcFirstLastPara="1" wrap="square" lIns="16900" tIns="8450" rIns="16900" bIns="8450"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sz="700" dirty="0">
                <a:solidFill>
                  <a:schemeClr val="dk1"/>
                </a:solidFill>
                <a:latin typeface="Avenir"/>
                <a:ea typeface="Avenir"/>
                <a:cs typeface="Avenir"/>
                <a:sym typeface="Avenir"/>
              </a:rPr>
              <a:t>The increased amygdala activation suggests enhanced utilization of fear processing and emotional memory during the period of abuse. As the brain is still maturing during this period in the infants life, these changes in the amygdala may become increasingly pronounced over the developmental trajectory and maturation of abused pups. For pups that have experienced early life abuse, further amygdala development may be impaired because of the enhanced amygdala activation experienced in infancy. </a:t>
            </a:r>
            <a:endParaRPr sz="700" dirty="0">
              <a:solidFill>
                <a:schemeClr val="dk1"/>
              </a:solidFill>
              <a:latin typeface="Avenir"/>
              <a:ea typeface="Avenir"/>
              <a:cs typeface="Avenir"/>
              <a:sym typeface="Avenir"/>
            </a:endParaRPr>
          </a:p>
          <a:p>
            <a:pPr marL="0" marR="0" lvl="0" indent="0" algn="just" rtl="0">
              <a:spcBef>
                <a:spcPts val="0"/>
              </a:spcBef>
              <a:spcAft>
                <a:spcPts val="0"/>
              </a:spcAft>
              <a:buNone/>
            </a:pPr>
            <a:endParaRPr sz="700" dirty="0">
              <a:solidFill>
                <a:schemeClr val="dk1"/>
              </a:solidFill>
              <a:latin typeface="Avenir"/>
              <a:ea typeface="Avenir"/>
              <a:cs typeface="Avenir"/>
              <a:sym typeface="Avenir"/>
            </a:endParaRPr>
          </a:p>
        </p:txBody>
      </p:sp>
      <p:sp>
        <p:nvSpPr>
          <p:cNvPr id="139" name="Google Shape;139;p25"/>
          <p:cNvSpPr txBox="1"/>
          <p:nvPr/>
        </p:nvSpPr>
        <p:spPr>
          <a:xfrm>
            <a:off x="119250" y="963875"/>
            <a:ext cx="4147800" cy="1434000"/>
          </a:xfrm>
          <a:prstGeom prst="rect">
            <a:avLst/>
          </a:prstGeom>
          <a:noFill/>
          <a:ln>
            <a:noFill/>
          </a:ln>
        </p:spPr>
        <p:txBody>
          <a:bodyPr spcFirstLastPara="1" wrap="square" lIns="16900" tIns="8450" rIns="16900" bIns="8450" anchor="t" anchorCtr="0">
            <a:noAutofit/>
          </a:bodyPr>
          <a:lstStyle/>
          <a:p>
            <a:pPr marL="0" marR="0" lvl="0" indent="0" algn="just" rtl="0">
              <a:spcBef>
                <a:spcPts val="0"/>
              </a:spcBef>
              <a:spcAft>
                <a:spcPts val="0"/>
              </a:spcAft>
              <a:buNone/>
            </a:pPr>
            <a:r>
              <a:rPr lang="en" sz="1000" b="1" i="0" u="none" strike="noStrike" cap="none" dirty="0">
                <a:solidFill>
                  <a:srgbClr val="000000"/>
                </a:solidFill>
                <a:latin typeface="Avenir"/>
                <a:ea typeface="Avenir"/>
                <a:cs typeface="Avenir"/>
                <a:sym typeface="Avenir"/>
              </a:rPr>
              <a:t>Introduction</a:t>
            </a:r>
            <a:endParaRPr sz="300" dirty="0"/>
          </a:p>
          <a:p>
            <a:pPr marL="0" marR="0" lvl="0" indent="0" algn="just" rtl="0">
              <a:spcBef>
                <a:spcPts val="0"/>
              </a:spcBef>
              <a:spcAft>
                <a:spcPts val="0"/>
              </a:spcAft>
              <a:buNone/>
            </a:pPr>
            <a:endParaRPr sz="400" b="0" i="0" u="none" strike="noStrike" cap="none" dirty="0">
              <a:solidFill>
                <a:schemeClr val="dk1"/>
              </a:solidFill>
              <a:latin typeface="Avenir"/>
              <a:ea typeface="Avenir"/>
              <a:cs typeface="Avenir"/>
              <a:sym typeface="Avenir"/>
            </a:endParaRPr>
          </a:p>
          <a:p>
            <a:pPr marL="0" marR="0" lvl="0" indent="0" algn="just" rtl="0">
              <a:spcBef>
                <a:spcPts val="0"/>
              </a:spcBef>
              <a:spcAft>
                <a:spcPts val="0"/>
              </a:spcAft>
              <a:buNone/>
            </a:pPr>
            <a:r>
              <a:rPr lang="en-US" sz="700" dirty="0">
                <a:solidFill>
                  <a:schemeClr val="dk1"/>
                </a:solidFill>
                <a:latin typeface="Avenir"/>
                <a:ea typeface="Avenir"/>
                <a:cs typeface="Avenir"/>
                <a:sym typeface="Avenir"/>
              </a:rPr>
              <a:t> </a:t>
            </a:r>
            <a:r>
              <a:rPr lang="en-US" sz="700" dirty="0" smtClean="0">
                <a:solidFill>
                  <a:schemeClr val="dk1"/>
                </a:solidFill>
                <a:latin typeface="Avenir"/>
                <a:ea typeface="Avenir"/>
                <a:cs typeface="Avenir"/>
                <a:sym typeface="Avenir"/>
              </a:rPr>
              <a:t>            </a:t>
            </a:r>
            <a:r>
              <a:rPr lang="en" sz="700" b="0" i="0" u="none" strike="noStrike" cap="none" dirty="0" smtClean="0">
                <a:solidFill>
                  <a:schemeClr val="dk1"/>
                </a:solidFill>
                <a:latin typeface="Avenir"/>
                <a:ea typeface="Avenir"/>
                <a:cs typeface="Avenir"/>
                <a:sym typeface="Avenir"/>
              </a:rPr>
              <a:t>Animal </a:t>
            </a:r>
            <a:r>
              <a:rPr lang="en" sz="700" b="0" i="0" u="none" strike="noStrike" cap="none" dirty="0">
                <a:solidFill>
                  <a:schemeClr val="dk1"/>
                </a:solidFill>
                <a:latin typeface="Avenir"/>
                <a:ea typeface="Avenir"/>
                <a:cs typeface="Avenir"/>
                <a:sym typeface="Avenir"/>
              </a:rPr>
              <a:t>models designed to simulate early-life abuse have provided insight into the role of parental care in determining the trajectory of a child’s neurobehavioral development. However, we know little about how the brain responds during the abuse that initiate the pathway to pathology and later-life outcome. </a:t>
            </a:r>
            <a:endParaRPr sz="300" dirty="0"/>
          </a:p>
          <a:p>
            <a:pPr marL="0" marR="0" lvl="0" indent="0" algn="just" rtl="0">
              <a:spcBef>
                <a:spcPts val="200"/>
              </a:spcBef>
              <a:spcAft>
                <a:spcPts val="0"/>
              </a:spcAft>
              <a:buNone/>
            </a:pPr>
            <a:r>
              <a:rPr lang="en-US" sz="700" dirty="0">
                <a:solidFill>
                  <a:schemeClr val="dk1"/>
                </a:solidFill>
                <a:latin typeface="Avenir"/>
                <a:ea typeface="Avenir"/>
                <a:cs typeface="Avenir"/>
                <a:sym typeface="Avenir"/>
              </a:rPr>
              <a:t> </a:t>
            </a:r>
            <a:r>
              <a:rPr lang="en-US" sz="700" dirty="0" smtClean="0">
                <a:solidFill>
                  <a:schemeClr val="dk1"/>
                </a:solidFill>
                <a:latin typeface="Avenir"/>
                <a:ea typeface="Avenir"/>
                <a:cs typeface="Avenir"/>
                <a:sym typeface="Avenir"/>
              </a:rPr>
              <a:t>                </a:t>
            </a:r>
            <a:r>
              <a:rPr lang="en" sz="700" dirty="0" smtClean="0">
                <a:solidFill>
                  <a:schemeClr val="dk1"/>
                </a:solidFill>
                <a:latin typeface="Avenir"/>
                <a:ea typeface="Avenir"/>
                <a:cs typeface="Avenir"/>
                <a:sym typeface="Avenir"/>
              </a:rPr>
              <a:t>Thus</a:t>
            </a:r>
            <a:r>
              <a:rPr lang="en" sz="700" dirty="0">
                <a:solidFill>
                  <a:schemeClr val="dk1"/>
                </a:solidFill>
                <a:latin typeface="Avenir"/>
                <a:ea typeface="Avenir"/>
                <a:cs typeface="Avenir"/>
                <a:sym typeface="Avenir"/>
              </a:rPr>
              <a:t>, the goal of the present study is to explore amygdala activity during the actual early life abuse, at an age we know causes the later life deficits: from postnatal day (PN)8-12. Due to the role of the amygdala in attachment, we hypothesize that the amygdala will be activated during the maltreatment and only after repeated maltreatment known to produce later life pathology. </a:t>
            </a:r>
            <a:endParaRPr sz="700" dirty="0">
              <a:solidFill>
                <a:schemeClr val="dk1"/>
              </a:solidFill>
              <a:latin typeface="Avenir"/>
              <a:ea typeface="Avenir"/>
              <a:cs typeface="Avenir"/>
              <a:sym typeface="Avenir"/>
            </a:endParaRPr>
          </a:p>
          <a:p>
            <a:pPr marL="0" marR="0" lvl="0" indent="0" algn="just" rtl="0">
              <a:spcBef>
                <a:spcPts val="200"/>
              </a:spcBef>
              <a:spcAft>
                <a:spcPts val="0"/>
              </a:spcAft>
              <a:buNone/>
            </a:pPr>
            <a:endParaRPr sz="700" dirty="0">
              <a:solidFill>
                <a:schemeClr val="dk1"/>
              </a:solidFill>
              <a:latin typeface="Avenir"/>
              <a:ea typeface="Avenir"/>
              <a:cs typeface="Avenir"/>
              <a:sym typeface="Avenir"/>
            </a:endParaRPr>
          </a:p>
        </p:txBody>
      </p:sp>
      <p:sp>
        <p:nvSpPr>
          <p:cNvPr id="140" name="Google Shape;140;p25"/>
          <p:cNvSpPr txBox="1"/>
          <p:nvPr/>
        </p:nvSpPr>
        <p:spPr>
          <a:xfrm>
            <a:off x="157675" y="93725"/>
            <a:ext cx="7743900" cy="3282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1800" b="0" i="0" u="none" strike="noStrike" cap="none" dirty="0">
                <a:solidFill>
                  <a:srgbClr val="FFFFFF"/>
                </a:solidFill>
                <a:latin typeface="Calibri"/>
                <a:ea typeface="Calibri"/>
                <a:cs typeface="Calibri"/>
                <a:sym typeface="Calibri"/>
              </a:rPr>
              <a:t>ENHANCED AMYGDALA RESPONSE OCCURS DURING EARLY LIFE ADVERSITY</a:t>
            </a:r>
            <a:endParaRPr sz="300" dirty="0">
              <a:solidFill>
                <a:srgbClr val="FFFFFF"/>
              </a:solidFill>
            </a:endParaRPr>
          </a:p>
          <a:p>
            <a:pPr marL="0" marR="0" lvl="0" indent="0" algn="l" rtl="0">
              <a:spcBef>
                <a:spcPts val="0"/>
              </a:spcBef>
              <a:spcAft>
                <a:spcPts val="0"/>
              </a:spcAft>
              <a:buNone/>
            </a:pPr>
            <a:r>
              <a:rPr lang="en" sz="1000" dirty="0">
                <a:solidFill>
                  <a:srgbClr val="FFFFFF"/>
                </a:solidFill>
                <a:latin typeface="Arial"/>
                <a:ea typeface="Arial"/>
                <a:cs typeface="Arial"/>
                <a:sym typeface="Arial"/>
              </a:rPr>
              <a:t>Emma Wood</a:t>
            </a:r>
            <a:r>
              <a:rPr lang="en" sz="1000" baseline="30000" dirty="0">
                <a:solidFill>
                  <a:srgbClr val="FFFFFF"/>
                </a:solidFill>
                <a:latin typeface="Arial"/>
                <a:ea typeface="Arial"/>
                <a:cs typeface="Arial"/>
                <a:sym typeface="Arial"/>
              </a:rPr>
              <a:t>1,2,3</a:t>
            </a:r>
            <a:r>
              <a:rPr lang="en" sz="1000" dirty="0">
                <a:solidFill>
                  <a:srgbClr val="FFFFFF"/>
                </a:solidFill>
                <a:latin typeface="Arial"/>
                <a:ea typeface="Arial"/>
                <a:cs typeface="Arial"/>
                <a:sym typeface="Arial"/>
              </a:rPr>
              <a:t>, Kevin Bui</a:t>
            </a:r>
            <a:r>
              <a:rPr lang="en" sz="1000" baseline="30000" dirty="0">
                <a:solidFill>
                  <a:srgbClr val="FFFFFF"/>
                </a:solidFill>
                <a:latin typeface="Arial"/>
                <a:ea typeface="Arial"/>
                <a:cs typeface="Arial"/>
                <a:sym typeface="Arial"/>
              </a:rPr>
              <a:t>2,3</a:t>
            </a:r>
            <a:r>
              <a:rPr lang="en" sz="1000" dirty="0">
                <a:solidFill>
                  <a:srgbClr val="FFFFFF"/>
                </a:solidFill>
                <a:latin typeface="Arial"/>
                <a:ea typeface="Arial"/>
                <a:cs typeface="Arial"/>
                <a:sym typeface="Arial"/>
              </a:rPr>
              <a:t>, Maya Opendak</a:t>
            </a:r>
            <a:r>
              <a:rPr lang="en" sz="1000" baseline="30000" dirty="0">
                <a:solidFill>
                  <a:srgbClr val="FFFFFF"/>
                </a:solidFill>
                <a:latin typeface="Arial"/>
                <a:ea typeface="Arial"/>
                <a:cs typeface="Arial"/>
                <a:sym typeface="Arial"/>
              </a:rPr>
              <a:t>2,3</a:t>
            </a:r>
            <a:r>
              <a:rPr lang="en" sz="1000" dirty="0">
                <a:solidFill>
                  <a:srgbClr val="FFFFFF"/>
                </a:solidFill>
                <a:latin typeface="Arial"/>
                <a:ea typeface="Arial"/>
                <a:cs typeface="Arial"/>
                <a:sym typeface="Arial"/>
              </a:rPr>
              <a:t>, and Regina M. Sullivan</a:t>
            </a:r>
            <a:r>
              <a:rPr lang="en" sz="1000" baseline="30000" dirty="0">
                <a:solidFill>
                  <a:srgbClr val="FFFFFF"/>
                </a:solidFill>
                <a:latin typeface="Arial"/>
                <a:ea typeface="Arial"/>
                <a:cs typeface="Arial"/>
                <a:sym typeface="Arial"/>
              </a:rPr>
              <a:t>2,3</a:t>
            </a:r>
            <a:endParaRPr sz="1000" dirty="0">
              <a:solidFill>
                <a:srgbClr val="FFFFFF"/>
              </a:solidFill>
              <a:latin typeface="Arial"/>
              <a:ea typeface="Arial"/>
              <a:cs typeface="Arial"/>
              <a:sym typeface="Arial"/>
            </a:endParaRPr>
          </a:p>
          <a:p>
            <a:pPr marL="0" marR="0" lvl="0" indent="0" algn="l" rtl="0">
              <a:spcBef>
                <a:spcPts val="0"/>
              </a:spcBef>
              <a:spcAft>
                <a:spcPts val="0"/>
              </a:spcAft>
              <a:buNone/>
            </a:pPr>
            <a:r>
              <a:rPr lang="en" sz="1000" baseline="30000" dirty="0">
                <a:solidFill>
                  <a:srgbClr val="FFFFFF"/>
                </a:solidFill>
                <a:latin typeface="Arial"/>
                <a:ea typeface="Arial"/>
                <a:cs typeface="Arial"/>
                <a:sym typeface="Arial"/>
              </a:rPr>
              <a:t>1 </a:t>
            </a:r>
            <a:r>
              <a:rPr lang="en" sz="1000" dirty="0">
                <a:solidFill>
                  <a:srgbClr val="FFFFFF"/>
                </a:solidFill>
                <a:latin typeface="Arial"/>
                <a:ea typeface="Arial"/>
                <a:cs typeface="Arial"/>
                <a:sym typeface="Arial"/>
              </a:rPr>
              <a:t>College of the Holy Cross, </a:t>
            </a:r>
            <a:r>
              <a:rPr lang="en" sz="1000" baseline="30000" dirty="0">
                <a:solidFill>
                  <a:srgbClr val="FFFFFF"/>
                </a:solidFill>
                <a:latin typeface="Arial"/>
                <a:ea typeface="Arial"/>
                <a:cs typeface="Arial"/>
                <a:sym typeface="Arial"/>
              </a:rPr>
              <a:t>2</a:t>
            </a:r>
            <a:r>
              <a:rPr lang="en" sz="1000" dirty="0">
                <a:solidFill>
                  <a:srgbClr val="FFFFFF"/>
                </a:solidFill>
                <a:latin typeface="Arial"/>
                <a:ea typeface="Arial"/>
                <a:cs typeface="Arial"/>
                <a:sym typeface="Arial"/>
              </a:rPr>
              <a:t>Child and Adolescent Psychiatry, NYUMC, New York, USA; </a:t>
            </a:r>
            <a:r>
              <a:rPr lang="en" sz="1000" baseline="30000" dirty="0">
                <a:solidFill>
                  <a:srgbClr val="FFFFFF"/>
                </a:solidFill>
                <a:latin typeface="Arial"/>
                <a:ea typeface="Arial"/>
                <a:cs typeface="Arial"/>
                <a:sym typeface="Arial"/>
              </a:rPr>
              <a:t>3</a:t>
            </a:r>
            <a:r>
              <a:rPr lang="en" sz="1000" dirty="0">
                <a:solidFill>
                  <a:srgbClr val="FFFFFF"/>
                </a:solidFill>
                <a:latin typeface="Arial"/>
                <a:ea typeface="Arial"/>
                <a:cs typeface="Arial"/>
                <a:sym typeface="Arial"/>
              </a:rPr>
              <a:t>Emotional Brain Institute, NKI, New York, </a:t>
            </a:r>
            <a:r>
              <a:rPr lang="en" sz="1000" dirty="0" smtClean="0">
                <a:solidFill>
                  <a:srgbClr val="FFFFFF"/>
                </a:solidFill>
                <a:latin typeface="Arial"/>
                <a:ea typeface="Arial"/>
                <a:cs typeface="Arial"/>
                <a:sym typeface="Arial"/>
              </a:rPr>
              <a:t>USA </a:t>
            </a:r>
            <a:endParaRPr sz="1000" dirty="0">
              <a:solidFill>
                <a:srgbClr val="FFFFFF"/>
              </a:solidFill>
              <a:latin typeface="Arial"/>
              <a:ea typeface="Arial"/>
              <a:cs typeface="Arial"/>
              <a:sym typeface="Arial"/>
            </a:endParaRPr>
          </a:p>
        </p:txBody>
      </p:sp>
      <p:sp>
        <p:nvSpPr>
          <p:cNvPr id="141" name="Google Shape;141;p25"/>
          <p:cNvSpPr/>
          <p:nvPr/>
        </p:nvSpPr>
        <p:spPr>
          <a:xfrm>
            <a:off x="7434725" y="4613813"/>
            <a:ext cx="1605600" cy="374381"/>
          </a:xfrm>
          <a:prstGeom prst="rect">
            <a:avLst/>
          </a:prstGeom>
          <a:noFill/>
          <a:ln>
            <a:noFill/>
          </a:ln>
        </p:spPr>
        <p:txBody>
          <a:bodyPr spcFirstLastPara="1" wrap="square" lIns="17825" tIns="8900" rIns="17825" bIns="8900" anchor="t" anchorCtr="0">
            <a:noAutofit/>
          </a:bodyPr>
          <a:lstStyle/>
          <a:p>
            <a:pPr marL="0" marR="0" lvl="0" indent="0" algn="just" rtl="0">
              <a:spcBef>
                <a:spcPts val="0"/>
              </a:spcBef>
              <a:spcAft>
                <a:spcPts val="0"/>
              </a:spcAft>
              <a:buNone/>
            </a:pPr>
            <a:r>
              <a:rPr lang="en-US" sz="600" dirty="0">
                <a:latin typeface="Avenir"/>
                <a:ea typeface="Avenir"/>
                <a:cs typeface="Avenir"/>
                <a:sym typeface="Avenir"/>
              </a:rPr>
              <a:t>S</a:t>
            </a:r>
            <a:r>
              <a:rPr lang="en" sz="700" dirty="0" smtClean="0">
                <a:latin typeface="Avenir"/>
                <a:ea typeface="Avenir"/>
                <a:cs typeface="Avenir"/>
                <a:sym typeface="Avenir"/>
              </a:rPr>
              <a:t>upported </a:t>
            </a:r>
            <a:r>
              <a:rPr lang="en" sz="700" dirty="0">
                <a:latin typeface="Avenir"/>
                <a:ea typeface="Avenir"/>
                <a:cs typeface="Avenir"/>
                <a:sym typeface="Avenir"/>
              </a:rPr>
              <a:t>by </a:t>
            </a:r>
            <a:r>
              <a:rPr lang="en" sz="700" dirty="0" smtClean="0">
                <a:latin typeface="Avenir"/>
                <a:ea typeface="Avenir"/>
                <a:cs typeface="Avenir"/>
                <a:sym typeface="Avenir"/>
              </a:rPr>
              <a:t>NIH/NIM</a:t>
            </a:r>
            <a:r>
              <a:rPr lang="en-US" sz="700" dirty="0" smtClean="0">
                <a:latin typeface="Avenir"/>
                <a:ea typeface="Avenir"/>
                <a:cs typeface="Avenir"/>
                <a:sym typeface="Avenir"/>
              </a:rPr>
              <a:t>CHD</a:t>
            </a:r>
            <a:r>
              <a:rPr lang="en" sz="700" dirty="0" smtClean="0">
                <a:latin typeface="Avenir"/>
                <a:ea typeface="Avenir"/>
                <a:cs typeface="Avenir"/>
                <a:sym typeface="Avenir"/>
              </a:rPr>
              <a:t>H </a:t>
            </a:r>
            <a:r>
              <a:rPr lang="en" sz="700" dirty="0">
                <a:latin typeface="Avenir"/>
                <a:ea typeface="Avenir"/>
                <a:cs typeface="Avenir"/>
                <a:sym typeface="Avenir"/>
              </a:rPr>
              <a:t>R37 </a:t>
            </a:r>
            <a:r>
              <a:rPr lang="en" sz="700" dirty="0" smtClean="0">
                <a:latin typeface="Avenir"/>
                <a:ea typeface="Avenir"/>
                <a:cs typeface="Avenir"/>
                <a:sym typeface="Avenir"/>
              </a:rPr>
              <a:t>RMS</a:t>
            </a:r>
            <a:r>
              <a:rPr lang="en-US" sz="700" dirty="0" smtClean="0">
                <a:latin typeface="Avenir"/>
                <a:ea typeface="Avenir"/>
                <a:cs typeface="Avenir"/>
                <a:sym typeface="Avenir"/>
              </a:rPr>
              <a:t>, NARSAD</a:t>
            </a:r>
            <a:r>
              <a:rPr lang="en" sz="700" dirty="0">
                <a:latin typeface="Avenir"/>
                <a:ea typeface="Avenir"/>
                <a:cs typeface="Avenir"/>
                <a:sym typeface="Avenir"/>
              </a:rPr>
              <a:t>  to </a:t>
            </a:r>
            <a:r>
              <a:rPr lang="en" sz="700" dirty="0" smtClean="0">
                <a:latin typeface="Avenir"/>
                <a:ea typeface="Avenir"/>
                <a:cs typeface="Avenir"/>
                <a:sym typeface="Avenir"/>
              </a:rPr>
              <a:t>MO</a:t>
            </a:r>
            <a:r>
              <a:rPr lang="en-US" sz="700" dirty="0" smtClean="0">
                <a:latin typeface="Avenir"/>
                <a:ea typeface="Avenir"/>
                <a:cs typeface="Avenir"/>
                <a:sym typeface="Avenir"/>
              </a:rPr>
              <a:t> and funding from Holy Cross  to EW.    </a:t>
            </a:r>
            <a:endParaRPr sz="300" dirty="0"/>
          </a:p>
          <a:p>
            <a:pPr marL="0" marR="0" lvl="0" indent="0" algn="just" rtl="0">
              <a:spcBef>
                <a:spcPts val="0"/>
              </a:spcBef>
              <a:spcAft>
                <a:spcPts val="0"/>
              </a:spcAft>
              <a:buNone/>
            </a:pPr>
            <a:endParaRPr sz="600" dirty="0">
              <a:latin typeface="Avenir"/>
              <a:ea typeface="Avenir"/>
              <a:cs typeface="Avenir"/>
              <a:sym typeface="Avenir"/>
            </a:endParaRPr>
          </a:p>
        </p:txBody>
      </p:sp>
      <p:sp>
        <p:nvSpPr>
          <p:cNvPr id="142" name="Google Shape;142;p25"/>
          <p:cNvSpPr txBox="1"/>
          <p:nvPr/>
        </p:nvSpPr>
        <p:spPr>
          <a:xfrm>
            <a:off x="180225" y="4423063"/>
            <a:ext cx="819900" cy="2427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1000" b="1">
                <a:solidFill>
                  <a:srgbClr val="000000"/>
                </a:solidFill>
                <a:latin typeface="Avenir"/>
                <a:ea typeface="Avenir"/>
                <a:cs typeface="Avenir"/>
                <a:sym typeface="Avenir"/>
              </a:rPr>
              <a:t>Conclusions</a:t>
            </a:r>
            <a:endParaRPr sz="1000">
              <a:solidFill>
                <a:schemeClr val="dk1"/>
              </a:solidFill>
              <a:latin typeface="Calibri"/>
              <a:ea typeface="Calibri"/>
              <a:cs typeface="Calibri"/>
              <a:sym typeface="Calibri"/>
            </a:endParaRPr>
          </a:p>
        </p:txBody>
      </p:sp>
      <p:cxnSp>
        <p:nvCxnSpPr>
          <p:cNvPr id="143" name="Google Shape;143;p25"/>
          <p:cNvCxnSpPr/>
          <p:nvPr/>
        </p:nvCxnSpPr>
        <p:spPr>
          <a:xfrm>
            <a:off x="-624147" y="4364801"/>
            <a:ext cx="7033200" cy="0"/>
          </a:xfrm>
          <a:prstGeom prst="straightConnector1">
            <a:avLst/>
          </a:prstGeom>
          <a:noFill/>
          <a:ln w="76200" cap="flat" cmpd="sng">
            <a:solidFill>
              <a:srgbClr val="1F548F"/>
            </a:solidFill>
            <a:prstDash val="solid"/>
            <a:miter lim="800000"/>
            <a:headEnd type="none" w="sm" len="sm"/>
            <a:tailEnd type="none" w="sm" len="sm"/>
          </a:ln>
        </p:spPr>
      </p:cxnSp>
      <p:sp>
        <p:nvSpPr>
          <p:cNvPr id="144" name="Google Shape;144;p25"/>
          <p:cNvSpPr txBox="1"/>
          <p:nvPr/>
        </p:nvSpPr>
        <p:spPr>
          <a:xfrm>
            <a:off x="7426400" y="4423075"/>
            <a:ext cx="1355400" cy="173978"/>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1000" b="1">
                <a:solidFill>
                  <a:srgbClr val="000000"/>
                </a:solidFill>
                <a:latin typeface="Avenir"/>
                <a:ea typeface="Avenir"/>
                <a:cs typeface="Avenir"/>
                <a:sym typeface="Avenir"/>
              </a:rPr>
              <a:t>Acknowledgements </a:t>
            </a:r>
            <a:endParaRPr sz="300"/>
          </a:p>
        </p:txBody>
      </p:sp>
      <p:cxnSp>
        <p:nvCxnSpPr>
          <p:cNvPr id="145" name="Google Shape;145;p25"/>
          <p:cNvCxnSpPr/>
          <p:nvPr/>
        </p:nvCxnSpPr>
        <p:spPr>
          <a:xfrm>
            <a:off x="7444532" y="4364801"/>
            <a:ext cx="1699500" cy="0"/>
          </a:xfrm>
          <a:prstGeom prst="straightConnector1">
            <a:avLst/>
          </a:prstGeom>
          <a:noFill/>
          <a:ln w="76200" cap="flat" cmpd="sng">
            <a:solidFill>
              <a:srgbClr val="1F548F"/>
            </a:solidFill>
            <a:prstDash val="solid"/>
            <a:miter lim="800000"/>
            <a:headEnd type="none" w="sm" len="sm"/>
            <a:tailEnd type="none" w="sm" len="sm"/>
          </a:ln>
        </p:spPr>
      </p:cxnSp>
      <p:sp>
        <p:nvSpPr>
          <p:cNvPr id="146" name="Google Shape;146;p25"/>
          <p:cNvSpPr/>
          <p:nvPr/>
        </p:nvSpPr>
        <p:spPr>
          <a:xfrm>
            <a:off x="4496463" y="1345371"/>
            <a:ext cx="884100" cy="97500"/>
          </a:xfrm>
          <a:prstGeom prst="rect">
            <a:avLst/>
          </a:prstGeom>
          <a:solidFill>
            <a:srgbClr val="1F548F"/>
          </a:solidFill>
          <a:ln w="9525" cap="flat" cmpd="sng">
            <a:solidFill>
              <a:srgbClr val="1F548F"/>
            </a:solidFill>
            <a:prstDash val="solid"/>
            <a:miter lim="800000"/>
            <a:headEnd type="none" w="sm" len="sm"/>
            <a:tailEnd type="none" w="sm" len="sm"/>
          </a:ln>
        </p:spPr>
        <p:txBody>
          <a:bodyPr spcFirstLastPara="1" wrap="square" lIns="16900" tIns="8450" rIns="16900" bIns="8450" anchor="ctr" anchorCtr="0">
            <a:noAutofit/>
          </a:bodyPr>
          <a:lstStyle/>
          <a:p>
            <a:pPr marL="0" marR="0" lvl="0" indent="0" algn="ctr" rtl="0">
              <a:spcBef>
                <a:spcPts val="0"/>
              </a:spcBef>
              <a:spcAft>
                <a:spcPts val="0"/>
              </a:spcAft>
              <a:buNone/>
            </a:pPr>
            <a:endParaRPr sz="300">
              <a:solidFill>
                <a:schemeClr val="accent6"/>
              </a:solidFill>
              <a:latin typeface="Calibri"/>
              <a:ea typeface="Calibri"/>
              <a:cs typeface="Calibri"/>
              <a:sym typeface="Calibri"/>
            </a:endParaRPr>
          </a:p>
        </p:txBody>
      </p:sp>
      <p:sp>
        <p:nvSpPr>
          <p:cNvPr id="147" name="Google Shape;147;p25"/>
          <p:cNvSpPr/>
          <p:nvPr/>
        </p:nvSpPr>
        <p:spPr>
          <a:xfrm>
            <a:off x="4496475" y="1318380"/>
            <a:ext cx="1122900" cy="1245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700" b="1">
                <a:solidFill>
                  <a:schemeClr val="lt1"/>
                </a:solidFill>
                <a:latin typeface="Avenir"/>
                <a:ea typeface="Avenir"/>
                <a:cs typeface="Avenir"/>
                <a:sym typeface="Avenir"/>
              </a:rPr>
              <a:t>1 – Abusive rearing</a:t>
            </a:r>
            <a:endParaRPr sz="300"/>
          </a:p>
        </p:txBody>
      </p:sp>
      <p:pic>
        <p:nvPicPr>
          <p:cNvPr id="148" name="Google Shape;148;p25" descr="nki log"/>
          <p:cNvPicPr preferRelativeResize="0"/>
          <p:nvPr/>
        </p:nvPicPr>
        <p:blipFill rotWithShape="1">
          <a:blip r:embed="rId7">
            <a:alphaModFix/>
          </a:blip>
          <a:srcRect l="9005" t="7927" r="8151" b="3109"/>
          <a:stretch/>
        </p:blipFill>
        <p:spPr>
          <a:xfrm>
            <a:off x="8387984" y="0"/>
            <a:ext cx="609900" cy="464075"/>
          </a:xfrm>
          <a:prstGeom prst="ellipse">
            <a:avLst/>
          </a:prstGeom>
          <a:solidFill>
            <a:srgbClr val="F9FEDD"/>
          </a:solidFill>
          <a:ln>
            <a:noFill/>
          </a:ln>
        </p:spPr>
      </p:pic>
      <p:sp>
        <p:nvSpPr>
          <p:cNvPr id="149" name="Google Shape;149;p25"/>
          <p:cNvSpPr/>
          <p:nvPr/>
        </p:nvSpPr>
        <p:spPr>
          <a:xfrm>
            <a:off x="4730834" y="1498876"/>
            <a:ext cx="634500" cy="114000"/>
          </a:xfrm>
          <a:prstGeom prst="rect">
            <a:avLst/>
          </a:prstGeom>
          <a:noFill/>
          <a:ln>
            <a:noFill/>
          </a:ln>
        </p:spPr>
        <p:txBody>
          <a:bodyPr spcFirstLastPara="1" wrap="square" lIns="16900" tIns="8450" rIns="16900" bIns="8450" anchor="t" anchorCtr="0">
            <a:noAutofit/>
          </a:bodyPr>
          <a:lstStyle/>
          <a:p>
            <a:pPr marL="0" marR="0" lvl="0" indent="0" algn="ctr" rtl="0">
              <a:spcBef>
                <a:spcPts val="0"/>
              </a:spcBef>
              <a:spcAft>
                <a:spcPts val="0"/>
              </a:spcAft>
              <a:buNone/>
            </a:pPr>
            <a:r>
              <a:rPr lang="en" sz="400" b="1">
                <a:solidFill>
                  <a:srgbClr val="1F548F"/>
                </a:solidFill>
                <a:latin typeface="Avenir"/>
                <a:ea typeface="Avenir"/>
                <a:cs typeface="Avenir"/>
                <a:sym typeface="Avenir"/>
              </a:rPr>
              <a:t>Normal rearing</a:t>
            </a:r>
            <a:endParaRPr sz="300"/>
          </a:p>
          <a:p>
            <a:pPr marL="0" marR="0" lvl="0" indent="0" algn="ctr" rtl="0">
              <a:spcBef>
                <a:spcPts val="100"/>
              </a:spcBef>
              <a:spcAft>
                <a:spcPts val="0"/>
              </a:spcAft>
              <a:buNone/>
            </a:pPr>
            <a:r>
              <a:rPr lang="en" sz="300">
                <a:solidFill>
                  <a:srgbClr val="1F548F"/>
                </a:solidFill>
                <a:latin typeface="Avenir"/>
                <a:ea typeface="Avenir"/>
                <a:cs typeface="Avenir"/>
                <a:sym typeface="Avenir"/>
              </a:rPr>
              <a:t>Adequate bedding</a:t>
            </a:r>
            <a:endParaRPr sz="300"/>
          </a:p>
        </p:txBody>
      </p:sp>
      <p:sp>
        <p:nvSpPr>
          <p:cNvPr id="150" name="Google Shape;150;p25"/>
          <p:cNvSpPr/>
          <p:nvPr/>
        </p:nvSpPr>
        <p:spPr>
          <a:xfrm>
            <a:off x="5676000" y="1498888"/>
            <a:ext cx="609900" cy="114000"/>
          </a:xfrm>
          <a:prstGeom prst="rect">
            <a:avLst/>
          </a:prstGeom>
          <a:noFill/>
          <a:ln>
            <a:noFill/>
          </a:ln>
        </p:spPr>
        <p:txBody>
          <a:bodyPr spcFirstLastPara="1" wrap="square" lIns="16900" tIns="8450" rIns="16900" bIns="8450" anchor="t" anchorCtr="0">
            <a:noAutofit/>
          </a:bodyPr>
          <a:lstStyle/>
          <a:p>
            <a:pPr marL="0" marR="0" lvl="0" indent="0" algn="ctr" rtl="0">
              <a:spcBef>
                <a:spcPts val="0"/>
              </a:spcBef>
              <a:spcAft>
                <a:spcPts val="0"/>
              </a:spcAft>
              <a:buNone/>
            </a:pPr>
            <a:r>
              <a:rPr lang="en" sz="400" b="1">
                <a:solidFill>
                  <a:srgbClr val="1F548F"/>
                </a:solidFill>
                <a:latin typeface="Avenir"/>
                <a:ea typeface="Avenir"/>
                <a:cs typeface="Avenir"/>
                <a:sym typeface="Avenir"/>
              </a:rPr>
              <a:t>Adverse rearing</a:t>
            </a:r>
            <a:endParaRPr sz="300"/>
          </a:p>
          <a:p>
            <a:pPr marL="0" marR="0" lvl="0" indent="0" algn="ctr" rtl="0">
              <a:spcBef>
                <a:spcPts val="100"/>
              </a:spcBef>
              <a:spcAft>
                <a:spcPts val="0"/>
              </a:spcAft>
              <a:buNone/>
            </a:pPr>
            <a:r>
              <a:rPr lang="en" sz="300">
                <a:solidFill>
                  <a:srgbClr val="1F548F"/>
                </a:solidFill>
                <a:latin typeface="Avenir"/>
                <a:ea typeface="Avenir"/>
                <a:cs typeface="Avenir"/>
                <a:sym typeface="Avenir"/>
              </a:rPr>
              <a:t>Low bedding</a:t>
            </a:r>
            <a:endParaRPr sz="300"/>
          </a:p>
        </p:txBody>
      </p:sp>
      <p:sp>
        <p:nvSpPr>
          <p:cNvPr id="151" name="Google Shape;151;p25"/>
          <p:cNvSpPr txBox="1"/>
          <p:nvPr/>
        </p:nvSpPr>
        <p:spPr>
          <a:xfrm rot="-5400000">
            <a:off x="4539525" y="1536575"/>
            <a:ext cx="202500" cy="2886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500" b="1">
                <a:solidFill>
                  <a:srgbClr val="1F548F"/>
                </a:solidFill>
                <a:latin typeface="Avenir"/>
                <a:ea typeface="Avenir"/>
                <a:cs typeface="Avenir"/>
                <a:sym typeface="Avenir"/>
              </a:rPr>
              <a:t>PN 8-12</a:t>
            </a:r>
            <a:endParaRPr sz="300"/>
          </a:p>
        </p:txBody>
      </p:sp>
      <p:sp>
        <p:nvSpPr>
          <p:cNvPr id="152" name="Google Shape;152;p25"/>
          <p:cNvSpPr txBox="1"/>
          <p:nvPr/>
        </p:nvSpPr>
        <p:spPr>
          <a:xfrm rot="-5400000">
            <a:off x="4617675" y="1573055"/>
            <a:ext cx="641700" cy="8334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500" b="1">
                <a:solidFill>
                  <a:srgbClr val="1F548F"/>
                </a:solidFill>
                <a:latin typeface="Avenir"/>
                <a:ea typeface="Avenir"/>
                <a:cs typeface="Avenir"/>
                <a:sym typeface="Avenir"/>
              </a:rPr>
              <a:t>PN 12</a:t>
            </a:r>
            <a:endParaRPr sz="300"/>
          </a:p>
        </p:txBody>
      </p:sp>
      <p:pic>
        <p:nvPicPr>
          <p:cNvPr id="153" name="Google Shape;153;p25"/>
          <p:cNvPicPr preferRelativeResize="0"/>
          <p:nvPr/>
        </p:nvPicPr>
        <p:blipFill rotWithShape="1">
          <a:blip r:embed="rId8">
            <a:alphaModFix/>
          </a:blip>
          <a:srcRect/>
          <a:stretch/>
        </p:blipFill>
        <p:spPr>
          <a:xfrm>
            <a:off x="7421618" y="2583298"/>
            <a:ext cx="387700" cy="744400"/>
          </a:xfrm>
          <a:prstGeom prst="rect">
            <a:avLst/>
          </a:prstGeom>
          <a:noFill/>
          <a:ln>
            <a:noFill/>
          </a:ln>
        </p:spPr>
      </p:pic>
      <p:pic>
        <p:nvPicPr>
          <p:cNvPr id="154" name="Google Shape;154;p25"/>
          <p:cNvPicPr preferRelativeResize="0"/>
          <p:nvPr/>
        </p:nvPicPr>
        <p:blipFill rotWithShape="1">
          <a:blip r:embed="rId9">
            <a:alphaModFix/>
          </a:blip>
          <a:srcRect/>
          <a:stretch/>
        </p:blipFill>
        <p:spPr>
          <a:xfrm>
            <a:off x="6932971" y="2606578"/>
            <a:ext cx="387700" cy="697813"/>
          </a:xfrm>
          <a:prstGeom prst="rect">
            <a:avLst/>
          </a:prstGeom>
          <a:noFill/>
          <a:ln>
            <a:noFill/>
          </a:ln>
        </p:spPr>
      </p:pic>
      <p:pic>
        <p:nvPicPr>
          <p:cNvPr id="155" name="Google Shape;155;p25"/>
          <p:cNvPicPr preferRelativeResize="0"/>
          <p:nvPr/>
        </p:nvPicPr>
        <p:blipFill rotWithShape="1">
          <a:blip r:embed="rId10">
            <a:alphaModFix/>
          </a:blip>
          <a:srcRect/>
          <a:stretch/>
        </p:blipFill>
        <p:spPr>
          <a:xfrm>
            <a:off x="7905091" y="2581529"/>
            <a:ext cx="414120" cy="740865"/>
          </a:xfrm>
          <a:prstGeom prst="rect">
            <a:avLst/>
          </a:prstGeom>
          <a:noFill/>
          <a:ln>
            <a:noFill/>
          </a:ln>
        </p:spPr>
      </p:pic>
      <p:pic>
        <p:nvPicPr>
          <p:cNvPr id="156" name="Google Shape;156;p25"/>
          <p:cNvPicPr preferRelativeResize="0"/>
          <p:nvPr/>
        </p:nvPicPr>
        <p:blipFill rotWithShape="1">
          <a:blip r:embed="rId11">
            <a:alphaModFix/>
          </a:blip>
          <a:srcRect/>
          <a:stretch/>
        </p:blipFill>
        <p:spPr>
          <a:xfrm>
            <a:off x="5091563" y="2768550"/>
            <a:ext cx="397828" cy="650479"/>
          </a:xfrm>
          <a:prstGeom prst="rect">
            <a:avLst/>
          </a:prstGeom>
          <a:noFill/>
          <a:ln>
            <a:noFill/>
          </a:ln>
        </p:spPr>
      </p:pic>
      <p:pic>
        <p:nvPicPr>
          <p:cNvPr id="157" name="Google Shape;157;p25"/>
          <p:cNvPicPr preferRelativeResize="0"/>
          <p:nvPr/>
        </p:nvPicPr>
        <p:blipFill rotWithShape="1">
          <a:blip r:embed="rId6">
            <a:alphaModFix/>
          </a:blip>
          <a:srcRect/>
          <a:stretch/>
        </p:blipFill>
        <p:spPr>
          <a:xfrm>
            <a:off x="5611157" y="2962790"/>
            <a:ext cx="272594" cy="79013"/>
          </a:xfrm>
          <a:prstGeom prst="rect">
            <a:avLst/>
          </a:prstGeom>
          <a:noFill/>
          <a:ln>
            <a:noFill/>
          </a:ln>
        </p:spPr>
      </p:pic>
      <p:sp>
        <p:nvSpPr>
          <p:cNvPr id="158" name="Google Shape;158;p25"/>
          <p:cNvSpPr txBox="1"/>
          <p:nvPr/>
        </p:nvSpPr>
        <p:spPr>
          <a:xfrm>
            <a:off x="4539790" y="2562499"/>
            <a:ext cx="1633200" cy="1119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400" dirty="0">
                <a:solidFill>
                  <a:srgbClr val="1F548F"/>
                </a:solidFill>
                <a:latin typeface="Avenir"/>
                <a:ea typeface="Avenir"/>
                <a:cs typeface="Avenir"/>
                <a:sym typeface="Avenir"/>
              </a:rPr>
              <a:t>Adverse rearing decreased neurogenesis in the BLA and increased neurogenesis in the CeA</a:t>
            </a:r>
            <a:endParaRPr sz="400" dirty="0">
              <a:solidFill>
                <a:srgbClr val="1F548F"/>
              </a:solidFill>
              <a:latin typeface="Avenir"/>
              <a:ea typeface="Avenir"/>
              <a:cs typeface="Avenir"/>
              <a:sym typeface="Avenir"/>
            </a:endParaRPr>
          </a:p>
        </p:txBody>
      </p:sp>
      <p:sp>
        <p:nvSpPr>
          <p:cNvPr id="159" name="Google Shape;159;p25"/>
          <p:cNvSpPr txBox="1"/>
          <p:nvPr/>
        </p:nvSpPr>
        <p:spPr>
          <a:xfrm>
            <a:off x="6986250" y="2411650"/>
            <a:ext cx="1633200" cy="1617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400" dirty="0">
                <a:solidFill>
                  <a:srgbClr val="1F548F"/>
                </a:solidFill>
                <a:latin typeface="Avenir"/>
                <a:ea typeface="Avenir"/>
                <a:cs typeface="Avenir"/>
                <a:sym typeface="Avenir"/>
              </a:rPr>
              <a:t>Adverse rearing increased amygdala neural activity </a:t>
            </a:r>
            <a:r>
              <a:rPr lang="en" sz="400" dirty="0" smtClean="0">
                <a:solidFill>
                  <a:srgbClr val="1F548F"/>
                </a:solidFill>
                <a:latin typeface="Avenir"/>
                <a:ea typeface="Avenir"/>
                <a:cs typeface="Avenir"/>
                <a:sym typeface="Avenir"/>
              </a:rPr>
              <a:t>(</a:t>
            </a:r>
            <a:r>
              <a:rPr lang="en" sz="400" dirty="0">
                <a:solidFill>
                  <a:srgbClr val="1F548F"/>
                </a:solidFill>
                <a:latin typeface="Avenir"/>
                <a:ea typeface="Avenir"/>
                <a:cs typeface="Avenir"/>
                <a:sym typeface="Avenir"/>
              </a:rPr>
              <a:t>c-Fos expression) in response to the mother-pup interaction test, but no change was observed in the hippocampus</a:t>
            </a:r>
            <a:endParaRPr sz="300" dirty="0"/>
          </a:p>
        </p:txBody>
      </p:sp>
      <p:pic>
        <p:nvPicPr>
          <p:cNvPr id="160" name="Google Shape;160;p25"/>
          <p:cNvPicPr preferRelativeResize="0"/>
          <p:nvPr/>
        </p:nvPicPr>
        <p:blipFill rotWithShape="1">
          <a:blip r:embed="rId6">
            <a:alphaModFix/>
          </a:blip>
          <a:srcRect/>
          <a:stretch/>
        </p:blipFill>
        <p:spPr>
          <a:xfrm>
            <a:off x="8396122" y="2942251"/>
            <a:ext cx="272594" cy="78974"/>
          </a:xfrm>
          <a:prstGeom prst="rect">
            <a:avLst/>
          </a:prstGeom>
          <a:noFill/>
          <a:ln>
            <a:noFill/>
          </a:ln>
        </p:spPr>
      </p:pic>
      <p:sp>
        <p:nvSpPr>
          <p:cNvPr id="161" name="Google Shape;161;p25"/>
          <p:cNvSpPr txBox="1"/>
          <p:nvPr/>
        </p:nvSpPr>
        <p:spPr>
          <a:xfrm>
            <a:off x="5990168" y="3337633"/>
            <a:ext cx="1605600" cy="1617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400" dirty="0">
                <a:solidFill>
                  <a:srgbClr val="1F548F"/>
                </a:solidFill>
                <a:latin typeface="Avenir"/>
                <a:ea typeface="Avenir"/>
                <a:cs typeface="Avenir"/>
                <a:sym typeface="Avenir"/>
              </a:rPr>
              <a:t>Adverse rearing reduced BLA volume and increased CeA volume bilaterally, but only the left hippocampus showed reduced volume  </a:t>
            </a:r>
            <a:endParaRPr sz="300" dirty="0"/>
          </a:p>
        </p:txBody>
      </p:sp>
      <p:graphicFrame>
        <p:nvGraphicFramePr>
          <p:cNvPr id="162" name="Google Shape;162;p25"/>
          <p:cNvGraphicFramePr/>
          <p:nvPr/>
        </p:nvGraphicFramePr>
        <p:xfrm>
          <a:off x="6772818" y="1361131"/>
          <a:ext cx="1800775" cy="909825"/>
        </p:xfrm>
        <a:graphic>
          <a:graphicData uri="http://schemas.openxmlformats.org/drawingml/2006/table">
            <a:tbl>
              <a:tblPr firstRow="1" bandRow="1">
                <a:noFill/>
                <a:tableStyleId>{610FED77-51A4-4198-8F81-86075F95EAE2}</a:tableStyleId>
              </a:tblPr>
              <a:tblGrid>
                <a:gridCol w="741675"/>
                <a:gridCol w="529550"/>
                <a:gridCol w="529550"/>
              </a:tblGrid>
              <a:tr h="203325">
                <a:tc>
                  <a:txBody>
                    <a:bodyPr/>
                    <a:lstStyle/>
                    <a:p>
                      <a:pPr marL="0" marR="0" lvl="0" indent="0" algn="ctr" rtl="0">
                        <a:spcBef>
                          <a:spcPts val="0"/>
                        </a:spcBef>
                        <a:spcAft>
                          <a:spcPts val="0"/>
                        </a:spcAft>
                        <a:buNone/>
                      </a:pPr>
                      <a:endParaRPr sz="300" u="none" strike="noStrike" cap="none">
                        <a:latin typeface="Avenir"/>
                        <a:ea typeface="Avenir"/>
                        <a:cs typeface="Avenir"/>
                        <a:sym typeface="Avenir"/>
                      </a:endParaRPr>
                    </a:p>
                    <a:p>
                      <a:pPr marL="0" marR="0" lvl="0" indent="0" algn="ctr" rtl="0">
                        <a:spcBef>
                          <a:spcPts val="0"/>
                        </a:spcBef>
                        <a:spcAft>
                          <a:spcPts val="0"/>
                        </a:spcAft>
                        <a:buNone/>
                      </a:pPr>
                      <a:endParaRPr sz="300" u="none" strike="noStrike" cap="none">
                        <a:solidFill>
                          <a:srgbClr val="1F548F"/>
                        </a:solidFill>
                        <a:latin typeface="Avenir"/>
                        <a:ea typeface="Avenir"/>
                        <a:cs typeface="Avenir"/>
                        <a:sym typeface="Avenir"/>
                      </a:endParaRPr>
                    </a:p>
                    <a:p>
                      <a:pPr marL="0" marR="0" lvl="0" indent="0" algn="ctr" rtl="0">
                        <a:spcBef>
                          <a:spcPts val="0"/>
                        </a:spcBef>
                        <a:spcAft>
                          <a:spcPts val="0"/>
                        </a:spcAft>
                        <a:buNone/>
                      </a:pPr>
                      <a:endParaRPr sz="300" u="none" strike="noStrike" cap="none">
                        <a:latin typeface="Avenir"/>
                        <a:ea typeface="Avenir"/>
                        <a:cs typeface="Avenir"/>
                        <a:sym typeface="Avenir"/>
                      </a:endParaRPr>
                    </a:p>
                  </a:txBody>
                  <a:tcPr marL="19200" marR="19200" marT="6150" marB="6150" anchor="ctr">
                    <a:solidFill>
                      <a:srgbClr val="1F548F"/>
                    </a:solidFill>
                  </a:tcPr>
                </a:tc>
                <a:tc>
                  <a:txBody>
                    <a:bodyPr/>
                    <a:lstStyle/>
                    <a:p>
                      <a:pPr marL="0" marR="0" lvl="0" indent="0" algn="ctr" rtl="0">
                        <a:spcBef>
                          <a:spcPts val="0"/>
                        </a:spcBef>
                        <a:spcAft>
                          <a:spcPts val="0"/>
                        </a:spcAft>
                        <a:buNone/>
                      </a:pPr>
                      <a:r>
                        <a:rPr lang="en" sz="300" u="none" strike="noStrike" cap="none">
                          <a:latin typeface="Avenir"/>
                          <a:ea typeface="Avenir"/>
                          <a:cs typeface="Avenir"/>
                          <a:sym typeface="Avenir"/>
                        </a:rPr>
                        <a:t>Normal rearing </a:t>
                      </a:r>
                      <a:endParaRPr sz="200"/>
                    </a:p>
                  </a:txBody>
                  <a:tcPr marL="19200" marR="19200" marT="6150" marB="6150" anchor="ctr">
                    <a:solidFill>
                      <a:srgbClr val="1F548F"/>
                    </a:solidFill>
                  </a:tcPr>
                </a:tc>
                <a:tc>
                  <a:txBody>
                    <a:bodyPr/>
                    <a:lstStyle/>
                    <a:p>
                      <a:pPr marL="0" marR="0" lvl="0" indent="0" algn="ctr" rtl="0">
                        <a:spcBef>
                          <a:spcPts val="0"/>
                        </a:spcBef>
                        <a:spcAft>
                          <a:spcPts val="0"/>
                        </a:spcAft>
                        <a:buNone/>
                      </a:pPr>
                      <a:r>
                        <a:rPr lang="en" sz="300" u="none" strike="noStrike" cap="none">
                          <a:latin typeface="Avenir"/>
                          <a:ea typeface="Avenir"/>
                          <a:cs typeface="Avenir"/>
                          <a:sym typeface="Avenir"/>
                        </a:rPr>
                        <a:t>Adverse rearing</a:t>
                      </a:r>
                      <a:endParaRPr sz="200"/>
                    </a:p>
                  </a:txBody>
                  <a:tcPr marL="19200" marR="19200" marT="6150" marB="6150" anchor="ctr">
                    <a:solidFill>
                      <a:srgbClr val="1F548F"/>
                    </a:solidFill>
                  </a:tcPr>
                </a:tc>
              </a:tr>
              <a:tr h="78500">
                <a:tc gridSpan="3">
                  <a:txBody>
                    <a:bodyPr/>
                    <a:lstStyle/>
                    <a:p>
                      <a:pPr marL="0" marR="0" lvl="0" indent="0" algn="l" rtl="0">
                        <a:spcBef>
                          <a:spcPts val="0"/>
                        </a:spcBef>
                        <a:spcAft>
                          <a:spcPts val="0"/>
                        </a:spcAft>
                        <a:buNone/>
                      </a:pPr>
                      <a:r>
                        <a:rPr lang="en" sz="300" b="0" u="none" strike="noStrike" cap="none">
                          <a:latin typeface="Avenir"/>
                          <a:ea typeface="Avenir"/>
                          <a:cs typeface="Avenir"/>
                          <a:sym typeface="Avenir"/>
                        </a:rPr>
                        <a:t>Mother abnormal behaviors</a:t>
                      </a:r>
                      <a:endParaRPr sz="200"/>
                    </a:p>
                  </a:txBody>
                  <a:tcPr marL="19200" marR="19200" marT="6150" marB="6150" anchor="ctr"/>
                </a:tc>
                <a:tc hMerge="1">
                  <a:txBody>
                    <a:bodyPr/>
                    <a:lstStyle/>
                    <a:p>
                      <a:endParaRPr lang="en-US"/>
                    </a:p>
                  </a:txBody>
                  <a:tcPr/>
                </a:tc>
                <a:tc hMerge="1">
                  <a:txBody>
                    <a:bodyPr/>
                    <a:lstStyle/>
                    <a:p>
                      <a:endParaRPr lang="en-US"/>
                    </a:p>
                  </a:txBody>
                  <a:tcPr/>
                </a:tc>
              </a:tr>
              <a:tr h="78500">
                <a:tc>
                  <a:txBody>
                    <a:bodyPr/>
                    <a:lstStyle/>
                    <a:p>
                      <a:pPr marL="0" marR="0" lvl="0" indent="0" algn="l" rtl="0">
                        <a:spcBef>
                          <a:spcPts val="0"/>
                        </a:spcBef>
                        <a:spcAft>
                          <a:spcPts val="0"/>
                        </a:spcAft>
                        <a:buNone/>
                      </a:pPr>
                      <a:r>
                        <a:rPr lang="en" sz="300" b="0">
                          <a:latin typeface="Avenir"/>
                          <a:ea typeface="Avenir"/>
                          <a:cs typeface="Avenir"/>
                          <a:sym typeface="Avenir"/>
                        </a:rPr>
                        <a:t>     Steps or jumps on </a:t>
                      </a:r>
                      <a:endParaRPr sz="200"/>
                    </a:p>
                  </a:txBody>
                  <a:tcPr marL="19200" marR="19200" marT="6150" marB="6150" anchor="ctr"/>
                </a:tc>
                <a:tc>
                  <a:txBody>
                    <a:bodyPr/>
                    <a:lstStyle/>
                    <a:p>
                      <a:pPr marL="0" marR="0" lvl="0" indent="0" algn="ctr" rtl="0">
                        <a:spcBef>
                          <a:spcPts val="0"/>
                        </a:spcBef>
                        <a:spcAft>
                          <a:spcPts val="0"/>
                        </a:spcAft>
                        <a:buNone/>
                      </a:pPr>
                      <a:r>
                        <a:rPr lang="en" sz="300" b="0">
                          <a:latin typeface="Avenir"/>
                          <a:ea typeface="Avenir"/>
                          <a:cs typeface="Avenir"/>
                          <a:sym typeface="Avenir"/>
                        </a:rPr>
                        <a:t>1.65%</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27.90% </a:t>
                      </a:r>
                      <a:endParaRPr sz="200"/>
                    </a:p>
                  </a:txBody>
                  <a:tcPr marL="19200" marR="19200" marT="6150" marB="6150" anchor="ctr"/>
                </a:tc>
              </a:tr>
              <a:tr h="78500">
                <a:tc>
                  <a:txBody>
                    <a:bodyPr/>
                    <a:lstStyle/>
                    <a:p>
                      <a:pPr marL="0" marR="0" lvl="0" indent="0" algn="l" rtl="0">
                        <a:spcBef>
                          <a:spcPts val="0"/>
                        </a:spcBef>
                        <a:spcAft>
                          <a:spcPts val="0"/>
                        </a:spcAft>
                        <a:buNone/>
                      </a:pPr>
                      <a:r>
                        <a:rPr lang="en" sz="300" b="0">
                          <a:latin typeface="Avenir"/>
                          <a:ea typeface="Avenir"/>
                          <a:cs typeface="Avenir"/>
                          <a:sym typeface="Avenir"/>
                        </a:rPr>
                        <a:t>     Rough handling</a:t>
                      </a:r>
                      <a:endParaRPr sz="200"/>
                    </a:p>
                  </a:txBody>
                  <a:tcPr marL="19200" marR="19200" marT="6150" marB="6150" anchor="ctr"/>
                </a:tc>
                <a:tc>
                  <a:txBody>
                    <a:bodyPr/>
                    <a:lstStyle/>
                    <a:p>
                      <a:pPr marL="0" marR="0" lvl="0" indent="0" algn="ctr" rtl="0">
                        <a:spcBef>
                          <a:spcPts val="0"/>
                        </a:spcBef>
                        <a:spcAft>
                          <a:spcPts val="0"/>
                        </a:spcAft>
                        <a:buNone/>
                      </a:pPr>
                      <a:r>
                        <a:rPr lang="en" sz="300" b="0">
                          <a:latin typeface="Avenir"/>
                          <a:ea typeface="Avenir"/>
                          <a:cs typeface="Avenir"/>
                          <a:sym typeface="Avenir"/>
                        </a:rPr>
                        <a:t>0.00%</a:t>
                      </a:r>
                      <a:endParaRPr sz="200"/>
                    </a:p>
                  </a:txBody>
                  <a:tcPr marL="19200" marR="19200" marT="6150" marB="6150" anchor="ctr"/>
                </a:tc>
                <a:tc>
                  <a:txBody>
                    <a:bodyPr/>
                    <a:lstStyle/>
                    <a:p>
                      <a:pPr marL="0" marR="0" lvl="0" indent="0" algn="ctr" rtl="0">
                        <a:spcBef>
                          <a:spcPts val="0"/>
                        </a:spcBef>
                        <a:spcAft>
                          <a:spcPts val="0"/>
                        </a:spcAft>
                        <a:buNone/>
                      </a:pPr>
                      <a:r>
                        <a:rPr lang="en" sz="300" b="0">
                          <a:latin typeface="Avenir"/>
                          <a:ea typeface="Avenir"/>
                          <a:cs typeface="Avenir"/>
                          <a:sym typeface="Avenir"/>
                        </a:rPr>
                        <a:t>4.43%</a:t>
                      </a:r>
                      <a:endParaRPr sz="200"/>
                    </a:p>
                  </a:txBody>
                  <a:tcPr marL="19200" marR="19200" marT="6150" marB="6150" anchor="ctr"/>
                </a:tc>
              </a:tr>
              <a:tr h="78500">
                <a:tc>
                  <a:txBody>
                    <a:bodyPr/>
                    <a:lstStyle/>
                    <a:p>
                      <a:pPr marL="0" marR="0" lvl="0" indent="0" algn="l" rtl="0">
                        <a:spcBef>
                          <a:spcPts val="0"/>
                        </a:spcBef>
                        <a:spcAft>
                          <a:spcPts val="0"/>
                        </a:spcAft>
                        <a:buNone/>
                      </a:pPr>
                      <a:r>
                        <a:rPr lang="en" sz="300" b="0">
                          <a:latin typeface="Avenir"/>
                          <a:ea typeface="Avenir"/>
                          <a:cs typeface="Avenir"/>
                          <a:sym typeface="Avenir"/>
                        </a:rPr>
                        <a:t>     Nest building</a:t>
                      </a:r>
                      <a:endParaRPr sz="200"/>
                    </a:p>
                  </a:txBody>
                  <a:tcPr marL="19200" marR="19200" marT="6150" marB="6150" anchor="ctr"/>
                </a:tc>
                <a:tc>
                  <a:txBody>
                    <a:bodyPr/>
                    <a:lstStyle/>
                    <a:p>
                      <a:pPr marL="0" marR="0" lvl="0" indent="0" algn="ctr" rtl="0">
                        <a:spcBef>
                          <a:spcPts val="0"/>
                        </a:spcBef>
                        <a:spcAft>
                          <a:spcPts val="0"/>
                        </a:spcAft>
                        <a:buNone/>
                      </a:pPr>
                      <a:r>
                        <a:rPr lang="en" sz="300" b="0">
                          <a:latin typeface="Avenir"/>
                          <a:ea typeface="Avenir"/>
                          <a:cs typeface="Avenir"/>
                          <a:sym typeface="Avenir"/>
                        </a:rPr>
                        <a:t>2.80%</a:t>
                      </a:r>
                      <a:endParaRPr sz="200"/>
                    </a:p>
                  </a:txBody>
                  <a:tcPr marL="19200" marR="19200" marT="6150" marB="6150" anchor="ctr"/>
                </a:tc>
                <a:tc>
                  <a:txBody>
                    <a:bodyPr/>
                    <a:lstStyle/>
                    <a:p>
                      <a:pPr marL="0" marR="0" lvl="0" indent="0" algn="ctr" rtl="0">
                        <a:spcBef>
                          <a:spcPts val="0"/>
                        </a:spcBef>
                        <a:spcAft>
                          <a:spcPts val="0"/>
                        </a:spcAft>
                        <a:buNone/>
                      </a:pPr>
                      <a:r>
                        <a:rPr lang="en" sz="300" b="0">
                          <a:latin typeface="Avenir"/>
                          <a:ea typeface="Avenir"/>
                          <a:cs typeface="Avenir"/>
                          <a:sym typeface="Avenir"/>
                        </a:rPr>
                        <a:t>14.30%</a:t>
                      </a:r>
                      <a:endParaRPr sz="200"/>
                    </a:p>
                  </a:txBody>
                  <a:tcPr marL="19200" marR="19200" marT="6150" marB="6150" anchor="ctr"/>
                </a:tc>
              </a:tr>
              <a:tr h="78500">
                <a:tc gridSpan="3">
                  <a:txBody>
                    <a:bodyPr/>
                    <a:lstStyle/>
                    <a:p>
                      <a:pPr marL="0" marR="0" lvl="0" indent="0" algn="l"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Mother normal behaviors</a:t>
                      </a:r>
                      <a:endParaRPr sz="200"/>
                    </a:p>
                  </a:txBody>
                  <a:tcPr marL="19200" marR="19200" marT="6150" marB="6150" anchor="ctr"/>
                </a:tc>
                <a:tc hMerge="1">
                  <a:txBody>
                    <a:bodyPr/>
                    <a:lstStyle/>
                    <a:p>
                      <a:endParaRPr lang="en-US"/>
                    </a:p>
                  </a:txBody>
                  <a:tcPr/>
                </a:tc>
                <a:tc hMerge="1">
                  <a:txBody>
                    <a:bodyPr/>
                    <a:lstStyle/>
                    <a:p>
                      <a:endParaRPr lang="en-US"/>
                    </a:p>
                  </a:txBody>
                  <a:tcPr/>
                </a:tc>
              </a:tr>
              <a:tr h="78500">
                <a:tc>
                  <a:txBody>
                    <a:bodyPr/>
                    <a:lstStyle/>
                    <a:p>
                      <a:pPr marL="0" marR="0" lvl="0" indent="0" algn="l" rtl="0">
                        <a:spcBef>
                          <a:spcPts val="0"/>
                        </a:spcBef>
                        <a:spcAft>
                          <a:spcPts val="0"/>
                        </a:spcAft>
                        <a:buNone/>
                      </a:pPr>
                      <a:r>
                        <a:rPr lang="en" sz="300" b="0">
                          <a:latin typeface="Avenir"/>
                          <a:ea typeface="Avenir"/>
                          <a:cs typeface="Avenir"/>
                          <a:sym typeface="Avenir"/>
                        </a:rPr>
                        <a:t>     Mother’s time in nest</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77.80%</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52.47%</a:t>
                      </a:r>
                      <a:endParaRPr sz="200"/>
                    </a:p>
                  </a:txBody>
                  <a:tcPr marL="19200" marR="19200" marT="6150" marB="6150" anchor="ctr"/>
                </a:tc>
              </a:tr>
              <a:tr h="78500">
                <a:tc>
                  <a:txBody>
                    <a:bodyPr/>
                    <a:lstStyle/>
                    <a:p>
                      <a:pPr marL="0" marR="0" lvl="0" indent="0" algn="l" rtl="0">
                        <a:spcBef>
                          <a:spcPts val="0"/>
                        </a:spcBef>
                        <a:spcAft>
                          <a:spcPts val="0"/>
                        </a:spcAft>
                        <a:buNone/>
                      </a:pPr>
                      <a:r>
                        <a:rPr lang="en" sz="300" b="0">
                          <a:latin typeface="Avenir"/>
                          <a:ea typeface="Avenir"/>
                          <a:cs typeface="Avenir"/>
                          <a:sym typeface="Avenir"/>
                        </a:rPr>
                        <a:t>     Nursing</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71.15%</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40.63%</a:t>
                      </a:r>
                      <a:endParaRPr sz="200"/>
                    </a:p>
                  </a:txBody>
                  <a:tcPr marL="19200" marR="19200" marT="6150" marB="6150" anchor="ctr"/>
                </a:tc>
              </a:tr>
              <a:tr h="78500">
                <a:tc>
                  <a:txBody>
                    <a:bodyPr/>
                    <a:lstStyle/>
                    <a:p>
                      <a:pPr marL="0" marR="0" lvl="0" indent="0" algn="l" rtl="0">
                        <a:spcBef>
                          <a:spcPts val="0"/>
                        </a:spcBef>
                        <a:spcAft>
                          <a:spcPts val="0"/>
                        </a:spcAft>
                        <a:buNone/>
                      </a:pPr>
                      <a:r>
                        <a:rPr lang="en" sz="300" b="0">
                          <a:latin typeface="Avenir"/>
                          <a:ea typeface="Avenir"/>
                          <a:cs typeface="Avenir"/>
                          <a:sym typeface="Avenir"/>
                        </a:rPr>
                        <a:t>Pup vocalization</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2.22%</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59.40%</a:t>
                      </a:r>
                      <a:endParaRPr sz="200"/>
                    </a:p>
                  </a:txBody>
                  <a:tcPr marL="19200" marR="19200" marT="6150" marB="6150" anchor="ctr"/>
                </a:tc>
              </a:tr>
              <a:tr h="78500">
                <a:tc>
                  <a:txBody>
                    <a:bodyPr/>
                    <a:lstStyle/>
                    <a:p>
                      <a:pPr marL="0" marR="0" lvl="0" indent="0" algn="l" rtl="0">
                        <a:spcBef>
                          <a:spcPts val="0"/>
                        </a:spcBef>
                        <a:spcAft>
                          <a:spcPts val="0"/>
                        </a:spcAft>
                        <a:buNone/>
                      </a:pPr>
                      <a:r>
                        <a:rPr lang="en" sz="300" b="0">
                          <a:latin typeface="Avenir"/>
                          <a:ea typeface="Avenir"/>
                          <a:cs typeface="Avenir"/>
                          <a:sym typeface="Avenir"/>
                        </a:rPr>
                        <a:t>Pup body weight (g)</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28.80±0.29</a:t>
                      </a:r>
                      <a:endParaRPr sz="200"/>
                    </a:p>
                  </a:txBody>
                  <a:tcPr marL="19200" marR="19200" marT="6150" marB="6150" anchor="ctr"/>
                </a:tc>
                <a:tc>
                  <a:txBody>
                    <a:bodyPr/>
                    <a:lstStyle/>
                    <a:p>
                      <a:pPr marL="0" marR="0" lvl="0" indent="0" algn="ctr" rtl="0">
                        <a:lnSpc>
                          <a:spcPct val="100000"/>
                        </a:lnSpc>
                        <a:spcBef>
                          <a:spcPts val="0"/>
                        </a:spcBef>
                        <a:spcAft>
                          <a:spcPts val="0"/>
                        </a:spcAft>
                        <a:buClr>
                          <a:schemeClr val="dk1"/>
                        </a:buClr>
                        <a:buSzPts val="300"/>
                        <a:buFont typeface="Avenir"/>
                        <a:buNone/>
                      </a:pPr>
                      <a:r>
                        <a:rPr lang="en" sz="300" b="0">
                          <a:latin typeface="Avenir"/>
                          <a:ea typeface="Avenir"/>
                          <a:cs typeface="Avenir"/>
                          <a:sym typeface="Avenir"/>
                        </a:rPr>
                        <a:t>28.90±0.78</a:t>
                      </a:r>
                      <a:endParaRPr sz="200"/>
                    </a:p>
                  </a:txBody>
                  <a:tcPr marL="19200" marR="19200" marT="6150" marB="6150" anchor="ctr"/>
                </a:tc>
              </a:tr>
            </a:tbl>
          </a:graphicData>
        </a:graphic>
      </p:graphicFrame>
      <p:pic>
        <p:nvPicPr>
          <p:cNvPr id="163" name="Google Shape;163;p25" descr="Lowshavings.png"/>
          <p:cNvPicPr preferRelativeResize="0"/>
          <p:nvPr/>
        </p:nvPicPr>
        <p:blipFill rotWithShape="1">
          <a:blip r:embed="rId12">
            <a:alphaModFix/>
          </a:blip>
          <a:srcRect/>
          <a:stretch/>
        </p:blipFill>
        <p:spPr>
          <a:xfrm>
            <a:off x="5829126" y="1551637"/>
            <a:ext cx="641701" cy="528800"/>
          </a:xfrm>
          <a:prstGeom prst="rect">
            <a:avLst/>
          </a:prstGeom>
          <a:noFill/>
          <a:ln>
            <a:noFill/>
          </a:ln>
        </p:spPr>
      </p:pic>
      <p:pic>
        <p:nvPicPr>
          <p:cNvPr id="164" name="Google Shape;164;p25"/>
          <p:cNvPicPr preferRelativeResize="0"/>
          <p:nvPr/>
        </p:nvPicPr>
        <p:blipFill rotWithShape="1">
          <a:blip r:embed="rId13">
            <a:alphaModFix/>
          </a:blip>
          <a:srcRect/>
          <a:stretch/>
        </p:blipFill>
        <p:spPr>
          <a:xfrm>
            <a:off x="4785075" y="1589613"/>
            <a:ext cx="1000669" cy="480301"/>
          </a:xfrm>
          <a:prstGeom prst="rect">
            <a:avLst/>
          </a:prstGeom>
          <a:noFill/>
          <a:ln>
            <a:noFill/>
          </a:ln>
        </p:spPr>
      </p:pic>
      <p:sp>
        <p:nvSpPr>
          <p:cNvPr id="165" name="Google Shape;165;p25"/>
          <p:cNvSpPr txBox="1"/>
          <p:nvPr/>
        </p:nvSpPr>
        <p:spPr>
          <a:xfrm>
            <a:off x="119250" y="2284825"/>
            <a:ext cx="4147800" cy="2021700"/>
          </a:xfrm>
          <a:prstGeom prst="rect">
            <a:avLst/>
          </a:prstGeom>
          <a:noFill/>
          <a:ln>
            <a:noFill/>
          </a:ln>
        </p:spPr>
        <p:txBody>
          <a:bodyPr spcFirstLastPara="1" wrap="square" lIns="16900" tIns="8450" rIns="16900" bIns="8450" anchor="t" anchorCtr="0">
            <a:noAutofit/>
          </a:bodyPr>
          <a:lstStyle/>
          <a:p>
            <a:pPr marL="0" marR="0" lvl="0" indent="0" algn="just" rtl="0">
              <a:spcBef>
                <a:spcPts val="0"/>
              </a:spcBef>
              <a:spcAft>
                <a:spcPts val="0"/>
              </a:spcAft>
              <a:buNone/>
            </a:pPr>
            <a:r>
              <a:rPr lang="en" sz="1000" b="1" dirty="0">
                <a:latin typeface="Avenir"/>
                <a:ea typeface="Avenir"/>
                <a:cs typeface="Avenir"/>
                <a:sym typeface="Avenir"/>
              </a:rPr>
              <a:t>Methods</a:t>
            </a:r>
            <a:endParaRPr sz="300" dirty="0"/>
          </a:p>
          <a:p>
            <a:pPr marL="0" lvl="0" indent="457200" algn="l" rtl="0">
              <a:lnSpc>
                <a:spcPct val="115000"/>
              </a:lnSpc>
              <a:spcBef>
                <a:spcPts val="0"/>
              </a:spcBef>
              <a:spcAft>
                <a:spcPts val="0"/>
              </a:spcAft>
              <a:buClr>
                <a:schemeClr val="dk1"/>
              </a:buClr>
              <a:buSzPts val="1100"/>
              <a:buFont typeface="Arial"/>
              <a:buNone/>
            </a:pPr>
            <a:r>
              <a:rPr lang="en" sz="700" dirty="0">
                <a:solidFill>
                  <a:schemeClr val="dk1"/>
                </a:solidFill>
                <a:latin typeface="Avenir"/>
                <a:ea typeface="Avenir"/>
                <a:cs typeface="Avenir"/>
                <a:sym typeface="Avenir"/>
              </a:rPr>
              <a:t>15 Long Evans rat pups, with equal male and females, were distributed between two treatment </a:t>
            </a:r>
            <a:r>
              <a:rPr lang="en" sz="700" dirty="0">
                <a:solidFill>
                  <a:schemeClr val="tx1"/>
                </a:solidFill>
                <a:latin typeface="Avenir"/>
                <a:ea typeface="Avenir"/>
                <a:cs typeface="Avenir"/>
                <a:sym typeface="Avenir"/>
              </a:rPr>
              <a:t>groups: </a:t>
            </a:r>
            <a:r>
              <a:rPr lang="en-US" sz="700" dirty="0" smtClean="0">
                <a:solidFill>
                  <a:schemeClr val="tx1"/>
                </a:solidFill>
                <a:latin typeface="Avenir"/>
                <a:ea typeface="Avenir"/>
                <a:cs typeface="Avenir"/>
                <a:sym typeface="Avenir"/>
              </a:rPr>
              <a:t>control </a:t>
            </a:r>
            <a:r>
              <a:rPr lang="en-US" sz="700" dirty="0" smtClean="0">
                <a:solidFill>
                  <a:schemeClr val="tx1"/>
                </a:solidFill>
                <a:latin typeface="Avenir"/>
                <a:ea typeface="Avenir"/>
                <a:cs typeface="Avenir"/>
                <a:sym typeface="Avenir"/>
              </a:rPr>
              <a:t>rearing or use of </a:t>
            </a:r>
            <a:r>
              <a:rPr lang="en" sz="700" dirty="0" smtClean="0">
                <a:solidFill>
                  <a:schemeClr val="tx1"/>
                </a:solidFill>
                <a:latin typeface="Avenir"/>
                <a:ea typeface="Avenir"/>
                <a:cs typeface="Avenir"/>
                <a:sym typeface="Avenir"/>
              </a:rPr>
              <a:t>the </a:t>
            </a:r>
            <a:r>
              <a:rPr lang="en" sz="700" dirty="0">
                <a:solidFill>
                  <a:schemeClr val="tx1"/>
                </a:solidFill>
                <a:latin typeface="Avenir"/>
                <a:ea typeface="Avenir"/>
                <a:cs typeface="Avenir"/>
                <a:sym typeface="Avenir"/>
              </a:rPr>
              <a:t>Scarcity-Adversity model of insufficient resources for nest building in rat pups aged PN8-12. This </a:t>
            </a:r>
            <a:r>
              <a:rPr lang="en-US" sz="700" dirty="0" smtClean="0">
                <a:solidFill>
                  <a:schemeClr val="tx1"/>
                </a:solidFill>
                <a:latin typeface="Avenir"/>
                <a:ea typeface="Avenir"/>
                <a:cs typeface="Avenir"/>
                <a:sym typeface="Avenir"/>
              </a:rPr>
              <a:t>adversity</a:t>
            </a:r>
            <a:r>
              <a:rPr lang="en-US" sz="700" dirty="0" smtClean="0">
                <a:solidFill>
                  <a:schemeClr val="tx1"/>
                </a:solidFill>
                <a:latin typeface="Avenir"/>
                <a:ea typeface="Avenir"/>
                <a:cs typeface="Avenir"/>
                <a:sym typeface="Avenir"/>
              </a:rPr>
              <a:t>-rearing </a:t>
            </a:r>
            <a:r>
              <a:rPr lang="en" sz="700" dirty="0" smtClean="0">
                <a:solidFill>
                  <a:schemeClr val="tx1"/>
                </a:solidFill>
                <a:latin typeface="Avenir"/>
                <a:ea typeface="Avenir"/>
                <a:cs typeface="Avenir"/>
                <a:sym typeface="Avenir"/>
              </a:rPr>
              <a:t>results </a:t>
            </a:r>
            <a:r>
              <a:rPr lang="en" sz="700" dirty="0">
                <a:solidFill>
                  <a:schemeClr val="tx1"/>
                </a:solidFill>
                <a:latin typeface="Avenir"/>
                <a:ea typeface="Avenir"/>
                <a:cs typeface="Avenir"/>
                <a:sym typeface="Avenir"/>
              </a:rPr>
              <a:t>in the mother adopting abusive behaviors towards the pups including stepping on the pups, dragging the pups, and transporting the pups roughly compared to controls. The control cages contain sufficient bedding </a:t>
            </a:r>
            <a:r>
              <a:rPr lang="en" sz="700" dirty="0">
                <a:solidFill>
                  <a:schemeClr val="dk1"/>
                </a:solidFill>
                <a:latin typeface="Avenir"/>
                <a:ea typeface="Avenir"/>
                <a:cs typeface="Avenir"/>
                <a:sym typeface="Avenir"/>
              </a:rPr>
              <a:t>for the mother to make a nest. BORIS ethology software and Ethovision are used to characterize and score mother and pup activity and interactions. </a:t>
            </a:r>
            <a:endParaRPr sz="700" dirty="0">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r>
              <a:rPr lang="en-US" sz="700" dirty="0">
                <a:solidFill>
                  <a:schemeClr val="dk1"/>
                </a:solidFill>
                <a:latin typeface="Avenir"/>
                <a:ea typeface="Avenir"/>
                <a:cs typeface="Avenir"/>
                <a:sym typeface="Avenir"/>
              </a:rPr>
              <a:t> </a:t>
            </a:r>
            <a:r>
              <a:rPr lang="en-US" sz="700" dirty="0" smtClean="0">
                <a:solidFill>
                  <a:schemeClr val="dk1"/>
                </a:solidFill>
                <a:latin typeface="Avenir"/>
                <a:ea typeface="Avenir"/>
                <a:cs typeface="Avenir"/>
                <a:sym typeface="Avenir"/>
              </a:rPr>
              <a:t>                  </a:t>
            </a:r>
            <a:r>
              <a:rPr lang="en" sz="700" dirty="0" smtClean="0">
                <a:solidFill>
                  <a:schemeClr val="dk1"/>
                </a:solidFill>
                <a:latin typeface="Avenir"/>
                <a:ea typeface="Avenir"/>
                <a:cs typeface="Avenir"/>
                <a:sym typeface="Avenir"/>
              </a:rPr>
              <a:t>To </a:t>
            </a:r>
            <a:r>
              <a:rPr lang="en" sz="700" dirty="0">
                <a:solidFill>
                  <a:schemeClr val="dk1"/>
                </a:solidFill>
                <a:latin typeface="Avenir"/>
                <a:ea typeface="Avenir"/>
                <a:cs typeface="Avenir"/>
                <a:sym typeface="Avenir"/>
              </a:rPr>
              <a:t>assess changes in the brain during the abuse at PN12, pups are injected with 2-Deoxy-D-glucose (2-DG) on the fifth day of the abusive condition (PN12). Following 2-DG injection, the pup is returned to the litter, behavior is recorded for 45 minutes, brains are removed-sliced-exposed to x-ray film for 5 days. The autoradiographs produced by the x-ray film is then digitized with greater areas of 2-DG uptake indicated by darker gray levels.</a:t>
            </a:r>
            <a:endParaRPr sz="700" dirty="0">
              <a:solidFill>
                <a:schemeClr val="dk1"/>
              </a:solidFill>
              <a:latin typeface="Avenir"/>
              <a:ea typeface="Avenir"/>
              <a:cs typeface="Avenir"/>
              <a:sym typeface="Avenir"/>
            </a:endParaRPr>
          </a:p>
          <a:p>
            <a:pPr marL="0" lvl="0" indent="0" algn="l" rtl="0">
              <a:lnSpc>
                <a:spcPct val="115000"/>
              </a:lnSpc>
              <a:spcBef>
                <a:spcPts val="0"/>
              </a:spcBef>
              <a:spcAft>
                <a:spcPts val="0"/>
              </a:spcAft>
              <a:buSzPts val="1100"/>
              <a:buNone/>
            </a:pPr>
            <a:r>
              <a:rPr lang="en-US" sz="700" dirty="0">
                <a:solidFill>
                  <a:schemeClr val="dk1"/>
                </a:solidFill>
                <a:latin typeface="Avenir"/>
                <a:ea typeface="Avenir"/>
                <a:cs typeface="Avenir"/>
                <a:sym typeface="Avenir"/>
              </a:rPr>
              <a:t> </a:t>
            </a:r>
            <a:r>
              <a:rPr lang="en-US" sz="700" dirty="0" smtClean="0">
                <a:solidFill>
                  <a:schemeClr val="dk1"/>
                </a:solidFill>
                <a:latin typeface="Avenir"/>
                <a:ea typeface="Avenir"/>
                <a:cs typeface="Avenir"/>
                <a:sym typeface="Avenir"/>
              </a:rPr>
              <a:t>                  </a:t>
            </a:r>
            <a:r>
              <a:rPr lang="en" sz="700" dirty="0" smtClean="0">
                <a:solidFill>
                  <a:schemeClr val="dk1"/>
                </a:solidFill>
                <a:latin typeface="Avenir"/>
                <a:ea typeface="Avenir"/>
                <a:cs typeface="Avenir"/>
                <a:sym typeface="Avenir"/>
              </a:rPr>
              <a:t>Regions </a:t>
            </a:r>
            <a:r>
              <a:rPr lang="en" sz="700" dirty="0">
                <a:solidFill>
                  <a:schemeClr val="dk1"/>
                </a:solidFill>
                <a:latin typeface="Avenir"/>
                <a:ea typeface="Avenir"/>
                <a:cs typeface="Avenir"/>
                <a:sym typeface="Avenir"/>
              </a:rPr>
              <a:t>of the amygdala were quantitatively assessed for neural activity, including the lateral amygdala in the dorsal lateral </a:t>
            </a:r>
            <a:r>
              <a:rPr lang="en" sz="700" dirty="0" smtClean="0">
                <a:solidFill>
                  <a:schemeClr val="dk1"/>
                </a:solidFill>
                <a:latin typeface="Avenir"/>
                <a:ea typeface="Avenir"/>
                <a:cs typeface="Avenir"/>
                <a:sym typeface="Avenir"/>
              </a:rPr>
              <a:t>areas, </a:t>
            </a:r>
            <a:r>
              <a:rPr lang="en" sz="700" dirty="0">
                <a:solidFill>
                  <a:schemeClr val="dk1"/>
                </a:solidFill>
                <a:latin typeface="Avenir"/>
                <a:ea typeface="Avenir"/>
                <a:cs typeface="Avenir"/>
                <a:sym typeface="Avenir"/>
              </a:rPr>
              <a:t>subdivisions of the basolateral amygdala </a:t>
            </a:r>
            <a:r>
              <a:rPr lang="en" sz="700" dirty="0" smtClean="0">
                <a:solidFill>
                  <a:schemeClr val="dk1"/>
                </a:solidFill>
                <a:latin typeface="Avenir"/>
                <a:ea typeface="Avenir"/>
                <a:cs typeface="Avenir"/>
                <a:sym typeface="Avenir"/>
              </a:rPr>
              <a:t>and </a:t>
            </a:r>
            <a:r>
              <a:rPr lang="en" sz="700" dirty="0">
                <a:solidFill>
                  <a:schemeClr val="dk1"/>
                </a:solidFill>
                <a:latin typeface="Avenir"/>
                <a:ea typeface="Avenir"/>
                <a:cs typeface="Avenir"/>
                <a:sym typeface="Avenir"/>
              </a:rPr>
              <a:t>the central </a:t>
            </a:r>
            <a:r>
              <a:rPr lang="en" sz="700" dirty="0" smtClean="0">
                <a:solidFill>
                  <a:schemeClr val="dk1"/>
                </a:solidFill>
                <a:latin typeface="Avenir"/>
                <a:ea typeface="Avenir"/>
                <a:cs typeface="Avenir"/>
                <a:sym typeface="Avenir"/>
              </a:rPr>
              <a:t>amygdala</a:t>
            </a:r>
            <a:r>
              <a:rPr lang="en-US" sz="700" dirty="0" smtClean="0">
                <a:solidFill>
                  <a:schemeClr val="dk1"/>
                </a:solidFill>
                <a:latin typeface="Avenir"/>
                <a:ea typeface="Avenir"/>
                <a:cs typeface="Avenir"/>
                <a:sym typeface="Avenir"/>
              </a:rPr>
              <a:t>.</a:t>
            </a:r>
            <a:endParaRPr sz="700" dirty="0">
              <a:solidFill>
                <a:schemeClr val="dk1"/>
              </a:solidFill>
              <a:latin typeface="Avenir"/>
              <a:ea typeface="Avenir"/>
              <a:cs typeface="Avenir"/>
              <a:sym typeface="Avenir"/>
            </a:endParaRPr>
          </a:p>
        </p:txBody>
      </p:sp>
      <p:sp>
        <p:nvSpPr>
          <p:cNvPr id="166" name="Google Shape;166;p25"/>
          <p:cNvSpPr/>
          <p:nvPr/>
        </p:nvSpPr>
        <p:spPr>
          <a:xfrm>
            <a:off x="4496463" y="2384384"/>
            <a:ext cx="884100" cy="97500"/>
          </a:xfrm>
          <a:prstGeom prst="rect">
            <a:avLst/>
          </a:prstGeom>
          <a:solidFill>
            <a:srgbClr val="1F548F"/>
          </a:solidFill>
          <a:ln w="9525" cap="flat" cmpd="sng">
            <a:solidFill>
              <a:srgbClr val="1F548F"/>
            </a:solidFill>
            <a:prstDash val="solid"/>
            <a:miter lim="800000"/>
            <a:headEnd type="none" w="sm" len="sm"/>
            <a:tailEnd type="none" w="sm" len="sm"/>
          </a:ln>
        </p:spPr>
        <p:txBody>
          <a:bodyPr spcFirstLastPara="1" wrap="square" lIns="16900" tIns="8450" rIns="16900" bIns="8450" anchor="ctr" anchorCtr="0">
            <a:noAutofit/>
          </a:bodyPr>
          <a:lstStyle/>
          <a:p>
            <a:pPr marL="0" marR="0" lvl="0" indent="0" algn="ctr" rtl="0">
              <a:spcBef>
                <a:spcPts val="0"/>
              </a:spcBef>
              <a:spcAft>
                <a:spcPts val="0"/>
              </a:spcAft>
              <a:buNone/>
            </a:pPr>
            <a:endParaRPr sz="300">
              <a:solidFill>
                <a:schemeClr val="accent6"/>
              </a:solidFill>
              <a:latin typeface="Calibri"/>
              <a:ea typeface="Calibri"/>
              <a:cs typeface="Calibri"/>
              <a:sym typeface="Calibri"/>
            </a:endParaRPr>
          </a:p>
        </p:txBody>
      </p:sp>
      <p:sp>
        <p:nvSpPr>
          <p:cNvPr id="167" name="Google Shape;167;p25"/>
          <p:cNvSpPr/>
          <p:nvPr/>
        </p:nvSpPr>
        <p:spPr>
          <a:xfrm>
            <a:off x="4496475" y="2370880"/>
            <a:ext cx="1122900" cy="124500"/>
          </a:xfrm>
          <a:prstGeom prst="rect">
            <a:avLst/>
          </a:prstGeom>
          <a:noFill/>
          <a:ln>
            <a:noFill/>
          </a:ln>
        </p:spPr>
        <p:txBody>
          <a:bodyPr spcFirstLastPara="1" wrap="square" lIns="16900" tIns="8450" rIns="16900" bIns="8450" anchor="t" anchorCtr="0">
            <a:noAutofit/>
          </a:bodyPr>
          <a:lstStyle/>
          <a:p>
            <a:pPr marL="0" marR="0" lvl="0" indent="0" algn="l" rtl="0">
              <a:spcBef>
                <a:spcPts val="0"/>
              </a:spcBef>
              <a:spcAft>
                <a:spcPts val="0"/>
              </a:spcAft>
              <a:buNone/>
            </a:pPr>
            <a:r>
              <a:rPr lang="en" sz="700" b="1">
                <a:solidFill>
                  <a:schemeClr val="lt1"/>
                </a:solidFill>
                <a:latin typeface="Avenir"/>
                <a:ea typeface="Avenir"/>
                <a:cs typeface="Avenir"/>
                <a:sym typeface="Avenir"/>
              </a:rPr>
              <a:t>2 - Brain Analysis </a:t>
            </a:r>
            <a:endParaRPr sz="300"/>
          </a:p>
        </p:txBody>
      </p:sp>
      <p:pic>
        <p:nvPicPr>
          <p:cNvPr id="168" name="Google Shape;168;p25"/>
          <p:cNvPicPr preferRelativeResize="0"/>
          <p:nvPr/>
        </p:nvPicPr>
        <p:blipFill rotWithShape="1">
          <a:blip r:embed="rId14">
            <a:alphaModFix/>
          </a:blip>
          <a:srcRect/>
          <a:stretch/>
        </p:blipFill>
        <p:spPr>
          <a:xfrm>
            <a:off x="4571997" y="2768587"/>
            <a:ext cx="387692" cy="641701"/>
          </a:xfrm>
          <a:prstGeom prst="rect">
            <a:avLst/>
          </a:prstGeom>
          <a:noFill/>
          <a:ln>
            <a:noFill/>
          </a:ln>
        </p:spPr>
      </p:pic>
      <p:cxnSp>
        <p:nvCxnSpPr>
          <p:cNvPr id="169" name="Google Shape;169;p25"/>
          <p:cNvCxnSpPr/>
          <p:nvPr/>
        </p:nvCxnSpPr>
        <p:spPr>
          <a:xfrm>
            <a:off x="4128" y="893926"/>
            <a:ext cx="9273300" cy="5700"/>
          </a:xfrm>
          <a:prstGeom prst="straightConnector1">
            <a:avLst/>
          </a:prstGeom>
          <a:noFill/>
          <a:ln w="76200" cap="flat" cmpd="sng">
            <a:solidFill>
              <a:srgbClr val="1F548F"/>
            </a:solidFill>
            <a:prstDash val="solid"/>
            <a:miter lim="800000"/>
            <a:headEnd type="none" w="sm" len="sm"/>
            <a:tailEnd type="none" w="sm" len="sm"/>
          </a:ln>
        </p:spPr>
      </p:cxnSp>
      <p:pic>
        <p:nvPicPr>
          <p:cNvPr id="170" name="Google Shape;170;p25"/>
          <p:cNvPicPr preferRelativeResize="0"/>
          <p:nvPr/>
        </p:nvPicPr>
        <p:blipFill>
          <a:blip r:embed="rId15">
            <a:alphaModFix/>
          </a:blip>
          <a:stretch>
            <a:fillRect/>
          </a:stretch>
        </p:blipFill>
        <p:spPr>
          <a:xfrm>
            <a:off x="7925997" y="369468"/>
            <a:ext cx="1122900" cy="454920"/>
          </a:xfrm>
          <a:prstGeom prst="rect">
            <a:avLst/>
          </a:prstGeom>
          <a:noFill/>
          <a:ln>
            <a:noFill/>
          </a:ln>
        </p:spPr>
      </p:pic>
      <p:cxnSp>
        <p:nvCxnSpPr>
          <p:cNvPr id="171" name="Google Shape;171;p25"/>
          <p:cNvCxnSpPr/>
          <p:nvPr/>
        </p:nvCxnSpPr>
        <p:spPr>
          <a:xfrm>
            <a:off x="-919847" y="2212851"/>
            <a:ext cx="5060400" cy="3300"/>
          </a:xfrm>
          <a:prstGeom prst="straightConnector1">
            <a:avLst/>
          </a:prstGeom>
          <a:noFill/>
          <a:ln w="76200" cap="flat" cmpd="sng">
            <a:solidFill>
              <a:srgbClr val="1F548F"/>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630</Words>
  <Application>Microsoft Macintosh PowerPoint</Application>
  <PresentationFormat>On-screen Show (16:9)</PresentationFormat>
  <Paragraphs>57</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Simple Light</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Emma Wood</cp:lastModifiedBy>
  <cp:revision>4</cp:revision>
  <dcterms:modified xsi:type="dcterms:W3CDTF">2020-03-07T20:42:50Z</dcterms:modified>
</cp:coreProperties>
</file>