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a Clair" initials="AC" lastIdx="5" clrIdx="0"/>
  <p:cmAuthor id="2" name="Jamie Dunaev" initials="JD" lastIdx="1" clrIdx="1">
    <p:extLst>
      <p:ext uri="{19B8F6BF-5375-455C-9EA6-DF929625EA0E}">
        <p15:presenceInfo xmlns:p15="http://schemas.microsoft.com/office/powerpoint/2012/main" userId="1c734c7ce230135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F8EED4"/>
    <a:srgbClr val="9B0000"/>
    <a:srgbClr val="FDFBF5"/>
    <a:srgbClr val="A50021"/>
    <a:srgbClr val="EAE8EB"/>
    <a:srgbClr val="AB79FF"/>
    <a:srgbClr val="9437FF"/>
    <a:srgbClr val="7D44C8"/>
    <a:srgbClr val="6638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758"/>
    <p:restoredTop sz="94683"/>
  </p:normalViewPr>
  <p:slideViewPr>
    <p:cSldViewPr snapToGrid="0" snapToObjects="1">
      <p:cViewPr>
        <p:scale>
          <a:sx n="30" d="100"/>
          <a:sy n="30" d="100"/>
        </p:scale>
        <p:origin x="133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379A8-4B78-A642-8F5E-FF6F8C079934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D6024-1C09-9247-8390-A15B8441F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918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7D6024-1C09-9247-8390-A15B8441FA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7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81E2-19FD-034C-9EF7-599BFCAC513E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7B9C-DE50-A741-A8A5-FC453A38F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286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81E2-19FD-034C-9EF7-599BFCAC513E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7B9C-DE50-A741-A8A5-FC453A38F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223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81E2-19FD-034C-9EF7-599BFCAC513E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7B9C-DE50-A741-A8A5-FC453A38F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15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81E2-19FD-034C-9EF7-599BFCAC513E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7B9C-DE50-A741-A8A5-FC453A38F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050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81E2-19FD-034C-9EF7-599BFCAC513E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7B9C-DE50-A741-A8A5-FC453A38F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863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81E2-19FD-034C-9EF7-599BFCAC513E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7B9C-DE50-A741-A8A5-FC453A38F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530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81E2-19FD-034C-9EF7-599BFCAC513E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7B9C-DE50-A741-A8A5-FC453A38F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0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81E2-19FD-034C-9EF7-599BFCAC513E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7B9C-DE50-A741-A8A5-FC453A38F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661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81E2-19FD-034C-9EF7-599BFCAC513E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7B9C-DE50-A741-A8A5-FC453A38F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015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81E2-19FD-034C-9EF7-599BFCAC513E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7B9C-DE50-A741-A8A5-FC453A38F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59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81E2-19FD-034C-9EF7-599BFCAC513E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7B9C-DE50-A741-A8A5-FC453A38F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45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81E2-19FD-034C-9EF7-599BFCAC513E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D7B9C-DE50-A741-A8A5-FC453A38F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48000">
              <a:schemeClr val="accent2">
                <a:lumMod val="0"/>
                <a:lumOff val="100000"/>
              </a:schemeClr>
            </a:gs>
            <a:gs pos="86000">
              <a:schemeClr val="accent2">
                <a:lumMod val="10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92;p14">
            <a:extLst>
              <a:ext uri="{FF2B5EF4-FFF2-40B4-BE49-F238E27FC236}">
                <a16:creationId xmlns:a16="http://schemas.microsoft.com/office/drawing/2014/main" id="{BF8C3F16-AC7B-48D4-B147-4B6171B841D6}"/>
              </a:ext>
            </a:extLst>
          </p:cNvPr>
          <p:cNvSpPr/>
          <p:nvPr/>
        </p:nvSpPr>
        <p:spPr>
          <a:xfrm>
            <a:off x="-1597255" y="3725713"/>
            <a:ext cx="19363054" cy="12967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3200" tIns="48750" rIns="2743200" bIns="48750" anchor="t" anchorCtr="0">
            <a:noAutofit/>
          </a:bodyPr>
          <a:lstStyle/>
          <a:p>
            <a:pPr algn="ctr" defTabSz="914400">
              <a:buClr>
                <a:srgbClr val="000000"/>
              </a:buClr>
              <a:buFont typeface="Arial"/>
              <a:buNone/>
            </a:pPr>
            <a:r>
              <a:rPr lang="en-US" sz="8000" b="1" kern="0" dirty="0">
                <a:solidFill>
                  <a:srgbClr val="ED7D31"/>
                </a:solidFill>
                <a:latin typeface="Arial" panose="020B0604020202020204" pitchFamily="34" charset="0"/>
                <a:ea typeface="Arimo"/>
                <a:cs typeface="Arial" panose="020B0604020202020204" pitchFamily="34" charset="0"/>
                <a:sym typeface="Arimo"/>
              </a:rPr>
              <a:t>Sometimes it’s good, sometimes it’s bad: Intergroup contact, personality, and weight bias</a:t>
            </a:r>
            <a:r>
              <a:rPr lang="en-US" sz="6600" kern="0" dirty="0">
                <a:solidFill>
                  <a:srgbClr val="000000"/>
                </a:solidFill>
                <a:latin typeface="Arial" panose="020B0604020202020204" pitchFamily="34" charset="0"/>
                <a:ea typeface="Arimo"/>
                <a:cs typeface="Arial" panose="020B0604020202020204" pitchFamily="34" charset="0"/>
                <a:sym typeface="Arimo"/>
              </a:rPr>
              <a:t/>
            </a:r>
            <a:br>
              <a:rPr lang="en-US" sz="6600" kern="0" dirty="0">
                <a:solidFill>
                  <a:srgbClr val="000000"/>
                </a:solidFill>
                <a:latin typeface="Arial" panose="020B0604020202020204" pitchFamily="34" charset="0"/>
                <a:ea typeface="Arimo"/>
                <a:cs typeface="Arial" panose="020B0604020202020204" pitchFamily="34" charset="0"/>
                <a:sym typeface="Arimo"/>
              </a:rPr>
            </a:br>
            <a:r>
              <a:rPr lang="en-US" sz="4400" kern="0" dirty="0">
                <a:solidFill>
                  <a:srgbClr val="000000"/>
                </a:solidFill>
                <a:latin typeface="Arial" panose="020B0604020202020204" pitchFamily="34" charset="0"/>
                <a:ea typeface="Arimo"/>
                <a:cs typeface="Arial" panose="020B0604020202020204" pitchFamily="34" charset="0"/>
                <a:sym typeface="Arimo"/>
              </a:rPr>
              <a:t>Caitlyn Kliniewski, Aliyah Jones, Tyler Chui, German </a:t>
            </a:r>
            <a:r>
              <a:rPr lang="en-US" sz="4400" kern="0" dirty="0" err="1">
                <a:solidFill>
                  <a:srgbClr val="000000"/>
                </a:solidFill>
                <a:latin typeface="Arial" panose="020B0604020202020204" pitchFamily="34" charset="0"/>
                <a:ea typeface="Arimo"/>
                <a:cs typeface="Arial" panose="020B0604020202020204" pitchFamily="34" charset="0"/>
                <a:sym typeface="Arimo"/>
              </a:rPr>
              <a:t>Laverde</a:t>
            </a:r>
            <a:r>
              <a:rPr lang="en-US" sz="4400" kern="0" dirty="0">
                <a:solidFill>
                  <a:srgbClr val="000000"/>
                </a:solidFill>
                <a:latin typeface="Arial" panose="020B0604020202020204" pitchFamily="34" charset="0"/>
                <a:ea typeface="Arimo"/>
                <a:cs typeface="Arial" panose="020B0604020202020204" pitchFamily="34" charset="0"/>
                <a:sym typeface="Arimo"/>
              </a:rPr>
              <a:t>, Robert Hughes, Israr Ahmad, Carly Demarco, &amp; Jamie Dunaev</a:t>
            </a:r>
            <a:r>
              <a:rPr lang="en-US" sz="3200" kern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mo"/>
                <a:cs typeface="Arial" panose="020B0604020202020204" pitchFamily="34" charset="0"/>
                <a:sym typeface="Arimo"/>
              </a:rPr>
              <a:t/>
            </a:r>
            <a:br>
              <a:rPr lang="en-US" sz="3200" kern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mo"/>
                <a:cs typeface="Arial" panose="020B0604020202020204" pitchFamily="34" charset="0"/>
                <a:sym typeface="Arimo"/>
              </a:rPr>
            </a:br>
            <a:r>
              <a:rPr lang="en-US" sz="3200" kern="0" dirty="0">
                <a:solidFill>
                  <a:srgbClr val="ED7D31"/>
                </a:solidFill>
                <a:latin typeface="Arial" panose="020B0604020202020204" pitchFamily="34" charset="0"/>
                <a:ea typeface="Arimo"/>
                <a:cs typeface="Arial" panose="020B0604020202020204" pitchFamily="34" charset="0"/>
                <a:sym typeface="Arimo"/>
              </a:rPr>
              <a:t>Rutgers University-Camden</a:t>
            </a:r>
            <a:endParaRPr sz="3200" kern="0" dirty="0">
              <a:solidFill>
                <a:srgbClr val="ED7D31"/>
              </a:solidFill>
              <a:latin typeface="Arial" panose="020B0604020202020204" pitchFamily="34" charset="0"/>
              <a:ea typeface="Arimo"/>
              <a:cs typeface="Arial" panose="020B0604020202020204" pitchFamily="34" charset="0"/>
              <a:sym typeface="Arimo"/>
            </a:endParaRPr>
          </a:p>
        </p:txBody>
      </p:sp>
      <p:sp>
        <p:nvSpPr>
          <p:cNvPr id="30" name="Google Shape;105;p14">
            <a:extLst>
              <a:ext uri="{FF2B5EF4-FFF2-40B4-BE49-F238E27FC236}">
                <a16:creationId xmlns:a16="http://schemas.microsoft.com/office/drawing/2014/main" id="{A186BE93-1688-4BA9-A946-D06C3426C236}"/>
              </a:ext>
            </a:extLst>
          </p:cNvPr>
          <p:cNvSpPr/>
          <p:nvPr/>
        </p:nvSpPr>
        <p:spPr>
          <a:xfrm>
            <a:off x="15490485" y="737241"/>
            <a:ext cx="14653168" cy="1463040"/>
          </a:xfrm>
          <a:prstGeom prst="rect">
            <a:avLst/>
          </a:prstGeom>
          <a:solidFill>
            <a:srgbClr val="ED7D31"/>
          </a:solidFill>
          <a:ln w="762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i="0" u="none" strike="noStrike" cap="none" dirty="0">
                <a:solidFill>
                  <a:srgbClr val="FFFFFF"/>
                </a:solidFill>
                <a:latin typeface="Arial" panose="020B0604020202020204" pitchFamily="34" charset="0"/>
                <a:ea typeface="Arimo"/>
                <a:cs typeface="Arial" panose="020B0604020202020204" pitchFamily="34" charset="0"/>
                <a:sym typeface="Arimo"/>
              </a:rPr>
              <a:t>Introduction</a:t>
            </a:r>
            <a:endParaRPr sz="66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Google Shape;97;p14">
            <a:extLst>
              <a:ext uri="{FF2B5EF4-FFF2-40B4-BE49-F238E27FC236}">
                <a16:creationId xmlns:a16="http://schemas.microsoft.com/office/drawing/2014/main" id="{74411E06-4364-4A0E-8705-4899DB62A518}"/>
              </a:ext>
            </a:extLst>
          </p:cNvPr>
          <p:cNvSpPr/>
          <p:nvPr/>
        </p:nvSpPr>
        <p:spPr>
          <a:xfrm>
            <a:off x="15475396" y="8952549"/>
            <a:ext cx="14653168" cy="1459884"/>
          </a:xfrm>
          <a:prstGeom prst="rect">
            <a:avLst/>
          </a:prstGeom>
          <a:solidFill>
            <a:srgbClr val="ED7D31"/>
          </a:solidFill>
          <a:ln w="762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i="0" u="none" strike="noStrike" cap="none" dirty="0">
                <a:solidFill>
                  <a:srgbClr val="FFFFFF"/>
                </a:solidFill>
                <a:latin typeface="Arial" panose="020B0604020202020204" pitchFamily="34" charset="0"/>
                <a:ea typeface="Arimo"/>
                <a:cs typeface="Arial" panose="020B0604020202020204" pitchFamily="34" charset="0"/>
                <a:sym typeface="Arimo"/>
              </a:rPr>
              <a:t>Methods</a:t>
            </a:r>
            <a:endParaRPr sz="6000" b="1" i="0" u="none" strike="noStrike" cap="none" dirty="0">
              <a:solidFill>
                <a:srgbClr val="FFFFFF"/>
              </a:solidFill>
              <a:latin typeface="Arial" panose="020B0604020202020204" pitchFamily="34" charset="0"/>
              <a:ea typeface="Arimo"/>
              <a:cs typeface="Arial" panose="020B0604020202020204" pitchFamily="34" charset="0"/>
              <a:sym typeface="Arimo"/>
            </a:endParaRPr>
          </a:p>
        </p:txBody>
      </p:sp>
      <p:sp>
        <p:nvSpPr>
          <p:cNvPr id="36" name="Text Box 15">
            <a:extLst>
              <a:ext uri="{FF2B5EF4-FFF2-40B4-BE49-F238E27FC236}">
                <a16:creationId xmlns:a16="http://schemas.microsoft.com/office/drawing/2014/main" id="{CADC7FF7-40D3-4DBC-AA1C-E8F5C4C30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692" y="31787181"/>
            <a:ext cx="42009818" cy="769437"/>
          </a:xfrm>
          <a:prstGeom prst="rect">
            <a:avLst/>
          </a:prstGeom>
          <a:solidFill>
            <a:srgbClr val="ED7D3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 lIns="91436" tIns="45718" rIns="91436" bIns="45718">
            <a:spAutoFit/>
          </a:bodyPr>
          <a:lstStyle/>
          <a:p>
            <a:pPr algn="ctr" defTabSz="4389263"/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Presented at the Annual Meeting of the Eastern Psychological Association 2020, Boston, MA. For further information, contact jamie.dunaev@gmail.com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126A012-16A7-47D0-B2B3-7530B2702D33}"/>
              </a:ext>
            </a:extLst>
          </p:cNvPr>
          <p:cNvSpPr/>
          <p:nvPr/>
        </p:nvSpPr>
        <p:spPr>
          <a:xfrm>
            <a:off x="30852148" y="737241"/>
            <a:ext cx="12098362" cy="1459885"/>
          </a:xfrm>
          <a:prstGeom prst="rect">
            <a:avLst/>
          </a:prstGeom>
          <a:solidFill>
            <a:srgbClr val="ED7D3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8172006-575D-41C8-A50D-6BCDA0457DA2}"/>
              </a:ext>
            </a:extLst>
          </p:cNvPr>
          <p:cNvSpPr/>
          <p:nvPr/>
        </p:nvSpPr>
        <p:spPr>
          <a:xfrm>
            <a:off x="30783166" y="18854828"/>
            <a:ext cx="12167344" cy="1459884"/>
          </a:xfrm>
          <a:prstGeom prst="rect">
            <a:avLst/>
          </a:prstGeom>
          <a:solidFill>
            <a:srgbClr val="ED7D3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7158DA5C-9193-41DE-9527-23D47E6F2F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9491" y="-951210"/>
            <a:ext cx="9909563" cy="5616587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4C678BAF-C994-4903-B837-EAEACB6D91BC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638302" y="22708084"/>
            <a:ext cx="10891940" cy="8277867"/>
          </a:xfrm>
          <a:prstGeom prst="rect">
            <a:avLst/>
          </a:prstGeom>
        </p:spPr>
      </p:pic>
      <p:pic>
        <p:nvPicPr>
          <p:cNvPr id="1038" name="Picture 14" descr="Image result for thought bubble no background">
            <a:extLst>
              <a:ext uri="{FF2B5EF4-FFF2-40B4-BE49-F238E27FC236}">
                <a16:creationId xmlns:a16="http://schemas.microsoft.com/office/drawing/2014/main" id="{61965232-64BD-4B1F-BEF6-FFF90B20DC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duotone>
              <a:srgbClr val="ED7D31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foregroundMark x1="38452" y1="77974" x2="38452" y2="77974"/>
                        <a14:foregroundMark x1="38929" y1="73568" x2="38929" y2="73568"/>
                        <a14:foregroundMark x1="37738" y1="73789" x2="37738" y2="73789"/>
                        <a14:foregroundMark x1="34524" y1="80396" x2="34524" y2="80396"/>
                        <a14:foregroundMark x1="31905" y1="87445" x2="31905" y2="87445"/>
                        <a14:foregroundMark x1="44881" y1="10793" x2="44881" y2="10793"/>
                        <a14:foregroundMark x1="44524" y1="10352" x2="44524" y2="10352"/>
                        <a14:foregroundMark x1="89762" y1="39207" x2="89762" y2="39207"/>
                        <a14:backgroundMark x1="34643" y1="79956" x2="34643" y2="79956"/>
                        <a14:backgroundMark x1="34286" y1="80617" x2="34286" y2="80617"/>
                        <a14:backgroundMark x1="34524" y1="79515" x2="34524" y2="79515"/>
                        <a14:backgroundMark x1="34524" y1="79515" x2="34524" y2="79515"/>
                        <a14:backgroundMark x1="34405" y1="79515" x2="34405" y2="79515"/>
                        <a14:backgroundMark x1="34286" y1="80176" x2="34286" y2="80176"/>
                        <a14:backgroundMark x1="34286" y1="80396" x2="34286" y2="80396"/>
                      </a14:backgroundRemoval>
                    </a14:imgEffect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5608" y="11041387"/>
            <a:ext cx="16603161" cy="14054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Rectangle 59">
            <a:extLst>
              <a:ext uri="{FF2B5EF4-FFF2-40B4-BE49-F238E27FC236}">
                <a16:creationId xmlns:a16="http://schemas.microsoft.com/office/drawing/2014/main" id="{E0E184BD-21B8-4B81-A069-AEDC3FD5663A}"/>
              </a:ext>
            </a:extLst>
          </p:cNvPr>
          <p:cNvSpPr/>
          <p:nvPr/>
        </p:nvSpPr>
        <p:spPr>
          <a:xfrm>
            <a:off x="2929954" y="14237673"/>
            <a:ext cx="108919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solidFill>
                  <a:srgbClr val="ED7D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 intergroup contact was more frequent than negative contact, but negative contact had a stronger influence on negative weight-based attitudes.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0EA174DA-4671-4A49-8D6C-30D6E5369F4D}"/>
              </a:ext>
            </a:extLst>
          </p:cNvPr>
          <p:cNvSpPr/>
          <p:nvPr/>
        </p:nvSpPr>
        <p:spPr>
          <a:xfrm>
            <a:off x="15490484" y="2452483"/>
            <a:ext cx="14653169" cy="6247864"/>
          </a:xfrm>
          <a:prstGeom prst="rect">
            <a:avLst/>
          </a:prstGeom>
          <a:solidFill>
            <a:schemeClr val="bg1"/>
          </a:solidFill>
          <a:ln>
            <a:solidFill>
              <a:srgbClr val="ED7D31"/>
            </a:solidFill>
          </a:ln>
        </p:spPr>
        <p:txBody>
          <a:bodyPr wrap="square">
            <a:spAutoFit/>
          </a:bodyPr>
          <a:lstStyle/>
          <a:p>
            <a:pPr marL="571500" indent="-571500">
              <a:buClr>
                <a:srgbClr val="ED7D31"/>
              </a:buClr>
              <a:buFont typeface="Arial" panose="020B0604020202020204" pitchFamily="34" charset="0"/>
              <a:buChar char="•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Higher body-weight individuals are frequently stigmatized and face prejudice and discrimination in various domains.</a:t>
            </a:r>
          </a:p>
          <a:p>
            <a:pPr marL="571500" indent="-571500">
              <a:buClr>
                <a:srgbClr val="ED7D31"/>
              </a:buClr>
              <a:buFont typeface="Arial" panose="020B0604020202020204" pitchFamily="34" charset="0"/>
              <a:buChar char="•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Less is known about effective means for reducing weight bias. </a:t>
            </a:r>
          </a:p>
          <a:p>
            <a:pPr marL="571500" indent="-571500">
              <a:buClr>
                <a:srgbClr val="ED7D31"/>
              </a:buClr>
              <a:buFont typeface="Arial" panose="020B0604020202020204" pitchFamily="34" charset="0"/>
              <a:buChar char="•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One strategy that has shown success in other areas of prejudice reduction, yet is less tested for weight bias reduction, is intergroup contact.</a:t>
            </a:r>
          </a:p>
          <a:p>
            <a:pPr marL="571500" indent="-571500">
              <a:buClr>
                <a:srgbClr val="ED7D31"/>
              </a:buClr>
              <a:buFont typeface="Arial" panose="020B0604020202020204" pitchFamily="34" charset="0"/>
              <a:buChar char="•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The purpose of this study was to examine the differential effects of positive and negative intergroup contact on weight bias.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E06D6DAB-0C00-4E95-A0E8-71ABA88ABC27}"/>
              </a:ext>
            </a:extLst>
          </p:cNvPr>
          <p:cNvSpPr/>
          <p:nvPr/>
        </p:nvSpPr>
        <p:spPr>
          <a:xfrm>
            <a:off x="15490485" y="10681009"/>
            <a:ext cx="14653169" cy="11787842"/>
          </a:xfrm>
          <a:prstGeom prst="rect">
            <a:avLst/>
          </a:prstGeom>
          <a:solidFill>
            <a:schemeClr val="bg1"/>
          </a:solidFill>
          <a:ln>
            <a:solidFill>
              <a:srgbClr val="ED7D31"/>
            </a:solidFill>
          </a:ln>
        </p:spPr>
        <p:txBody>
          <a:bodyPr wrap="square">
            <a:spAutoFit/>
          </a:bodyPr>
          <a:lstStyle/>
          <a:p>
            <a:pPr marL="571500" indent="-571500">
              <a:buClr>
                <a:srgbClr val="ED7D31"/>
              </a:buClr>
              <a:buFont typeface="Arial" panose="020B0604020202020204" pitchFamily="34" charset="0"/>
              <a:buChar char="•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Participants (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= 317) were recruited from a northeastern university, and the study was completed entirely online. </a:t>
            </a:r>
          </a:p>
          <a:p>
            <a:pPr marL="571500" indent="-571500">
              <a:buClr>
                <a:srgbClr val="ED7D31"/>
              </a:buClr>
              <a:buFont typeface="Arial" panose="020B0604020202020204" pitchFamily="34" charset="0"/>
              <a:buChar char="•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The sample was majority female (72.2%), the average age was 19.79 (</a:t>
            </a:r>
            <a:r>
              <a:rPr lang="en-US" sz="4000" i="1" dirty="0" err="1">
                <a:latin typeface="Arial" panose="020B0604020202020204" pitchFamily="34" charset="0"/>
                <a:cs typeface="Arial" panose="020B0604020202020204" pitchFamily="34" charset="0"/>
              </a:rPr>
              <a:t>sd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= 3.57), and the average BMI was 21.62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(</a:t>
            </a:r>
            <a:r>
              <a:rPr lang="en-US" sz="4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sd</a:t>
            </a:r>
            <a:r>
              <a:rPr lang="en-US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= 1.93) (*only data for participants who did not identify as ‘overweight’ or ‘obese’ were used in these analyses)</a:t>
            </a:r>
          </a:p>
          <a:p>
            <a:pPr marL="571500" indent="-571500">
              <a:buClr>
                <a:srgbClr val="ED7D31"/>
              </a:buClr>
              <a:buFont typeface="Arial" panose="020B0604020202020204" pitchFamily="34" charset="0"/>
              <a:buChar char="•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After providing consent, participants completed the Need for Cognitive Closure scale (NCF; Roets &amp; Van Hiel, 2011), the Right Wing Authoritarianism scale (RWA; Altemeyer, 1981, modified by Roets and Van Hiel), and the Social Dominance Orientation scale (SDO;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Pratto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Sidanius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Stallworth, &amp;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Malle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1994) presented in a random order.</a:t>
            </a:r>
          </a:p>
          <a:p>
            <a:pPr marL="571500" indent="-571500">
              <a:buClr>
                <a:srgbClr val="ED7D31"/>
              </a:buClr>
              <a:buFont typeface="Arial" panose="020B0604020202020204" pitchFamily="34" charset="0"/>
              <a:buChar char="•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Participants then reported on their experiences with positive and negative contact with higher body-weight individuals using 8 items adapted from Dhont &amp; Van Hiel (2009).</a:t>
            </a:r>
          </a:p>
          <a:p>
            <a:pPr marL="571500" indent="-571500">
              <a:buClr>
                <a:srgbClr val="ED7D31"/>
              </a:buClr>
              <a:buFont typeface="Arial" panose="020B0604020202020204" pitchFamily="34" charset="0"/>
              <a:buChar char="•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Lastly, participants reported on their explicit weight bias via the negative judgement subscale of the Universal Measure of Bias (UMB; Latner  et. al., 2008) and the dislike subscale of the Antifat Attitudes scale (Crandall, 1994)</a:t>
            </a:r>
          </a:p>
        </p:txBody>
      </p:sp>
      <p:graphicFrame>
        <p:nvGraphicFramePr>
          <p:cNvPr id="72" name="Table 71">
            <a:extLst>
              <a:ext uri="{FF2B5EF4-FFF2-40B4-BE49-F238E27FC236}">
                <a16:creationId xmlns:a16="http://schemas.microsoft.com/office/drawing/2014/main" id="{293958C8-2D5C-43BC-8534-52D6050ADB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073059"/>
              </p:ext>
            </p:extLst>
          </p:nvPr>
        </p:nvGraphicFramePr>
        <p:xfrm>
          <a:off x="15511692" y="22708084"/>
          <a:ext cx="14631962" cy="8978221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5142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42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55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36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3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56517">
                  <a:extLst>
                    <a:ext uri="{9D8B030D-6E8A-4147-A177-3AD203B41FA5}">
                      <a16:colId xmlns:a16="http://schemas.microsoft.com/office/drawing/2014/main" val="112461000"/>
                    </a:ext>
                  </a:extLst>
                </a:gridCol>
                <a:gridCol w="1372704">
                  <a:extLst>
                    <a:ext uri="{9D8B030D-6E8A-4147-A177-3AD203B41FA5}">
                      <a16:colId xmlns:a16="http://schemas.microsoft.com/office/drawing/2014/main" val="2958620267"/>
                    </a:ext>
                  </a:extLst>
                </a:gridCol>
              </a:tblGrid>
              <a:tr h="679388">
                <a:tc gridSpan="8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Means, Standard Deviations, and Correlations for Study Variables</a:t>
                      </a:r>
                      <a:endParaRPr lang="en-US" sz="3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3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PC</a:t>
                      </a:r>
                      <a:endParaRPr lang="en-US" sz="3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NC</a:t>
                      </a:r>
                      <a:endParaRPr lang="en-US" sz="3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NFC</a:t>
                      </a:r>
                      <a:endParaRPr lang="en-US" sz="3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RWA</a:t>
                      </a:r>
                      <a:endParaRPr lang="en-US" sz="3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SDO</a:t>
                      </a:r>
                      <a:endParaRPr lang="en-US" sz="3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NJ</a:t>
                      </a:r>
                      <a:endParaRPr lang="en-US" sz="3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3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75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Positive Contact (PC)</a:t>
                      </a:r>
                      <a:endParaRPr lang="en-US" sz="3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93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Negative Contact (NC)</a:t>
                      </a:r>
                      <a:endParaRPr lang="en-US" sz="3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-.01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93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Need for Closure (NFC)</a:t>
                      </a:r>
                      <a:endParaRPr lang="en-US" sz="3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.09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-.03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75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Right Wing Authoritarianism (RWA)</a:t>
                      </a:r>
                      <a:endParaRPr lang="en-US" sz="3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-.11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.06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.36**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93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 Dominance Orientation (SDO)</a:t>
                      </a:r>
                      <a:endParaRPr lang="en-US" sz="3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-.18**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.29**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.09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.39**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93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Negative Judgement (NJ)</a:t>
                      </a:r>
                      <a:endParaRPr lang="en-US" sz="3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-.32**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.38**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.00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.18**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.40**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37759987"/>
                  </a:ext>
                </a:extLst>
              </a:tr>
              <a:tr h="6793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Dislike (D)</a:t>
                      </a:r>
                      <a:endParaRPr lang="en-US" sz="3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-.38**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.42**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-.01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.09**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.42**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.73**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94424522"/>
                  </a:ext>
                </a:extLst>
              </a:tr>
              <a:tr h="8575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US" sz="3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320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SD</a:t>
                      </a:r>
                      <a:r>
                        <a:rPr lang="en-US" sz="3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endParaRPr lang="en-US" sz="3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4.58 (1.29)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2.35 (1.17)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3.99    </a:t>
                      </a:r>
                      <a:r>
                        <a:rPr lang="en-US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(0.66)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4.10  (0.92)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2.64    (0.97)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2.62  (1.20)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3.06 (1.30)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9388">
                <a:tc gridSpan="8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3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317. *</a:t>
                      </a:r>
                      <a:r>
                        <a:rPr lang="en-US" sz="320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3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&lt; .05, **</a:t>
                      </a:r>
                      <a:r>
                        <a:rPr lang="en-US" sz="320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3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&lt; .01</a:t>
                      </a:r>
                      <a:endParaRPr lang="en-US" sz="3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3" name="Rectangle 62">
            <a:extLst>
              <a:ext uri="{FF2B5EF4-FFF2-40B4-BE49-F238E27FC236}">
                <a16:creationId xmlns:a16="http://schemas.microsoft.com/office/drawing/2014/main" id="{B3A3D6CF-D09E-4316-94C1-EB6D52E14F02}"/>
              </a:ext>
            </a:extLst>
          </p:cNvPr>
          <p:cNvSpPr/>
          <p:nvPr/>
        </p:nvSpPr>
        <p:spPr>
          <a:xfrm>
            <a:off x="30852148" y="2452483"/>
            <a:ext cx="12167344" cy="8094524"/>
          </a:xfrm>
          <a:prstGeom prst="rect">
            <a:avLst/>
          </a:prstGeom>
          <a:solidFill>
            <a:schemeClr val="bg1"/>
          </a:solidFill>
          <a:ln>
            <a:solidFill>
              <a:srgbClr val="ED7D31"/>
            </a:solidFill>
          </a:ln>
        </p:spPr>
        <p:txBody>
          <a:bodyPr wrap="square">
            <a:spAutoFit/>
          </a:bodyPr>
          <a:lstStyle/>
          <a:p>
            <a:pPr marL="571500" indent="-571500">
              <a:buClr>
                <a:srgbClr val="ED7D31"/>
              </a:buClr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Both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regression models were significant:</a:t>
            </a:r>
          </a:p>
          <a:p>
            <a:pPr marL="2414930" lvl="1" indent="-571500">
              <a:buClr>
                <a:srgbClr val="ED7D31"/>
              </a:buClr>
              <a:buFont typeface="Arial" panose="020B0604020202020204" pitchFamily="34" charset="0"/>
              <a:buChar char="•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Negative judgement, adjusted 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4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= .24, 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(2,314) = 50.31, 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&lt;.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001.</a:t>
            </a:r>
          </a:p>
          <a:p>
            <a:pPr marL="2414930" lvl="1" indent="-571500">
              <a:buClr>
                <a:srgbClr val="ED7D31"/>
              </a:buClr>
              <a:buFont typeface="Arial" panose="020B0604020202020204" pitchFamily="34" charset="0"/>
              <a:buChar char="•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Dislike, adjusted 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4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= .30, </a:t>
            </a:r>
            <a:r>
              <a:rPr lang="en-US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(2,314)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= 70.14, 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&lt;.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001.</a:t>
            </a:r>
          </a:p>
          <a:p>
            <a:pPr marL="571500" indent="-571500">
              <a:buClr>
                <a:srgbClr val="ED7D31"/>
              </a:buClr>
              <a:buFont typeface="Arial" panose="020B0604020202020204" pitchFamily="34" charset="0"/>
              <a:buChar char="•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Among the predictors, negative contact had a stronger impact on weight bias than positive contact.</a:t>
            </a:r>
          </a:p>
          <a:p>
            <a:pPr marL="571500" indent="-571500">
              <a:buClr>
                <a:srgbClr val="ED7D31"/>
              </a:buClr>
              <a:buFont typeface="Arial" panose="020B0604020202020204" pitchFamily="34" charset="0"/>
              <a:buChar char="•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None of the personality variables moderated the association between 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positive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contact and weight bias. </a:t>
            </a:r>
          </a:p>
          <a:p>
            <a:pPr marL="571500" indent="-571500">
              <a:buClr>
                <a:srgbClr val="ED7D31"/>
              </a:buClr>
              <a:buFont typeface="Arial" panose="020B0604020202020204" pitchFamily="34" charset="0"/>
              <a:buChar char="•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Only SDO moderated the association between 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negative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contact and weight bias.</a:t>
            </a:r>
          </a:p>
        </p:txBody>
      </p:sp>
      <p:graphicFrame>
        <p:nvGraphicFramePr>
          <p:cNvPr id="66" name="Table 66">
            <a:extLst>
              <a:ext uri="{FF2B5EF4-FFF2-40B4-BE49-F238E27FC236}">
                <a16:creationId xmlns:a16="http://schemas.microsoft.com/office/drawing/2014/main" id="{62A3E31D-FEA9-41CF-B535-2BBADF780E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728646"/>
              </p:ext>
            </p:extLst>
          </p:nvPr>
        </p:nvGraphicFramePr>
        <p:xfrm>
          <a:off x="30852147" y="10802364"/>
          <a:ext cx="12098362" cy="74066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199852">
                  <a:extLst>
                    <a:ext uri="{9D8B030D-6E8A-4147-A177-3AD203B41FA5}">
                      <a16:colId xmlns:a16="http://schemas.microsoft.com/office/drawing/2014/main" val="2280152226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500803245"/>
                    </a:ext>
                  </a:extLst>
                </a:gridCol>
                <a:gridCol w="2533650">
                  <a:extLst>
                    <a:ext uri="{9D8B030D-6E8A-4147-A177-3AD203B41FA5}">
                      <a16:colId xmlns:a16="http://schemas.microsoft.com/office/drawing/2014/main" val="3485549316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3375446083"/>
                    </a:ext>
                  </a:extLst>
                </a:gridCol>
                <a:gridCol w="1726310">
                  <a:extLst>
                    <a:ext uri="{9D8B030D-6E8A-4147-A177-3AD203B41FA5}">
                      <a16:colId xmlns:a16="http://schemas.microsoft.com/office/drawing/2014/main" val="3988549536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Standardized regression coefficients (</a:t>
                      </a:r>
                      <a:r>
                        <a:rPr lang="el-GR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β</a:t>
                      </a:r>
                      <a:r>
                        <a:rPr lang="en-US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for predictors of weight bias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5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35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35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1217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Independent Variables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</a:t>
                      </a:r>
                      <a:r>
                        <a:rPr lang="en-US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6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β</a:t>
                      </a:r>
                      <a:endParaRPr lang="en-US" sz="3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1153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Negative Judgement (DV)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93953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65760" lvl="0" algn="l"/>
                      <a:r>
                        <a:rPr lang="en-US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Positive Contact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&lt;.001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1717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65760" algn="l"/>
                      <a:r>
                        <a:rPr lang="en-US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Negative Contact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&lt;.001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6963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Dislike (DV)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8624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65760" algn="l"/>
                      <a:r>
                        <a:rPr lang="en-US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Positive Contact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&lt;.001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3573839"/>
                  </a:ext>
                </a:extLst>
              </a:tr>
              <a:tr h="172273">
                <a:tc>
                  <a:txBody>
                    <a:bodyPr/>
                    <a:lstStyle/>
                    <a:p>
                      <a:pPr marL="365760" algn="l"/>
                      <a:r>
                        <a:rPr lang="en-US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Negative Contact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&lt;.001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7023917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l"/>
                      <a:r>
                        <a:rPr lang="en-US" sz="36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</a:t>
                      </a:r>
                      <a:r>
                        <a:rPr lang="en-US" sz="360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317</a:t>
                      </a:r>
                      <a:endParaRPr lang="en-US" sz="3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2597406"/>
                  </a:ext>
                </a:extLst>
              </a:tr>
            </a:tbl>
          </a:graphicData>
        </a:graphic>
      </p:graphicFrame>
      <p:sp>
        <p:nvSpPr>
          <p:cNvPr id="68" name="Rectangle 67">
            <a:extLst>
              <a:ext uri="{FF2B5EF4-FFF2-40B4-BE49-F238E27FC236}">
                <a16:creationId xmlns:a16="http://schemas.microsoft.com/office/drawing/2014/main" id="{A77C32FB-B594-42FD-ACED-02BF76079AC0}"/>
              </a:ext>
            </a:extLst>
          </p:cNvPr>
          <p:cNvSpPr/>
          <p:nvPr/>
        </p:nvSpPr>
        <p:spPr>
          <a:xfrm>
            <a:off x="30783167" y="20960536"/>
            <a:ext cx="12066412" cy="10582705"/>
          </a:xfrm>
          <a:prstGeom prst="rect">
            <a:avLst/>
          </a:prstGeom>
          <a:solidFill>
            <a:schemeClr val="bg1"/>
          </a:solidFill>
          <a:ln>
            <a:solidFill>
              <a:srgbClr val="ED7D31"/>
            </a:solidFill>
          </a:ln>
        </p:spPr>
        <p:txBody>
          <a:bodyPr wrap="square">
            <a:spAutoFit/>
          </a:bodyPr>
          <a:lstStyle/>
          <a:p>
            <a:pPr marL="571500" indent="-571500">
              <a:lnSpc>
                <a:spcPct val="107000"/>
              </a:lnSpc>
              <a:buClr>
                <a:srgbClr val="ED7D31"/>
              </a:buClr>
              <a:buFont typeface="Arial" panose="020B0604020202020204" pitchFamily="34" charset="0"/>
              <a:buChar char="•"/>
            </a:pP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study builds upon the existing literature by examining the effects of positive and negative contact on weight bias. </a:t>
            </a:r>
          </a:p>
          <a:p>
            <a:pPr marL="571500" indent="-571500">
              <a:lnSpc>
                <a:spcPct val="107000"/>
              </a:lnSpc>
              <a:buClr>
                <a:srgbClr val="ED7D31"/>
              </a:buClr>
              <a:buFont typeface="Arial" panose="020B0604020202020204" pitchFamily="34" charset="0"/>
              <a:buChar char="•"/>
            </a:pP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Consistent with previous studies, we found that although positive contact with higher body weight individuals </a:t>
            </a:r>
            <a:r>
              <a:rPr lang="en-US" sz="4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 common than negative contact, negative contact has a stronger influence on negative weight-based attitudes. </a:t>
            </a:r>
          </a:p>
          <a:p>
            <a:pPr marL="571500" indent="-571500">
              <a:lnSpc>
                <a:spcPct val="107000"/>
              </a:lnSpc>
              <a:buClr>
                <a:srgbClr val="ED7D31"/>
              </a:buClr>
              <a:buFont typeface="Arial" panose="020B0604020202020204" pitchFamily="34" charset="0"/>
              <a:buChar char="•"/>
            </a:pP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found that none of </a:t>
            </a:r>
            <a:r>
              <a:rPr lang="en-US" sz="4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personality 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variables influenced the impact of positive contact on weight bias reduction, and negative contact had a significantly stronger impact for individuals higher in social dominance orientation. </a:t>
            </a:r>
          </a:p>
          <a:p>
            <a:pPr marL="571500" indent="-571500">
              <a:lnSpc>
                <a:spcPct val="107000"/>
              </a:lnSpc>
              <a:buClr>
                <a:srgbClr val="ED7D31"/>
              </a:buClr>
              <a:buFont typeface="Arial" panose="020B0604020202020204" pitchFamily="34" charset="0"/>
              <a:buChar char="•"/>
            </a:pP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These results may be useful for building future weight bias reduction interventions involving contact.</a:t>
            </a:r>
            <a:endParaRPr lang="en-US" sz="4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996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15883</TotalTime>
  <Words>802</Words>
  <Application>Microsoft Office PowerPoint</Application>
  <PresentationFormat>Custom</PresentationFormat>
  <Paragraphs>119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Arimo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Clair</dc:creator>
  <cp:lastModifiedBy>Jamie Dunaev</cp:lastModifiedBy>
  <cp:revision>89</cp:revision>
  <dcterms:created xsi:type="dcterms:W3CDTF">2018-11-12T12:05:04Z</dcterms:created>
  <dcterms:modified xsi:type="dcterms:W3CDTF">2020-03-09T15:52:28Z</dcterms:modified>
</cp:coreProperties>
</file>