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512064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1pPr>
    <a:lvl2pPr marL="2193925" indent="-1736725"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2pPr>
    <a:lvl3pPr marL="4387850" indent="-3473450"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3pPr>
    <a:lvl4pPr marL="6583363" indent="-5211763"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4pPr>
    <a:lvl5pPr marL="8777288" indent="-6948488"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5pPr>
    <a:lvl6pPr marL="22860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6pPr>
    <a:lvl7pPr marL="27432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7pPr>
    <a:lvl8pPr marL="32004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8pPr>
    <a:lvl9pPr marL="36576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9pPr>
  </p:defaultTextStyle>
  <p:extLst>
    <p:ext uri="{EFAFB233-063F-42B5-8137-9DF3F51BA10A}">
      <p15:sldGuideLst xmlns:p15="http://schemas.microsoft.com/office/powerpoint/2012/main">
        <p15:guide id="1" orient="horz" pos="10368"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71A1"/>
    <a:srgbClr val="DE6225"/>
    <a:srgbClr val="052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Objects="1">
      <p:cViewPr>
        <p:scale>
          <a:sx n="47" d="100"/>
          <a:sy n="47" d="100"/>
        </p:scale>
        <p:origin x="-784" y="-1568"/>
      </p:cViewPr>
      <p:guideLst>
        <p:guide orient="horz" pos="10368"/>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A91F10-F105-F240-BB11-F3B689646099}" type="datetimeFigureOut">
              <a:rPr lang="en-US" smtClean="0"/>
              <a:pPr/>
              <a:t>3/5/20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313593-E61B-054B-81C4-FAE256538AE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a:latin typeface="+mn-lt"/>
                <a:ea typeface="+mn-ea"/>
                <a:cs typeface="+mn-cs"/>
              </a:defRPr>
            </a:lvl1pPr>
          </a:lstStyle>
          <a:p>
            <a:pPr>
              <a:defRPr/>
            </a:pPr>
            <a:fld id="{39B9E5EC-0846-6941-8703-CD90130FC354}" type="datetime1">
              <a:rPr lang="en-US"/>
              <a:pPr>
                <a:defRPr/>
              </a:pPr>
              <a:t>3/5/20</a:t>
            </a:fld>
            <a:endParaRPr lang="en-US"/>
          </a:p>
        </p:txBody>
      </p:sp>
      <p:sp>
        <p:nvSpPr>
          <p:cNvPr id="4" name="Slide Image Placeholder 3"/>
          <p:cNvSpPr>
            <a:spLocks noGrp="1" noRot="1" noChangeAspect="1"/>
          </p:cNvSpPr>
          <p:nvPr>
            <p:ph type="sldImg" idx="2"/>
          </p:nvPr>
        </p:nvSpPr>
        <p:spPr>
          <a:xfrm>
            <a:off x="762000" y="685800"/>
            <a:ext cx="5334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a:latin typeface="+mn-lt"/>
                <a:ea typeface="+mn-ea"/>
                <a:cs typeface="+mn-cs"/>
              </a:defRPr>
            </a:lvl1pPr>
          </a:lstStyle>
          <a:p>
            <a:pPr>
              <a:defRPr/>
            </a:pPr>
            <a:fld id="{572C3E04-EAED-7A4D-B838-0B5ADB0969A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xfrm>
            <a:off x="762000" y="685800"/>
            <a:ext cx="5334000" cy="3429000"/>
          </a:xfrm>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107" charset="-128"/>
              <a:cs typeface="ＭＳ Ｐゴシック" pitchFamily="-107" charset="-128"/>
            </a:endParaRP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49DB0A5A-AF5E-9543-8B7A-88F16E74363B}" type="slidenum">
              <a:rPr lang="en-US" smtClean="0">
                <a:ea typeface="ＭＳ Ｐゴシック" pitchFamily="-108" charset="-128"/>
                <a:cs typeface="ＭＳ Ｐゴシック" pitchFamily="-108" charset="-128"/>
              </a:rPr>
              <a:pPr defTabSz="2193925" fontAlgn="base">
                <a:spcBef>
                  <a:spcPct val="0"/>
                </a:spcBef>
                <a:spcAft>
                  <a:spcPct val="0"/>
                </a:spcAft>
                <a:defRPr/>
              </a:pPr>
              <a:t>1</a:t>
            </a:fld>
            <a:endParaRPr lang="en-US">
              <a:ea typeface="ＭＳ Ｐゴシック" pitchFamily="-108" charset="-128"/>
              <a:cs typeface="ＭＳ Ｐゴシック" pitchFamily="-10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42"/>
            <a:ext cx="43525440" cy="7056120"/>
          </a:xfrm>
        </p:spPr>
        <p:txBody>
          <a:bodyPr/>
          <a:lstStyle/>
          <a:p>
            <a:r>
              <a:rPr lang="en-US"/>
              <a:t>Click to edit Master title style</a:t>
            </a:r>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2194513" indent="0" algn="ctr">
              <a:buNone/>
              <a:defRPr>
                <a:solidFill>
                  <a:schemeClr val="tx1">
                    <a:tint val="75000"/>
                  </a:schemeClr>
                </a:solidFill>
              </a:defRPr>
            </a:lvl2pPr>
            <a:lvl3pPr marL="4389026" indent="0" algn="ctr">
              <a:buNone/>
              <a:defRPr>
                <a:solidFill>
                  <a:schemeClr val="tx1">
                    <a:tint val="75000"/>
                  </a:schemeClr>
                </a:solidFill>
              </a:defRPr>
            </a:lvl3pPr>
            <a:lvl4pPr marL="6583539" indent="0" algn="ctr">
              <a:buNone/>
              <a:defRPr>
                <a:solidFill>
                  <a:schemeClr val="tx1">
                    <a:tint val="75000"/>
                  </a:schemeClr>
                </a:solidFill>
              </a:defRPr>
            </a:lvl4pPr>
            <a:lvl5pPr marL="8778052" indent="0" algn="ctr">
              <a:buNone/>
              <a:defRPr>
                <a:solidFill>
                  <a:schemeClr val="tx1">
                    <a:tint val="75000"/>
                  </a:schemeClr>
                </a:solidFill>
              </a:defRPr>
            </a:lvl5pPr>
            <a:lvl6pPr marL="10972565" indent="0" algn="ctr">
              <a:buNone/>
              <a:defRPr>
                <a:solidFill>
                  <a:schemeClr val="tx1">
                    <a:tint val="75000"/>
                  </a:schemeClr>
                </a:solidFill>
              </a:defRPr>
            </a:lvl6pPr>
            <a:lvl7pPr marL="13167078" indent="0" algn="ctr">
              <a:buNone/>
              <a:defRPr>
                <a:solidFill>
                  <a:schemeClr val="tx1">
                    <a:tint val="75000"/>
                  </a:schemeClr>
                </a:solidFill>
              </a:defRPr>
            </a:lvl7pPr>
            <a:lvl8pPr marL="15361591" indent="0" algn="ctr">
              <a:buNone/>
              <a:defRPr>
                <a:solidFill>
                  <a:schemeClr val="tx1">
                    <a:tint val="75000"/>
                  </a:schemeClr>
                </a:solidFill>
              </a:defRPr>
            </a:lvl8pPr>
            <a:lvl9pPr marL="1755610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D9B0DC0-DEB6-5245-9786-81835CA7B236}" type="datetime1">
              <a:rPr lang="en-US"/>
              <a:pPr>
                <a:defRPr/>
              </a:pPr>
              <a:t>3/5/20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0CB6CD-A896-034E-886C-9AD7316255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FE152F3-A628-174C-B1C5-D7957B5E1D38}" type="datetime1">
              <a:rPr lang="en-US"/>
              <a:pPr>
                <a:defRPr/>
              </a:pPr>
              <a:t>3/5/20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FCF62F-1C22-F342-AEF6-5751E4D1B1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0056" y="6324600"/>
            <a:ext cx="5530468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285984" y="6324600"/>
            <a:ext cx="16506063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745D483-D49F-FF4D-A9BE-F07770943FEC}" type="datetime1">
              <a:rPr lang="en-US"/>
              <a:pPr>
                <a:defRPr/>
              </a:pPr>
              <a:t>3/5/20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774BD7-0588-6F4B-AC48-26B402219A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2E7EE88-36B3-3346-BBA2-F431CBED7E14}" type="datetime1">
              <a:rPr lang="en-US"/>
              <a:pPr>
                <a:defRPr/>
              </a:pPr>
              <a:t>3/5/20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E96FE8-16DA-394E-A83E-4578336391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2" y="21153122"/>
            <a:ext cx="4352544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4044952" y="13952225"/>
            <a:ext cx="43525440" cy="7200898"/>
          </a:xfrm>
        </p:spPr>
        <p:txBody>
          <a:bodyPr anchor="b"/>
          <a:lstStyle>
            <a:lvl1pPr marL="0" indent="0">
              <a:buNone/>
              <a:defRPr sz="9600">
                <a:solidFill>
                  <a:schemeClr val="tx1">
                    <a:tint val="75000"/>
                  </a:schemeClr>
                </a:solidFill>
              </a:defRPr>
            </a:lvl1pPr>
            <a:lvl2pPr marL="2194513" indent="0">
              <a:buNone/>
              <a:defRPr sz="8600">
                <a:solidFill>
                  <a:schemeClr val="tx1">
                    <a:tint val="75000"/>
                  </a:schemeClr>
                </a:solidFill>
              </a:defRPr>
            </a:lvl2pPr>
            <a:lvl3pPr marL="4389026" indent="0">
              <a:buNone/>
              <a:defRPr sz="7700">
                <a:solidFill>
                  <a:schemeClr val="tx1">
                    <a:tint val="75000"/>
                  </a:schemeClr>
                </a:solidFill>
              </a:defRPr>
            </a:lvl3pPr>
            <a:lvl4pPr marL="6583539" indent="0">
              <a:buNone/>
              <a:defRPr sz="6700">
                <a:solidFill>
                  <a:schemeClr val="tx1">
                    <a:tint val="75000"/>
                  </a:schemeClr>
                </a:solidFill>
              </a:defRPr>
            </a:lvl4pPr>
            <a:lvl5pPr marL="8778052" indent="0">
              <a:buNone/>
              <a:defRPr sz="6700">
                <a:solidFill>
                  <a:schemeClr val="tx1">
                    <a:tint val="75000"/>
                  </a:schemeClr>
                </a:solidFill>
              </a:defRPr>
            </a:lvl5pPr>
            <a:lvl6pPr marL="10972565" indent="0">
              <a:buNone/>
              <a:defRPr sz="6700">
                <a:solidFill>
                  <a:schemeClr val="tx1">
                    <a:tint val="75000"/>
                  </a:schemeClr>
                </a:solidFill>
              </a:defRPr>
            </a:lvl6pPr>
            <a:lvl7pPr marL="13167078" indent="0">
              <a:buNone/>
              <a:defRPr sz="6700">
                <a:solidFill>
                  <a:schemeClr val="tx1">
                    <a:tint val="75000"/>
                  </a:schemeClr>
                </a:solidFill>
              </a:defRPr>
            </a:lvl7pPr>
            <a:lvl8pPr marL="15361591" indent="0">
              <a:buNone/>
              <a:defRPr sz="6700">
                <a:solidFill>
                  <a:schemeClr val="tx1">
                    <a:tint val="75000"/>
                  </a:schemeClr>
                </a:solidFill>
              </a:defRPr>
            </a:lvl8pPr>
            <a:lvl9pPr marL="17556104"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7DEA6E3-440A-4444-BB11-7B989A77FD77}" type="datetime1">
              <a:rPr lang="en-US"/>
              <a:pPr>
                <a:defRPr/>
              </a:pPr>
              <a:t>3/5/20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5C8EF9-EBE1-BB4A-BC45-FEB94B053A1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285982" y="36865560"/>
            <a:ext cx="11018266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322082" y="36865560"/>
            <a:ext cx="11018266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0F24EE3-BE6B-6F40-8449-0EE688B334C3}" type="datetime1">
              <a:rPr lang="en-US"/>
              <a:pPr>
                <a:defRPr/>
              </a:pPr>
              <a:t>3/5/20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0A0E92-9676-0646-8393-C6A11532230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18262"/>
            <a:ext cx="4608576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7368542"/>
            <a:ext cx="22625052" cy="3070858"/>
          </a:xfrm>
        </p:spPr>
        <p:txBody>
          <a:bodyPr anchor="b"/>
          <a:lstStyle>
            <a:lvl1pPr marL="0" indent="0">
              <a:buNone/>
              <a:defRPr sz="11500" b="1"/>
            </a:lvl1pPr>
            <a:lvl2pPr marL="2194513" indent="0">
              <a:buNone/>
              <a:defRPr sz="9600" b="1"/>
            </a:lvl2pPr>
            <a:lvl3pPr marL="4389026" indent="0">
              <a:buNone/>
              <a:defRPr sz="8600" b="1"/>
            </a:lvl3pPr>
            <a:lvl4pPr marL="6583539" indent="0">
              <a:buNone/>
              <a:defRPr sz="7700" b="1"/>
            </a:lvl4pPr>
            <a:lvl5pPr marL="8778052" indent="0">
              <a:buNone/>
              <a:defRPr sz="7700" b="1"/>
            </a:lvl5pPr>
            <a:lvl6pPr marL="10972565" indent="0">
              <a:buNone/>
              <a:defRPr sz="7700" b="1"/>
            </a:lvl6pPr>
            <a:lvl7pPr marL="13167078" indent="0">
              <a:buNone/>
              <a:defRPr sz="7700" b="1"/>
            </a:lvl7pPr>
            <a:lvl8pPr marL="15361591" indent="0">
              <a:buNone/>
              <a:defRPr sz="7700" b="1"/>
            </a:lvl8pPr>
            <a:lvl9pPr marL="17556104" indent="0">
              <a:buNone/>
              <a:defRPr sz="7700" b="1"/>
            </a:lvl9pPr>
          </a:lstStyle>
          <a:p>
            <a:pPr lvl="0"/>
            <a:r>
              <a:rPr lang="en-US"/>
              <a:t>Click to edit Master text styles</a:t>
            </a:r>
          </a:p>
        </p:txBody>
      </p:sp>
      <p:sp>
        <p:nvSpPr>
          <p:cNvPr id="4" name="Content Placeholder 3"/>
          <p:cNvSpPr>
            <a:spLocks noGrp="1"/>
          </p:cNvSpPr>
          <p:nvPr>
            <p:ph sz="half" idx="2"/>
          </p:nvPr>
        </p:nvSpPr>
        <p:spPr>
          <a:xfrm>
            <a:off x="2560320" y="10439400"/>
            <a:ext cx="2262505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2" y="7368542"/>
            <a:ext cx="22633940" cy="3070858"/>
          </a:xfrm>
        </p:spPr>
        <p:txBody>
          <a:bodyPr anchor="b"/>
          <a:lstStyle>
            <a:lvl1pPr marL="0" indent="0">
              <a:buNone/>
              <a:defRPr sz="11500" b="1"/>
            </a:lvl1pPr>
            <a:lvl2pPr marL="2194513" indent="0">
              <a:buNone/>
              <a:defRPr sz="9600" b="1"/>
            </a:lvl2pPr>
            <a:lvl3pPr marL="4389026" indent="0">
              <a:buNone/>
              <a:defRPr sz="8600" b="1"/>
            </a:lvl3pPr>
            <a:lvl4pPr marL="6583539" indent="0">
              <a:buNone/>
              <a:defRPr sz="7700" b="1"/>
            </a:lvl4pPr>
            <a:lvl5pPr marL="8778052" indent="0">
              <a:buNone/>
              <a:defRPr sz="7700" b="1"/>
            </a:lvl5pPr>
            <a:lvl6pPr marL="10972565" indent="0">
              <a:buNone/>
              <a:defRPr sz="7700" b="1"/>
            </a:lvl6pPr>
            <a:lvl7pPr marL="13167078" indent="0">
              <a:buNone/>
              <a:defRPr sz="7700" b="1"/>
            </a:lvl7pPr>
            <a:lvl8pPr marL="15361591" indent="0">
              <a:buNone/>
              <a:defRPr sz="7700" b="1"/>
            </a:lvl8pPr>
            <a:lvl9pPr marL="17556104"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6012142" y="10439400"/>
            <a:ext cx="2263394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EB25384-CBCF-B646-AF0F-35BE8D53D802}" type="datetime1">
              <a:rPr lang="en-US"/>
              <a:pPr>
                <a:defRPr/>
              </a:pPr>
              <a:t>3/5/20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A81054D-299A-2D4B-A58E-B6B2DCDDC9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FC97E24-7DE0-2049-B283-98D5EA78F8EA}" type="datetime1">
              <a:rPr lang="en-US"/>
              <a:pPr>
                <a:defRPr/>
              </a:pPr>
              <a:t>3/5/20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C60871-0703-CC4C-A829-D75B00D0A2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D595BF-B042-E74D-B532-F84F734A770B}" type="datetime1">
              <a:rPr lang="en-US"/>
              <a:pPr>
                <a:defRPr/>
              </a:pPr>
              <a:t>3/5/20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FE51F58-CED8-114E-989B-FAB78C4990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310640"/>
            <a:ext cx="1684655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20020280" y="1310643"/>
            <a:ext cx="286258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4" y="6888483"/>
            <a:ext cx="16846552" cy="22517102"/>
          </a:xfrm>
        </p:spPr>
        <p:txBody>
          <a:bodyPr/>
          <a:lstStyle>
            <a:lvl1pPr marL="0" indent="0">
              <a:buNone/>
              <a:defRPr sz="6700"/>
            </a:lvl1pPr>
            <a:lvl2pPr marL="2194513" indent="0">
              <a:buNone/>
              <a:defRPr sz="5800"/>
            </a:lvl2pPr>
            <a:lvl3pPr marL="4389026" indent="0">
              <a:buNone/>
              <a:defRPr sz="4800"/>
            </a:lvl3pPr>
            <a:lvl4pPr marL="6583539" indent="0">
              <a:buNone/>
              <a:defRPr sz="4300"/>
            </a:lvl4pPr>
            <a:lvl5pPr marL="8778052" indent="0">
              <a:buNone/>
              <a:defRPr sz="4300"/>
            </a:lvl5pPr>
            <a:lvl6pPr marL="10972565" indent="0">
              <a:buNone/>
              <a:defRPr sz="4300"/>
            </a:lvl6pPr>
            <a:lvl7pPr marL="13167078" indent="0">
              <a:buNone/>
              <a:defRPr sz="4300"/>
            </a:lvl7pPr>
            <a:lvl8pPr marL="15361591" indent="0">
              <a:buNone/>
              <a:defRPr sz="4300"/>
            </a:lvl8pPr>
            <a:lvl9pPr marL="17556104" indent="0">
              <a:buNone/>
              <a:defRPr sz="4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E1BB32-3A3A-1442-B647-28E14D9E02CB}" type="datetime1">
              <a:rPr lang="en-US"/>
              <a:pPr>
                <a:defRPr/>
              </a:pPr>
              <a:t>3/5/20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6AC1B3-1A4E-1147-990C-E994497E56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2" y="23042880"/>
            <a:ext cx="3072384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10036812" y="2941320"/>
            <a:ext cx="30723840" cy="19751040"/>
          </a:xfrm>
        </p:spPr>
        <p:txBody>
          <a:bodyPr rtlCol="0">
            <a:normAutofit/>
          </a:bodyPr>
          <a:lstStyle>
            <a:lvl1pPr marL="0" indent="0">
              <a:buNone/>
              <a:defRPr sz="15400"/>
            </a:lvl1pPr>
            <a:lvl2pPr marL="2194513" indent="0">
              <a:buNone/>
              <a:defRPr sz="13400"/>
            </a:lvl2pPr>
            <a:lvl3pPr marL="4389026" indent="0">
              <a:buNone/>
              <a:defRPr sz="11500"/>
            </a:lvl3pPr>
            <a:lvl4pPr marL="6583539" indent="0">
              <a:buNone/>
              <a:defRPr sz="9600"/>
            </a:lvl4pPr>
            <a:lvl5pPr marL="8778052" indent="0">
              <a:buNone/>
              <a:defRPr sz="9600"/>
            </a:lvl5pPr>
            <a:lvl6pPr marL="10972565" indent="0">
              <a:buNone/>
              <a:defRPr sz="9600"/>
            </a:lvl6pPr>
            <a:lvl7pPr marL="13167078" indent="0">
              <a:buNone/>
              <a:defRPr sz="9600"/>
            </a:lvl7pPr>
            <a:lvl8pPr marL="15361591" indent="0">
              <a:buNone/>
              <a:defRPr sz="9600"/>
            </a:lvl8pPr>
            <a:lvl9pPr marL="17556104" indent="0">
              <a:buNone/>
              <a:defRPr sz="9600"/>
            </a:lvl9pPr>
          </a:lstStyle>
          <a:p>
            <a:pPr lvl="0"/>
            <a:endParaRPr lang="en-US" noProof="0"/>
          </a:p>
        </p:txBody>
      </p:sp>
      <p:sp>
        <p:nvSpPr>
          <p:cNvPr id="4" name="Text Placeholder 3"/>
          <p:cNvSpPr>
            <a:spLocks noGrp="1"/>
          </p:cNvSpPr>
          <p:nvPr>
            <p:ph type="body" sz="half" idx="2"/>
          </p:nvPr>
        </p:nvSpPr>
        <p:spPr>
          <a:xfrm>
            <a:off x="10036812" y="25763222"/>
            <a:ext cx="30723840" cy="3863338"/>
          </a:xfrm>
        </p:spPr>
        <p:txBody>
          <a:bodyPr/>
          <a:lstStyle>
            <a:lvl1pPr marL="0" indent="0">
              <a:buNone/>
              <a:defRPr sz="6700"/>
            </a:lvl1pPr>
            <a:lvl2pPr marL="2194513" indent="0">
              <a:buNone/>
              <a:defRPr sz="5800"/>
            </a:lvl2pPr>
            <a:lvl3pPr marL="4389026" indent="0">
              <a:buNone/>
              <a:defRPr sz="4800"/>
            </a:lvl3pPr>
            <a:lvl4pPr marL="6583539" indent="0">
              <a:buNone/>
              <a:defRPr sz="4300"/>
            </a:lvl4pPr>
            <a:lvl5pPr marL="8778052" indent="0">
              <a:buNone/>
              <a:defRPr sz="4300"/>
            </a:lvl5pPr>
            <a:lvl6pPr marL="10972565" indent="0">
              <a:buNone/>
              <a:defRPr sz="4300"/>
            </a:lvl6pPr>
            <a:lvl7pPr marL="13167078" indent="0">
              <a:buNone/>
              <a:defRPr sz="4300"/>
            </a:lvl7pPr>
            <a:lvl8pPr marL="15361591" indent="0">
              <a:buNone/>
              <a:defRPr sz="4300"/>
            </a:lvl8pPr>
            <a:lvl9pPr marL="17556104" indent="0">
              <a:buNone/>
              <a:defRPr sz="4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6EE6D99-5BC1-9447-9734-C2AA085436E8}" type="datetime1">
              <a:rPr lang="en-US"/>
              <a:pPr>
                <a:defRPr/>
              </a:pPr>
              <a:t>3/5/20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B73B32-3A11-C34E-B587-0381224FDA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59579" y="1317625"/>
            <a:ext cx="46087242"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59579" y="7680325"/>
            <a:ext cx="46087242"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59579" y="30510163"/>
            <a:ext cx="11949642" cy="1752600"/>
          </a:xfrm>
          <a:prstGeom prst="rect">
            <a:avLst/>
          </a:prstGeom>
        </p:spPr>
        <p:txBody>
          <a:bodyPr vert="horz" lIns="438912" tIns="219456" rIns="438912" bIns="219456" rtlCol="0" anchor="ctr"/>
          <a:lstStyle>
            <a:lvl1pPr algn="l" defTabSz="2194513" fontAlgn="auto">
              <a:spcBef>
                <a:spcPts val="0"/>
              </a:spcBef>
              <a:spcAft>
                <a:spcPts val="0"/>
              </a:spcAft>
              <a:defRPr sz="5800">
                <a:solidFill>
                  <a:schemeClr val="tx1">
                    <a:tint val="75000"/>
                  </a:schemeClr>
                </a:solidFill>
                <a:latin typeface="+mn-lt"/>
                <a:ea typeface="+mn-ea"/>
                <a:cs typeface="+mn-cs"/>
              </a:defRPr>
            </a:lvl1pPr>
          </a:lstStyle>
          <a:p>
            <a:pPr>
              <a:defRPr/>
            </a:pPr>
            <a:fld id="{7D63A7D0-97BF-1846-9583-B99EC1CA1C7E}" type="datetime1">
              <a:rPr lang="en-US"/>
              <a:pPr>
                <a:defRPr/>
              </a:pPr>
              <a:t>3/5/20</a:t>
            </a:fld>
            <a:endParaRPr lang="en-US"/>
          </a:p>
        </p:txBody>
      </p:sp>
      <p:sp>
        <p:nvSpPr>
          <p:cNvPr id="5" name="Footer Placeholder 4"/>
          <p:cNvSpPr>
            <a:spLocks noGrp="1"/>
          </p:cNvSpPr>
          <p:nvPr>
            <p:ph type="ftr" sz="quarter" idx="3"/>
          </p:nvPr>
        </p:nvSpPr>
        <p:spPr>
          <a:xfrm>
            <a:off x="17494779" y="30510163"/>
            <a:ext cx="16216842" cy="1752600"/>
          </a:xfrm>
          <a:prstGeom prst="rect">
            <a:avLst/>
          </a:prstGeom>
        </p:spPr>
        <p:txBody>
          <a:bodyPr vert="horz" lIns="438912" tIns="219456" rIns="438912" bIns="219456" rtlCol="0" anchor="ctr"/>
          <a:lstStyle>
            <a:lvl1pPr algn="ctr" defTabSz="2194513" fontAlgn="auto">
              <a:spcBef>
                <a:spcPts val="0"/>
              </a:spcBef>
              <a:spcAft>
                <a:spcPts val="0"/>
              </a:spcAft>
              <a:defRPr sz="58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6697179" y="30510163"/>
            <a:ext cx="11949642" cy="1752600"/>
          </a:xfrm>
          <a:prstGeom prst="rect">
            <a:avLst/>
          </a:prstGeom>
        </p:spPr>
        <p:txBody>
          <a:bodyPr vert="horz" lIns="438912" tIns="219456" rIns="438912" bIns="219456" rtlCol="0" anchor="ctr"/>
          <a:lstStyle>
            <a:lvl1pPr algn="r" defTabSz="2194513" fontAlgn="auto">
              <a:spcBef>
                <a:spcPts val="0"/>
              </a:spcBef>
              <a:spcAft>
                <a:spcPts val="0"/>
              </a:spcAft>
              <a:defRPr sz="5800">
                <a:solidFill>
                  <a:schemeClr val="tx1">
                    <a:tint val="75000"/>
                  </a:schemeClr>
                </a:solidFill>
                <a:latin typeface="+mn-lt"/>
                <a:ea typeface="+mn-ea"/>
                <a:cs typeface="+mn-cs"/>
              </a:defRPr>
            </a:lvl1pPr>
          </a:lstStyle>
          <a:p>
            <a:pPr>
              <a:defRPr/>
            </a:pPr>
            <a:fld id="{B063F8FF-54E3-2749-9438-DED0CB1485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878" rtl="0" eaLnBrk="0" fontAlgn="base" hangingPunct="0">
        <a:spcBef>
          <a:spcPct val="0"/>
        </a:spcBef>
        <a:spcAft>
          <a:spcPct val="0"/>
        </a:spcAft>
        <a:defRPr sz="21099" kern="1200">
          <a:solidFill>
            <a:schemeClr val="tx1"/>
          </a:solidFill>
          <a:latin typeface="+mj-lt"/>
          <a:ea typeface="ＭＳ Ｐゴシック" pitchFamily="-108" charset="-128"/>
          <a:cs typeface="ＭＳ Ｐゴシック" pitchFamily="-108" charset="-128"/>
        </a:defRPr>
      </a:lvl1pPr>
      <a:lvl2pPr algn="ctr" defTabSz="2193878" rtl="0" eaLnBrk="0" fontAlgn="base" hangingPunct="0">
        <a:spcBef>
          <a:spcPct val="0"/>
        </a:spcBef>
        <a:spcAft>
          <a:spcPct val="0"/>
        </a:spcAft>
        <a:defRPr sz="21099">
          <a:solidFill>
            <a:schemeClr val="tx1"/>
          </a:solidFill>
          <a:latin typeface="Arial" pitchFamily="-108" charset="0"/>
          <a:ea typeface="ＭＳ Ｐゴシック" pitchFamily="-108" charset="-128"/>
          <a:cs typeface="ＭＳ Ｐゴシック" pitchFamily="-108" charset="-128"/>
        </a:defRPr>
      </a:lvl2pPr>
      <a:lvl3pPr algn="ctr" defTabSz="2193878" rtl="0" eaLnBrk="0" fontAlgn="base" hangingPunct="0">
        <a:spcBef>
          <a:spcPct val="0"/>
        </a:spcBef>
        <a:spcAft>
          <a:spcPct val="0"/>
        </a:spcAft>
        <a:defRPr sz="21099">
          <a:solidFill>
            <a:schemeClr val="tx1"/>
          </a:solidFill>
          <a:latin typeface="Arial" pitchFamily="-108" charset="0"/>
          <a:ea typeface="ＭＳ Ｐゴシック" pitchFamily="-108" charset="-128"/>
          <a:cs typeface="ＭＳ Ｐゴシック" pitchFamily="-108" charset="-128"/>
        </a:defRPr>
      </a:lvl3pPr>
      <a:lvl4pPr algn="ctr" defTabSz="2193878" rtl="0" eaLnBrk="0" fontAlgn="base" hangingPunct="0">
        <a:spcBef>
          <a:spcPct val="0"/>
        </a:spcBef>
        <a:spcAft>
          <a:spcPct val="0"/>
        </a:spcAft>
        <a:defRPr sz="21099">
          <a:solidFill>
            <a:schemeClr val="tx1"/>
          </a:solidFill>
          <a:latin typeface="Arial" pitchFamily="-108" charset="0"/>
          <a:ea typeface="ＭＳ Ｐゴシック" pitchFamily="-108" charset="-128"/>
          <a:cs typeface="ＭＳ Ｐゴシック" pitchFamily="-108" charset="-128"/>
        </a:defRPr>
      </a:lvl4pPr>
      <a:lvl5pPr algn="ctr" defTabSz="2193878" rtl="0" eaLnBrk="0" fontAlgn="base" hangingPunct="0">
        <a:spcBef>
          <a:spcPct val="0"/>
        </a:spcBef>
        <a:spcAft>
          <a:spcPct val="0"/>
        </a:spcAft>
        <a:defRPr sz="21099">
          <a:solidFill>
            <a:schemeClr val="tx1"/>
          </a:solidFill>
          <a:latin typeface="Arial" pitchFamily="-108" charset="0"/>
          <a:ea typeface="ＭＳ Ｐゴシック" pitchFamily="-108" charset="-128"/>
          <a:cs typeface="ＭＳ Ｐゴシック" pitchFamily="-108" charset="-128"/>
        </a:defRPr>
      </a:lvl5pPr>
      <a:lvl6pPr marL="457190" algn="ctr" defTabSz="2193878" rtl="0" fontAlgn="base">
        <a:spcBef>
          <a:spcPct val="0"/>
        </a:spcBef>
        <a:spcAft>
          <a:spcPct val="0"/>
        </a:spcAft>
        <a:defRPr sz="21099">
          <a:solidFill>
            <a:schemeClr val="tx1"/>
          </a:solidFill>
          <a:latin typeface="Arial" pitchFamily="-108" charset="0"/>
          <a:ea typeface="ＭＳ Ｐゴシック" pitchFamily="-108" charset="-128"/>
          <a:cs typeface="ＭＳ Ｐゴシック" pitchFamily="-108" charset="-128"/>
        </a:defRPr>
      </a:lvl6pPr>
      <a:lvl7pPr marL="914380" algn="ctr" defTabSz="2193878" rtl="0" fontAlgn="base">
        <a:spcBef>
          <a:spcPct val="0"/>
        </a:spcBef>
        <a:spcAft>
          <a:spcPct val="0"/>
        </a:spcAft>
        <a:defRPr sz="21099">
          <a:solidFill>
            <a:schemeClr val="tx1"/>
          </a:solidFill>
          <a:latin typeface="Arial" pitchFamily="-108" charset="0"/>
          <a:ea typeface="ＭＳ Ｐゴシック" pitchFamily="-108" charset="-128"/>
          <a:cs typeface="ＭＳ Ｐゴシック" pitchFamily="-108" charset="-128"/>
        </a:defRPr>
      </a:lvl7pPr>
      <a:lvl8pPr marL="1371571" algn="ctr" defTabSz="2193878" rtl="0" fontAlgn="base">
        <a:spcBef>
          <a:spcPct val="0"/>
        </a:spcBef>
        <a:spcAft>
          <a:spcPct val="0"/>
        </a:spcAft>
        <a:defRPr sz="21099">
          <a:solidFill>
            <a:schemeClr val="tx1"/>
          </a:solidFill>
          <a:latin typeface="Arial" pitchFamily="-108" charset="0"/>
          <a:ea typeface="ＭＳ Ｐゴシック" pitchFamily="-108" charset="-128"/>
          <a:cs typeface="ＭＳ Ｐゴシック" pitchFamily="-108" charset="-128"/>
        </a:defRPr>
      </a:lvl8pPr>
      <a:lvl9pPr marL="1828761" algn="ctr" defTabSz="2193878" rtl="0" fontAlgn="base">
        <a:spcBef>
          <a:spcPct val="0"/>
        </a:spcBef>
        <a:spcAft>
          <a:spcPct val="0"/>
        </a:spcAft>
        <a:defRPr sz="21099">
          <a:solidFill>
            <a:schemeClr val="tx1"/>
          </a:solidFill>
          <a:latin typeface="Arial" pitchFamily="-108" charset="0"/>
          <a:ea typeface="ＭＳ Ｐゴシック" pitchFamily="-108" charset="-128"/>
          <a:cs typeface="ＭＳ Ｐゴシック" pitchFamily="-108" charset="-128"/>
        </a:defRPr>
      </a:lvl9pPr>
    </p:titleStyle>
    <p:bodyStyle>
      <a:lvl1pPr marL="1644615" indent="-1644615" algn="l" defTabSz="2193878" rtl="0" eaLnBrk="0" fontAlgn="base" hangingPunct="0">
        <a:spcBef>
          <a:spcPct val="20000"/>
        </a:spcBef>
        <a:spcAft>
          <a:spcPct val="0"/>
        </a:spcAft>
        <a:buFont typeface="Arial" pitchFamily="-107" charset="0"/>
        <a:buChar char="•"/>
        <a:defRPr sz="15400" kern="1200">
          <a:solidFill>
            <a:schemeClr val="tx1"/>
          </a:solidFill>
          <a:latin typeface="+mn-lt"/>
          <a:ea typeface="ＭＳ Ｐゴシック" pitchFamily="-108" charset="-128"/>
          <a:cs typeface="ＭＳ Ｐゴシック" pitchFamily="-108" charset="-128"/>
        </a:defRPr>
      </a:lvl1pPr>
      <a:lvl2pPr marL="3565449" indent="-1371571" algn="l" defTabSz="2193878" rtl="0" eaLnBrk="0" fontAlgn="base" hangingPunct="0">
        <a:spcBef>
          <a:spcPct val="20000"/>
        </a:spcBef>
        <a:spcAft>
          <a:spcPct val="0"/>
        </a:spcAft>
        <a:buFont typeface="Arial" pitchFamily="-107" charset="0"/>
        <a:buChar char="–"/>
        <a:defRPr sz="13400" kern="1200">
          <a:solidFill>
            <a:schemeClr val="tx1"/>
          </a:solidFill>
          <a:latin typeface="+mn-lt"/>
          <a:ea typeface="ＭＳ Ｐゴシック" pitchFamily="-108" charset="-128"/>
          <a:cs typeface="+mn-cs"/>
        </a:defRPr>
      </a:lvl2pPr>
      <a:lvl3pPr marL="5486283" indent="-1096940" algn="l" defTabSz="2193878" rtl="0" eaLnBrk="0" fontAlgn="base" hangingPunct="0">
        <a:spcBef>
          <a:spcPct val="20000"/>
        </a:spcBef>
        <a:spcAft>
          <a:spcPct val="0"/>
        </a:spcAft>
        <a:buFont typeface="Arial" pitchFamily="-107" charset="0"/>
        <a:buChar char="•"/>
        <a:defRPr sz="11500" kern="1200">
          <a:solidFill>
            <a:schemeClr val="tx1"/>
          </a:solidFill>
          <a:latin typeface="+mn-lt"/>
          <a:ea typeface="ＭＳ Ｐゴシック" pitchFamily="-108" charset="-128"/>
          <a:cs typeface="+mn-cs"/>
        </a:defRPr>
      </a:lvl3pPr>
      <a:lvl4pPr marL="7680160" indent="-1096940" algn="l" defTabSz="2193878" rtl="0" eaLnBrk="0" fontAlgn="base" hangingPunct="0">
        <a:spcBef>
          <a:spcPct val="20000"/>
        </a:spcBef>
        <a:spcAft>
          <a:spcPct val="0"/>
        </a:spcAft>
        <a:buFont typeface="Arial" pitchFamily="-107" charset="0"/>
        <a:buChar char="–"/>
        <a:defRPr sz="9600" kern="1200">
          <a:solidFill>
            <a:schemeClr val="tx1"/>
          </a:solidFill>
          <a:latin typeface="+mn-lt"/>
          <a:ea typeface="ＭＳ Ｐゴシック" pitchFamily="-108" charset="-128"/>
          <a:cs typeface="+mn-cs"/>
        </a:defRPr>
      </a:lvl4pPr>
      <a:lvl5pPr marL="9874038" indent="-1096940" algn="l" defTabSz="2193878" rtl="0" eaLnBrk="0" fontAlgn="base" hangingPunct="0">
        <a:spcBef>
          <a:spcPct val="20000"/>
        </a:spcBef>
        <a:spcAft>
          <a:spcPct val="0"/>
        </a:spcAft>
        <a:buFont typeface="Arial" pitchFamily="-107" charset="0"/>
        <a:buChar char="»"/>
        <a:defRPr sz="9600" kern="1200">
          <a:solidFill>
            <a:schemeClr val="tx1"/>
          </a:solidFill>
          <a:latin typeface="+mn-lt"/>
          <a:ea typeface="ＭＳ Ｐゴシック" pitchFamily="-108" charset="-128"/>
          <a:cs typeface="+mn-cs"/>
        </a:defRPr>
      </a:lvl5pPr>
      <a:lvl6pPr marL="12069821" indent="-1097257" algn="l" defTabSz="2194513" rtl="0" eaLnBrk="1" latinLnBrk="0" hangingPunct="1">
        <a:spcBef>
          <a:spcPct val="20000"/>
        </a:spcBef>
        <a:buFont typeface="Arial"/>
        <a:buChar char="•"/>
        <a:defRPr sz="9600" kern="1200">
          <a:solidFill>
            <a:schemeClr val="tx1"/>
          </a:solidFill>
          <a:latin typeface="+mn-lt"/>
          <a:ea typeface="+mn-ea"/>
          <a:cs typeface="+mn-cs"/>
        </a:defRPr>
      </a:lvl6pPr>
      <a:lvl7pPr marL="14264334" indent="-1097257" algn="l" defTabSz="2194513" rtl="0" eaLnBrk="1" latinLnBrk="0" hangingPunct="1">
        <a:spcBef>
          <a:spcPct val="20000"/>
        </a:spcBef>
        <a:buFont typeface="Arial"/>
        <a:buChar char="•"/>
        <a:defRPr sz="9600" kern="1200">
          <a:solidFill>
            <a:schemeClr val="tx1"/>
          </a:solidFill>
          <a:latin typeface="+mn-lt"/>
          <a:ea typeface="+mn-ea"/>
          <a:cs typeface="+mn-cs"/>
        </a:defRPr>
      </a:lvl7pPr>
      <a:lvl8pPr marL="16458848" indent="-1097257" algn="l" defTabSz="2194513" rtl="0" eaLnBrk="1" latinLnBrk="0" hangingPunct="1">
        <a:spcBef>
          <a:spcPct val="20000"/>
        </a:spcBef>
        <a:buFont typeface="Arial"/>
        <a:buChar char="•"/>
        <a:defRPr sz="9600" kern="1200">
          <a:solidFill>
            <a:schemeClr val="tx1"/>
          </a:solidFill>
          <a:latin typeface="+mn-lt"/>
          <a:ea typeface="+mn-ea"/>
          <a:cs typeface="+mn-cs"/>
        </a:defRPr>
      </a:lvl8pPr>
      <a:lvl9pPr marL="18653360" indent="-1097257" algn="l" defTabSz="2194513"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13" rtl="0" eaLnBrk="1" latinLnBrk="0" hangingPunct="1">
        <a:defRPr sz="8600" kern="1200">
          <a:solidFill>
            <a:schemeClr val="tx1"/>
          </a:solidFill>
          <a:latin typeface="+mn-lt"/>
          <a:ea typeface="+mn-ea"/>
          <a:cs typeface="+mn-cs"/>
        </a:defRPr>
      </a:lvl1pPr>
      <a:lvl2pPr marL="2194513" algn="l" defTabSz="2194513" rtl="0" eaLnBrk="1" latinLnBrk="0" hangingPunct="1">
        <a:defRPr sz="8600" kern="1200">
          <a:solidFill>
            <a:schemeClr val="tx1"/>
          </a:solidFill>
          <a:latin typeface="+mn-lt"/>
          <a:ea typeface="+mn-ea"/>
          <a:cs typeface="+mn-cs"/>
        </a:defRPr>
      </a:lvl2pPr>
      <a:lvl3pPr marL="4389026" algn="l" defTabSz="2194513" rtl="0" eaLnBrk="1" latinLnBrk="0" hangingPunct="1">
        <a:defRPr sz="8600" kern="1200">
          <a:solidFill>
            <a:schemeClr val="tx1"/>
          </a:solidFill>
          <a:latin typeface="+mn-lt"/>
          <a:ea typeface="+mn-ea"/>
          <a:cs typeface="+mn-cs"/>
        </a:defRPr>
      </a:lvl3pPr>
      <a:lvl4pPr marL="6583539" algn="l" defTabSz="2194513" rtl="0" eaLnBrk="1" latinLnBrk="0" hangingPunct="1">
        <a:defRPr sz="8600" kern="1200">
          <a:solidFill>
            <a:schemeClr val="tx1"/>
          </a:solidFill>
          <a:latin typeface="+mn-lt"/>
          <a:ea typeface="+mn-ea"/>
          <a:cs typeface="+mn-cs"/>
        </a:defRPr>
      </a:lvl4pPr>
      <a:lvl5pPr marL="8778052" algn="l" defTabSz="2194513" rtl="0" eaLnBrk="1" latinLnBrk="0" hangingPunct="1">
        <a:defRPr sz="8600" kern="1200">
          <a:solidFill>
            <a:schemeClr val="tx1"/>
          </a:solidFill>
          <a:latin typeface="+mn-lt"/>
          <a:ea typeface="+mn-ea"/>
          <a:cs typeface="+mn-cs"/>
        </a:defRPr>
      </a:lvl5pPr>
      <a:lvl6pPr marL="10972565" algn="l" defTabSz="2194513" rtl="0" eaLnBrk="1" latinLnBrk="0" hangingPunct="1">
        <a:defRPr sz="8600" kern="1200">
          <a:solidFill>
            <a:schemeClr val="tx1"/>
          </a:solidFill>
          <a:latin typeface="+mn-lt"/>
          <a:ea typeface="+mn-ea"/>
          <a:cs typeface="+mn-cs"/>
        </a:defRPr>
      </a:lvl6pPr>
      <a:lvl7pPr marL="13167078" algn="l" defTabSz="2194513" rtl="0" eaLnBrk="1" latinLnBrk="0" hangingPunct="1">
        <a:defRPr sz="8600" kern="1200">
          <a:solidFill>
            <a:schemeClr val="tx1"/>
          </a:solidFill>
          <a:latin typeface="+mn-lt"/>
          <a:ea typeface="+mn-ea"/>
          <a:cs typeface="+mn-cs"/>
        </a:defRPr>
      </a:lvl7pPr>
      <a:lvl8pPr marL="15361591" algn="l" defTabSz="2194513" rtl="0" eaLnBrk="1" latinLnBrk="0" hangingPunct="1">
        <a:defRPr sz="8600" kern="1200">
          <a:solidFill>
            <a:schemeClr val="tx1"/>
          </a:solidFill>
          <a:latin typeface="+mn-lt"/>
          <a:ea typeface="+mn-ea"/>
          <a:cs typeface="+mn-cs"/>
        </a:defRPr>
      </a:lvl8pPr>
      <a:lvl9pPr marL="17556104" algn="l" defTabSz="2194513"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3" Type="http://schemas.openxmlformats.org/officeDocument/2006/relationships/hyperlink" Target="http://dx.doi.org/10.1007/bf01537056" TargetMode="External"/><Relationship Id="rId7" Type="http://schemas.openxmlformats.org/officeDocument/2006/relationships/image" Target="../media/image2.png"/><Relationship Id="rId12"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png"/><Relationship Id="rId11" Type="http://schemas.openxmlformats.org/officeDocument/2006/relationships/image" Target="../media/image6.png"/><Relationship Id="rId5" Type="http://schemas.openxmlformats.org/officeDocument/2006/relationships/hyperlink" Target="https://www.pccd.pa.gov/Juvenile-Justice/Pages/Pennsylvania-Youth-Survey-(PAYS)-2017.aspx" TargetMode="External"/><Relationship Id="rId10" Type="http://schemas.openxmlformats.org/officeDocument/2006/relationships/image" Target="../media/image5.png"/><Relationship Id="rId4" Type="http://schemas.openxmlformats.org/officeDocument/2006/relationships/hyperlink" Target="http://dx.doi.org/10.1007/s10964-018-0844-3"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3999">
              <a:srgbClr val="FFFFFF"/>
            </a:gs>
            <a:gs pos="100000">
              <a:srgbClr val="5771A1"/>
            </a:gs>
          </a:gsLst>
          <a:lin ang="5400000"/>
        </a:gradFill>
        <a:effectLst/>
      </p:bgPr>
    </p:bg>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4800600" y="2441575"/>
            <a:ext cx="41605200" cy="3046774"/>
          </a:xfrm>
          <a:prstGeom prst="rect">
            <a:avLst/>
          </a:prstGeom>
          <a:noFill/>
          <a:ln w="9525">
            <a:noFill/>
            <a:miter lim="800000"/>
            <a:headEnd/>
            <a:tailEnd/>
          </a:ln>
        </p:spPr>
        <p:txBody>
          <a:bodyPr lIns="91243" tIns="45614" rIns="91243" bIns="45614">
            <a:prstTxWarp prst="textNoShape">
              <a:avLst/>
            </a:prstTxWarp>
            <a:spAutoFit/>
          </a:bodyPr>
          <a:lstStyle/>
          <a:p>
            <a:pPr algn="ctr"/>
            <a:r>
              <a:rPr lang="en-US" sz="4800" dirty="0">
                <a:latin typeface="Century Gothic" panose="020B0502020202020204" pitchFamily="34" charset="0"/>
              </a:rPr>
              <a:t>Valeria M. de L. Mercado Medina &amp; Alicia Drais-Parrillo, </a:t>
            </a:r>
            <a:r>
              <a:rPr lang="en-US" sz="4800" dirty="0" err="1">
                <a:latin typeface="Century Gothic" panose="020B0502020202020204" pitchFamily="34" charset="0"/>
              </a:rPr>
              <a:t>Ph.D</a:t>
            </a:r>
            <a:r>
              <a:rPr lang="en-US" sz="4800" dirty="0">
                <a:latin typeface="Century Gothic" panose="020B0502020202020204" pitchFamily="34" charset="0"/>
              </a:rPr>
              <a:t> </a:t>
            </a:r>
          </a:p>
          <a:p>
            <a:pPr algn="ctr"/>
            <a:r>
              <a:rPr lang="en-US" sz="4800" dirty="0">
                <a:latin typeface="Century Gothic" panose="020B0502020202020204" pitchFamily="34" charset="0"/>
              </a:rPr>
              <a:t>The Pennsylvania State University</a:t>
            </a:r>
          </a:p>
          <a:p>
            <a:pPr algn="ctr"/>
            <a:br>
              <a:rPr lang="en-US" sz="4800" dirty="0"/>
            </a:br>
            <a:endParaRPr lang="en-US" sz="4800" b="1" dirty="0"/>
          </a:p>
        </p:txBody>
      </p:sp>
      <p:cxnSp>
        <p:nvCxnSpPr>
          <p:cNvPr id="70" name="Straight Connector 69"/>
          <p:cNvCxnSpPr/>
          <p:nvPr/>
        </p:nvCxnSpPr>
        <p:spPr>
          <a:xfrm>
            <a:off x="3657600" y="4114801"/>
            <a:ext cx="43891200" cy="1588"/>
          </a:xfrm>
          <a:prstGeom prst="line">
            <a:avLst/>
          </a:prstGeom>
          <a:ln w="76200" cap="flat" cmpd="sng" algn="ctr">
            <a:solidFill>
              <a:schemeClr val="bg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6388" name="TextBox 91"/>
          <p:cNvSpPr txBox="1">
            <a:spLocks noChangeArrowheads="1"/>
          </p:cNvSpPr>
          <p:nvPr/>
        </p:nvSpPr>
        <p:spPr bwMode="auto">
          <a:xfrm>
            <a:off x="4800600" y="887413"/>
            <a:ext cx="41605200" cy="1631216"/>
          </a:xfrm>
          <a:prstGeom prst="rect">
            <a:avLst/>
          </a:prstGeom>
          <a:noFill/>
          <a:ln w="9525">
            <a:noFill/>
            <a:miter lim="800000"/>
            <a:headEnd/>
            <a:tailEnd/>
          </a:ln>
        </p:spPr>
        <p:txBody>
          <a:bodyPr wrap="square">
            <a:prstTxWarp prst="textNoShape">
              <a:avLst/>
            </a:prstTxWarp>
            <a:spAutoFit/>
          </a:bodyPr>
          <a:lstStyle/>
          <a:p>
            <a:pPr algn="ctr"/>
            <a:r>
              <a:rPr lang="en-US" sz="10000" b="1" dirty="0">
                <a:solidFill>
                  <a:srgbClr val="052754"/>
                </a:solidFill>
                <a:latin typeface="Century Gothic" panose="020B0502020202020204" pitchFamily="34" charset="0"/>
                <a:cs typeface="David" panose="020E0502060401010101" pitchFamily="34" charset="-79"/>
              </a:rPr>
              <a:t>Sexual Scripts and Technology</a:t>
            </a:r>
          </a:p>
        </p:txBody>
      </p:sp>
      <p:sp>
        <p:nvSpPr>
          <p:cNvPr id="16389" name="Rectangle 35"/>
          <p:cNvSpPr>
            <a:spLocks noChangeArrowheads="1"/>
          </p:cNvSpPr>
          <p:nvPr/>
        </p:nvSpPr>
        <p:spPr bwMode="auto">
          <a:xfrm>
            <a:off x="40704753" y="24515764"/>
            <a:ext cx="9890748" cy="7394098"/>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lnSpc>
                <a:spcPct val="150000"/>
              </a:lnSpc>
              <a:spcBef>
                <a:spcPct val="50000"/>
              </a:spcBef>
            </a:pPr>
            <a:r>
              <a:rPr lang="en-GB" sz="4000" b="1" dirty="0">
                <a:solidFill>
                  <a:srgbClr val="CC3300"/>
                </a:solidFill>
              </a:rPr>
              <a:t>References</a:t>
            </a:r>
            <a:endParaRPr lang="en-GB" sz="2400" b="1" dirty="0">
              <a:solidFill>
                <a:srgbClr val="CC3300"/>
              </a:solidFill>
            </a:endParaRPr>
          </a:p>
          <a:p>
            <a:pPr marL="342892" indent="-342892">
              <a:lnSpc>
                <a:spcPct val="115000"/>
              </a:lnSpc>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Martin, F.,  Wang,  C., Petty,  T.,  Wang,  W.,  &amp;  Wilkins,  P. (2018). Middle school students’ social media use. </a:t>
            </a:r>
            <a:r>
              <a:rPr lang="en-US" sz="1600" i="1" dirty="0">
                <a:latin typeface="Times New Roman" panose="02020603050405020304" pitchFamily="18" charset="0"/>
                <a:ea typeface="Times New Roman" panose="02020603050405020304" pitchFamily="18" charset="0"/>
              </a:rPr>
              <a:t>Educational Technology &amp; Society, 21</a:t>
            </a:r>
            <a:r>
              <a:rPr lang="en-US" sz="1600" dirty="0">
                <a:latin typeface="Times New Roman" panose="02020603050405020304" pitchFamily="18" charset="0"/>
                <a:ea typeface="Times New Roman" panose="02020603050405020304" pitchFamily="18" charset="0"/>
              </a:rPr>
              <a:t>(1), 213–224.</a:t>
            </a:r>
            <a:endParaRPr lang="en-US" sz="1600" dirty="0">
              <a:latin typeface="Arial" panose="020B0604020202020204" pitchFamily="34" charset="0"/>
              <a:ea typeface="Arial" panose="020B0604020202020204" pitchFamily="34" charset="0"/>
            </a:endParaRPr>
          </a:p>
          <a:p>
            <a:pPr>
              <a:lnSpc>
                <a:spcPct val="115000"/>
              </a:lnSpc>
              <a:spcBef>
                <a:spcPts val="0"/>
              </a:spcBef>
              <a:spcAft>
                <a:spcPts val="0"/>
              </a:spcAft>
            </a:pPr>
            <a:r>
              <a:rPr lang="en-US" sz="1600" dirty="0">
                <a:latin typeface="Times New Roman" panose="02020603050405020304" pitchFamily="18" charset="0"/>
                <a:ea typeface="Times New Roman" panose="02020603050405020304" pitchFamily="18" charset="0"/>
              </a:rPr>
              <a:t> </a:t>
            </a:r>
            <a:endParaRPr lang="en-US" sz="1600" dirty="0">
              <a:latin typeface="Arial" panose="020B0604020202020204" pitchFamily="34" charset="0"/>
              <a:ea typeface="Arial" panose="020B0604020202020204" pitchFamily="34" charset="0"/>
            </a:endParaRPr>
          </a:p>
          <a:p>
            <a:pPr marL="342892" indent="-342892">
              <a:lnSpc>
                <a:spcPct val="115000"/>
              </a:lnSpc>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Ringrose, J., Harvey, L., Gill, R., &amp; Livingstone, S. (2013). Teen girls, sexual double standards and ‘sexting’: Gendered value in digital image exchange. </a:t>
            </a:r>
            <a:r>
              <a:rPr lang="en-US" sz="1600" i="1" dirty="0">
                <a:latin typeface="Times New Roman" panose="02020603050405020304" pitchFamily="18" charset="0"/>
                <a:ea typeface="Times New Roman" panose="02020603050405020304" pitchFamily="18" charset="0"/>
              </a:rPr>
              <a:t>Feminist Theory, 14</a:t>
            </a:r>
            <a:r>
              <a:rPr lang="en-US" sz="1600" dirty="0">
                <a:latin typeface="Times New Roman" panose="02020603050405020304" pitchFamily="18" charset="0"/>
                <a:ea typeface="Times New Roman" panose="02020603050405020304" pitchFamily="18" charset="0"/>
              </a:rPr>
              <a:t>(3), 305-323. </a:t>
            </a:r>
            <a:endParaRPr lang="en-US" sz="1600" dirty="0">
              <a:latin typeface="Arial" panose="020B0604020202020204" pitchFamily="34" charset="0"/>
              <a:ea typeface="Arial" panose="020B0604020202020204" pitchFamily="34" charset="0"/>
            </a:endParaRPr>
          </a:p>
          <a:p>
            <a:pPr>
              <a:lnSpc>
                <a:spcPct val="115000"/>
              </a:lnSpc>
              <a:spcBef>
                <a:spcPts val="0"/>
              </a:spcBef>
              <a:spcAft>
                <a:spcPts val="0"/>
              </a:spcAft>
            </a:pPr>
            <a:r>
              <a:rPr lang="en-US" sz="1600" dirty="0">
                <a:latin typeface="Times New Roman" panose="02020603050405020304" pitchFamily="18" charset="0"/>
                <a:ea typeface="Times New Roman" panose="02020603050405020304" pitchFamily="18" charset="0"/>
              </a:rPr>
              <a:t> </a:t>
            </a:r>
            <a:endParaRPr lang="en-US" sz="1600" dirty="0">
              <a:latin typeface="Arial" panose="020B0604020202020204" pitchFamily="34" charset="0"/>
              <a:ea typeface="Arial" panose="020B0604020202020204" pitchFamily="34" charset="0"/>
            </a:endParaRPr>
          </a:p>
          <a:p>
            <a:pPr marL="342892" indent="-342892">
              <a:lnSpc>
                <a:spcPct val="115000"/>
              </a:lnSpc>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Shafer, A., Bobkowski, P., &amp; Brown, J. D. (2013). Sexual media practice: How adolescents select, engage with, and are affected by sexual media. In K. E. Gill (Ed.), </a:t>
            </a:r>
            <a:r>
              <a:rPr lang="en-US" sz="1600" i="1" dirty="0">
                <a:latin typeface="Times New Roman" panose="02020603050405020304" pitchFamily="18" charset="0"/>
                <a:ea typeface="Times New Roman" panose="02020603050405020304" pitchFamily="18" charset="0"/>
              </a:rPr>
              <a:t>The Oxford Handbook of Media Psychology</a:t>
            </a:r>
            <a:r>
              <a:rPr lang="en-US" sz="1600" dirty="0">
                <a:latin typeface="Times New Roman" panose="02020603050405020304" pitchFamily="18" charset="0"/>
                <a:ea typeface="Times New Roman" panose="02020603050405020304" pitchFamily="18" charset="0"/>
              </a:rPr>
              <a:t> (pp. 223-251). New York, NY: Oxford University Press.</a:t>
            </a:r>
            <a:endParaRPr lang="en-US" sz="1600" dirty="0">
              <a:latin typeface="Arial" panose="020B0604020202020204" pitchFamily="34" charset="0"/>
              <a:ea typeface="Arial" panose="020B0604020202020204" pitchFamily="34" charset="0"/>
            </a:endParaRPr>
          </a:p>
          <a:p>
            <a:pPr>
              <a:lnSpc>
                <a:spcPct val="115000"/>
              </a:lnSpc>
              <a:spcBef>
                <a:spcPts val="0"/>
              </a:spcBef>
              <a:spcAft>
                <a:spcPts val="0"/>
              </a:spcAft>
            </a:pPr>
            <a:r>
              <a:rPr lang="en-US" sz="1600" dirty="0">
                <a:latin typeface="Times New Roman" panose="02020603050405020304" pitchFamily="18" charset="0"/>
                <a:ea typeface="Times New Roman" panose="02020603050405020304" pitchFamily="18" charset="0"/>
              </a:rPr>
              <a:t> </a:t>
            </a:r>
            <a:endParaRPr lang="en-US" sz="1600" dirty="0">
              <a:latin typeface="Arial" panose="020B0604020202020204" pitchFamily="34" charset="0"/>
              <a:ea typeface="Arial" panose="020B0604020202020204" pitchFamily="34" charset="0"/>
            </a:endParaRPr>
          </a:p>
          <a:p>
            <a:pPr marL="342892" indent="-342892">
              <a:lnSpc>
                <a:spcPct val="115000"/>
              </a:lnSpc>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Steele, J. R., &amp; Brown, J. D. (1995). Adolescent room culture: Studying media in the context of everyday life. </a:t>
            </a:r>
            <a:r>
              <a:rPr lang="en-US" sz="1600" i="1" dirty="0">
                <a:latin typeface="Times New Roman" panose="02020603050405020304" pitchFamily="18" charset="0"/>
                <a:ea typeface="Times New Roman" panose="02020603050405020304" pitchFamily="18" charset="0"/>
              </a:rPr>
              <a:t>Journal of Youth and Adolescence, 24</a:t>
            </a:r>
            <a:r>
              <a:rPr lang="en-US" sz="1600" dirty="0">
                <a:latin typeface="Times New Roman" panose="02020603050405020304" pitchFamily="18" charset="0"/>
                <a:ea typeface="Times New Roman" panose="02020603050405020304" pitchFamily="18" charset="0"/>
              </a:rPr>
              <a:t>(5), 551-576. </a:t>
            </a:r>
            <a:r>
              <a:rPr lang="en-US" sz="1600" u="sng" dirty="0">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http://dx.doi.org/10.1007/bf01537056</a:t>
            </a:r>
            <a:r>
              <a:rPr lang="en-US" sz="1600" dirty="0">
                <a:latin typeface="Times New Roman" panose="02020603050405020304" pitchFamily="18" charset="0"/>
                <a:ea typeface="Times New Roman" panose="02020603050405020304" pitchFamily="18" charset="0"/>
              </a:rPr>
              <a:t>. </a:t>
            </a:r>
            <a:endParaRPr lang="en-US" sz="1600" dirty="0">
              <a:latin typeface="Arial" panose="020B0604020202020204" pitchFamily="34" charset="0"/>
              <a:ea typeface="Arial" panose="020B0604020202020204" pitchFamily="34" charset="0"/>
            </a:endParaRPr>
          </a:p>
          <a:p>
            <a:pPr>
              <a:lnSpc>
                <a:spcPct val="115000"/>
              </a:lnSpc>
              <a:spcBef>
                <a:spcPts val="0"/>
              </a:spcBef>
              <a:spcAft>
                <a:spcPts val="0"/>
              </a:spcAft>
            </a:pPr>
            <a:r>
              <a:rPr lang="en-US" sz="1600" dirty="0">
                <a:latin typeface="Times New Roman" panose="02020603050405020304" pitchFamily="18" charset="0"/>
                <a:ea typeface="Times New Roman" panose="02020603050405020304" pitchFamily="18" charset="0"/>
              </a:rPr>
              <a:t> </a:t>
            </a:r>
            <a:endParaRPr lang="en-US" sz="1600" dirty="0">
              <a:latin typeface="Arial" panose="020B0604020202020204" pitchFamily="34" charset="0"/>
              <a:ea typeface="Arial" panose="020B0604020202020204" pitchFamily="34" charset="0"/>
            </a:endParaRPr>
          </a:p>
          <a:p>
            <a:pPr marL="342892" indent="-342892">
              <a:lnSpc>
                <a:spcPct val="115000"/>
              </a:lnSpc>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Trekels, J., Karsay, K., Eggermont, S., &amp; Vandenbosch, L. (2018). How social and mass media relate to youth’s self-sexualization: Taking a cross-national perspective on rewarded appearance ideals.</a:t>
            </a:r>
            <a:r>
              <a:rPr lang="en-US" sz="1600" i="1" dirty="0">
                <a:latin typeface="Times New Roman" panose="02020603050405020304" pitchFamily="18" charset="0"/>
                <a:ea typeface="Times New Roman" panose="02020603050405020304" pitchFamily="18" charset="0"/>
              </a:rPr>
              <a:t> Journal of Youth and Adolescence, 47</a:t>
            </a:r>
            <a:r>
              <a:rPr lang="en-US" sz="1600" dirty="0">
                <a:latin typeface="Times New Roman" panose="02020603050405020304" pitchFamily="18" charset="0"/>
                <a:ea typeface="Times New Roman" panose="02020603050405020304" pitchFamily="18" charset="0"/>
              </a:rPr>
              <a:t>(7), 1440-1455. </a:t>
            </a:r>
            <a:r>
              <a:rPr lang="en-US" sz="1600" u="sng" dirty="0">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http://dx.doi.org/10.1007/s10964-018-0844-3</a:t>
            </a:r>
            <a:r>
              <a:rPr lang="en-US" sz="1600" dirty="0">
                <a:latin typeface="Times New Roman" panose="02020603050405020304" pitchFamily="18" charset="0"/>
                <a:ea typeface="Times New Roman" panose="02020603050405020304" pitchFamily="18" charset="0"/>
              </a:rPr>
              <a:t>. </a:t>
            </a:r>
            <a:endParaRPr lang="en-US" sz="1600" dirty="0">
              <a:latin typeface="Arial" panose="020B0604020202020204" pitchFamily="34" charset="0"/>
              <a:ea typeface="Arial" panose="020B0604020202020204" pitchFamily="34" charset="0"/>
            </a:endParaRPr>
          </a:p>
          <a:p>
            <a:pPr>
              <a:lnSpc>
                <a:spcPct val="115000"/>
              </a:lnSpc>
              <a:spcBef>
                <a:spcPts val="0"/>
              </a:spcBef>
              <a:spcAft>
                <a:spcPts val="0"/>
              </a:spcAft>
            </a:pPr>
            <a:r>
              <a:rPr lang="en-US" sz="1600" dirty="0">
                <a:latin typeface="Times New Roman" panose="02020603050405020304" pitchFamily="18" charset="0"/>
                <a:ea typeface="Times New Roman" panose="02020603050405020304" pitchFamily="18" charset="0"/>
              </a:rPr>
              <a:t> </a:t>
            </a:r>
            <a:endParaRPr lang="en-US" sz="1600" dirty="0">
              <a:latin typeface="Arial" panose="020B0604020202020204" pitchFamily="34" charset="0"/>
              <a:ea typeface="Arial" panose="020B0604020202020204" pitchFamily="34" charset="0"/>
            </a:endParaRPr>
          </a:p>
          <a:p>
            <a:pPr marL="342892" indent="-342892">
              <a:lnSpc>
                <a:spcPct val="115000"/>
              </a:lnSpc>
              <a:spcBef>
                <a:spcPts val="0"/>
              </a:spcBef>
              <a:spcAft>
                <a:spcPts val="0"/>
              </a:spcAft>
              <a:buFont typeface="Arial" panose="020B0604020202020204" pitchFamily="34" charset="0"/>
              <a:buChar char="➔"/>
            </a:pPr>
            <a:r>
              <a:rPr lang="en-US" sz="1600" dirty="0">
                <a:highlight>
                  <a:srgbClr val="FFFFFF"/>
                </a:highlight>
                <a:latin typeface="Times New Roman" panose="02020603050405020304" pitchFamily="18" charset="0"/>
                <a:ea typeface="Times New Roman" panose="02020603050405020304" pitchFamily="18" charset="0"/>
              </a:rPr>
              <a:t>United States, Pennsylvania Commission on Crime and Delinquency, Pennsylvania Department of Drug and Alcohol Programs, and Pennsylvania Department of Education. (2017). </a:t>
            </a:r>
            <a:r>
              <a:rPr lang="en-US" sz="1600" i="1" dirty="0">
                <a:latin typeface="Times New Roman" panose="02020603050405020304" pitchFamily="18" charset="0"/>
                <a:ea typeface="Times New Roman" panose="02020603050405020304" pitchFamily="18" charset="0"/>
              </a:rPr>
              <a:t>2017 Pennsylvania Youth Survey</a:t>
            </a:r>
            <a:r>
              <a:rPr lang="en-US" sz="1600" dirty="0">
                <a:highlight>
                  <a:srgbClr val="FFFFFF"/>
                </a:highlight>
                <a:latin typeface="Times New Roman" panose="02020603050405020304" pitchFamily="18" charset="0"/>
                <a:ea typeface="Times New Roman" panose="02020603050405020304" pitchFamily="18" charset="0"/>
              </a:rPr>
              <a:t>. Retrieved from </a:t>
            </a:r>
            <a:r>
              <a:rPr lang="en-US" sz="1600" u="sng" dirty="0">
                <a:highlight>
                  <a:srgbClr val="FFFFFF"/>
                </a:highligh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https://www.pccd.pa.gov/Juvenile-Justice/Pages/Pennsylvania-Youth-Survey-(PAYS)-2017.aspx</a:t>
            </a:r>
            <a:r>
              <a:rPr lang="en-US" sz="1600" dirty="0">
                <a:highlight>
                  <a:srgbClr val="FFFFFF"/>
                </a:highlight>
                <a:latin typeface="Times New Roman" panose="02020603050405020304" pitchFamily="18" charset="0"/>
                <a:ea typeface="Times New Roman" panose="02020603050405020304" pitchFamily="18" charset="0"/>
              </a:rPr>
              <a:t> </a:t>
            </a:r>
          </a:p>
          <a:p>
            <a:pPr marL="342892" indent="-342892">
              <a:lnSpc>
                <a:spcPct val="115000"/>
              </a:lnSpc>
              <a:spcBef>
                <a:spcPts val="0"/>
              </a:spcBef>
              <a:spcAft>
                <a:spcPts val="0"/>
              </a:spcAft>
              <a:buFont typeface="Arial" panose="020B0604020202020204" pitchFamily="34" charset="0"/>
              <a:buChar char="➔"/>
            </a:pPr>
            <a:endParaRPr lang="en-US" sz="1600" dirty="0">
              <a:highlight>
                <a:srgbClr val="FFFFFF"/>
              </a:highlight>
              <a:latin typeface="Times New Roman" panose="02020603050405020304" pitchFamily="18" charset="0"/>
              <a:ea typeface="Times New Roman" panose="02020603050405020304" pitchFamily="18" charset="0"/>
            </a:endParaRPr>
          </a:p>
          <a:p>
            <a:pPr marL="342892" indent="-342892">
              <a:lnSpc>
                <a:spcPct val="115000"/>
              </a:lnSpc>
              <a:spcBef>
                <a:spcPts val="0"/>
              </a:spcBef>
              <a:spcAft>
                <a:spcPts val="0"/>
              </a:spcAft>
              <a:buFont typeface="Arial" panose="020B0604020202020204" pitchFamily="34" charset="0"/>
              <a:buChar char="➔"/>
            </a:pPr>
            <a:endParaRPr lang="en-US" sz="1600" dirty="0">
              <a:latin typeface="Arial" panose="020B0604020202020204" pitchFamily="34" charset="0"/>
              <a:ea typeface="Arial" panose="020B0604020202020204" pitchFamily="34" charset="0"/>
            </a:endParaRPr>
          </a:p>
          <a:p>
            <a:pPr>
              <a:lnSpc>
                <a:spcPct val="115000"/>
              </a:lnSpc>
              <a:spcBef>
                <a:spcPts val="0"/>
              </a:spcBef>
              <a:spcAft>
                <a:spcPts val="0"/>
              </a:spcAft>
            </a:pPr>
            <a:r>
              <a:rPr lang="en-US" sz="1600" dirty="0">
                <a:highlight>
                  <a:srgbClr val="FFFFFF"/>
                </a:highlight>
                <a:latin typeface="Times New Roman" panose="02020603050405020304" pitchFamily="18" charset="0"/>
                <a:ea typeface="Times New Roman" panose="02020603050405020304" pitchFamily="18" charset="0"/>
              </a:rPr>
              <a:t> </a:t>
            </a:r>
            <a:endParaRPr lang="en-US" sz="1600" dirty="0">
              <a:latin typeface="Arial" panose="020B0604020202020204" pitchFamily="34" charset="0"/>
              <a:ea typeface="Arial" panose="020B0604020202020204" pitchFamily="34" charset="0"/>
            </a:endParaRPr>
          </a:p>
          <a:p>
            <a:pPr>
              <a:spcBef>
                <a:spcPct val="50000"/>
              </a:spcBef>
            </a:pPr>
            <a:endParaRPr lang="en-GB" sz="4000" b="1" dirty="0">
              <a:solidFill>
                <a:srgbClr val="CC3300"/>
              </a:solidFill>
            </a:endParaRPr>
          </a:p>
        </p:txBody>
      </p:sp>
      <p:sp>
        <p:nvSpPr>
          <p:cNvPr id="16390" name="Rectangle 34"/>
          <p:cNvSpPr>
            <a:spLocks noChangeArrowheads="1"/>
          </p:cNvSpPr>
          <p:nvPr/>
        </p:nvSpPr>
        <p:spPr bwMode="auto">
          <a:xfrm>
            <a:off x="40674273" y="14804980"/>
            <a:ext cx="9829800" cy="8904403"/>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000" b="1" dirty="0">
                <a:solidFill>
                  <a:srgbClr val="CC3300"/>
                </a:solidFill>
              </a:rPr>
              <a:t>Conclusions</a:t>
            </a:r>
          </a:p>
          <a:p>
            <a:endParaRPr lang="en-US" sz="2800" dirty="0"/>
          </a:p>
        </p:txBody>
      </p:sp>
      <p:sp>
        <p:nvSpPr>
          <p:cNvPr id="16391" name="Rectangle 33"/>
          <p:cNvSpPr>
            <a:spLocks noChangeArrowheads="1"/>
          </p:cNvSpPr>
          <p:nvPr/>
        </p:nvSpPr>
        <p:spPr bwMode="auto">
          <a:xfrm>
            <a:off x="1158592" y="10363200"/>
            <a:ext cx="9829800" cy="21793200"/>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000" b="1" dirty="0">
                <a:solidFill>
                  <a:srgbClr val="CC3300"/>
                </a:solidFill>
              </a:rPr>
              <a:t>Background Research</a:t>
            </a:r>
            <a:endParaRPr lang="en-US" sz="4000" dirty="0"/>
          </a:p>
          <a:p>
            <a:pPr>
              <a:spcBef>
                <a:spcPts val="2000"/>
              </a:spcBef>
              <a:spcAft>
                <a:spcPts val="0"/>
              </a:spcAft>
              <a:buFont typeface="Arial" panose="020B0604020202020204" pitchFamily="34" charset="0"/>
              <a:buChar char="•"/>
            </a:pPr>
            <a:r>
              <a:rPr lang="en-US" sz="2500" dirty="0">
                <a:solidFill>
                  <a:srgbClr val="000000"/>
                </a:solidFill>
                <a:latin typeface="Times New Roman" panose="02020603050405020304" pitchFamily="18" charset="0"/>
                <a:cs typeface="Times New Roman" panose="02020603050405020304" pitchFamily="18" charset="0"/>
              </a:rPr>
              <a:t>As humans, we are social beings that need relationships</a:t>
            </a:r>
          </a:p>
          <a:p>
            <a:pPr>
              <a:spcBef>
                <a:spcPts val="2000"/>
              </a:spcBef>
              <a:spcAft>
                <a:spcPts val="0"/>
              </a:spcAft>
              <a:buFont typeface="Arial" panose="020B0604020202020204" pitchFamily="34" charset="0"/>
              <a:buChar char="•"/>
            </a:pPr>
            <a:r>
              <a:rPr lang="en-US" sz="2500" dirty="0">
                <a:solidFill>
                  <a:srgbClr val="000000"/>
                </a:solidFill>
                <a:latin typeface="Times New Roman" panose="02020603050405020304" pitchFamily="18" charset="0"/>
                <a:cs typeface="Times New Roman" panose="02020603050405020304" pitchFamily="18" charset="0"/>
              </a:rPr>
              <a:t>Social media and digital communication is changing these relationships and the psychology of individuals involved</a:t>
            </a:r>
          </a:p>
          <a:p>
            <a:pPr>
              <a:spcBef>
                <a:spcPts val="2000"/>
              </a:spcBef>
              <a:spcAft>
                <a:spcPts val="0"/>
              </a:spcAft>
              <a:buFont typeface="Arial" panose="020B0604020202020204" pitchFamily="34" charset="0"/>
              <a:buChar char="•"/>
            </a:pPr>
            <a:r>
              <a:rPr lang="en-US" sz="2500" dirty="0">
                <a:solidFill>
                  <a:srgbClr val="000000"/>
                </a:solidFill>
                <a:latin typeface="Times New Roman" panose="02020603050405020304" pitchFamily="18" charset="0"/>
                <a:cs typeface="Times New Roman" panose="02020603050405020304" pitchFamily="18" charset="0"/>
              </a:rPr>
              <a:t>What differentiates humans from animals, in regard to sexual behavior, is the influence of desire and pleasure</a:t>
            </a:r>
          </a:p>
          <a:p>
            <a:pPr>
              <a:spcBef>
                <a:spcPts val="2000"/>
              </a:spcBef>
              <a:spcAft>
                <a:spcPts val="0"/>
              </a:spcAft>
              <a:buFont typeface="Arial" panose="020B0604020202020204" pitchFamily="34" charset="0"/>
              <a:buChar char="•"/>
            </a:pPr>
            <a:r>
              <a:rPr lang="en-US" sz="2500" dirty="0">
                <a:solidFill>
                  <a:srgbClr val="000000"/>
                </a:solidFill>
                <a:latin typeface="Times New Roman" panose="02020603050405020304" pitchFamily="18" charset="0"/>
                <a:cs typeface="Times New Roman" panose="02020603050405020304" pitchFamily="18" charset="0"/>
              </a:rPr>
              <a:t>As Gender Schema Theory explains, individuals become gendered through sex-linked characteristics that are culturally preserved and transferred to others (</a:t>
            </a:r>
            <a:r>
              <a:rPr lang="en-US" sz="2500" dirty="0" err="1">
                <a:solidFill>
                  <a:srgbClr val="000000"/>
                </a:solidFill>
                <a:latin typeface="Times New Roman" panose="02020603050405020304" pitchFamily="18" charset="0"/>
                <a:cs typeface="Times New Roman" panose="02020603050405020304" pitchFamily="18" charset="0"/>
              </a:rPr>
              <a:t>Bem</a:t>
            </a:r>
            <a:r>
              <a:rPr lang="en-US" sz="2500" dirty="0">
                <a:solidFill>
                  <a:srgbClr val="000000"/>
                </a:solidFill>
                <a:latin typeface="Times New Roman" panose="02020603050405020304" pitchFamily="18" charset="0"/>
                <a:cs typeface="Times New Roman" panose="02020603050405020304" pitchFamily="18" charset="0"/>
              </a:rPr>
              <a:t>, 1981).</a:t>
            </a:r>
          </a:p>
          <a:p>
            <a:pPr>
              <a:spcBef>
                <a:spcPts val="2000"/>
              </a:spcBef>
              <a:spcAft>
                <a:spcPts val="0"/>
              </a:spcAft>
              <a:buFont typeface="Arial" panose="020B0604020202020204" pitchFamily="34" charset="0"/>
              <a:buChar char="•"/>
            </a:pPr>
            <a:r>
              <a:rPr lang="en-US" sz="2500" dirty="0">
                <a:solidFill>
                  <a:srgbClr val="000000"/>
                </a:solidFill>
                <a:latin typeface="Times New Roman" panose="02020603050405020304" pitchFamily="18" charset="0"/>
                <a:cs typeface="Times New Roman" panose="02020603050405020304" pitchFamily="18" charset="0"/>
              </a:rPr>
              <a:t>The original formulation of the Media Practice Model suggests that the media that adolescents consume and engage with relate to how they make sense of their lives, including their sexual selves </a:t>
            </a:r>
            <a:r>
              <a:rPr lang="en-US" sz="2000" dirty="0">
                <a:solidFill>
                  <a:srgbClr val="000000"/>
                </a:solidFill>
                <a:latin typeface="Times New Roman" panose="02020603050405020304" pitchFamily="18" charset="0"/>
                <a:cs typeface="Times New Roman" panose="02020603050405020304" pitchFamily="18" charset="0"/>
              </a:rPr>
              <a:t>(Steele &amp; Brown, 1995)</a:t>
            </a:r>
            <a:r>
              <a:rPr lang="en-US" sz="2500" dirty="0">
                <a:solidFill>
                  <a:srgbClr val="000000"/>
                </a:solidFill>
                <a:latin typeface="Times New Roman" panose="02020603050405020304" pitchFamily="18" charset="0"/>
                <a:cs typeface="Times New Roman" panose="02020603050405020304" pitchFamily="18" charset="0"/>
              </a:rPr>
              <a:t>. </a:t>
            </a:r>
          </a:p>
          <a:p>
            <a:pPr marL="742934" lvl="1" indent="-285744">
              <a:spcBef>
                <a:spcPts val="2000"/>
              </a:spcBef>
              <a:spcAft>
                <a:spcPts val="0"/>
              </a:spcAft>
              <a:buFont typeface="Arial" panose="020B0604020202020204" pitchFamily="34" charset="0"/>
              <a:buChar char="•"/>
            </a:pPr>
            <a:r>
              <a:rPr lang="en-US" sz="2500" dirty="0">
                <a:solidFill>
                  <a:srgbClr val="000000"/>
                </a:solidFill>
                <a:latin typeface="Times New Roman" panose="02020603050405020304" pitchFamily="18" charset="0"/>
                <a:cs typeface="Times New Roman" panose="02020603050405020304" pitchFamily="18" charset="0"/>
              </a:rPr>
              <a:t>According to this model, the adolescent’s interaction with a piece of media will depend on how much the content reflects their identity  </a:t>
            </a:r>
            <a:r>
              <a:rPr lang="en-US" sz="2000" dirty="0">
                <a:solidFill>
                  <a:srgbClr val="000000"/>
                </a:solidFill>
                <a:latin typeface="Times New Roman" panose="02020603050405020304" pitchFamily="18" charset="0"/>
                <a:cs typeface="Times New Roman" panose="02020603050405020304" pitchFamily="18" charset="0"/>
              </a:rPr>
              <a:t>(Shafer, Bobkowski, &amp; Brown, 2013). </a:t>
            </a:r>
          </a:p>
          <a:p>
            <a:pPr>
              <a:spcBef>
                <a:spcPts val="2000"/>
              </a:spcBef>
              <a:spcAft>
                <a:spcPts val="0"/>
              </a:spcAft>
              <a:buFont typeface="Arial" panose="020B0604020202020204" pitchFamily="34" charset="0"/>
              <a:buChar char="•"/>
            </a:pPr>
            <a:r>
              <a:rPr lang="en-US" sz="2500" dirty="0">
                <a:solidFill>
                  <a:srgbClr val="000000"/>
                </a:solidFill>
                <a:latin typeface="Times New Roman" panose="02020603050405020304" pitchFamily="18" charset="0"/>
                <a:cs typeface="Times New Roman" panose="02020603050405020304" pitchFamily="18" charset="0"/>
              </a:rPr>
              <a:t>Combining Gender Schema Theory with the Media Practice Model, social media use predicts their inclination to self-sexualization </a:t>
            </a:r>
            <a:r>
              <a:rPr lang="en-US" sz="2000" dirty="0">
                <a:solidFill>
                  <a:srgbClr val="000000"/>
                </a:solidFill>
                <a:latin typeface="Times New Roman" panose="02020603050405020304" pitchFamily="18" charset="0"/>
                <a:cs typeface="Times New Roman" panose="02020603050405020304" pitchFamily="18" charset="0"/>
              </a:rPr>
              <a:t>(Trekels, Karsay, Eggermont, &amp; Vandenbosch, 2018) </a:t>
            </a:r>
            <a:r>
              <a:rPr lang="en-US" sz="2500" dirty="0">
                <a:solidFill>
                  <a:srgbClr val="000000"/>
                </a:solidFill>
                <a:latin typeface="Times New Roman" panose="02020603050405020304" pitchFamily="18" charset="0"/>
                <a:cs typeface="Times New Roman" panose="02020603050405020304" pitchFamily="18" charset="0"/>
              </a:rPr>
              <a:t>and enforces double standards for females</a:t>
            </a:r>
          </a:p>
          <a:p>
            <a:pPr marL="742934" lvl="1" indent="-285744">
              <a:spcBef>
                <a:spcPts val="2000"/>
              </a:spcBef>
              <a:spcAft>
                <a:spcPts val="0"/>
              </a:spcAft>
              <a:buFont typeface="Arial" panose="020B0604020202020204" pitchFamily="34" charset="0"/>
              <a:buChar char="•"/>
            </a:pPr>
            <a:r>
              <a:rPr lang="en-US" sz="2500" i="1" dirty="0">
                <a:solidFill>
                  <a:srgbClr val="000000"/>
                </a:solidFill>
                <a:latin typeface="Times New Roman" panose="02020603050405020304" pitchFamily="18" charset="0"/>
                <a:cs typeface="Times New Roman" panose="02020603050405020304" pitchFamily="18" charset="0"/>
              </a:rPr>
              <a:t>Males</a:t>
            </a:r>
            <a:r>
              <a:rPr lang="en-US" sz="2500" dirty="0">
                <a:solidFill>
                  <a:srgbClr val="000000"/>
                </a:solidFill>
                <a:latin typeface="Times New Roman" panose="02020603050405020304" pitchFamily="18" charset="0"/>
                <a:cs typeface="Times New Roman" panose="02020603050405020304" pitchFamily="18" charset="0"/>
              </a:rPr>
              <a:t> → promulgate a form of digital currency and value, increase in social status and rating, and are more likely to ask, rather than send sexual images </a:t>
            </a:r>
            <a:r>
              <a:rPr lang="en-US" sz="2000" dirty="0">
                <a:solidFill>
                  <a:srgbClr val="000000"/>
                </a:solidFill>
                <a:latin typeface="Times New Roman" panose="02020603050405020304" pitchFamily="18" charset="0"/>
                <a:cs typeface="Times New Roman" panose="02020603050405020304" pitchFamily="18" charset="0"/>
              </a:rPr>
              <a:t>(Ringrose, Harvey, Gill, &amp; Livingstone, 2013)</a:t>
            </a:r>
          </a:p>
          <a:p>
            <a:pPr marL="742934" lvl="1" indent="-285744">
              <a:spcBef>
                <a:spcPts val="2000"/>
              </a:spcBef>
              <a:spcAft>
                <a:spcPts val="0"/>
              </a:spcAft>
              <a:buFont typeface="Arial" panose="020B0604020202020204" pitchFamily="34" charset="0"/>
              <a:buChar char="•"/>
            </a:pPr>
            <a:r>
              <a:rPr lang="en-US" sz="2500" i="1" dirty="0">
                <a:solidFill>
                  <a:srgbClr val="000000"/>
                </a:solidFill>
                <a:latin typeface="Times New Roman" panose="02020603050405020304" pitchFamily="18" charset="0"/>
                <a:cs typeface="Times New Roman" panose="02020603050405020304" pitchFamily="18" charset="0"/>
              </a:rPr>
              <a:t>Females</a:t>
            </a:r>
            <a:r>
              <a:rPr lang="en-US" sz="2500" dirty="0">
                <a:solidFill>
                  <a:srgbClr val="000000"/>
                </a:solidFill>
                <a:latin typeface="Times New Roman" panose="02020603050405020304" pitchFamily="18" charset="0"/>
                <a:cs typeface="Times New Roman" panose="02020603050405020304" pitchFamily="18" charset="0"/>
              </a:rPr>
              <a:t> → femininity is linked to the male gaze, yet when they send the images, they are prone to ‘slutshaming’, moral criticism, and possible legal consequences  </a:t>
            </a:r>
            <a:r>
              <a:rPr lang="en-US" sz="2000" dirty="0">
                <a:solidFill>
                  <a:srgbClr val="000000"/>
                </a:solidFill>
                <a:latin typeface="Times New Roman" panose="02020603050405020304" pitchFamily="18" charset="0"/>
                <a:cs typeface="Times New Roman" panose="02020603050405020304" pitchFamily="18" charset="0"/>
              </a:rPr>
              <a:t>(Ringrose et al., 2013)</a:t>
            </a:r>
          </a:p>
          <a:p>
            <a:pPr>
              <a:spcBef>
                <a:spcPts val="2000"/>
              </a:spcBef>
              <a:spcAft>
                <a:spcPts val="0"/>
              </a:spcAft>
              <a:buFont typeface="Arial" panose="020B0604020202020204" pitchFamily="34" charset="0"/>
              <a:buChar char="•"/>
            </a:pPr>
            <a:r>
              <a:rPr lang="en-US" sz="2500" dirty="0">
                <a:solidFill>
                  <a:srgbClr val="000000"/>
                </a:solidFill>
                <a:latin typeface="Times New Roman" panose="02020603050405020304" pitchFamily="18" charset="0"/>
                <a:cs typeface="Times New Roman" panose="02020603050405020304" pitchFamily="18" charset="0"/>
              </a:rPr>
              <a:t>The ideas and norms about how individuals are supposed to interact with each other, including gender behavior, in sexual and romantic situations are known as </a:t>
            </a:r>
            <a:r>
              <a:rPr lang="en-US" sz="2500" i="1" dirty="0">
                <a:solidFill>
                  <a:srgbClr val="000000"/>
                </a:solidFill>
                <a:latin typeface="Times New Roman" panose="02020603050405020304" pitchFamily="18" charset="0"/>
                <a:cs typeface="Times New Roman" panose="02020603050405020304" pitchFamily="18" charset="0"/>
              </a:rPr>
              <a:t>sexual scripts</a:t>
            </a:r>
            <a:r>
              <a:rPr lang="en-US" sz="2500" dirty="0">
                <a:solidFill>
                  <a:srgbClr val="000000"/>
                </a:solidFill>
                <a:latin typeface="Times New Roman" panose="02020603050405020304" pitchFamily="18" charset="0"/>
                <a:cs typeface="Times New Roman" panose="02020603050405020304" pitchFamily="18" charset="0"/>
              </a:rPr>
              <a:t> </a:t>
            </a:r>
          </a:p>
          <a:p>
            <a:pPr marL="742934" lvl="1" indent="-285744">
              <a:spcBef>
                <a:spcPts val="2000"/>
              </a:spcBef>
              <a:spcAft>
                <a:spcPts val="0"/>
              </a:spcAft>
              <a:buFont typeface="Arial" panose="020B0604020202020204" pitchFamily="34" charset="0"/>
              <a:buChar char="•"/>
            </a:pPr>
            <a:r>
              <a:rPr lang="en-US" sz="2500" dirty="0">
                <a:solidFill>
                  <a:srgbClr val="000000"/>
                </a:solidFill>
                <a:latin typeface="Times New Roman" panose="02020603050405020304" pitchFamily="18" charset="0"/>
                <a:cs typeface="Times New Roman" panose="02020603050405020304" pitchFamily="18" charset="0"/>
              </a:rPr>
              <a:t>These indicate the assigned roles and possible consequences that will follow</a:t>
            </a:r>
          </a:p>
          <a:p>
            <a:pPr>
              <a:spcBef>
                <a:spcPts val="2000"/>
              </a:spcBef>
              <a:spcAft>
                <a:spcPts val="0"/>
              </a:spcAft>
              <a:buFont typeface="Arial" panose="020B0604020202020204" pitchFamily="34" charset="0"/>
              <a:buChar char="•"/>
            </a:pPr>
            <a:r>
              <a:rPr lang="en-US" sz="2500" dirty="0">
                <a:solidFill>
                  <a:srgbClr val="000000"/>
                </a:solidFill>
                <a:latin typeface="Times New Roman" panose="02020603050405020304" pitchFamily="18" charset="0"/>
                <a:cs typeface="Times New Roman" panose="02020603050405020304" pitchFamily="18" charset="0"/>
              </a:rPr>
              <a:t>Social networking sites facilitate the visual and textual construction of a cyber subjectivity, which gains significance through its embedding in a digitally ‘networked public’ </a:t>
            </a:r>
            <a:r>
              <a:rPr lang="en-US" sz="2000" dirty="0">
                <a:solidFill>
                  <a:srgbClr val="000000"/>
                </a:solidFill>
                <a:latin typeface="Times New Roman" panose="02020603050405020304" pitchFamily="18" charset="0"/>
                <a:cs typeface="Times New Roman" panose="02020603050405020304" pitchFamily="18" charset="0"/>
              </a:rPr>
              <a:t>(Ringrose et al., 2013)</a:t>
            </a:r>
          </a:p>
          <a:p>
            <a:pPr>
              <a:spcBef>
                <a:spcPts val="2000"/>
              </a:spcBef>
              <a:spcAft>
                <a:spcPts val="0"/>
              </a:spcAft>
              <a:buFont typeface="Arial" panose="020B0604020202020204" pitchFamily="34" charset="0"/>
              <a:buChar char="•"/>
            </a:pPr>
            <a:r>
              <a:rPr lang="en-US" sz="2500" dirty="0">
                <a:solidFill>
                  <a:srgbClr val="000000"/>
                </a:solidFill>
                <a:latin typeface="Times New Roman" panose="02020603050405020304" pitchFamily="18" charset="0"/>
                <a:cs typeface="Times New Roman" panose="02020603050405020304" pitchFamily="18" charset="0"/>
              </a:rPr>
              <a:t>More than 80% of teens are estimated to frequently use social media, in some form </a:t>
            </a:r>
            <a:r>
              <a:rPr lang="en-US" sz="2000" dirty="0">
                <a:solidFill>
                  <a:srgbClr val="000000"/>
                </a:solidFill>
                <a:latin typeface="Times New Roman" panose="02020603050405020304" pitchFamily="18" charset="0"/>
                <a:cs typeface="Times New Roman" panose="02020603050405020304" pitchFamily="18" charset="0"/>
              </a:rPr>
              <a:t>(Pennsylvania Youth Survey, 2017)</a:t>
            </a:r>
          </a:p>
          <a:p>
            <a:pPr>
              <a:spcBef>
                <a:spcPts val="2000"/>
              </a:spcBef>
              <a:spcAft>
                <a:spcPts val="0"/>
              </a:spcAft>
              <a:buFont typeface="Arial" panose="020B0604020202020204" pitchFamily="34" charset="0"/>
              <a:buChar char="•"/>
            </a:pPr>
            <a:r>
              <a:rPr lang="en-US" sz="2500" dirty="0">
                <a:solidFill>
                  <a:srgbClr val="000000"/>
                </a:solidFill>
                <a:latin typeface="Times New Roman" panose="02020603050405020304" pitchFamily="18" charset="0"/>
                <a:cs typeface="Times New Roman" panose="02020603050405020304" pitchFamily="18" charset="0"/>
              </a:rPr>
              <a:t>Among adolescents, almost 25% of the 10th to 12th graders reported inappropriate sexual contact through these networks </a:t>
            </a:r>
            <a:r>
              <a:rPr lang="en-US" sz="2000" dirty="0">
                <a:solidFill>
                  <a:srgbClr val="000000"/>
                </a:solidFill>
                <a:latin typeface="Times New Roman" panose="02020603050405020304" pitchFamily="18" charset="0"/>
                <a:cs typeface="Times New Roman" panose="02020603050405020304" pitchFamily="18" charset="0"/>
              </a:rPr>
              <a:t>(Pennsylvania Youth Survey, 2017)</a:t>
            </a:r>
          </a:p>
          <a:p>
            <a:pPr>
              <a:spcBef>
                <a:spcPts val="2000"/>
              </a:spcBef>
              <a:spcAft>
                <a:spcPts val="0"/>
              </a:spcAft>
              <a:buFont typeface="Arial" panose="020B0604020202020204" pitchFamily="34" charset="0"/>
              <a:buChar char="•"/>
            </a:pPr>
            <a:r>
              <a:rPr lang="en-US" sz="2500" dirty="0">
                <a:solidFill>
                  <a:srgbClr val="000000"/>
                </a:solidFill>
                <a:latin typeface="Times New Roman" panose="02020603050405020304" pitchFamily="18" charset="0"/>
                <a:cs typeface="Times New Roman" panose="02020603050405020304" pitchFamily="18" charset="0"/>
              </a:rPr>
              <a:t>More so, in a survey conducted by Martin and colleagues </a:t>
            </a:r>
            <a:r>
              <a:rPr lang="en-US" sz="2000" dirty="0">
                <a:solidFill>
                  <a:srgbClr val="000000"/>
                </a:solidFill>
                <a:latin typeface="Times New Roman" panose="02020603050405020304" pitchFamily="18" charset="0"/>
                <a:cs typeface="Times New Roman" panose="02020603050405020304" pitchFamily="18" charset="0"/>
              </a:rPr>
              <a:t>(2018) </a:t>
            </a:r>
            <a:r>
              <a:rPr lang="en-US" sz="2500" dirty="0">
                <a:solidFill>
                  <a:srgbClr val="000000"/>
                </a:solidFill>
                <a:latin typeface="Times New Roman" panose="02020603050405020304" pitchFamily="18" charset="0"/>
                <a:cs typeface="Times New Roman" panose="02020603050405020304" pitchFamily="18" charset="0"/>
              </a:rPr>
              <a:t>middle schoolers reported frequent usage of popular social networks: Instagram (73%), Snapchat (65%), YouTube (65%), Facebook (31%) with Snapchat reported as the favorite and smartphones as the most cited (85%) device to access social media.</a:t>
            </a:r>
          </a:p>
          <a:p>
            <a:r>
              <a:rPr lang="en-US" sz="2500" dirty="0">
                <a:latin typeface="Times New Roman" panose="02020603050405020304" pitchFamily="18" charset="0"/>
                <a:cs typeface="Times New Roman" panose="02020603050405020304" pitchFamily="18" charset="0"/>
              </a:rPr>
              <a:t>. </a:t>
            </a:r>
            <a:endParaRPr lang="en-AU" sz="2500" dirty="0">
              <a:latin typeface="Times New Roman" panose="02020603050405020304" pitchFamily="18" charset="0"/>
              <a:cs typeface="Times New Roman" panose="02020603050405020304" pitchFamily="18" charset="0"/>
            </a:endParaRPr>
          </a:p>
        </p:txBody>
      </p:sp>
      <p:sp>
        <p:nvSpPr>
          <p:cNvPr id="16392" name="Rectangle 49"/>
          <p:cNvSpPr>
            <a:spLocks noChangeArrowheads="1"/>
          </p:cNvSpPr>
          <p:nvPr/>
        </p:nvSpPr>
        <p:spPr bwMode="auto">
          <a:xfrm>
            <a:off x="1066800" y="2643289"/>
            <a:ext cx="9829800" cy="7215918"/>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000" b="1" dirty="0">
                <a:solidFill>
                  <a:srgbClr val="CC3300"/>
                </a:solidFill>
              </a:rPr>
              <a:t>Abstract</a:t>
            </a:r>
            <a:r>
              <a:rPr lang="en-US" sz="2800" b="1" dirty="0"/>
              <a:t> </a:t>
            </a:r>
            <a:endParaRPr lang="en-US" sz="2800" dirty="0"/>
          </a:p>
          <a:p>
            <a:pPr>
              <a:spcBef>
                <a:spcPts val="2000"/>
              </a:spcBef>
              <a:spcAft>
                <a:spcPts val="0"/>
              </a:spcAft>
              <a:buFont typeface="Arial" panose="020B0604020202020204" pitchFamily="34" charset="0"/>
              <a:buChar char="•"/>
            </a:pPr>
            <a:r>
              <a:rPr lang="en-US" sz="2400" dirty="0">
                <a:solidFill>
                  <a:srgbClr val="000000"/>
                </a:solidFill>
                <a:latin typeface="Times New Roman" panose="02020603050405020304" pitchFamily="18" charset="0"/>
              </a:rPr>
              <a:t>Interested in understanding how social media use and digital communication are affecting our perceptions of norms related to relationships and sexuality</a:t>
            </a:r>
          </a:p>
          <a:p>
            <a:pPr>
              <a:spcBef>
                <a:spcPts val="2000"/>
              </a:spcBef>
              <a:spcAft>
                <a:spcPts val="0"/>
              </a:spcAft>
              <a:buFont typeface="Arial" panose="020B0604020202020204" pitchFamily="34" charset="0"/>
              <a:buChar char="•"/>
            </a:pPr>
            <a:r>
              <a:rPr lang="en-US" sz="2400" dirty="0">
                <a:solidFill>
                  <a:srgbClr val="000000"/>
                </a:solidFill>
                <a:latin typeface="Times New Roman" panose="02020603050405020304" pitchFamily="18" charset="0"/>
              </a:rPr>
              <a:t>Traditionally, research has focused on pornography, leaving a gap in the literature regarding changes in social norms, specifically sexual scripts, in relation to online communication (i.e. sexting)</a:t>
            </a:r>
          </a:p>
          <a:p>
            <a:pPr>
              <a:spcBef>
                <a:spcPts val="2000"/>
              </a:spcBef>
              <a:spcAft>
                <a:spcPts val="0"/>
              </a:spcAft>
              <a:buFont typeface="Arial" panose="020B0604020202020204" pitchFamily="34" charset="0"/>
              <a:buChar char="•"/>
            </a:pPr>
            <a:r>
              <a:rPr lang="en-US" sz="2400" dirty="0">
                <a:solidFill>
                  <a:srgbClr val="000000"/>
                </a:solidFill>
                <a:latin typeface="Times New Roman" panose="02020603050405020304" pitchFamily="18" charset="0"/>
              </a:rPr>
              <a:t>This research collected data through SurveyMonkey’s Audience product; participants completed an anonymous, online questionnaire </a:t>
            </a:r>
          </a:p>
          <a:p>
            <a:pPr>
              <a:spcBef>
                <a:spcPts val="2000"/>
              </a:spcBef>
              <a:spcAft>
                <a:spcPts val="0"/>
              </a:spcAft>
              <a:buFont typeface="Arial" panose="020B0604020202020204" pitchFamily="34" charset="0"/>
              <a:buChar char="•"/>
            </a:pPr>
            <a:r>
              <a:rPr lang="en-US" sz="2400" dirty="0">
                <a:solidFill>
                  <a:srgbClr val="000000"/>
                </a:solidFill>
                <a:latin typeface="Times New Roman" panose="02020603050405020304" pitchFamily="18" charset="0"/>
              </a:rPr>
              <a:t>Based on the self-report data, we were unable to utilize social media as a  predictor for changing sexual scripts, but we identified three groups that best fit the data based on the responses from the hypothetical scenarios: </a:t>
            </a:r>
            <a:r>
              <a:rPr lang="en-US" sz="2400" i="1" dirty="0">
                <a:solidFill>
                  <a:srgbClr val="000000"/>
                </a:solidFill>
                <a:latin typeface="Times New Roman" panose="02020603050405020304" pitchFamily="18" charset="0"/>
              </a:rPr>
              <a:t>Relaxed, Mindful but Interested, and Conservative. </a:t>
            </a:r>
          </a:p>
        </p:txBody>
      </p:sp>
      <p:sp>
        <p:nvSpPr>
          <p:cNvPr id="51" name="Rectangle 50"/>
          <p:cNvSpPr>
            <a:spLocks noChangeArrowheads="1"/>
          </p:cNvSpPr>
          <p:nvPr/>
        </p:nvSpPr>
        <p:spPr bwMode="auto">
          <a:xfrm>
            <a:off x="11434141" y="4191854"/>
            <a:ext cx="9829800" cy="27964545"/>
          </a:xfrm>
          <a:prstGeom prst="rect">
            <a:avLst/>
          </a:prstGeom>
          <a:solidFill>
            <a:schemeClr val="bg1"/>
          </a:solidFill>
          <a:ln w="9525">
            <a:noFill/>
            <a:miter lim="800000"/>
            <a:headEnd/>
            <a:tailEnd/>
          </a:ln>
        </p:spPr>
        <p:txBody>
          <a:bodyPr lIns="360000" tIns="360000" rIns="360000" bIns="360000">
            <a:prstTxWarp prst="textNoShape">
              <a:avLst/>
            </a:prstTxWarp>
          </a:bodyPr>
          <a:lstStyle/>
          <a:p>
            <a:pPr marL="380992" indent="-380992">
              <a:spcBef>
                <a:spcPct val="50000"/>
              </a:spcBef>
              <a:defRPr/>
            </a:pPr>
            <a:r>
              <a:rPr lang="en-GB" sz="4000" b="1" dirty="0">
                <a:solidFill>
                  <a:srgbClr val="CC3300"/>
                </a:solidFill>
                <a:latin typeface="Arial" pitchFamily="-108" charset="0"/>
                <a:ea typeface="ＭＳ Ｐゴシック" pitchFamily="-108" charset="-128"/>
                <a:cs typeface="ＭＳ Ｐゴシック" pitchFamily="-108" charset="-128"/>
              </a:rPr>
              <a:t>Method</a:t>
            </a:r>
          </a:p>
          <a:p>
            <a:pPr>
              <a:spcBef>
                <a:spcPts val="2000"/>
              </a:spcBef>
              <a:spcAft>
                <a:spcPts val="0"/>
              </a:spcAft>
            </a:pPr>
            <a:r>
              <a:rPr lang="en-US" sz="2400" b="1" dirty="0">
                <a:solidFill>
                  <a:srgbClr val="000000"/>
                </a:solidFill>
                <a:latin typeface="Times New Roman" panose="02020603050405020304" pitchFamily="18" charset="0"/>
              </a:rPr>
              <a:t>Research Questions</a:t>
            </a:r>
            <a:endParaRPr lang="en-US" sz="2400" dirty="0"/>
          </a:p>
          <a:p>
            <a:pPr marL="457190" algn="ctr">
              <a:spcBef>
                <a:spcPts val="2400"/>
              </a:spcBef>
              <a:spcAft>
                <a:spcPts val="0"/>
              </a:spcAft>
            </a:pPr>
            <a:r>
              <a:rPr lang="en-US" sz="2400" i="1" dirty="0">
                <a:solidFill>
                  <a:srgbClr val="000000"/>
                </a:solidFill>
                <a:latin typeface="Times New Roman" panose="02020603050405020304" pitchFamily="18" charset="0"/>
              </a:rPr>
              <a:t>Is there a relationship between changing sexual scripts and social media usage?</a:t>
            </a:r>
          </a:p>
          <a:p>
            <a:pPr marL="457190" algn="ctr">
              <a:spcBef>
                <a:spcPts val="2400"/>
              </a:spcBef>
              <a:spcAft>
                <a:spcPts val="0"/>
              </a:spcAft>
            </a:pPr>
            <a:r>
              <a:rPr lang="en-US" sz="2400" i="1" dirty="0">
                <a:solidFill>
                  <a:srgbClr val="000000"/>
                </a:solidFill>
                <a:latin typeface="Times New Roman" panose="02020603050405020304" pitchFamily="18" charset="0"/>
              </a:rPr>
              <a:t> Does gender and/or age play a role in predicting sexual scripts?</a:t>
            </a:r>
            <a:endParaRPr lang="en-US" sz="2400" dirty="0"/>
          </a:p>
          <a:p>
            <a:pPr>
              <a:spcBef>
                <a:spcPts val="2000"/>
              </a:spcBef>
              <a:spcAft>
                <a:spcPts val="0"/>
              </a:spcAft>
            </a:pPr>
            <a:r>
              <a:rPr lang="en-US" sz="2400" b="1" dirty="0">
                <a:solidFill>
                  <a:srgbClr val="000000"/>
                </a:solidFill>
                <a:latin typeface="Times New Roman" panose="02020603050405020304" pitchFamily="18" charset="0"/>
              </a:rPr>
              <a:t>Participants</a:t>
            </a:r>
            <a:endParaRPr lang="en-US" sz="2400" b="1" dirty="0">
              <a:solidFill>
                <a:srgbClr val="000000"/>
              </a:solidFill>
            </a:endParaRPr>
          </a:p>
          <a:p>
            <a:pPr marL="342892" indent="-342892">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Using SurveyMonkey’s Audience product, we recruited a sample of 312 participants, balanced for age (18-45) and gender (males=47%, females=53%). The majority of our participants were White (64%) and identified as heterosexual (85%). All respondents ranged between ages 18-45 (M=30.28, SD=7.7) </a:t>
            </a:r>
          </a:p>
          <a:p>
            <a:pPr>
              <a:spcBef>
                <a:spcPts val="2000"/>
              </a:spcBef>
              <a:spcAft>
                <a:spcPts val="0"/>
              </a:spcAft>
            </a:pPr>
            <a:r>
              <a:rPr lang="en-US" sz="2400" b="1" dirty="0">
                <a:latin typeface="Times New Roman" panose="02020603050405020304" pitchFamily="18" charset="0"/>
                <a:cs typeface="Times New Roman" panose="02020603050405020304" pitchFamily="18" charset="0"/>
              </a:rPr>
              <a:t>Design</a:t>
            </a:r>
          </a:p>
          <a:p>
            <a:pPr marL="342892" indent="-342892">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Participants completed an anonymous, online questionnaire that included demographic items, queries about communication, and hypothetical scenarios (e.g. images below). </a:t>
            </a:r>
          </a:p>
          <a:p>
            <a:pPr marL="342892" indent="-342892">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Some scenarios asked participants to envision a male responding, a female responding, and how they themselves would respond depending on the context.</a:t>
            </a:r>
            <a:br>
              <a:rPr lang="en-US" sz="2800" dirty="0"/>
            </a:br>
            <a:br>
              <a:rPr lang="en-US" sz="2800" dirty="0"/>
            </a:br>
            <a:r>
              <a:rPr lang="en-US" sz="2400" b="1" dirty="0">
                <a:solidFill>
                  <a:srgbClr val="000000"/>
                </a:solidFill>
                <a:latin typeface="Times New Roman" panose="02020603050405020304" pitchFamily="18" charset="0"/>
              </a:rPr>
              <a:t>Variables</a:t>
            </a:r>
            <a:endParaRPr lang="en-US" sz="2400" b="1" dirty="0"/>
          </a:p>
          <a:p>
            <a:pPr>
              <a:spcBef>
                <a:spcPts val="0"/>
              </a:spcBef>
              <a:spcAft>
                <a:spcPts val="0"/>
              </a:spcAft>
            </a:pPr>
            <a:r>
              <a:rPr lang="en-US" sz="2400" dirty="0">
                <a:solidFill>
                  <a:srgbClr val="000000"/>
                </a:solidFill>
                <a:latin typeface="Times New Roman" panose="02020603050405020304" pitchFamily="18" charset="0"/>
              </a:rPr>
              <a:t>     The variables are derived from an online questionnaire:</a:t>
            </a:r>
            <a:endParaRPr lang="en-US" sz="2400" dirty="0"/>
          </a:p>
          <a:p>
            <a:pPr marL="342892" indent="-342892">
              <a:spcBef>
                <a:spcPts val="1000"/>
              </a:spcBef>
              <a:spcAft>
                <a:spcPts val="0"/>
              </a:spcAft>
              <a:buFont typeface="Arial" panose="020B0604020202020204" pitchFamily="34" charset="0"/>
              <a:buChar char="•"/>
            </a:pPr>
            <a:r>
              <a:rPr lang="en-US" sz="2400" dirty="0">
                <a:solidFill>
                  <a:srgbClr val="000000"/>
                </a:solidFill>
                <a:latin typeface="Times New Roman" panose="02020603050405020304" pitchFamily="18" charset="0"/>
              </a:rPr>
              <a:t>Demographics</a:t>
            </a:r>
            <a:r>
              <a:rPr lang="en-US" sz="2400" b="1" dirty="0">
                <a:solidFill>
                  <a:srgbClr val="000000"/>
                </a:solidFill>
                <a:latin typeface="Times New Roman" panose="02020603050405020304" pitchFamily="18" charset="0"/>
              </a:rPr>
              <a:t> </a:t>
            </a:r>
            <a:br>
              <a:rPr lang="en-US" sz="2400" b="1" dirty="0">
                <a:solidFill>
                  <a:srgbClr val="000000"/>
                </a:solidFill>
                <a:latin typeface="Times New Roman" panose="02020603050405020304" pitchFamily="18" charset="0"/>
              </a:rPr>
            </a:br>
            <a:r>
              <a:rPr lang="en-US" sz="2400" dirty="0">
                <a:solidFill>
                  <a:srgbClr val="000000"/>
                </a:solidFill>
                <a:latin typeface="Times New Roman" panose="02020603050405020304" pitchFamily="18" charset="0"/>
              </a:rPr>
              <a:t>(</a:t>
            </a:r>
            <a:r>
              <a:rPr lang="en-US" sz="2400" i="1" dirty="0">
                <a:solidFill>
                  <a:srgbClr val="000000"/>
                </a:solidFill>
                <a:latin typeface="Times New Roman" panose="02020603050405020304" pitchFamily="18" charset="0"/>
              </a:rPr>
              <a:t>gender, sexual orientation, age, race/ethnicity</a:t>
            </a:r>
            <a:r>
              <a:rPr lang="en-US" sz="2400" dirty="0">
                <a:solidFill>
                  <a:srgbClr val="000000"/>
                </a:solidFill>
                <a:latin typeface="Times New Roman" panose="02020603050405020304" pitchFamily="18" charset="0"/>
              </a:rPr>
              <a:t>) </a:t>
            </a:r>
          </a:p>
          <a:p>
            <a:pPr marL="342892" indent="-342892">
              <a:lnSpc>
                <a:spcPct val="150000"/>
              </a:lnSpc>
              <a:spcBef>
                <a:spcPts val="1000"/>
              </a:spcBef>
              <a:spcAft>
                <a:spcPts val="0"/>
              </a:spcAft>
              <a:buFont typeface="Arial" panose="020B0604020202020204" pitchFamily="34" charset="0"/>
              <a:buChar char="•"/>
            </a:pPr>
            <a:r>
              <a:rPr lang="en-US" sz="2400" dirty="0">
                <a:solidFill>
                  <a:srgbClr val="000000"/>
                </a:solidFill>
                <a:latin typeface="Times New Roman" panose="02020603050405020304" pitchFamily="18" charset="0"/>
              </a:rPr>
              <a:t>Extroversion-Introversion </a:t>
            </a:r>
          </a:p>
          <a:p>
            <a:pPr marL="342892" indent="-342892">
              <a:spcBef>
                <a:spcPts val="1000"/>
              </a:spcBef>
              <a:spcAft>
                <a:spcPts val="0"/>
              </a:spcAft>
              <a:buFont typeface="Arial" panose="020B0604020202020204" pitchFamily="34" charset="0"/>
              <a:buChar char="•"/>
            </a:pPr>
            <a:r>
              <a:rPr lang="en-US" sz="2400" dirty="0">
                <a:solidFill>
                  <a:srgbClr val="000000"/>
                </a:solidFill>
                <a:latin typeface="Times New Roman" panose="02020603050405020304" pitchFamily="18" charset="0"/>
              </a:rPr>
              <a:t>Social Media Use </a:t>
            </a:r>
            <a:br>
              <a:rPr lang="en-US" sz="2400" dirty="0">
                <a:solidFill>
                  <a:srgbClr val="000000"/>
                </a:solidFill>
                <a:latin typeface="Times New Roman" panose="02020603050405020304" pitchFamily="18" charset="0"/>
              </a:rPr>
            </a:br>
            <a:r>
              <a:rPr lang="en-US" sz="2400" dirty="0">
                <a:solidFill>
                  <a:srgbClr val="000000"/>
                </a:solidFill>
                <a:latin typeface="Times New Roman" panose="02020603050405020304" pitchFamily="18" charset="0"/>
              </a:rPr>
              <a:t>(</a:t>
            </a:r>
            <a:r>
              <a:rPr lang="en-US" sz="2400" i="1" dirty="0">
                <a:solidFill>
                  <a:srgbClr val="000000"/>
                </a:solidFill>
                <a:latin typeface="Times New Roman" panose="02020603050405020304" pitchFamily="18" charset="0"/>
              </a:rPr>
              <a:t>estimated daily usage, primary purposes, applications</a:t>
            </a:r>
            <a:r>
              <a:rPr lang="en-US" sz="2400" dirty="0">
                <a:solidFill>
                  <a:srgbClr val="000000"/>
                </a:solidFill>
                <a:latin typeface="Times New Roman" panose="02020603050405020304" pitchFamily="18" charset="0"/>
              </a:rPr>
              <a:t>)</a:t>
            </a:r>
          </a:p>
          <a:p>
            <a:pPr marL="342892" indent="-342892">
              <a:spcBef>
                <a:spcPts val="1000"/>
              </a:spcBef>
              <a:spcAft>
                <a:spcPts val="0"/>
              </a:spcAft>
              <a:buFont typeface="Arial" panose="020B0604020202020204" pitchFamily="34" charset="0"/>
              <a:buChar char="•"/>
            </a:pPr>
            <a:r>
              <a:rPr lang="en-US" sz="2400" dirty="0">
                <a:solidFill>
                  <a:srgbClr val="000000"/>
                </a:solidFill>
                <a:latin typeface="Times New Roman" panose="02020603050405020304" pitchFamily="18" charset="0"/>
              </a:rPr>
              <a:t>Communication </a:t>
            </a:r>
            <a:br>
              <a:rPr lang="en-US" sz="2400" dirty="0">
                <a:solidFill>
                  <a:srgbClr val="000000"/>
                </a:solidFill>
                <a:latin typeface="Times New Roman" panose="02020603050405020304" pitchFamily="18" charset="0"/>
              </a:rPr>
            </a:br>
            <a:r>
              <a:rPr lang="en-US" sz="2400" dirty="0">
                <a:solidFill>
                  <a:srgbClr val="000000"/>
                </a:solidFill>
                <a:latin typeface="Times New Roman" panose="02020603050405020304" pitchFamily="18" charset="0"/>
              </a:rPr>
              <a:t>(</a:t>
            </a:r>
            <a:r>
              <a:rPr lang="en-US" sz="2400" i="1" dirty="0">
                <a:solidFill>
                  <a:srgbClr val="000000"/>
                </a:solidFill>
                <a:latin typeface="Times New Roman" panose="02020603050405020304" pitchFamily="18" charset="0"/>
              </a:rPr>
              <a:t>preferred methods by friend, current partner, and potential partner</a:t>
            </a:r>
            <a:r>
              <a:rPr lang="en-US" sz="2400" dirty="0">
                <a:solidFill>
                  <a:srgbClr val="000000"/>
                </a:solidFill>
                <a:latin typeface="Times New Roman" panose="02020603050405020304" pitchFamily="18" charset="0"/>
              </a:rPr>
              <a:t>)</a:t>
            </a:r>
          </a:p>
          <a:p>
            <a:pPr marL="342892" indent="-342892">
              <a:spcBef>
                <a:spcPts val="1000"/>
              </a:spcBef>
              <a:spcAft>
                <a:spcPts val="0"/>
              </a:spcAft>
              <a:buFont typeface="Arial" panose="020B0604020202020204" pitchFamily="34" charset="0"/>
              <a:buChar char="•"/>
            </a:pPr>
            <a:r>
              <a:rPr lang="en-US" sz="2400" dirty="0">
                <a:solidFill>
                  <a:srgbClr val="000000"/>
                </a:solidFill>
                <a:latin typeface="Times New Roman" panose="02020603050405020304" pitchFamily="18" charset="0"/>
              </a:rPr>
              <a:t>Sexual Communication </a:t>
            </a:r>
            <a:br>
              <a:rPr lang="en-US" sz="2400" dirty="0">
                <a:solidFill>
                  <a:srgbClr val="000000"/>
                </a:solidFill>
                <a:latin typeface="Times New Roman" panose="02020603050405020304" pitchFamily="18" charset="0"/>
              </a:rPr>
            </a:br>
            <a:r>
              <a:rPr lang="en-US" sz="2400" dirty="0">
                <a:solidFill>
                  <a:srgbClr val="000000"/>
                </a:solidFill>
                <a:latin typeface="Times New Roman" panose="02020603050405020304" pitchFamily="18" charset="0"/>
              </a:rPr>
              <a:t>(</a:t>
            </a:r>
            <a:r>
              <a:rPr lang="en-US" sz="2400" i="1" dirty="0">
                <a:solidFill>
                  <a:srgbClr val="000000"/>
                </a:solidFill>
                <a:latin typeface="Times New Roman" panose="02020603050405020304" pitchFamily="18" charset="0"/>
              </a:rPr>
              <a:t>frequency for sending and receiving, comfort with receiving</a:t>
            </a:r>
            <a:r>
              <a:rPr lang="en-US" sz="2400" dirty="0">
                <a:solidFill>
                  <a:srgbClr val="000000"/>
                </a:solidFill>
                <a:latin typeface="Times New Roman" panose="02020603050405020304" pitchFamily="18" charset="0"/>
              </a:rPr>
              <a:t>)</a:t>
            </a:r>
          </a:p>
          <a:p>
            <a:pPr marL="342892" indent="-342892">
              <a:spcBef>
                <a:spcPts val="1000"/>
              </a:spcBef>
              <a:spcAft>
                <a:spcPts val="0"/>
              </a:spcAft>
              <a:buFont typeface="Arial" panose="020B0604020202020204" pitchFamily="34" charset="0"/>
              <a:buChar char="•"/>
            </a:pPr>
            <a:r>
              <a:rPr lang="en-US" sz="2400" dirty="0">
                <a:solidFill>
                  <a:srgbClr val="000000"/>
                </a:solidFill>
                <a:latin typeface="Times New Roman" panose="02020603050405020304" pitchFamily="18" charset="0"/>
              </a:rPr>
              <a:t>Sexual Scripts Social Norms </a:t>
            </a:r>
            <a:br>
              <a:rPr lang="en-US" sz="2400" dirty="0">
                <a:solidFill>
                  <a:srgbClr val="000000"/>
                </a:solidFill>
                <a:latin typeface="Times New Roman" panose="02020603050405020304" pitchFamily="18" charset="0"/>
              </a:rPr>
            </a:br>
            <a:r>
              <a:rPr lang="en-US" sz="2400" dirty="0">
                <a:solidFill>
                  <a:srgbClr val="000000"/>
                </a:solidFill>
                <a:latin typeface="Times New Roman" panose="02020603050405020304" pitchFamily="18" charset="0"/>
              </a:rPr>
              <a:t>(</a:t>
            </a:r>
            <a:r>
              <a:rPr lang="en-US" sz="2400" i="1" dirty="0">
                <a:solidFill>
                  <a:srgbClr val="000000"/>
                </a:solidFill>
                <a:latin typeface="Times New Roman" panose="02020603050405020304" pitchFamily="18" charset="0"/>
              </a:rPr>
              <a:t>behavioral; content; presumed age, gender, and social pressure of sender/recipient)</a:t>
            </a:r>
            <a:endParaRPr lang="en-US" sz="2400" dirty="0">
              <a:solidFill>
                <a:srgbClr val="000000"/>
              </a:solidFill>
              <a:latin typeface="Times New Roman" panose="02020603050405020304" pitchFamily="18" charset="0"/>
            </a:endParaRPr>
          </a:p>
        </p:txBody>
      </p:sp>
      <p:sp>
        <p:nvSpPr>
          <p:cNvPr id="16394" name="Rectangle 51"/>
          <p:cNvSpPr>
            <a:spLocks noChangeArrowheads="1"/>
          </p:cNvSpPr>
          <p:nvPr/>
        </p:nvSpPr>
        <p:spPr bwMode="auto">
          <a:xfrm>
            <a:off x="21746047" y="4487168"/>
            <a:ext cx="9829800" cy="27667643"/>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000" b="1" dirty="0">
                <a:solidFill>
                  <a:srgbClr val="CC3300"/>
                </a:solidFill>
              </a:rPr>
              <a:t>Results</a:t>
            </a:r>
          </a:p>
          <a:p>
            <a:pPr marL="342892" indent="-342892">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used basic statistical methods (e.g., means, frequencies, chi-square, ANOVA) to describe our sample and explore the data. </a:t>
            </a:r>
          </a:p>
          <a:p>
            <a:pPr marL="342892" indent="-342892">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majority (56%) used social media between 2-5 hours daily and few used it for less than an hour (13%) or not at all (3.5%). </a:t>
            </a: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 a result, social media use appeared to be ubiquitous - we were unable to utilize social media use as a predictor. </a:t>
            </a:r>
          </a:p>
          <a:p>
            <a:pPr marL="342892" indent="-342892">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Using cluster analysis based on responses from our hypothetical scenarios, we derived three groups that fit best: </a:t>
            </a:r>
            <a:r>
              <a:rPr lang="en-US" sz="2400" i="1" dirty="0">
                <a:latin typeface="Times New Roman" panose="02020603050405020304" pitchFamily="18" charset="0"/>
                <a:cs typeface="Times New Roman" panose="02020603050405020304" pitchFamily="18" charset="0"/>
              </a:rPr>
              <a:t>Relaxed</a:t>
            </a:r>
            <a:r>
              <a:rPr lang="en-US" sz="2400" dirty="0">
                <a:latin typeface="Times New Roman" panose="02020603050405020304" pitchFamily="18" charset="0"/>
                <a:cs typeface="Times New Roman" panose="02020603050405020304" pitchFamily="18" charset="0"/>
              </a:rPr>
              <a:t> (n=42), </a:t>
            </a:r>
            <a:r>
              <a:rPr lang="en-US" sz="2400" i="1" dirty="0">
                <a:latin typeface="Times New Roman" panose="02020603050405020304" pitchFamily="18" charset="0"/>
                <a:cs typeface="Times New Roman" panose="02020603050405020304" pitchFamily="18" charset="0"/>
              </a:rPr>
              <a:t>Mindful but Interested</a:t>
            </a:r>
            <a:r>
              <a:rPr lang="en-US" sz="2400" dirty="0">
                <a:latin typeface="Times New Roman" panose="02020603050405020304" pitchFamily="18" charset="0"/>
                <a:cs typeface="Times New Roman" panose="02020603050405020304" pitchFamily="18" charset="0"/>
              </a:rPr>
              <a:t> (n=109), and </a:t>
            </a:r>
            <a:r>
              <a:rPr lang="en-US" sz="2400" i="1" dirty="0">
                <a:latin typeface="Times New Roman" panose="02020603050405020304" pitchFamily="18" charset="0"/>
                <a:cs typeface="Times New Roman" panose="02020603050405020304" pitchFamily="18" charset="0"/>
              </a:rPr>
              <a:t>Conservative</a:t>
            </a:r>
            <a:r>
              <a:rPr lang="en-US" sz="2400" dirty="0">
                <a:latin typeface="Times New Roman" panose="02020603050405020304" pitchFamily="18" charset="0"/>
                <a:cs typeface="Times New Roman" panose="02020603050405020304" pitchFamily="18" charset="0"/>
              </a:rPr>
              <a:t> (n=148). Groups significantly differed (p=0.000) on several variables as shown in the table below.</a:t>
            </a: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addition, the clusters appeared to differ by gender and by age. </a:t>
            </a:r>
            <a:r>
              <a:rPr lang="en-US" sz="2400" i="1" dirty="0">
                <a:latin typeface="Times New Roman" panose="02020603050405020304" pitchFamily="18" charset="0"/>
                <a:cs typeface="Times New Roman" panose="02020603050405020304" pitchFamily="18" charset="0"/>
              </a:rPr>
              <a:t>Relaxed</a:t>
            </a:r>
            <a:r>
              <a:rPr lang="en-US" sz="2400" dirty="0">
                <a:latin typeface="Times New Roman" panose="02020603050405020304" pitchFamily="18" charset="0"/>
                <a:cs typeface="Times New Roman" panose="02020603050405020304" pitchFamily="18" charset="0"/>
              </a:rPr>
              <a:t> and </a:t>
            </a:r>
            <a:r>
              <a:rPr lang="en-US" sz="2400" i="1" dirty="0">
                <a:latin typeface="Times New Roman" panose="02020603050405020304" pitchFamily="18" charset="0"/>
                <a:cs typeface="Times New Roman" panose="02020603050405020304" pitchFamily="18" charset="0"/>
              </a:rPr>
              <a:t>Mindful, but Interested</a:t>
            </a:r>
            <a:r>
              <a:rPr lang="en-US" sz="2400" dirty="0">
                <a:latin typeface="Times New Roman" panose="02020603050405020304" pitchFamily="18" charset="0"/>
                <a:cs typeface="Times New Roman" panose="02020603050405020304" pitchFamily="18" charset="0"/>
              </a:rPr>
              <a:t> individuals were predominantly male (69% and 61%, respectively) and younger (M=28.0, SD=7.7 and M=28.8, SD=7.3, respectively) compared to </a:t>
            </a:r>
            <a:r>
              <a:rPr lang="en-US" sz="2400" i="1" dirty="0">
                <a:latin typeface="Times New Roman" panose="02020603050405020304" pitchFamily="18" charset="0"/>
                <a:cs typeface="Times New Roman" panose="02020603050405020304" pitchFamily="18" charset="0"/>
              </a:rPr>
              <a:t>Conservative</a:t>
            </a:r>
            <a:r>
              <a:rPr lang="en-US" sz="2400" dirty="0">
                <a:latin typeface="Times New Roman" panose="02020603050405020304" pitchFamily="18" charset="0"/>
                <a:cs typeface="Times New Roman" panose="02020603050405020304" pitchFamily="18" charset="0"/>
              </a:rPr>
              <a:t> (28% male and M=31.7 </a:t>
            </a:r>
            <a:r>
              <a:rPr lang="en-US" sz="2400" dirty="0" err="1">
                <a:latin typeface="Times New Roman" panose="02020603050405020304" pitchFamily="18" charset="0"/>
                <a:cs typeface="Times New Roman" panose="02020603050405020304" pitchFamily="18" charset="0"/>
              </a:rPr>
              <a:t>yrs</a:t>
            </a:r>
            <a:r>
              <a:rPr lang="en-US" sz="2400" dirty="0">
                <a:latin typeface="Times New Roman" panose="02020603050405020304" pitchFamily="18" charset="0"/>
                <a:cs typeface="Times New Roman" panose="02020603050405020304" pitchFamily="18" charset="0"/>
              </a:rPr>
              <a:t>, SD=7.7)</a:t>
            </a: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endParaRPr lang="en-US" sz="2800" dirty="0"/>
          </a:p>
          <a:p>
            <a:endParaRPr lang="en-US" sz="2800" b="1" dirty="0"/>
          </a:p>
          <a:p>
            <a:endParaRPr lang="en-US" sz="2800" b="1" dirty="0"/>
          </a:p>
          <a:p>
            <a:endParaRPr lang="en-US" sz="2800" b="1" dirty="0"/>
          </a:p>
          <a:p>
            <a:endParaRPr lang="en-US" sz="2800" b="1" dirty="0"/>
          </a:p>
          <a:p>
            <a:endParaRPr lang="en-US" sz="2800" b="1" dirty="0"/>
          </a:p>
          <a:p>
            <a:endParaRPr lang="en-US" sz="2800" b="1" dirty="0"/>
          </a:p>
          <a:p>
            <a:pPr>
              <a:spcBef>
                <a:spcPct val="50000"/>
              </a:spcBef>
            </a:pPr>
            <a:endParaRPr lang="en-US" sz="4000" b="1" dirty="0">
              <a:solidFill>
                <a:srgbClr val="CC3300"/>
              </a:solidFill>
            </a:endParaRPr>
          </a:p>
        </p:txBody>
      </p:sp>
      <p:sp>
        <p:nvSpPr>
          <p:cNvPr id="16395" name="Rectangle 52"/>
          <p:cNvSpPr>
            <a:spLocks noChangeArrowheads="1"/>
          </p:cNvSpPr>
          <p:nvPr/>
        </p:nvSpPr>
        <p:spPr bwMode="auto">
          <a:xfrm>
            <a:off x="40654360" y="3618821"/>
            <a:ext cx="9829800" cy="10659699"/>
          </a:xfrm>
          <a:prstGeom prst="rect">
            <a:avLst/>
          </a:prstGeom>
          <a:solidFill>
            <a:schemeClr val="bg1"/>
          </a:solidFill>
          <a:ln w="9525">
            <a:noFill/>
            <a:miter lim="800000"/>
            <a:headEnd/>
            <a:tailEnd/>
          </a:ln>
        </p:spPr>
        <p:txBody>
          <a:bodyPr lIns="360000" tIns="360000" rIns="360000" bIns="360000">
            <a:prstTxWarp prst="textNoShape">
              <a:avLst/>
            </a:prstTxWarp>
          </a:bodyPr>
          <a:lstStyle/>
          <a:p>
            <a:pPr marL="342892" indent="-342892">
              <a:spcBef>
                <a:spcPts val="2000"/>
              </a:spcBef>
              <a:spcAft>
                <a:spcPts val="0"/>
              </a:spcAf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pPr>
            <a:endParaRPr lang="en-US" sz="2400" dirty="0">
              <a:solidFill>
                <a:srgbClr val="000000"/>
              </a:solidFill>
              <a:latin typeface="Times New Roman" panose="02020603050405020304" pitchFamily="18" charset="0"/>
            </a:endParaRPr>
          </a:p>
          <a:p>
            <a:pPr>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exploratory research provided a  broader understanding of sexual scripts, specifically the categories participants fit based on their sexual communication similarities and norms.</a:t>
            </a:r>
            <a:r>
              <a:rPr lang="en-US" sz="2400" dirty="0">
                <a:solidFill>
                  <a:srgbClr val="000000"/>
                </a:solidFill>
                <a:latin typeface="Times New Roman" panose="02020603050405020304" pitchFamily="18" charset="0"/>
                <a:cs typeface="Times New Roman" panose="02020603050405020304" pitchFamily="18" charset="0"/>
              </a:rPr>
              <a:t> </a:t>
            </a:r>
          </a:p>
          <a:p>
            <a:pPr>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Given our dependence on technology as a common channel to engage with others, it is logical that our norms are reflected and amplified therein. </a:t>
            </a:r>
          </a:p>
          <a:p>
            <a:pPr>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There may even be a resulting shift in sexual norms, such as increased expectations for sharing nude images with potential partners. Thus, technology and social media may birth new sexual scripts that align with gender norms and the practices in which people are engaging. </a:t>
            </a:r>
            <a:endParaRPr lang="en-US" sz="2400" dirty="0">
              <a:solidFill>
                <a:srgbClr val="000000"/>
              </a:solidFill>
              <a:latin typeface="Times New Roman" panose="02020603050405020304" pitchFamily="18" charset="0"/>
              <a:cs typeface="Times New Roman" panose="02020603050405020304" pitchFamily="18" charset="0"/>
            </a:endParaRPr>
          </a:p>
          <a:p>
            <a:pPr>
              <a:spcBef>
                <a:spcPts val="2000"/>
              </a:spcBef>
              <a:spcAft>
                <a:spcPts val="0"/>
              </a:spcAft>
              <a:buFont typeface="Arial" panose="020B0604020202020204" pitchFamily="34" charset="0"/>
              <a:buChar char="•"/>
            </a:pPr>
            <a:r>
              <a:rPr lang="en-US" sz="2400" dirty="0">
                <a:solidFill>
                  <a:srgbClr val="000000"/>
                </a:solidFill>
                <a:latin typeface="Times New Roman" panose="02020603050405020304" pitchFamily="18" charset="0"/>
              </a:rPr>
              <a:t>As the platforms for communication and social media continue to </a:t>
            </a:r>
            <a:r>
              <a:rPr lang="en-US" sz="2400" dirty="0">
                <a:solidFill>
                  <a:srgbClr val="000000"/>
                </a:solidFill>
                <a:latin typeface="Times New Roman" panose="02020603050405020304" pitchFamily="18" charset="0"/>
                <a:cs typeface="Times New Roman" panose="02020603050405020304" pitchFamily="18" charset="0"/>
              </a:rPr>
              <a:t>advance, it is pivotal to research its interconnectedness to sexual scripts, which affects the way humans are perceiving relationships and sexuality</a:t>
            </a:r>
          </a:p>
          <a:p>
            <a:pPr>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Some debate if the double standard for sexuality is collapsing. It is more likely that it prevails but covertly and in nuanced ways. However, the double standard made its appearance in group membership (e.g., more males in the Relaxed and Mindful but Interested), in assessments of social pressure and in the content expectations of sexual messages. </a:t>
            </a:r>
            <a:endParaRPr lang="en-US" dirty="0"/>
          </a:p>
          <a:p>
            <a:pPr>
              <a:spcBef>
                <a:spcPts val="2000"/>
              </a:spcBef>
              <a:spcAft>
                <a:spcPts val="0"/>
              </a:spcAft>
            </a:pPr>
            <a:br>
              <a:rPr lang="en-US" dirty="0"/>
            </a:br>
            <a:endParaRPr lang="en-US" sz="2400" dirty="0"/>
          </a:p>
        </p:txBody>
      </p:sp>
      <p:pic>
        <p:nvPicPr>
          <p:cNvPr id="1026" name="Picture 2" descr="https://lh6.googleusercontent.com/-ors3vtwF7GQvPIDrInDyOn28dHlDuyWfM0CRpxKrPuSDqzS7KnVmoV8xrIkQZfKo2p9dlODApD2so-RQ_KyqGtW33vE5trlOOKFpywTZWGgruvLAigaU9aA1PHcIy94nHMPaioT">
            <a:extLst>
              <a:ext uri="{FF2B5EF4-FFF2-40B4-BE49-F238E27FC236}">
                <a16:creationId xmlns:a16="http://schemas.microsoft.com/office/drawing/2014/main" id="{9D3838EE-456F-41D7-AAD2-E27D9192591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520718" y="871032"/>
            <a:ext cx="5706979" cy="347299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AB4AF5B0-260E-4609-9BCD-7BF06AFA124F}"/>
              </a:ext>
            </a:extLst>
          </p:cNvPr>
          <p:cNvPicPr>
            <a:picLocks noChangeAspect="1"/>
          </p:cNvPicPr>
          <p:nvPr/>
        </p:nvPicPr>
        <p:blipFill>
          <a:blip r:embed="rId7"/>
          <a:stretch>
            <a:fillRect/>
          </a:stretch>
        </p:blipFill>
        <p:spPr>
          <a:xfrm>
            <a:off x="14941711" y="20096164"/>
            <a:ext cx="5950799" cy="4419600"/>
          </a:xfrm>
          <a:prstGeom prst="rect">
            <a:avLst/>
          </a:prstGeom>
        </p:spPr>
      </p:pic>
      <p:pic>
        <p:nvPicPr>
          <p:cNvPr id="5" name="Picture 4">
            <a:extLst>
              <a:ext uri="{FF2B5EF4-FFF2-40B4-BE49-F238E27FC236}">
                <a16:creationId xmlns:a16="http://schemas.microsoft.com/office/drawing/2014/main" id="{736B2365-21B1-413F-B725-E0C91492FA75}"/>
              </a:ext>
            </a:extLst>
          </p:cNvPr>
          <p:cNvPicPr>
            <a:picLocks noChangeAspect="1"/>
          </p:cNvPicPr>
          <p:nvPr/>
        </p:nvPicPr>
        <p:blipFill>
          <a:blip r:embed="rId8"/>
          <a:stretch>
            <a:fillRect/>
          </a:stretch>
        </p:blipFill>
        <p:spPr>
          <a:xfrm>
            <a:off x="12094547" y="24692450"/>
            <a:ext cx="5694327" cy="3974786"/>
          </a:xfrm>
          <a:prstGeom prst="rect">
            <a:avLst/>
          </a:prstGeom>
        </p:spPr>
      </p:pic>
      <p:pic>
        <p:nvPicPr>
          <p:cNvPr id="7" name="Picture 6">
            <a:extLst>
              <a:ext uri="{FF2B5EF4-FFF2-40B4-BE49-F238E27FC236}">
                <a16:creationId xmlns:a16="http://schemas.microsoft.com/office/drawing/2014/main" id="{D5532E3E-91BF-4340-AD49-C8618F994B81}"/>
              </a:ext>
            </a:extLst>
          </p:cNvPr>
          <p:cNvPicPr>
            <a:picLocks noChangeAspect="1"/>
          </p:cNvPicPr>
          <p:nvPr/>
        </p:nvPicPr>
        <p:blipFill>
          <a:blip r:embed="rId9"/>
          <a:stretch>
            <a:fillRect/>
          </a:stretch>
        </p:blipFill>
        <p:spPr>
          <a:xfrm>
            <a:off x="13976571" y="28549385"/>
            <a:ext cx="6958711" cy="3386004"/>
          </a:xfrm>
          <a:prstGeom prst="rect">
            <a:avLst/>
          </a:prstGeom>
        </p:spPr>
      </p:pic>
      <p:pic>
        <p:nvPicPr>
          <p:cNvPr id="4" name="Picture 3" descr="A screenshot of a cell phone&#10;&#10;Description automatically generated">
            <a:extLst>
              <a:ext uri="{FF2B5EF4-FFF2-40B4-BE49-F238E27FC236}">
                <a16:creationId xmlns:a16="http://schemas.microsoft.com/office/drawing/2014/main" id="{38718861-3833-564D-83B5-27A23E5671A3}"/>
              </a:ext>
            </a:extLst>
          </p:cNvPr>
          <p:cNvPicPr>
            <a:picLocks noChangeAspect="1"/>
          </p:cNvPicPr>
          <p:nvPr/>
        </p:nvPicPr>
        <p:blipFill>
          <a:blip r:embed="rId10"/>
          <a:stretch>
            <a:fillRect/>
          </a:stretch>
        </p:blipFill>
        <p:spPr>
          <a:xfrm>
            <a:off x="23359403" y="7818990"/>
            <a:ext cx="6603085" cy="4519759"/>
          </a:xfrm>
          <a:prstGeom prst="rect">
            <a:avLst/>
          </a:prstGeom>
        </p:spPr>
      </p:pic>
      <p:pic>
        <p:nvPicPr>
          <p:cNvPr id="8" name="Picture 7" descr="A screenshot of a cell phone&#10;&#10;Description automatically generated">
            <a:extLst>
              <a:ext uri="{FF2B5EF4-FFF2-40B4-BE49-F238E27FC236}">
                <a16:creationId xmlns:a16="http://schemas.microsoft.com/office/drawing/2014/main" id="{32FCE96A-CB1B-0445-B929-FCCD922C9FB3}"/>
              </a:ext>
            </a:extLst>
          </p:cNvPr>
          <p:cNvPicPr>
            <a:picLocks noChangeAspect="1"/>
          </p:cNvPicPr>
          <p:nvPr/>
        </p:nvPicPr>
        <p:blipFill>
          <a:blip r:embed="rId11"/>
          <a:stretch>
            <a:fillRect/>
          </a:stretch>
        </p:blipFill>
        <p:spPr>
          <a:xfrm>
            <a:off x="24799321" y="27668190"/>
            <a:ext cx="6804836" cy="4267200"/>
          </a:xfrm>
          <a:prstGeom prst="rect">
            <a:avLst/>
          </a:prstGeom>
        </p:spPr>
      </p:pic>
      <p:pic>
        <p:nvPicPr>
          <p:cNvPr id="11" name="Picture 10" descr="A screenshot of a cell phone&#10;&#10;Description automatically generated">
            <a:extLst>
              <a:ext uri="{FF2B5EF4-FFF2-40B4-BE49-F238E27FC236}">
                <a16:creationId xmlns:a16="http://schemas.microsoft.com/office/drawing/2014/main" id="{819C01E7-EC96-0340-A671-5461602316BD}"/>
              </a:ext>
            </a:extLst>
          </p:cNvPr>
          <p:cNvPicPr>
            <a:picLocks noChangeAspect="1"/>
          </p:cNvPicPr>
          <p:nvPr/>
        </p:nvPicPr>
        <p:blipFill>
          <a:blip r:embed="rId12"/>
          <a:stretch>
            <a:fillRect/>
          </a:stretch>
        </p:blipFill>
        <p:spPr>
          <a:xfrm>
            <a:off x="23214238" y="15585417"/>
            <a:ext cx="6893417" cy="5177418"/>
          </a:xfrm>
          <a:prstGeom prst="rect">
            <a:avLst/>
          </a:prstGeom>
        </p:spPr>
      </p:pic>
      <p:pic>
        <p:nvPicPr>
          <p:cNvPr id="13" name="Picture 12" descr="A picture containing screenshot&#10;&#10;Description automatically generated">
            <a:extLst>
              <a:ext uri="{FF2B5EF4-FFF2-40B4-BE49-F238E27FC236}">
                <a16:creationId xmlns:a16="http://schemas.microsoft.com/office/drawing/2014/main" id="{D3D6F86F-5072-2A4F-8562-F929D34201BC}"/>
              </a:ext>
            </a:extLst>
          </p:cNvPr>
          <p:cNvPicPr>
            <a:picLocks noChangeAspect="1"/>
          </p:cNvPicPr>
          <p:nvPr/>
        </p:nvPicPr>
        <p:blipFill>
          <a:blip r:embed="rId13"/>
          <a:stretch>
            <a:fillRect/>
          </a:stretch>
        </p:blipFill>
        <p:spPr>
          <a:xfrm>
            <a:off x="22048977" y="23067133"/>
            <a:ext cx="6096000" cy="4267200"/>
          </a:xfrm>
          <a:prstGeom prst="rect">
            <a:avLst/>
          </a:prstGeom>
        </p:spPr>
      </p:pic>
      <p:sp>
        <p:nvSpPr>
          <p:cNvPr id="26" name="TextBox 25">
            <a:extLst>
              <a:ext uri="{FF2B5EF4-FFF2-40B4-BE49-F238E27FC236}">
                <a16:creationId xmlns:a16="http://schemas.microsoft.com/office/drawing/2014/main" id="{99EF1BC4-00D9-CA40-B750-39B73B66D565}"/>
              </a:ext>
            </a:extLst>
          </p:cNvPr>
          <p:cNvSpPr txBox="1"/>
          <p:nvPr/>
        </p:nvSpPr>
        <p:spPr>
          <a:xfrm>
            <a:off x="21838048" y="28004749"/>
            <a:ext cx="3172630" cy="3139321"/>
          </a:xfrm>
          <a:prstGeom prst="rect">
            <a:avLst/>
          </a:prstGeom>
          <a:noFill/>
        </p:spPr>
        <p:txBody>
          <a:bodyPr wrap="square" rtlCol="0">
            <a:spAutoFit/>
          </a:bodyPr>
          <a:lstStyle/>
          <a:p>
            <a:pPr algn="ctr"/>
            <a:r>
              <a:rPr lang="en-US" sz="2200" dirty="0">
                <a:latin typeface="Times New Roman" panose="02020603050405020304" pitchFamily="18" charset="0"/>
                <a:cs typeface="Times New Roman" panose="02020603050405020304" pitchFamily="18" charset="0"/>
              </a:rPr>
              <a:t>Chi-square tests of independence suggested that cluster membership and gender were related  (</a:t>
            </a:r>
            <a:r>
              <a:rPr lang="el-GR" sz="2200" dirty="0">
                <a:latin typeface="Times New Roman" panose="02020603050405020304" pitchFamily="18" charset="0"/>
                <a:cs typeface="Times New Roman" panose="02020603050405020304" pitchFamily="18" charset="0"/>
              </a:rPr>
              <a:t>Χ</a:t>
            </a:r>
            <a:r>
              <a:rPr lang="el-GR" sz="2200" baseline="30000" dirty="0">
                <a:latin typeface="Times New Roman" panose="02020603050405020304" pitchFamily="18" charset="0"/>
                <a:cs typeface="Times New Roman" panose="02020603050405020304" pitchFamily="18" charset="0"/>
              </a:rPr>
              <a:t>2</a:t>
            </a:r>
            <a:r>
              <a:rPr lang="el-GR" sz="2200" dirty="0">
                <a:latin typeface="Times New Roman" panose="02020603050405020304" pitchFamily="18" charset="0"/>
                <a:cs typeface="Times New Roman" panose="02020603050405020304" pitchFamily="18" charset="0"/>
              </a:rPr>
              <a:t> (2, </a:t>
            </a:r>
            <a:r>
              <a:rPr lang="en-US" sz="2200" dirty="0">
                <a:latin typeface="Times New Roman" panose="02020603050405020304" pitchFamily="18" charset="0"/>
                <a:cs typeface="Times New Roman" panose="02020603050405020304" pitchFamily="18" charset="0"/>
              </a:rPr>
              <a:t>N=299)=36.8, p=.000) as were cluster and age (</a:t>
            </a:r>
            <a:r>
              <a:rPr lang="el-GR" sz="2200" dirty="0">
                <a:latin typeface="Times New Roman" panose="02020603050405020304" pitchFamily="18" charset="0"/>
                <a:cs typeface="Times New Roman" panose="02020603050405020304" pitchFamily="18" charset="0"/>
              </a:rPr>
              <a:t>Χ</a:t>
            </a:r>
            <a:r>
              <a:rPr lang="el-GR" sz="2200" baseline="30000" dirty="0">
                <a:latin typeface="Times New Roman" panose="02020603050405020304" pitchFamily="18" charset="0"/>
                <a:cs typeface="Times New Roman" panose="02020603050405020304" pitchFamily="18" charset="0"/>
              </a:rPr>
              <a:t>2</a:t>
            </a:r>
            <a:r>
              <a:rPr lang="el-GR" sz="2200" dirty="0">
                <a:latin typeface="Times New Roman" panose="02020603050405020304" pitchFamily="18" charset="0"/>
                <a:cs typeface="Times New Roman" panose="02020603050405020304" pitchFamily="18" charset="0"/>
              </a:rPr>
              <a:t> (4, </a:t>
            </a:r>
            <a:r>
              <a:rPr lang="en-US" sz="2200" dirty="0">
                <a:latin typeface="Times New Roman" panose="02020603050405020304" pitchFamily="18" charset="0"/>
                <a:cs typeface="Times New Roman" panose="02020603050405020304" pitchFamily="18" charset="0"/>
              </a:rPr>
              <a:t>N=236)=11.5, p=.02). </a:t>
            </a:r>
          </a:p>
        </p:txBody>
      </p:sp>
      <p:sp>
        <p:nvSpPr>
          <p:cNvPr id="27" name="Rectangle 51">
            <a:extLst>
              <a:ext uri="{FF2B5EF4-FFF2-40B4-BE49-F238E27FC236}">
                <a16:creationId xmlns:a16="http://schemas.microsoft.com/office/drawing/2014/main" id="{51234B34-A130-6042-8683-B734B0A512DB}"/>
              </a:ext>
            </a:extLst>
          </p:cNvPr>
          <p:cNvSpPr>
            <a:spLocks noChangeArrowheads="1"/>
          </p:cNvSpPr>
          <p:nvPr/>
        </p:nvSpPr>
        <p:spPr bwMode="auto">
          <a:xfrm>
            <a:off x="38083027" y="4612369"/>
            <a:ext cx="9829800" cy="27246917"/>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000" b="1" dirty="0">
                <a:solidFill>
                  <a:srgbClr val="CC3300"/>
                </a:solidFill>
              </a:rPr>
              <a:t>Results</a:t>
            </a:r>
          </a:p>
          <a:p>
            <a:pPr marL="342892" indent="-342892">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used basic statistical methods (e.g., means, frequencies, chi-square, ANOVA) to describe our sample and explore the data. </a:t>
            </a:r>
          </a:p>
          <a:p>
            <a:pPr marL="342892" indent="-342892">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majority (56%) used social media between 2-5 hours daily and few used it for less than an hour (13%) or not at all (3.5%). </a:t>
            </a: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 a result, social media use appeared to be ubiquitous - we were unable to utilize social media use as a predictor. </a:t>
            </a:r>
          </a:p>
          <a:p>
            <a:pPr marL="342892" indent="-342892">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Using cluster analysis based on responses from our hypothetical scenarios, we derived three groups that fit best: </a:t>
            </a:r>
            <a:r>
              <a:rPr lang="en-US" sz="2400" i="1" dirty="0">
                <a:latin typeface="Times New Roman" panose="02020603050405020304" pitchFamily="18" charset="0"/>
                <a:cs typeface="Times New Roman" panose="02020603050405020304" pitchFamily="18" charset="0"/>
              </a:rPr>
              <a:t>Relaxed</a:t>
            </a:r>
            <a:r>
              <a:rPr lang="en-US" sz="2400" dirty="0">
                <a:latin typeface="Times New Roman" panose="02020603050405020304" pitchFamily="18" charset="0"/>
                <a:cs typeface="Times New Roman" panose="02020603050405020304" pitchFamily="18" charset="0"/>
              </a:rPr>
              <a:t> (n=42), </a:t>
            </a:r>
            <a:r>
              <a:rPr lang="en-US" sz="2400" i="1" dirty="0">
                <a:latin typeface="Times New Roman" panose="02020603050405020304" pitchFamily="18" charset="0"/>
                <a:cs typeface="Times New Roman" panose="02020603050405020304" pitchFamily="18" charset="0"/>
              </a:rPr>
              <a:t>Mindful but Interested</a:t>
            </a:r>
            <a:r>
              <a:rPr lang="en-US" sz="2400" dirty="0">
                <a:latin typeface="Times New Roman" panose="02020603050405020304" pitchFamily="18" charset="0"/>
                <a:cs typeface="Times New Roman" panose="02020603050405020304" pitchFamily="18" charset="0"/>
              </a:rPr>
              <a:t> (n=109), and </a:t>
            </a:r>
            <a:r>
              <a:rPr lang="en-US" sz="2400" i="1" dirty="0">
                <a:latin typeface="Times New Roman" panose="02020603050405020304" pitchFamily="18" charset="0"/>
                <a:cs typeface="Times New Roman" panose="02020603050405020304" pitchFamily="18" charset="0"/>
              </a:rPr>
              <a:t>Conservative</a:t>
            </a:r>
            <a:r>
              <a:rPr lang="en-US" sz="2400" dirty="0">
                <a:latin typeface="Times New Roman" panose="02020603050405020304" pitchFamily="18" charset="0"/>
                <a:cs typeface="Times New Roman" panose="02020603050405020304" pitchFamily="18" charset="0"/>
              </a:rPr>
              <a:t> (n=148). Groups significantly differed (p=0.000) on several variables as shown in the table below.</a:t>
            </a: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a:spcBef>
                <a:spcPts val="2000"/>
              </a:spcBef>
              <a:spcAft>
                <a:spcPts val="0"/>
              </a:spcAft>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addition, the clusters appeared to differ by gender and by age. </a:t>
            </a:r>
            <a:r>
              <a:rPr lang="en-US" sz="2400" i="1" dirty="0">
                <a:latin typeface="Times New Roman" panose="02020603050405020304" pitchFamily="18" charset="0"/>
                <a:cs typeface="Times New Roman" panose="02020603050405020304" pitchFamily="18" charset="0"/>
              </a:rPr>
              <a:t>Relaxed</a:t>
            </a:r>
            <a:r>
              <a:rPr lang="en-US" sz="2400" dirty="0">
                <a:latin typeface="Times New Roman" panose="02020603050405020304" pitchFamily="18" charset="0"/>
                <a:cs typeface="Times New Roman" panose="02020603050405020304" pitchFamily="18" charset="0"/>
              </a:rPr>
              <a:t> and </a:t>
            </a:r>
            <a:r>
              <a:rPr lang="en-US" sz="2400" i="1" dirty="0">
                <a:latin typeface="Times New Roman" panose="02020603050405020304" pitchFamily="18" charset="0"/>
                <a:cs typeface="Times New Roman" panose="02020603050405020304" pitchFamily="18" charset="0"/>
              </a:rPr>
              <a:t>Mindful, but Interested</a:t>
            </a:r>
            <a:r>
              <a:rPr lang="en-US" sz="2400" dirty="0">
                <a:latin typeface="Times New Roman" panose="02020603050405020304" pitchFamily="18" charset="0"/>
                <a:cs typeface="Times New Roman" panose="02020603050405020304" pitchFamily="18" charset="0"/>
              </a:rPr>
              <a:t> individuals were predominantly male (69% and 61%, respectively) and younger (M=28.0, SD=7.7 and M=28.8, SD=7.3, respectively) compared to </a:t>
            </a:r>
            <a:r>
              <a:rPr lang="en-US" sz="2400" i="1" dirty="0">
                <a:latin typeface="Times New Roman" panose="02020603050405020304" pitchFamily="18" charset="0"/>
                <a:cs typeface="Times New Roman" panose="02020603050405020304" pitchFamily="18" charset="0"/>
              </a:rPr>
              <a:t>Conservative</a:t>
            </a:r>
            <a:r>
              <a:rPr lang="en-US" sz="2400" dirty="0">
                <a:latin typeface="Times New Roman" panose="02020603050405020304" pitchFamily="18" charset="0"/>
                <a:cs typeface="Times New Roman" panose="02020603050405020304" pitchFamily="18" charset="0"/>
              </a:rPr>
              <a:t> (28% male and M=31.7 </a:t>
            </a:r>
            <a:r>
              <a:rPr lang="en-US" sz="2400" dirty="0" err="1">
                <a:latin typeface="Times New Roman" panose="02020603050405020304" pitchFamily="18" charset="0"/>
                <a:cs typeface="Times New Roman" panose="02020603050405020304" pitchFamily="18" charset="0"/>
              </a:rPr>
              <a:t>yrs</a:t>
            </a:r>
            <a:r>
              <a:rPr lang="en-US" sz="2400" dirty="0">
                <a:latin typeface="Times New Roman" panose="02020603050405020304" pitchFamily="18" charset="0"/>
                <a:cs typeface="Times New Roman" panose="02020603050405020304" pitchFamily="18" charset="0"/>
              </a:rPr>
              <a:t>, SD=7.7)</a:t>
            </a: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892" indent="-342892">
              <a:spcBef>
                <a:spcPts val="2000"/>
              </a:spcBef>
              <a:spcAft>
                <a:spcPts val="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endParaRPr lang="en-US" sz="2800" dirty="0"/>
          </a:p>
          <a:p>
            <a:endParaRPr lang="en-US" sz="2800" b="1" dirty="0"/>
          </a:p>
          <a:p>
            <a:endParaRPr lang="en-US" sz="2800" b="1" dirty="0"/>
          </a:p>
          <a:p>
            <a:endParaRPr lang="en-US" sz="2800" b="1" dirty="0"/>
          </a:p>
          <a:p>
            <a:endParaRPr lang="en-US" sz="2800" b="1" dirty="0"/>
          </a:p>
          <a:p>
            <a:endParaRPr lang="en-US" sz="2800" b="1" dirty="0"/>
          </a:p>
          <a:p>
            <a:endParaRPr lang="en-US" sz="2800" b="1" dirty="0"/>
          </a:p>
          <a:p>
            <a:pPr>
              <a:spcBef>
                <a:spcPct val="50000"/>
              </a:spcBef>
            </a:pPr>
            <a:endParaRPr lang="en-US" sz="4000" b="1" dirty="0">
              <a:solidFill>
                <a:srgbClr val="CC33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3834</TotalTime>
  <Words>1827</Words>
  <Application>Microsoft Macintosh PowerPoint</Application>
  <PresentationFormat>Custom</PresentationFormat>
  <Paragraphs>159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Times New Roman</vt:lpstr>
      <vt:lpstr>Office Theme</vt:lpstr>
      <vt:lpstr>PowerPoint Presentation</vt:lpstr>
    </vt:vector>
  </TitlesOfParts>
  <Manager/>
  <Company>University of Illinois at Urbana-Champaign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 v1</dc:title>
  <dc:subject/>
  <dc:creator>Creative Services at Public Affairs</dc:creator>
  <cp:keywords/>
  <dc:description/>
  <cp:lastModifiedBy>Mercado, Valeria Maria</cp:lastModifiedBy>
  <cp:revision>205</cp:revision>
  <cp:lastPrinted>2009-06-18T18:06:01Z</cp:lastPrinted>
  <dcterms:created xsi:type="dcterms:W3CDTF">2009-07-07T20:22:22Z</dcterms:created>
  <dcterms:modified xsi:type="dcterms:W3CDTF">2020-03-05T22:37:35Z</dcterms:modified>
  <cp:category/>
</cp:coreProperties>
</file>