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43891200" cy="32918400"/>
  <p:notesSz cx="7102475" cy="9388475"/>
  <p:defaultTextStyle>
    <a:defPPr>
      <a:defRPr lang="en-US"/>
    </a:defPPr>
    <a:lvl1pPr algn="l" rtl="0" eaLnBrk="0" fontAlgn="base" hangingPunct="0">
      <a:spcBef>
        <a:spcPct val="0"/>
      </a:spcBef>
      <a:spcAft>
        <a:spcPct val="0"/>
      </a:spcAft>
      <a:defRPr sz="38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38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38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38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3800" kern="1200">
        <a:solidFill>
          <a:schemeClr val="tx1"/>
        </a:solidFill>
        <a:latin typeface="Arial" panose="020B0604020202020204" pitchFamily="34" charset="0"/>
        <a:ea typeface="+mn-ea"/>
        <a:cs typeface="+mn-cs"/>
      </a:defRPr>
    </a:lvl5pPr>
    <a:lvl6pPr marL="2286000" algn="l" defTabSz="914400" rtl="0" eaLnBrk="1" latinLnBrk="0" hangingPunct="1">
      <a:defRPr sz="3800" kern="1200">
        <a:solidFill>
          <a:schemeClr val="tx1"/>
        </a:solidFill>
        <a:latin typeface="Arial" panose="020B0604020202020204" pitchFamily="34" charset="0"/>
        <a:ea typeface="+mn-ea"/>
        <a:cs typeface="+mn-cs"/>
      </a:defRPr>
    </a:lvl6pPr>
    <a:lvl7pPr marL="2743200" algn="l" defTabSz="914400" rtl="0" eaLnBrk="1" latinLnBrk="0" hangingPunct="1">
      <a:defRPr sz="3800" kern="1200">
        <a:solidFill>
          <a:schemeClr val="tx1"/>
        </a:solidFill>
        <a:latin typeface="Arial" panose="020B0604020202020204" pitchFamily="34" charset="0"/>
        <a:ea typeface="+mn-ea"/>
        <a:cs typeface="+mn-cs"/>
      </a:defRPr>
    </a:lvl7pPr>
    <a:lvl8pPr marL="3200400" algn="l" defTabSz="914400" rtl="0" eaLnBrk="1" latinLnBrk="0" hangingPunct="1">
      <a:defRPr sz="3800" kern="1200">
        <a:solidFill>
          <a:schemeClr val="tx1"/>
        </a:solidFill>
        <a:latin typeface="Arial" panose="020B0604020202020204" pitchFamily="34" charset="0"/>
        <a:ea typeface="+mn-ea"/>
        <a:cs typeface="+mn-cs"/>
      </a:defRPr>
    </a:lvl8pPr>
    <a:lvl9pPr marL="3657600" algn="l" defTabSz="914400" rtl="0" eaLnBrk="1" latinLnBrk="0" hangingPunct="1">
      <a:defRPr sz="38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CC"/>
    <a:srgbClr val="72BFC5"/>
    <a:srgbClr val="FF00FF"/>
    <a:srgbClr val="FFC000"/>
    <a:srgbClr val="002060"/>
    <a:srgbClr val="1960FF"/>
    <a:srgbClr val="F5F8FF"/>
    <a:srgbClr val="3366FF"/>
    <a:srgbClr val="FF33CC"/>
    <a:srgbClr val="C6830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7330" autoAdjust="0"/>
  </p:normalViewPr>
  <p:slideViewPr>
    <p:cSldViewPr>
      <p:cViewPr varScale="1">
        <p:scale>
          <a:sx n="20" d="100"/>
          <a:sy n="20" d="100"/>
        </p:scale>
        <p:origin x="939" y="114"/>
      </p:cViewPr>
      <p:guideLst>
        <p:guide orient="horz" pos="10368"/>
        <p:guide pos="1382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69424"/>
          </a:xfrm>
          <a:prstGeom prst="rect">
            <a:avLst/>
          </a:prstGeom>
        </p:spPr>
        <p:txBody>
          <a:bodyPr vert="horz" lIns="94229" tIns="47114" rIns="94229" bIns="47114" rtlCol="0"/>
          <a:lstStyle>
            <a:lvl1pPr algn="r">
              <a:defRPr sz="1200"/>
            </a:lvl1pPr>
          </a:lstStyle>
          <a:p>
            <a:fld id="{626A0C00-A49D-4DC8-9AAA-A23FD406EE4E}" type="datetimeFigureOut">
              <a:rPr lang="en-US" smtClean="0"/>
              <a:pPr/>
              <a:t>5/18/2020</a:t>
            </a:fld>
            <a:endParaRPr lang="en-US"/>
          </a:p>
        </p:txBody>
      </p:sp>
      <p:sp>
        <p:nvSpPr>
          <p:cNvPr id="4" name="Slide Image Placeholder 3"/>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69424"/>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69424"/>
          </a:xfrm>
          <a:prstGeom prst="rect">
            <a:avLst/>
          </a:prstGeom>
        </p:spPr>
        <p:txBody>
          <a:bodyPr vert="horz" lIns="94229" tIns="47114" rIns="94229" bIns="47114" rtlCol="0" anchor="b"/>
          <a:lstStyle>
            <a:lvl1pPr algn="r">
              <a:defRPr sz="1200"/>
            </a:lvl1pPr>
          </a:lstStyle>
          <a:p>
            <a:fld id="{219A4321-E67A-4C5C-AB4A-82BCE34A994B}" type="slidenum">
              <a:rPr lang="en-US" smtClean="0"/>
              <a:pPr/>
              <a:t>‹#›</a:t>
            </a:fld>
            <a:endParaRPr lang="en-US"/>
          </a:p>
        </p:txBody>
      </p:sp>
    </p:spTree>
    <p:extLst>
      <p:ext uri="{BB962C8B-B14F-4D97-AF65-F5344CB8AC3E}">
        <p14:creationId xmlns:p14="http://schemas.microsoft.com/office/powerpoint/2010/main" val="42462506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19A4321-E67A-4C5C-AB4A-82BCE34A994B}" type="slidenum">
              <a:rPr lang="en-US" smtClean="0"/>
              <a:pPr/>
              <a:t>1</a:t>
            </a:fld>
            <a:endParaRPr lang="en-US"/>
          </a:p>
        </p:txBody>
      </p:sp>
    </p:spTree>
    <p:extLst>
      <p:ext uri="{BB962C8B-B14F-4D97-AF65-F5344CB8AC3E}">
        <p14:creationId xmlns:p14="http://schemas.microsoft.com/office/powerpoint/2010/main" val="31080152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86400" y="5387975"/>
            <a:ext cx="32918400" cy="11460163"/>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5486400" y="17289463"/>
            <a:ext cx="32918400" cy="794861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5CC48935-1025-44DE-9E79-55358E653ABA}" type="slidenum">
              <a:rPr lang="en-US" altLang="en-US"/>
              <a:pPr>
                <a:defRPr/>
              </a:pPr>
              <a:t>‹#›</a:t>
            </a:fld>
            <a:endParaRPr lang="en-US" altLang="en-US"/>
          </a:p>
        </p:txBody>
      </p:sp>
    </p:spTree>
    <p:extLst>
      <p:ext uri="{BB962C8B-B14F-4D97-AF65-F5344CB8AC3E}">
        <p14:creationId xmlns:p14="http://schemas.microsoft.com/office/powerpoint/2010/main" val="27541649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5F90195B-7CCC-437C-80ED-F64BA01A426A}" type="slidenum">
              <a:rPr lang="en-US" altLang="en-US"/>
              <a:pPr>
                <a:defRPr/>
              </a:pPr>
              <a:t>‹#›</a:t>
            </a:fld>
            <a:endParaRPr lang="en-US" altLang="en-US"/>
          </a:p>
        </p:txBody>
      </p:sp>
    </p:spTree>
    <p:extLst>
      <p:ext uri="{BB962C8B-B14F-4D97-AF65-F5344CB8AC3E}">
        <p14:creationId xmlns:p14="http://schemas.microsoft.com/office/powerpoint/2010/main" val="23585748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438" y="1317625"/>
            <a:ext cx="9875837" cy="280876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193925" y="1317625"/>
            <a:ext cx="29475113" cy="280876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7CCD8AD-556F-41A2-912F-043BFA80754F}" type="slidenum">
              <a:rPr lang="en-US" altLang="en-US"/>
              <a:pPr>
                <a:defRPr/>
              </a:pPr>
              <a:t>‹#›</a:t>
            </a:fld>
            <a:endParaRPr lang="en-US" altLang="en-US"/>
          </a:p>
        </p:txBody>
      </p:sp>
    </p:spTree>
    <p:extLst>
      <p:ext uri="{BB962C8B-B14F-4D97-AF65-F5344CB8AC3E}">
        <p14:creationId xmlns:p14="http://schemas.microsoft.com/office/powerpoint/2010/main" val="775655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ACB9CD7A-E896-4511-ADB5-DF5F1FD98FC1}" type="slidenum">
              <a:rPr lang="en-US" altLang="en-US"/>
              <a:pPr>
                <a:defRPr/>
              </a:pPr>
              <a:t>‹#›</a:t>
            </a:fld>
            <a:endParaRPr lang="en-US" altLang="en-US"/>
          </a:p>
        </p:txBody>
      </p:sp>
    </p:spTree>
    <p:extLst>
      <p:ext uri="{BB962C8B-B14F-4D97-AF65-F5344CB8AC3E}">
        <p14:creationId xmlns:p14="http://schemas.microsoft.com/office/powerpoint/2010/main" val="1573186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025" y="8207375"/>
            <a:ext cx="37857113" cy="13692188"/>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2994025" y="22029738"/>
            <a:ext cx="37857113" cy="7200900"/>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4FE65C0-0517-46B9-BCD4-E22D41754D43}" type="slidenum">
              <a:rPr lang="en-US" altLang="en-US"/>
              <a:pPr>
                <a:defRPr/>
              </a:pPr>
              <a:t>‹#›</a:t>
            </a:fld>
            <a:endParaRPr lang="en-US" altLang="en-US"/>
          </a:p>
        </p:txBody>
      </p:sp>
    </p:spTree>
    <p:extLst>
      <p:ext uri="{BB962C8B-B14F-4D97-AF65-F5344CB8AC3E}">
        <p14:creationId xmlns:p14="http://schemas.microsoft.com/office/powerpoint/2010/main" val="278637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193925" y="7680325"/>
            <a:ext cx="19675475" cy="217249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021800" y="7680325"/>
            <a:ext cx="19675475" cy="217249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23036910-DD44-4796-A273-7D310A9457B5}" type="slidenum">
              <a:rPr lang="en-US" altLang="en-US"/>
              <a:pPr>
                <a:defRPr/>
              </a:pPr>
              <a:t>‹#›</a:t>
            </a:fld>
            <a:endParaRPr lang="en-US" altLang="en-US"/>
          </a:p>
        </p:txBody>
      </p:sp>
    </p:spTree>
    <p:extLst>
      <p:ext uri="{BB962C8B-B14F-4D97-AF65-F5344CB8AC3E}">
        <p14:creationId xmlns:p14="http://schemas.microsoft.com/office/powerpoint/2010/main" val="1335045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2600" y="1752600"/>
            <a:ext cx="37857113" cy="6362700"/>
          </a:xfrm>
        </p:spPr>
        <p:txBody>
          <a:bodyPr/>
          <a:lstStyle/>
          <a:p>
            <a:r>
              <a:rPr lang="en-US"/>
              <a:t>Click to edit Master title style</a:t>
            </a:r>
          </a:p>
        </p:txBody>
      </p:sp>
      <p:sp>
        <p:nvSpPr>
          <p:cNvPr id="3" name="Text Placeholder 2"/>
          <p:cNvSpPr>
            <a:spLocks noGrp="1"/>
          </p:cNvSpPr>
          <p:nvPr>
            <p:ph type="body" idx="1"/>
          </p:nvPr>
        </p:nvSpPr>
        <p:spPr>
          <a:xfrm>
            <a:off x="3022600" y="8069263"/>
            <a:ext cx="18568988" cy="39544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022600" y="12023725"/>
            <a:ext cx="18568988" cy="17686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20238" y="8069263"/>
            <a:ext cx="18659475" cy="39544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2220238" y="12023725"/>
            <a:ext cx="18659475" cy="17686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5B793E5F-9282-4BE0-92D7-6F15639A9B13}" type="slidenum">
              <a:rPr lang="en-US" altLang="en-US"/>
              <a:pPr>
                <a:defRPr/>
              </a:pPr>
              <a:t>‹#›</a:t>
            </a:fld>
            <a:endParaRPr lang="en-US" altLang="en-US"/>
          </a:p>
        </p:txBody>
      </p:sp>
    </p:spTree>
    <p:extLst>
      <p:ext uri="{BB962C8B-B14F-4D97-AF65-F5344CB8AC3E}">
        <p14:creationId xmlns:p14="http://schemas.microsoft.com/office/powerpoint/2010/main" val="12976758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5C900F21-BE5E-4355-A947-01038DF84557}" type="slidenum">
              <a:rPr lang="en-US" altLang="en-US"/>
              <a:pPr>
                <a:defRPr/>
              </a:pPr>
              <a:t>‹#›</a:t>
            </a:fld>
            <a:endParaRPr lang="en-US" altLang="en-US"/>
          </a:p>
        </p:txBody>
      </p:sp>
    </p:spTree>
    <p:extLst>
      <p:ext uri="{BB962C8B-B14F-4D97-AF65-F5344CB8AC3E}">
        <p14:creationId xmlns:p14="http://schemas.microsoft.com/office/powerpoint/2010/main" val="3046988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8EA7AA69-AD35-4B23-8D16-E91AB67A0CA1}" type="slidenum">
              <a:rPr lang="en-US" altLang="en-US"/>
              <a:pPr>
                <a:defRPr/>
              </a:pPr>
              <a:t>‹#›</a:t>
            </a:fld>
            <a:endParaRPr lang="en-US" altLang="en-US"/>
          </a:p>
        </p:txBody>
      </p:sp>
    </p:spTree>
    <p:extLst>
      <p:ext uri="{BB962C8B-B14F-4D97-AF65-F5344CB8AC3E}">
        <p14:creationId xmlns:p14="http://schemas.microsoft.com/office/powerpoint/2010/main" val="671664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2600" y="2193925"/>
            <a:ext cx="14157325" cy="7681913"/>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18659475" y="4740275"/>
            <a:ext cx="22220238" cy="233934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022600" y="9875838"/>
            <a:ext cx="14157325" cy="1829593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14AC24B0-54D3-4C82-983F-937E63F55269}" type="slidenum">
              <a:rPr lang="en-US" altLang="en-US"/>
              <a:pPr>
                <a:defRPr/>
              </a:pPr>
              <a:t>‹#›</a:t>
            </a:fld>
            <a:endParaRPr lang="en-US" altLang="en-US"/>
          </a:p>
        </p:txBody>
      </p:sp>
    </p:spTree>
    <p:extLst>
      <p:ext uri="{BB962C8B-B14F-4D97-AF65-F5344CB8AC3E}">
        <p14:creationId xmlns:p14="http://schemas.microsoft.com/office/powerpoint/2010/main" val="18024853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2600" y="2193925"/>
            <a:ext cx="14157325" cy="7681913"/>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18659475" y="4740275"/>
            <a:ext cx="22220238" cy="23393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3022600" y="9875838"/>
            <a:ext cx="14157325" cy="1829593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6DC7250F-D820-40AE-9CDB-DC0AAE89C3B2}" type="slidenum">
              <a:rPr lang="en-US" altLang="en-US"/>
              <a:pPr>
                <a:defRPr/>
              </a:pPr>
              <a:t>‹#›</a:t>
            </a:fld>
            <a:endParaRPr lang="en-US" altLang="en-US"/>
          </a:p>
        </p:txBody>
      </p:sp>
    </p:spTree>
    <p:extLst>
      <p:ext uri="{BB962C8B-B14F-4D97-AF65-F5344CB8AC3E}">
        <p14:creationId xmlns:p14="http://schemas.microsoft.com/office/powerpoint/2010/main" val="3366895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193925" y="1317625"/>
            <a:ext cx="39503350"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8912" tIns="219456" rIns="438912" bIns="219456"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2193925" y="7680325"/>
            <a:ext cx="39503350" cy="21724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8912" tIns="219456" rIns="438912" bIns="219456"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2193925" y="29976763"/>
            <a:ext cx="10242550"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8912" tIns="219456" rIns="438912" bIns="219456" numCol="1" anchor="t" anchorCtr="0" compatLnSpc="1">
            <a:prstTxWarp prst="textNoShape">
              <a:avLst/>
            </a:prstTxWarp>
          </a:bodyPr>
          <a:lstStyle>
            <a:lvl1pPr defTabSz="4389438" eaLnBrk="1" hangingPunct="1">
              <a:spcBef>
                <a:spcPct val="0"/>
              </a:spcBef>
              <a:defRPr sz="6700" smtClean="0"/>
            </a:lvl1pPr>
          </a:lstStyle>
          <a:p>
            <a:pPr>
              <a:defRPr/>
            </a:pPr>
            <a:endParaRPr lang="en-US" altLang="en-US"/>
          </a:p>
        </p:txBody>
      </p:sp>
      <p:sp>
        <p:nvSpPr>
          <p:cNvPr id="1029" name="Rectangle 5"/>
          <p:cNvSpPr>
            <a:spLocks noGrp="1" noChangeArrowheads="1"/>
          </p:cNvSpPr>
          <p:nvPr>
            <p:ph type="ftr" sz="quarter" idx="3"/>
          </p:nvPr>
        </p:nvSpPr>
        <p:spPr bwMode="auto">
          <a:xfrm>
            <a:off x="14995525" y="29976763"/>
            <a:ext cx="13900150"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8912" tIns="219456" rIns="438912" bIns="219456" numCol="1" anchor="t" anchorCtr="0" compatLnSpc="1">
            <a:prstTxWarp prst="textNoShape">
              <a:avLst/>
            </a:prstTxWarp>
          </a:bodyPr>
          <a:lstStyle>
            <a:lvl1pPr algn="ctr" defTabSz="4389438" eaLnBrk="1" hangingPunct="1">
              <a:spcBef>
                <a:spcPct val="0"/>
              </a:spcBef>
              <a:defRPr sz="6700" smtClean="0"/>
            </a:lvl1pPr>
          </a:lstStyle>
          <a:p>
            <a:pPr>
              <a:defRPr/>
            </a:pPr>
            <a:endParaRPr lang="en-US" altLang="en-US"/>
          </a:p>
        </p:txBody>
      </p:sp>
      <p:sp>
        <p:nvSpPr>
          <p:cNvPr id="1030" name="Rectangle 6"/>
          <p:cNvSpPr>
            <a:spLocks noGrp="1" noChangeArrowheads="1"/>
          </p:cNvSpPr>
          <p:nvPr>
            <p:ph type="sldNum" sz="quarter" idx="4"/>
          </p:nvPr>
        </p:nvSpPr>
        <p:spPr bwMode="auto">
          <a:xfrm>
            <a:off x="31454725" y="29976763"/>
            <a:ext cx="10242550"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8912" tIns="219456" rIns="438912" bIns="219456" numCol="1" anchor="t" anchorCtr="0" compatLnSpc="1">
            <a:prstTxWarp prst="textNoShape">
              <a:avLst/>
            </a:prstTxWarp>
          </a:bodyPr>
          <a:lstStyle>
            <a:lvl1pPr algn="r" defTabSz="4389438" eaLnBrk="1" hangingPunct="1">
              <a:spcBef>
                <a:spcPct val="0"/>
              </a:spcBef>
              <a:defRPr sz="6700" smtClean="0"/>
            </a:lvl1pPr>
          </a:lstStyle>
          <a:p>
            <a:pPr>
              <a:defRPr/>
            </a:pPr>
            <a:fld id="{AB6AC87D-0B70-4BE0-8666-E5A3F692BC0C}"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9438" rtl="0" eaLnBrk="0" fontAlgn="base" hangingPunct="0">
        <a:spcBef>
          <a:spcPct val="0"/>
        </a:spcBef>
        <a:spcAft>
          <a:spcPct val="0"/>
        </a:spcAft>
        <a:defRPr sz="21100" kern="1200">
          <a:solidFill>
            <a:schemeClr val="tx2"/>
          </a:solidFill>
          <a:latin typeface="+mj-lt"/>
          <a:ea typeface="+mj-ea"/>
          <a:cs typeface="+mj-cs"/>
        </a:defRPr>
      </a:lvl1pPr>
      <a:lvl2pPr algn="ctr" defTabSz="4389438" rtl="0" eaLnBrk="0" fontAlgn="base" hangingPunct="0">
        <a:spcBef>
          <a:spcPct val="0"/>
        </a:spcBef>
        <a:spcAft>
          <a:spcPct val="0"/>
        </a:spcAft>
        <a:defRPr sz="21100">
          <a:solidFill>
            <a:schemeClr val="tx2"/>
          </a:solidFill>
          <a:latin typeface="Arial" panose="020B0604020202020204" pitchFamily="34" charset="0"/>
        </a:defRPr>
      </a:lvl2pPr>
      <a:lvl3pPr algn="ctr" defTabSz="4389438" rtl="0" eaLnBrk="0" fontAlgn="base" hangingPunct="0">
        <a:spcBef>
          <a:spcPct val="0"/>
        </a:spcBef>
        <a:spcAft>
          <a:spcPct val="0"/>
        </a:spcAft>
        <a:defRPr sz="21100">
          <a:solidFill>
            <a:schemeClr val="tx2"/>
          </a:solidFill>
          <a:latin typeface="Arial" panose="020B0604020202020204" pitchFamily="34" charset="0"/>
        </a:defRPr>
      </a:lvl3pPr>
      <a:lvl4pPr algn="ctr" defTabSz="4389438" rtl="0" eaLnBrk="0" fontAlgn="base" hangingPunct="0">
        <a:spcBef>
          <a:spcPct val="0"/>
        </a:spcBef>
        <a:spcAft>
          <a:spcPct val="0"/>
        </a:spcAft>
        <a:defRPr sz="21100">
          <a:solidFill>
            <a:schemeClr val="tx2"/>
          </a:solidFill>
          <a:latin typeface="Arial" panose="020B0604020202020204" pitchFamily="34" charset="0"/>
        </a:defRPr>
      </a:lvl4pPr>
      <a:lvl5pPr algn="ctr" defTabSz="4389438" rtl="0" eaLnBrk="0" fontAlgn="base" hangingPunct="0">
        <a:spcBef>
          <a:spcPct val="0"/>
        </a:spcBef>
        <a:spcAft>
          <a:spcPct val="0"/>
        </a:spcAft>
        <a:defRPr sz="21100">
          <a:solidFill>
            <a:schemeClr val="tx2"/>
          </a:solidFill>
          <a:latin typeface="Arial" panose="020B0604020202020204" pitchFamily="34" charset="0"/>
        </a:defRPr>
      </a:lvl5pPr>
      <a:lvl6pPr marL="457200" algn="ctr" defTabSz="4389438" rtl="0" fontAlgn="base">
        <a:spcBef>
          <a:spcPct val="0"/>
        </a:spcBef>
        <a:spcAft>
          <a:spcPct val="0"/>
        </a:spcAft>
        <a:defRPr sz="21100">
          <a:solidFill>
            <a:schemeClr val="tx2"/>
          </a:solidFill>
          <a:latin typeface="Arial" panose="020B0604020202020204" pitchFamily="34" charset="0"/>
        </a:defRPr>
      </a:lvl6pPr>
      <a:lvl7pPr marL="914400" algn="ctr" defTabSz="4389438" rtl="0" fontAlgn="base">
        <a:spcBef>
          <a:spcPct val="0"/>
        </a:spcBef>
        <a:spcAft>
          <a:spcPct val="0"/>
        </a:spcAft>
        <a:defRPr sz="21100">
          <a:solidFill>
            <a:schemeClr val="tx2"/>
          </a:solidFill>
          <a:latin typeface="Arial" panose="020B0604020202020204" pitchFamily="34" charset="0"/>
        </a:defRPr>
      </a:lvl7pPr>
      <a:lvl8pPr marL="1371600" algn="ctr" defTabSz="4389438" rtl="0" fontAlgn="base">
        <a:spcBef>
          <a:spcPct val="0"/>
        </a:spcBef>
        <a:spcAft>
          <a:spcPct val="0"/>
        </a:spcAft>
        <a:defRPr sz="21100">
          <a:solidFill>
            <a:schemeClr val="tx2"/>
          </a:solidFill>
          <a:latin typeface="Arial" panose="020B0604020202020204" pitchFamily="34" charset="0"/>
        </a:defRPr>
      </a:lvl8pPr>
      <a:lvl9pPr marL="1828800" algn="ctr" defTabSz="4389438" rtl="0" fontAlgn="base">
        <a:spcBef>
          <a:spcPct val="0"/>
        </a:spcBef>
        <a:spcAft>
          <a:spcPct val="0"/>
        </a:spcAft>
        <a:defRPr sz="21100">
          <a:solidFill>
            <a:schemeClr val="tx2"/>
          </a:solidFill>
          <a:latin typeface="Arial" panose="020B0604020202020204" pitchFamily="34" charset="0"/>
        </a:defRPr>
      </a:lvl9pPr>
    </p:titleStyle>
    <p:bodyStyle>
      <a:lvl1pPr marL="1646238" indent="-1646238" algn="l" defTabSz="4389438" rtl="0" eaLnBrk="0" fontAlgn="base" hangingPunct="0">
        <a:spcBef>
          <a:spcPct val="20000"/>
        </a:spcBef>
        <a:spcAft>
          <a:spcPct val="0"/>
        </a:spcAft>
        <a:buChar char="•"/>
        <a:defRPr sz="15400" kern="1200">
          <a:solidFill>
            <a:schemeClr val="tx1"/>
          </a:solidFill>
          <a:latin typeface="+mn-lt"/>
          <a:ea typeface="+mn-ea"/>
          <a:cs typeface="+mn-cs"/>
        </a:defRPr>
      </a:lvl1pPr>
      <a:lvl2pPr marL="3565525" indent="-1371600" algn="l" defTabSz="4389438" rtl="0" eaLnBrk="0" fontAlgn="base" hangingPunct="0">
        <a:spcBef>
          <a:spcPct val="20000"/>
        </a:spcBef>
        <a:spcAft>
          <a:spcPct val="0"/>
        </a:spcAft>
        <a:buChar char="–"/>
        <a:defRPr sz="13400" kern="1200">
          <a:solidFill>
            <a:schemeClr val="tx1"/>
          </a:solidFill>
          <a:latin typeface="+mn-lt"/>
          <a:ea typeface="+mn-ea"/>
          <a:cs typeface="+mn-cs"/>
        </a:defRPr>
      </a:lvl2pPr>
      <a:lvl3pPr marL="5486400" indent="-1096963" algn="l" defTabSz="4389438" rtl="0" eaLnBrk="0" fontAlgn="base" hangingPunct="0">
        <a:spcBef>
          <a:spcPct val="20000"/>
        </a:spcBef>
        <a:spcAft>
          <a:spcPct val="0"/>
        </a:spcAft>
        <a:buChar char="•"/>
        <a:defRPr sz="11500" kern="1200">
          <a:solidFill>
            <a:schemeClr val="tx1"/>
          </a:solidFill>
          <a:latin typeface="+mn-lt"/>
          <a:ea typeface="+mn-ea"/>
          <a:cs typeface="+mn-cs"/>
        </a:defRPr>
      </a:lvl3pPr>
      <a:lvl4pPr marL="7680325" indent="-1096963" algn="l" defTabSz="4389438" rtl="0" eaLnBrk="0" fontAlgn="base" hangingPunct="0">
        <a:spcBef>
          <a:spcPct val="20000"/>
        </a:spcBef>
        <a:spcAft>
          <a:spcPct val="0"/>
        </a:spcAft>
        <a:buChar char="–"/>
        <a:defRPr sz="9600" kern="1200">
          <a:solidFill>
            <a:schemeClr val="tx1"/>
          </a:solidFill>
          <a:latin typeface="+mn-lt"/>
          <a:ea typeface="+mn-ea"/>
          <a:cs typeface="+mn-cs"/>
        </a:defRPr>
      </a:lvl4pPr>
      <a:lvl5pPr marL="9875838" indent="-1096963" algn="l" defTabSz="4389438" rtl="0" eaLnBrk="0" fontAlgn="base" hangingPunct="0">
        <a:spcBef>
          <a:spcPct val="20000"/>
        </a:spcBef>
        <a:spcAft>
          <a:spcPct val="0"/>
        </a:spcAft>
        <a:buChar char="»"/>
        <a:defRPr sz="9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681834A9-C697-4FE9-8420-24FEED60E443}"/>
              </a:ext>
            </a:extLst>
          </p:cNvPr>
          <p:cNvPicPr>
            <a:picLocks noChangeAspect="1"/>
          </p:cNvPicPr>
          <p:nvPr/>
        </p:nvPicPr>
        <p:blipFill>
          <a:blip r:embed="rId3"/>
          <a:stretch>
            <a:fillRect/>
          </a:stretch>
        </p:blipFill>
        <p:spPr>
          <a:xfrm>
            <a:off x="13796633" y="27018634"/>
            <a:ext cx="8546593" cy="5487090"/>
          </a:xfrm>
          <a:prstGeom prst="rect">
            <a:avLst/>
          </a:prstGeom>
        </p:spPr>
      </p:pic>
      <p:pic>
        <p:nvPicPr>
          <p:cNvPr id="21" name="Picture 20">
            <a:extLst>
              <a:ext uri="{FF2B5EF4-FFF2-40B4-BE49-F238E27FC236}">
                <a16:creationId xmlns:a16="http://schemas.microsoft.com/office/drawing/2014/main" id="{1381F8D3-A73A-46ED-88DE-58E6F4771170}"/>
              </a:ext>
            </a:extLst>
          </p:cNvPr>
          <p:cNvPicPr>
            <a:picLocks noChangeAspect="1"/>
          </p:cNvPicPr>
          <p:nvPr/>
        </p:nvPicPr>
        <p:blipFill rotWithShape="1">
          <a:blip r:embed="rId4"/>
          <a:srcRect l="1974"/>
          <a:stretch/>
        </p:blipFill>
        <p:spPr>
          <a:xfrm>
            <a:off x="13652552" y="11294586"/>
            <a:ext cx="8758980" cy="5704723"/>
          </a:xfrm>
          <a:prstGeom prst="rect">
            <a:avLst/>
          </a:prstGeom>
        </p:spPr>
      </p:pic>
      <p:pic>
        <p:nvPicPr>
          <p:cNvPr id="23" name="Picture 22">
            <a:extLst>
              <a:ext uri="{FF2B5EF4-FFF2-40B4-BE49-F238E27FC236}">
                <a16:creationId xmlns:a16="http://schemas.microsoft.com/office/drawing/2014/main" id="{E5E4E414-BD3A-471B-8A18-39C345FCDDE3}"/>
              </a:ext>
            </a:extLst>
          </p:cNvPr>
          <p:cNvPicPr>
            <a:picLocks noChangeAspect="1"/>
          </p:cNvPicPr>
          <p:nvPr/>
        </p:nvPicPr>
        <p:blipFill>
          <a:blip r:embed="rId5"/>
          <a:stretch>
            <a:fillRect/>
          </a:stretch>
        </p:blipFill>
        <p:spPr>
          <a:xfrm>
            <a:off x="21756780" y="27048672"/>
            <a:ext cx="8576641" cy="5494056"/>
          </a:xfrm>
          <a:prstGeom prst="rect">
            <a:avLst/>
          </a:prstGeom>
        </p:spPr>
      </p:pic>
      <p:sp>
        <p:nvSpPr>
          <p:cNvPr id="47" name="Rectangle: Rounded Corners 46">
            <a:extLst>
              <a:ext uri="{FF2B5EF4-FFF2-40B4-BE49-F238E27FC236}">
                <a16:creationId xmlns:a16="http://schemas.microsoft.com/office/drawing/2014/main" id="{F1A6FFFB-F8C3-4B41-9D34-566DC9A1CFF8}"/>
              </a:ext>
            </a:extLst>
          </p:cNvPr>
          <p:cNvSpPr/>
          <p:nvPr/>
        </p:nvSpPr>
        <p:spPr bwMode="auto">
          <a:xfrm>
            <a:off x="30212807" y="27584400"/>
            <a:ext cx="13352031" cy="5109787"/>
          </a:xfrm>
          <a:prstGeom prst="roundRect">
            <a:avLst>
              <a:gd name="adj" fmla="val 16011"/>
            </a:avLst>
          </a:prstGeom>
          <a:solidFill>
            <a:srgbClr val="FF66CC">
              <a:alpha val="5098"/>
            </a:srgbClr>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646238" marR="0" indent="-1646238" algn="l" defTabSz="4389438" rtl="0" eaLnBrk="1" fontAlgn="base" latinLnBrk="0" hangingPunct="1">
              <a:lnSpc>
                <a:spcPct val="100000"/>
              </a:lnSpc>
              <a:spcBef>
                <a:spcPct val="20000"/>
              </a:spcBef>
              <a:spcAft>
                <a:spcPct val="0"/>
              </a:spcAft>
              <a:buClrTx/>
              <a:buSzTx/>
              <a:buFontTx/>
              <a:buNone/>
              <a:tabLst/>
            </a:pPr>
            <a:endParaRPr kumimoji="0" lang="en-US" sz="3800" b="0" i="0" u="none" strike="noStrike" cap="none" normalizeH="0" baseline="0">
              <a:ln>
                <a:noFill/>
              </a:ln>
              <a:solidFill>
                <a:schemeClr val="tx1"/>
              </a:solidFill>
              <a:effectLst/>
              <a:latin typeface="Arial" panose="020B0604020202020204" pitchFamily="34" charset="0"/>
            </a:endParaRPr>
          </a:p>
        </p:txBody>
      </p:sp>
      <p:sp>
        <p:nvSpPr>
          <p:cNvPr id="30" name="Rounded Rectangle 9">
            <a:extLst>
              <a:ext uri="{FF2B5EF4-FFF2-40B4-BE49-F238E27FC236}">
                <a16:creationId xmlns:a16="http://schemas.microsoft.com/office/drawing/2014/main" id="{2EA23096-7546-4784-9496-48320DBB1C76}"/>
              </a:ext>
            </a:extLst>
          </p:cNvPr>
          <p:cNvSpPr/>
          <p:nvPr/>
        </p:nvSpPr>
        <p:spPr bwMode="auto">
          <a:xfrm>
            <a:off x="30177828" y="19349471"/>
            <a:ext cx="13426848" cy="8234929"/>
          </a:xfrm>
          <a:prstGeom prst="roundRect">
            <a:avLst>
              <a:gd name="adj" fmla="val 8040"/>
            </a:avLst>
          </a:prstGeom>
          <a:solidFill>
            <a:srgbClr val="FFC000">
              <a:alpha val="10196"/>
            </a:srgbClr>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646238" marR="0" indent="-1646238" algn="l" defTabSz="4389438" rtl="0" eaLnBrk="1" fontAlgn="base" latinLnBrk="0" hangingPunct="1">
              <a:lnSpc>
                <a:spcPct val="100000"/>
              </a:lnSpc>
              <a:spcBef>
                <a:spcPct val="20000"/>
              </a:spcBef>
              <a:spcAft>
                <a:spcPct val="0"/>
              </a:spcAft>
              <a:buClrTx/>
              <a:buSzTx/>
              <a:buFontTx/>
              <a:buNone/>
              <a:tabLst/>
            </a:pPr>
            <a:endParaRPr kumimoji="0" lang="en-US" sz="3800" b="0" i="0" u="none" strike="noStrike" cap="none" normalizeH="0" baseline="0" dirty="0">
              <a:ln>
                <a:noFill/>
              </a:ln>
              <a:solidFill>
                <a:schemeClr val="tx1"/>
              </a:solidFill>
              <a:effectLst/>
              <a:latin typeface="Arial" panose="020B0604020202020204" pitchFamily="34" charset="0"/>
            </a:endParaRPr>
          </a:p>
        </p:txBody>
      </p:sp>
      <p:sp>
        <p:nvSpPr>
          <p:cNvPr id="10" name="Rounded Rectangle 9"/>
          <p:cNvSpPr/>
          <p:nvPr/>
        </p:nvSpPr>
        <p:spPr bwMode="auto">
          <a:xfrm>
            <a:off x="30177828" y="7085143"/>
            <a:ext cx="13426848" cy="12189585"/>
          </a:xfrm>
          <a:prstGeom prst="roundRect">
            <a:avLst>
              <a:gd name="adj" fmla="val 8040"/>
            </a:avLst>
          </a:prstGeom>
          <a:solidFill>
            <a:srgbClr val="72BFC5">
              <a:alpha val="14902"/>
            </a:srgbClr>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646238" marR="0" indent="-1646238" algn="l" defTabSz="4389438" rtl="0" eaLnBrk="1" fontAlgn="base" latinLnBrk="0" hangingPunct="1">
              <a:lnSpc>
                <a:spcPct val="100000"/>
              </a:lnSpc>
              <a:spcBef>
                <a:spcPct val="20000"/>
              </a:spcBef>
              <a:spcAft>
                <a:spcPct val="0"/>
              </a:spcAft>
              <a:buClrTx/>
              <a:buSzTx/>
              <a:buFontTx/>
              <a:buNone/>
              <a:tabLst/>
            </a:pPr>
            <a:endParaRPr kumimoji="0" lang="en-US" sz="3800" b="0" i="0" u="none" strike="noStrike" cap="none" normalizeH="0" baseline="0" dirty="0">
              <a:ln>
                <a:noFill/>
              </a:ln>
              <a:solidFill>
                <a:schemeClr val="tx1"/>
              </a:solidFill>
              <a:effectLst/>
              <a:latin typeface="Arial" panose="020B0604020202020204" pitchFamily="34" charset="0"/>
            </a:endParaRPr>
          </a:p>
        </p:txBody>
      </p:sp>
      <p:sp>
        <p:nvSpPr>
          <p:cNvPr id="36" name="Rounded Rectangle 9">
            <a:extLst>
              <a:ext uri="{FF2B5EF4-FFF2-40B4-BE49-F238E27FC236}">
                <a16:creationId xmlns:a16="http://schemas.microsoft.com/office/drawing/2014/main" id="{C95BE1CA-C50E-42AF-9948-31E37833FA33}"/>
              </a:ext>
            </a:extLst>
          </p:cNvPr>
          <p:cNvSpPr/>
          <p:nvPr/>
        </p:nvSpPr>
        <p:spPr bwMode="auto">
          <a:xfrm>
            <a:off x="13968255" y="3035186"/>
            <a:ext cx="15971891" cy="7894387"/>
          </a:xfrm>
          <a:prstGeom prst="roundRect">
            <a:avLst>
              <a:gd name="adj" fmla="val 8040"/>
            </a:avLst>
          </a:prstGeom>
          <a:solidFill>
            <a:srgbClr val="7030A0">
              <a:alpha val="5098"/>
            </a:srgbClr>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646238" marR="0" indent="-1646238" algn="l" defTabSz="4389438" rtl="0" eaLnBrk="1" fontAlgn="base" latinLnBrk="0" hangingPunct="1">
              <a:lnSpc>
                <a:spcPct val="100000"/>
              </a:lnSpc>
              <a:spcBef>
                <a:spcPct val="20000"/>
              </a:spcBef>
              <a:spcAft>
                <a:spcPct val="0"/>
              </a:spcAft>
              <a:buClrTx/>
              <a:buSzTx/>
              <a:buFontTx/>
              <a:buNone/>
              <a:tabLst/>
            </a:pPr>
            <a:endParaRPr kumimoji="0" lang="en-US" sz="3800" b="0" i="0" u="none" strike="noStrike" cap="none" normalizeH="0" baseline="0" dirty="0">
              <a:ln>
                <a:noFill/>
              </a:ln>
              <a:solidFill>
                <a:schemeClr val="tx1"/>
              </a:solidFill>
              <a:effectLst/>
              <a:latin typeface="Arial" panose="020B0604020202020204" pitchFamily="34" charset="0"/>
            </a:endParaRPr>
          </a:p>
        </p:txBody>
      </p:sp>
      <p:sp>
        <p:nvSpPr>
          <p:cNvPr id="48" name="Rectangle: Rounded Corners 47">
            <a:extLst>
              <a:ext uri="{FF2B5EF4-FFF2-40B4-BE49-F238E27FC236}">
                <a16:creationId xmlns:a16="http://schemas.microsoft.com/office/drawing/2014/main" id="{B9B3D2D0-39F0-4E8C-9D4E-F280C5B4AC59}"/>
              </a:ext>
            </a:extLst>
          </p:cNvPr>
          <p:cNvSpPr/>
          <p:nvPr/>
        </p:nvSpPr>
        <p:spPr bwMode="auto">
          <a:xfrm>
            <a:off x="126565" y="18926957"/>
            <a:ext cx="13670067" cy="13767230"/>
          </a:xfrm>
          <a:prstGeom prst="roundRect">
            <a:avLst>
              <a:gd name="adj" fmla="val 6623"/>
            </a:avLst>
          </a:prstGeom>
          <a:solidFill>
            <a:srgbClr val="00B050">
              <a:alpha val="5098"/>
            </a:srgbClr>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646238" marR="0" indent="-1646238" algn="l" defTabSz="4389438" rtl="0" eaLnBrk="1" fontAlgn="base" latinLnBrk="0" hangingPunct="1">
              <a:lnSpc>
                <a:spcPct val="100000"/>
              </a:lnSpc>
              <a:spcBef>
                <a:spcPct val="20000"/>
              </a:spcBef>
              <a:spcAft>
                <a:spcPct val="0"/>
              </a:spcAft>
              <a:buClrTx/>
              <a:buSzTx/>
              <a:buFontTx/>
              <a:buNone/>
              <a:tabLst/>
            </a:pPr>
            <a:endParaRPr kumimoji="0" lang="en-US" sz="3800" b="0" i="0" u="none" strike="noStrike" cap="none" normalizeH="0" baseline="0">
              <a:ln>
                <a:noFill/>
              </a:ln>
              <a:solidFill>
                <a:schemeClr val="tx1"/>
              </a:solidFill>
              <a:effectLst/>
              <a:latin typeface="Arial" panose="020B0604020202020204" pitchFamily="34" charset="0"/>
            </a:endParaRPr>
          </a:p>
        </p:txBody>
      </p:sp>
      <p:sp>
        <p:nvSpPr>
          <p:cNvPr id="46" name="Rectangle: Rounded Corners 45">
            <a:extLst>
              <a:ext uri="{FF2B5EF4-FFF2-40B4-BE49-F238E27FC236}">
                <a16:creationId xmlns:a16="http://schemas.microsoft.com/office/drawing/2014/main" id="{DFA3FB60-AE2B-4FC7-BDD7-BF83A2C910EB}"/>
              </a:ext>
            </a:extLst>
          </p:cNvPr>
          <p:cNvSpPr/>
          <p:nvPr/>
        </p:nvSpPr>
        <p:spPr bwMode="auto">
          <a:xfrm>
            <a:off x="126566" y="15240000"/>
            <a:ext cx="13710370" cy="3599005"/>
          </a:xfrm>
          <a:prstGeom prst="roundRect">
            <a:avLst>
              <a:gd name="adj" fmla="val 17905"/>
            </a:avLst>
          </a:prstGeom>
          <a:solidFill>
            <a:srgbClr val="002060">
              <a:alpha val="10000"/>
            </a:srgbClr>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646238" marR="0" indent="-1646238" algn="l" defTabSz="4389438" rtl="0" eaLnBrk="1" fontAlgn="base" latinLnBrk="0" hangingPunct="1">
              <a:lnSpc>
                <a:spcPct val="100000"/>
              </a:lnSpc>
              <a:spcBef>
                <a:spcPct val="20000"/>
              </a:spcBef>
              <a:spcAft>
                <a:spcPct val="0"/>
              </a:spcAft>
              <a:buClrTx/>
              <a:buSzTx/>
              <a:buFontTx/>
              <a:buNone/>
              <a:tabLst/>
            </a:pPr>
            <a:endParaRPr kumimoji="0" lang="en-US" sz="3800" b="0" i="0" u="none" strike="noStrike" cap="none" normalizeH="0" baseline="0">
              <a:ln>
                <a:noFill/>
              </a:ln>
              <a:solidFill>
                <a:schemeClr val="tx1"/>
              </a:solidFill>
              <a:effectLst/>
              <a:latin typeface="Arial" panose="020B0604020202020204" pitchFamily="34" charset="0"/>
            </a:endParaRPr>
          </a:p>
        </p:txBody>
      </p:sp>
      <p:sp>
        <p:nvSpPr>
          <p:cNvPr id="2052" name="Rectangle: Rounded Corners 2051">
            <a:extLst>
              <a:ext uri="{FF2B5EF4-FFF2-40B4-BE49-F238E27FC236}">
                <a16:creationId xmlns:a16="http://schemas.microsoft.com/office/drawing/2014/main" id="{05F973A9-19DA-49ED-A95F-D83F5B6DAF11}"/>
              </a:ext>
            </a:extLst>
          </p:cNvPr>
          <p:cNvSpPr/>
          <p:nvPr/>
        </p:nvSpPr>
        <p:spPr bwMode="auto">
          <a:xfrm>
            <a:off x="167995" y="7239000"/>
            <a:ext cx="13495530" cy="7973321"/>
          </a:xfrm>
          <a:prstGeom prst="roundRect">
            <a:avLst>
              <a:gd name="adj" fmla="val 11746"/>
            </a:avLst>
          </a:prstGeom>
          <a:solidFill>
            <a:srgbClr val="002060">
              <a:alpha val="10196"/>
            </a:srgbClr>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646238" marR="0" indent="-1646238" algn="l" defTabSz="4389438" rtl="0" eaLnBrk="1" fontAlgn="base" latinLnBrk="0" hangingPunct="1">
              <a:lnSpc>
                <a:spcPct val="100000"/>
              </a:lnSpc>
              <a:spcBef>
                <a:spcPct val="20000"/>
              </a:spcBef>
              <a:spcAft>
                <a:spcPct val="0"/>
              </a:spcAft>
              <a:buClrTx/>
              <a:buSzTx/>
              <a:buFontTx/>
              <a:buNone/>
              <a:tabLst/>
            </a:pPr>
            <a:endParaRPr kumimoji="0" lang="en-US" sz="3800" b="0" i="0" u="none" strike="noStrike" cap="none" normalizeH="0" baseline="0">
              <a:ln>
                <a:noFill/>
              </a:ln>
              <a:solidFill>
                <a:schemeClr val="tx1"/>
              </a:solidFill>
              <a:effectLst/>
              <a:latin typeface="Arial" panose="020B0604020202020204" pitchFamily="34" charset="0"/>
            </a:endParaRPr>
          </a:p>
        </p:txBody>
      </p:sp>
      <p:sp>
        <p:nvSpPr>
          <p:cNvPr id="5" name="Rectangle 4"/>
          <p:cNvSpPr/>
          <p:nvPr/>
        </p:nvSpPr>
        <p:spPr bwMode="auto">
          <a:xfrm>
            <a:off x="489284" y="165735"/>
            <a:ext cx="43040577" cy="2708275"/>
          </a:xfrm>
          <a:prstGeom prst="rect">
            <a:avLst/>
          </a:prstGeom>
          <a:solidFill>
            <a:schemeClr val="accent2"/>
          </a:solidFill>
          <a:ln>
            <a:noFill/>
          </a:ln>
          <a:effectLst/>
        </p:spPr>
        <p:txBody>
          <a:bodyPr vert="horz" wrap="square" lIns="91440" tIns="45720" rIns="91440" bIns="45720" numCol="1" rtlCol="0" anchor="ctr" anchorCtr="0" compatLnSpc="1">
            <a:prstTxWarp prst="textNoShape">
              <a:avLst/>
            </a:prstTxWarp>
          </a:bodyPr>
          <a:lstStyle/>
          <a:p>
            <a:pPr>
              <a:tabLst>
                <a:tab pos="29502100" algn="l"/>
              </a:tabLst>
            </a:pPr>
            <a:r>
              <a:rPr lang="en-US" sz="7200" dirty="0">
                <a:solidFill>
                  <a:schemeClr val="bg1"/>
                </a:solidFill>
                <a:latin typeface="Times New Roman" panose="02020603050405020304" pitchFamily="18" charset="0"/>
                <a:cs typeface="Times New Roman" panose="02020603050405020304" pitchFamily="18" charset="0"/>
              </a:rPr>
              <a:t>   </a:t>
            </a:r>
            <a:r>
              <a:rPr lang="en-US" sz="8800" dirty="0">
                <a:solidFill>
                  <a:schemeClr val="bg1"/>
                </a:solidFill>
                <a:latin typeface="Times New Roman" panose="02020603050405020304" pitchFamily="18" charset="0"/>
                <a:cs typeface="Times New Roman" panose="02020603050405020304" pitchFamily="18" charset="0"/>
              </a:rPr>
              <a:t> </a:t>
            </a:r>
          </a:p>
        </p:txBody>
      </p:sp>
      <p:sp>
        <p:nvSpPr>
          <p:cNvPr id="2051" name="Rectangle 5"/>
          <p:cNvSpPr>
            <a:spLocks noGrp="1" noChangeArrowheads="1"/>
          </p:cNvSpPr>
          <p:nvPr>
            <p:ph type="body" sz="half" idx="1"/>
          </p:nvPr>
        </p:nvSpPr>
        <p:spPr>
          <a:xfrm>
            <a:off x="202766" y="7239000"/>
            <a:ext cx="13904182" cy="8229600"/>
          </a:xfrm>
        </p:spPr>
        <p:txBody>
          <a:bodyPr/>
          <a:lstStyle/>
          <a:p>
            <a:pPr marL="0" indent="0" algn="ctr" eaLnBrk="1" hangingPunct="1">
              <a:lnSpc>
                <a:spcPct val="80000"/>
              </a:lnSpc>
              <a:buFontTx/>
              <a:buNone/>
              <a:tabLst>
                <a:tab pos="457200" algn="l"/>
              </a:tabLst>
            </a:pPr>
            <a:r>
              <a:rPr lang="en-US" altLang="en-US" sz="4800" b="1" dirty="0">
                <a:latin typeface="Times New Roman" panose="02020603050405020304" pitchFamily="18" charset="0"/>
                <a:cs typeface="Times New Roman" panose="02020603050405020304" pitchFamily="18" charset="0"/>
              </a:rPr>
              <a:t>Introduction</a:t>
            </a:r>
          </a:p>
          <a:p>
            <a:pPr marL="465138" indent="-465138" eaLnBrk="1" hangingPunct="1">
              <a:lnSpc>
                <a:spcPct val="80000"/>
              </a:lnSpc>
              <a:spcBef>
                <a:spcPts val="600"/>
              </a:spcBef>
              <a:tabLst>
                <a:tab pos="457200" algn="l"/>
              </a:tabLst>
            </a:pPr>
            <a:r>
              <a:rPr lang="en-US" altLang="en-US" sz="3600" dirty="0">
                <a:latin typeface="Times New Roman" panose="02020603050405020304" pitchFamily="18" charset="0"/>
                <a:cs typeface="Times New Roman" panose="02020603050405020304" pitchFamily="18" charset="0"/>
              </a:rPr>
              <a:t>There was a 226% increase of reported hate crimes in counties that hosted a campaign rally for the soon-to-be President (Feinberg, </a:t>
            </a:r>
            <a:r>
              <a:rPr lang="en-US" altLang="en-US" sz="3600" dirty="0" err="1">
                <a:latin typeface="Times New Roman" panose="02020603050405020304" pitchFamily="18" charset="0"/>
                <a:cs typeface="Times New Roman" panose="02020603050405020304" pitchFamily="18" charset="0"/>
              </a:rPr>
              <a:t>Branton</a:t>
            </a:r>
            <a:r>
              <a:rPr lang="en-US" altLang="en-US" sz="3600" dirty="0">
                <a:latin typeface="Times New Roman" panose="02020603050405020304" pitchFamily="18" charset="0"/>
                <a:cs typeface="Times New Roman" panose="02020603050405020304" pitchFamily="18" charset="0"/>
              </a:rPr>
              <a:t>, &amp; Martinez-</a:t>
            </a:r>
            <a:r>
              <a:rPr lang="en-US" altLang="en-US" sz="3600" dirty="0" err="1">
                <a:latin typeface="Times New Roman" panose="02020603050405020304" pitchFamily="18" charset="0"/>
                <a:cs typeface="Times New Roman" panose="02020603050405020304" pitchFamily="18" charset="0"/>
              </a:rPr>
              <a:t>Ebers</a:t>
            </a:r>
            <a:r>
              <a:rPr lang="en-US" altLang="en-US" sz="3600" dirty="0">
                <a:latin typeface="Times New Roman" panose="02020603050405020304" pitchFamily="18" charset="0"/>
                <a:cs typeface="Times New Roman" panose="02020603050405020304" pitchFamily="18" charset="0"/>
              </a:rPr>
              <a:t>, 2019). </a:t>
            </a:r>
          </a:p>
          <a:p>
            <a:pPr marL="0" indent="0" eaLnBrk="1" hangingPunct="1">
              <a:lnSpc>
                <a:spcPct val="80000"/>
              </a:lnSpc>
              <a:buFontTx/>
              <a:buNone/>
              <a:tabLst>
                <a:tab pos="457200" algn="l"/>
              </a:tabLst>
            </a:pPr>
            <a:r>
              <a:rPr lang="en-US" altLang="en-US" sz="3600" dirty="0">
                <a:latin typeface="Times New Roman" panose="02020603050405020304" pitchFamily="18" charset="0"/>
                <a:cs typeface="Times New Roman" panose="02020603050405020304" pitchFamily="18" charset="0"/>
              </a:rPr>
              <a:t>•	Studies of prejudice indicate changes since the 2016 election.</a:t>
            </a:r>
          </a:p>
          <a:p>
            <a:pPr marL="0" indent="0" eaLnBrk="1" hangingPunct="1">
              <a:lnSpc>
                <a:spcPct val="80000"/>
              </a:lnSpc>
              <a:buNone/>
              <a:tabLst>
                <a:tab pos="457200" algn="l"/>
              </a:tabLst>
            </a:pPr>
            <a:r>
              <a:rPr lang="en-US" altLang="en-US" sz="3600" dirty="0">
                <a:latin typeface="Times New Roman" panose="02020603050405020304" pitchFamily="18" charset="0"/>
                <a:cs typeface="Times New Roman" panose="02020603050405020304" pitchFamily="18" charset="0"/>
                <a:sym typeface="Symbol" panose="05050102010706020507" pitchFamily="18" charset="2"/>
              </a:rPr>
              <a:t>	○ P</a:t>
            </a:r>
            <a:r>
              <a:rPr lang="en-US" altLang="en-US" sz="3600" dirty="0">
                <a:latin typeface="Times New Roman" panose="02020603050405020304" pitchFamily="18" charset="0"/>
                <a:cs typeface="Times New Roman" panose="02020603050405020304" pitchFamily="18" charset="0"/>
              </a:rPr>
              <a:t>erceived acceptability of prejudice expression increased after the 	   election, especially towards groups that had been targeted by 	   campaign rhetoric (Crandall, Miller, &amp; White, 2018).</a:t>
            </a:r>
          </a:p>
          <a:p>
            <a:pPr marL="0" indent="0" eaLnBrk="1" hangingPunct="1">
              <a:lnSpc>
                <a:spcPct val="80000"/>
              </a:lnSpc>
              <a:buNone/>
              <a:tabLst>
                <a:tab pos="457200" algn="l"/>
              </a:tabLst>
            </a:pPr>
            <a:r>
              <a:rPr lang="en-US" altLang="en-US" sz="3600" dirty="0">
                <a:latin typeface="Times New Roman" panose="02020603050405020304" pitchFamily="18" charset="0"/>
                <a:cs typeface="Times New Roman" panose="02020603050405020304" pitchFamily="18" charset="0"/>
              </a:rPr>
              <a:t>	○ The target of prejudice is linked to party ID (</a:t>
            </a:r>
            <a:r>
              <a:rPr lang="en-US" altLang="en-US" sz="3600" dirty="0" err="1">
                <a:latin typeface="Times New Roman" panose="02020603050405020304" pitchFamily="18" charset="0"/>
                <a:cs typeface="Times New Roman" panose="02020603050405020304" pitchFamily="18" charset="0"/>
              </a:rPr>
              <a:t>Wronksi</a:t>
            </a:r>
            <a:r>
              <a:rPr lang="en-US" altLang="en-US" sz="3600" dirty="0">
                <a:latin typeface="Times New Roman" panose="02020603050405020304" pitchFamily="18" charset="0"/>
                <a:cs typeface="Times New Roman" panose="02020603050405020304" pitchFamily="18" charset="0"/>
              </a:rPr>
              <a:t>, 2018).</a:t>
            </a:r>
          </a:p>
          <a:p>
            <a:pPr marL="0" indent="0" eaLnBrk="1" hangingPunct="1">
              <a:lnSpc>
                <a:spcPct val="80000"/>
              </a:lnSpc>
              <a:buNone/>
              <a:tabLst>
                <a:tab pos="457200" algn="l"/>
              </a:tabLst>
            </a:pPr>
            <a:r>
              <a:rPr lang="en-US" altLang="en-US" sz="3600" dirty="0">
                <a:latin typeface="Times New Roman" panose="02020603050405020304" pitchFamily="18" charset="0"/>
                <a:cs typeface="Times New Roman" panose="02020603050405020304" pitchFamily="18" charset="0"/>
              </a:rPr>
              <a:t>	○ Trump supporters exhibited a small but significant increase in 	   sexism after the presidential campaign (</a:t>
            </a:r>
            <a:r>
              <a:rPr lang="en-US" altLang="en-US" sz="3600" dirty="0" err="1">
                <a:latin typeface="Times New Roman" panose="02020603050405020304" pitchFamily="18" charset="0"/>
                <a:cs typeface="Times New Roman" panose="02020603050405020304" pitchFamily="18" charset="0"/>
              </a:rPr>
              <a:t>Georgeac</a:t>
            </a:r>
            <a:r>
              <a:rPr lang="en-US" altLang="en-US" sz="3600" dirty="0">
                <a:latin typeface="Times New Roman" panose="02020603050405020304" pitchFamily="18" charset="0"/>
                <a:cs typeface="Times New Roman" panose="02020603050405020304" pitchFamily="18" charset="0"/>
              </a:rPr>
              <a:t>, Rattan, &amp;                                   	   </a:t>
            </a:r>
            <a:r>
              <a:rPr lang="en-US" altLang="en-US" sz="3600" dirty="0" err="1">
                <a:latin typeface="Times New Roman" panose="02020603050405020304" pitchFamily="18" charset="0"/>
                <a:cs typeface="Times New Roman" panose="02020603050405020304" pitchFamily="18" charset="0"/>
              </a:rPr>
              <a:t>Effron</a:t>
            </a:r>
            <a:r>
              <a:rPr lang="en-US" altLang="en-US" sz="3600" dirty="0">
                <a:latin typeface="Times New Roman" panose="02020603050405020304" pitchFamily="18" charset="0"/>
                <a:cs typeface="Times New Roman" panose="02020603050405020304" pitchFamily="18" charset="0"/>
              </a:rPr>
              <a:t>, 2018).</a:t>
            </a:r>
          </a:p>
          <a:p>
            <a:pPr marL="457200" indent="-457200" eaLnBrk="1" hangingPunct="1">
              <a:lnSpc>
                <a:spcPct val="80000"/>
              </a:lnSpc>
              <a:tabLst>
                <a:tab pos="457200" algn="l"/>
              </a:tabLst>
            </a:pPr>
            <a:r>
              <a:rPr lang="en-US" altLang="en-US" sz="3600" dirty="0">
                <a:latin typeface="Times New Roman" panose="02020603050405020304" pitchFamily="18" charset="0"/>
                <a:cs typeface="Times New Roman" panose="02020603050405020304" pitchFamily="18" charset="0"/>
              </a:rPr>
              <a:t>This suggests that the election of a candidate who uses prejudiced   rhetoric may lend legitimacy to prejudice. The current study aims to examine if people are more willing to express prejudice following the election of a candidate who uses prejudiced rhetoric.</a:t>
            </a:r>
            <a:r>
              <a:rPr lang="en-US" sz="3600" dirty="0">
                <a:latin typeface="Times New Roman" panose="02020603050405020304" pitchFamily="18" charset="0"/>
                <a:cs typeface="Times New Roman" panose="02020603050405020304" pitchFamily="18" charset="0"/>
              </a:rPr>
              <a:t> </a:t>
            </a:r>
          </a:p>
          <a:p>
            <a:pPr marL="0" indent="0" algn="ctr">
              <a:buNone/>
              <a:tabLst>
                <a:tab pos="457200" algn="l"/>
              </a:tabLst>
            </a:pPr>
            <a:endParaRPr lang="en-US" sz="3600" dirty="0">
              <a:latin typeface="Times New Roman" panose="02020603050405020304" pitchFamily="18" charset="0"/>
              <a:cs typeface="Times New Roman" panose="02020603050405020304" pitchFamily="18" charset="0"/>
            </a:endParaRPr>
          </a:p>
        </p:txBody>
      </p:sp>
      <p:sp>
        <p:nvSpPr>
          <p:cNvPr id="2" name="Rectangle 6"/>
          <p:cNvSpPr>
            <a:spLocks noGrp="1" noChangeArrowheads="1"/>
          </p:cNvSpPr>
          <p:nvPr>
            <p:ph type="body" sz="half" idx="2"/>
          </p:nvPr>
        </p:nvSpPr>
        <p:spPr>
          <a:xfrm>
            <a:off x="30075370" y="6781800"/>
            <a:ext cx="13529306" cy="12567671"/>
          </a:xfrm>
        </p:spPr>
        <p:txBody>
          <a:bodyPr/>
          <a:lstStyle/>
          <a:p>
            <a:pPr marL="0" indent="0" algn="ctr" eaLnBrk="1" hangingPunct="1">
              <a:buFontTx/>
              <a:buNone/>
              <a:tabLst>
                <a:tab pos="561975" algn="l"/>
              </a:tabLst>
            </a:pPr>
            <a:r>
              <a:rPr lang="en-US" altLang="en-US" sz="4800" b="1" dirty="0">
                <a:latin typeface="Times New Roman" panose="02020603050405020304" pitchFamily="18" charset="0"/>
                <a:cs typeface="Times New Roman" panose="02020603050405020304" pitchFamily="18" charset="0"/>
              </a:rPr>
              <a:t>Discussion </a:t>
            </a:r>
          </a:p>
          <a:p>
            <a:pPr marL="346075" indent="-346075" algn="just" eaLnBrk="1" hangingPunct="1">
              <a:spcBef>
                <a:spcPts val="0"/>
              </a:spcBef>
              <a:tabLst>
                <a:tab pos="346075" algn="l"/>
                <a:tab pos="2743200" algn="l"/>
              </a:tabLst>
            </a:pPr>
            <a:r>
              <a:rPr lang="en-US" altLang="en-US" sz="3600" dirty="0">
                <a:latin typeface="Times New Roman" panose="02020603050405020304" pitchFamily="18" charset="0"/>
                <a:cs typeface="Times New Roman" panose="02020603050405020304" pitchFamily="18" charset="0"/>
              </a:rPr>
              <a:t>The display of prejudice increased after inauguration for Trump voters compared to non-Trump Voters. The increase was shown especially towards groups targeted by President Trump’s rhetoric.</a:t>
            </a:r>
          </a:p>
          <a:p>
            <a:pPr marL="346075" indent="-346075" algn="just" eaLnBrk="1" hangingPunct="1">
              <a:spcBef>
                <a:spcPts val="0"/>
              </a:spcBef>
              <a:tabLst>
                <a:tab pos="346075" algn="l"/>
                <a:tab pos="2743200" algn="l"/>
              </a:tabLst>
            </a:pPr>
            <a:r>
              <a:rPr lang="en-US" altLang="en-US" sz="3600" dirty="0">
                <a:latin typeface="Times New Roman" panose="02020603050405020304" pitchFamily="18" charset="0"/>
                <a:cs typeface="Times New Roman" panose="02020603050405020304" pitchFamily="18" charset="0"/>
              </a:rPr>
              <a:t>The significant increase in prejudice expression among Trump supporters suggests the power public figures possess to influence the views of their followers. Expression of prejudice can change to match the rhetoric.</a:t>
            </a:r>
          </a:p>
          <a:p>
            <a:pPr marL="346075" indent="-346075" algn="just" eaLnBrk="1" hangingPunct="1">
              <a:spcBef>
                <a:spcPts val="0"/>
              </a:spcBef>
              <a:tabLst>
                <a:tab pos="346075" algn="l"/>
                <a:tab pos="2743200" algn="l"/>
              </a:tabLst>
            </a:pPr>
            <a:r>
              <a:rPr lang="en-US" altLang="en-US" sz="3600" dirty="0">
                <a:latin typeface="Times New Roman" panose="02020603050405020304" pitchFamily="18" charset="0"/>
                <a:cs typeface="Times New Roman" panose="02020603050405020304" pitchFamily="18" charset="0"/>
              </a:rPr>
              <a:t>This was not an experiment so we cannot determine this effect to be causal. However, because we observed significantly more prejudice expression only among supporters of a candidate using prejudiced rhetoric, and specifically towards the groups his rhetoric targeted, this does support the argument that political rhetoric guided this change.</a:t>
            </a:r>
          </a:p>
          <a:p>
            <a:pPr marL="346075" indent="-346075" algn="just" eaLnBrk="1" hangingPunct="1">
              <a:spcBef>
                <a:spcPts val="0"/>
              </a:spcBef>
              <a:tabLst>
                <a:tab pos="346075" algn="l"/>
                <a:tab pos="2743200" algn="l"/>
              </a:tabLst>
            </a:pPr>
            <a:r>
              <a:rPr lang="en-US" altLang="en-US" sz="3600" dirty="0">
                <a:latin typeface="Times New Roman" panose="02020603050405020304" pitchFamily="18" charset="0"/>
                <a:cs typeface="Times New Roman" panose="02020603050405020304" pitchFamily="18" charset="0"/>
              </a:rPr>
              <a:t>Further research should determine whether this represents a change in the underlying degree of prejudice, or merely the expression of prejudice.  This effect may represent a change in underlying prejudice, a change in understanding of social norms and what is acceptable, or some combination of the two.</a:t>
            </a:r>
          </a:p>
          <a:p>
            <a:pPr marL="346075" indent="-346075" algn="just" eaLnBrk="1" hangingPunct="1">
              <a:spcBef>
                <a:spcPts val="0"/>
              </a:spcBef>
              <a:tabLst>
                <a:tab pos="346075" algn="l"/>
                <a:tab pos="2743200" algn="l"/>
              </a:tabLst>
            </a:pPr>
            <a:r>
              <a:rPr lang="en-US" altLang="en-US" sz="3600" dirty="0">
                <a:latin typeface="Times New Roman" panose="02020603050405020304" pitchFamily="18" charset="0"/>
                <a:cs typeface="Times New Roman" panose="02020603050405020304" pitchFamily="18" charset="0"/>
              </a:rPr>
              <a:t>The words of public figures may have a strong influence on their supporters’ understanding of current norms and can change the expression of such views within this group.</a:t>
            </a:r>
          </a:p>
          <a:p>
            <a:pPr marL="0" indent="0" algn="just" eaLnBrk="1" hangingPunct="1">
              <a:spcBef>
                <a:spcPts val="0"/>
              </a:spcBef>
              <a:buFontTx/>
              <a:buNone/>
              <a:tabLst>
                <a:tab pos="561975" algn="l"/>
              </a:tabLst>
            </a:pPr>
            <a:endParaRPr lang="en-US" altLang="en-US" sz="4800" dirty="0">
              <a:solidFill>
                <a:srgbClr val="C00000"/>
              </a:solidFill>
              <a:latin typeface="Times New Roman" panose="02020603050405020304" pitchFamily="18" charset="0"/>
              <a:cs typeface="Times New Roman" panose="02020603050405020304" pitchFamily="18" charset="0"/>
            </a:endParaRPr>
          </a:p>
        </p:txBody>
      </p:sp>
      <p:sp>
        <p:nvSpPr>
          <p:cNvPr id="2055" name="Text Box 18"/>
          <p:cNvSpPr txBox="1">
            <a:spLocks noChangeArrowheads="1"/>
          </p:cNvSpPr>
          <p:nvPr/>
        </p:nvSpPr>
        <p:spPr bwMode="auto">
          <a:xfrm>
            <a:off x="14320169" y="17457961"/>
            <a:ext cx="15374426" cy="9399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4389438">
              <a:spcBef>
                <a:spcPct val="20000"/>
              </a:spcBef>
              <a:buChar char="•"/>
              <a:defRPr sz="15400">
                <a:solidFill>
                  <a:schemeClr val="tx1"/>
                </a:solidFill>
                <a:latin typeface="Arial" panose="020B0604020202020204" pitchFamily="34" charset="0"/>
              </a:defRPr>
            </a:lvl1pPr>
            <a:lvl2pPr marL="762000" indent="-647700" defTabSz="4389438">
              <a:spcBef>
                <a:spcPct val="20000"/>
              </a:spcBef>
              <a:buChar char="–"/>
              <a:defRPr sz="13400">
                <a:solidFill>
                  <a:schemeClr val="tx1"/>
                </a:solidFill>
                <a:latin typeface="Arial" panose="020B0604020202020204" pitchFamily="34" charset="0"/>
              </a:defRPr>
            </a:lvl2pPr>
            <a:lvl3pPr marL="1771650" indent="-1096963" defTabSz="4389438">
              <a:spcBef>
                <a:spcPct val="20000"/>
              </a:spcBef>
              <a:buChar char="•"/>
              <a:defRPr sz="11500">
                <a:solidFill>
                  <a:schemeClr val="tx1"/>
                </a:solidFill>
                <a:latin typeface="Arial" panose="020B0604020202020204" pitchFamily="34" charset="0"/>
              </a:defRPr>
            </a:lvl3pPr>
            <a:lvl4pPr marL="1885950" indent="-1096963" defTabSz="4389438">
              <a:spcBef>
                <a:spcPct val="20000"/>
              </a:spcBef>
              <a:buChar char="–"/>
              <a:defRPr sz="9600">
                <a:solidFill>
                  <a:schemeClr val="tx1"/>
                </a:solidFill>
                <a:latin typeface="Arial" panose="020B0604020202020204" pitchFamily="34" charset="0"/>
              </a:defRPr>
            </a:lvl4pPr>
            <a:lvl5pPr marL="2000250" indent="-1096963" defTabSz="4389438">
              <a:spcBef>
                <a:spcPct val="20000"/>
              </a:spcBef>
              <a:buChar char="»"/>
              <a:defRPr sz="9600">
                <a:solidFill>
                  <a:schemeClr val="tx1"/>
                </a:solidFill>
                <a:latin typeface="Arial" panose="020B0604020202020204" pitchFamily="34" charset="0"/>
              </a:defRPr>
            </a:lvl5pPr>
            <a:lvl6pPr marL="2457450" indent="-1096963" defTabSz="4389438" eaLnBrk="0" fontAlgn="base" hangingPunct="0">
              <a:spcBef>
                <a:spcPct val="20000"/>
              </a:spcBef>
              <a:spcAft>
                <a:spcPct val="0"/>
              </a:spcAft>
              <a:buChar char="»"/>
              <a:defRPr sz="9600">
                <a:solidFill>
                  <a:schemeClr val="tx1"/>
                </a:solidFill>
                <a:latin typeface="Arial" panose="020B0604020202020204" pitchFamily="34" charset="0"/>
              </a:defRPr>
            </a:lvl6pPr>
            <a:lvl7pPr marL="2914650" indent="-1096963" defTabSz="4389438" eaLnBrk="0" fontAlgn="base" hangingPunct="0">
              <a:spcBef>
                <a:spcPct val="20000"/>
              </a:spcBef>
              <a:spcAft>
                <a:spcPct val="0"/>
              </a:spcAft>
              <a:buChar char="»"/>
              <a:defRPr sz="9600">
                <a:solidFill>
                  <a:schemeClr val="tx1"/>
                </a:solidFill>
                <a:latin typeface="Arial" panose="020B0604020202020204" pitchFamily="34" charset="0"/>
              </a:defRPr>
            </a:lvl7pPr>
            <a:lvl8pPr marL="3371850" indent="-1096963" defTabSz="4389438" eaLnBrk="0" fontAlgn="base" hangingPunct="0">
              <a:spcBef>
                <a:spcPct val="20000"/>
              </a:spcBef>
              <a:spcAft>
                <a:spcPct val="0"/>
              </a:spcAft>
              <a:buChar char="»"/>
              <a:defRPr sz="9600">
                <a:solidFill>
                  <a:schemeClr val="tx1"/>
                </a:solidFill>
                <a:latin typeface="Arial" panose="020B0604020202020204" pitchFamily="34" charset="0"/>
              </a:defRPr>
            </a:lvl8pPr>
            <a:lvl9pPr marL="3829050" indent="-1096963" defTabSz="4389438" eaLnBrk="0" fontAlgn="base" hangingPunct="0">
              <a:spcBef>
                <a:spcPct val="20000"/>
              </a:spcBef>
              <a:spcAft>
                <a:spcPct val="0"/>
              </a:spcAft>
              <a:buChar char="»"/>
              <a:defRPr sz="9600">
                <a:solidFill>
                  <a:schemeClr val="tx1"/>
                </a:solidFill>
                <a:latin typeface="Arial" panose="020B0604020202020204" pitchFamily="34" charset="0"/>
              </a:defRPr>
            </a:lvl9pPr>
          </a:lstStyle>
          <a:p>
            <a:pPr marL="571500" indent="-571500" defTabSz="914400" eaLnBrk="1" hangingPunct="1">
              <a:spcBef>
                <a:spcPct val="0"/>
              </a:spcBef>
              <a:buSzPct val="70000"/>
            </a:pPr>
            <a:r>
              <a:rPr lang="en-US" altLang="en-US" sz="3600" dirty="0">
                <a:solidFill>
                  <a:srgbClr val="000000"/>
                </a:solidFill>
                <a:latin typeface="Times New Roman" panose="02020603050405020304" pitchFamily="18" charset="0"/>
                <a:cs typeface="Times New Roman" panose="02020603050405020304" pitchFamily="18" charset="0"/>
              </a:rPr>
              <a:t>Similar analyses on </a:t>
            </a:r>
            <a:r>
              <a:rPr lang="en-US" altLang="en-US" sz="3600" i="1" dirty="0">
                <a:solidFill>
                  <a:srgbClr val="000000"/>
                </a:solidFill>
                <a:latin typeface="Times New Roman" panose="02020603050405020304" pitchFamily="18" charset="0"/>
                <a:cs typeface="Times New Roman" panose="02020603050405020304" pitchFamily="18" charset="0"/>
              </a:rPr>
              <a:t>Targeted Un-American Listings </a:t>
            </a:r>
            <a:r>
              <a:rPr lang="en-US" altLang="en-US" sz="3600" dirty="0">
                <a:solidFill>
                  <a:srgbClr val="000000"/>
                </a:solidFill>
                <a:latin typeface="Times New Roman" panose="02020603050405020304" pitchFamily="18" charset="0"/>
                <a:cs typeface="Times New Roman" panose="02020603050405020304" pitchFamily="18" charset="0"/>
              </a:rPr>
              <a:t>indicated significant effects of Vote Choice and Participation Time, </a:t>
            </a:r>
            <a:r>
              <a:rPr lang="en-US" altLang="en-US" sz="3600" i="1" dirty="0">
                <a:solidFill>
                  <a:srgbClr val="000000"/>
                </a:solidFill>
                <a:latin typeface="Times New Roman" panose="02020603050405020304" pitchFamily="18" charset="0"/>
                <a:cs typeface="Times New Roman" panose="02020603050405020304" pitchFamily="18" charset="0"/>
              </a:rPr>
              <a:t>F</a:t>
            </a:r>
            <a:r>
              <a:rPr lang="en-US" altLang="en-US" sz="3600" dirty="0">
                <a:solidFill>
                  <a:srgbClr val="000000"/>
                </a:solidFill>
                <a:latin typeface="Times New Roman" panose="02020603050405020304" pitchFamily="18" charset="0"/>
                <a:cs typeface="Times New Roman" panose="02020603050405020304" pitchFamily="18" charset="0"/>
              </a:rPr>
              <a:t> (2, 66) = 3.24, </a:t>
            </a:r>
            <a:r>
              <a:rPr lang="en-US" altLang="en-US" sz="3600" i="1" dirty="0">
                <a:solidFill>
                  <a:srgbClr val="000000"/>
                </a:solidFill>
                <a:latin typeface="Times New Roman" panose="02020603050405020304" pitchFamily="18" charset="0"/>
                <a:cs typeface="Times New Roman" panose="02020603050405020304" pitchFamily="18" charset="0"/>
              </a:rPr>
              <a:t>p</a:t>
            </a:r>
            <a:r>
              <a:rPr lang="en-US" altLang="en-US" sz="3600" dirty="0">
                <a:solidFill>
                  <a:srgbClr val="000000"/>
                </a:solidFill>
                <a:latin typeface="Times New Roman" panose="02020603050405020304" pitchFamily="18" charset="0"/>
                <a:cs typeface="Times New Roman" panose="02020603050405020304" pitchFamily="18" charset="0"/>
              </a:rPr>
              <a:t> = .05.</a:t>
            </a:r>
          </a:p>
          <a:p>
            <a:pPr marL="1333500" lvl="1" indent="-571500" defTabSz="914400" eaLnBrk="1" hangingPunct="1">
              <a:spcBef>
                <a:spcPct val="0"/>
              </a:spcBef>
              <a:buSzPct val="70000"/>
              <a:buFont typeface="Courier New" panose="02070309020205020404" pitchFamily="49" charset="0"/>
              <a:buChar char="o"/>
            </a:pPr>
            <a:r>
              <a:rPr lang="en-US" altLang="en-US" sz="3600" dirty="0">
                <a:latin typeface="Times New Roman" panose="02020603050405020304" pitchFamily="18" charset="0"/>
                <a:cs typeface="Times New Roman" panose="02020603050405020304" pitchFamily="18" charset="0"/>
              </a:rPr>
              <a:t>The number of </a:t>
            </a:r>
            <a:r>
              <a:rPr lang="en-US" altLang="en-US" sz="3600" i="1" dirty="0">
                <a:latin typeface="Times New Roman" panose="02020603050405020304" pitchFamily="18" charset="0"/>
                <a:cs typeface="Times New Roman" panose="02020603050405020304" pitchFamily="18" charset="0"/>
              </a:rPr>
              <a:t>Targeted Un-American Listings</a:t>
            </a:r>
            <a:r>
              <a:rPr lang="en-US" altLang="en-US" sz="3600" dirty="0">
                <a:latin typeface="Times New Roman" panose="02020603050405020304" pitchFamily="18" charset="0"/>
                <a:cs typeface="Times New Roman" panose="02020603050405020304" pitchFamily="18" charset="0"/>
              </a:rPr>
              <a:t>, </a:t>
            </a:r>
            <a:r>
              <a:rPr lang="en-US" altLang="en-US" sz="3600" i="1" dirty="0">
                <a:latin typeface="Times New Roman" panose="02020603050405020304" pitchFamily="18" charset="0"/>
                <a:cs typeface="Times New Roman" panose="02020603050405020304" pitchFamily="18" charset="0"/>
              </a:rPr>
              <a:t>t</a:t>
            </a:r>
            <a:r>
              <a:rPr lang="en-US" altLang="en-US" sz="3600" dirty="0">
                <a:latin typeface="Times New Roman" panose="02020603050405020304" pitchFamily="18" charset="0"/>
                <a:cs typeface="Times New Roman" panose="02020603050405020304" pitchFamily="18" charset="0"/>
              </a:rPr>
              <a:t>(9.00) = 3.55, </a:t>
            </a:r>
            <a:r>
              <a:rPr lang="en-US" altLang="en-US" sz="3600" i="1" dirty="0">
                <a:latin typeface="Times New Roman" panose="02020603050405020304" pitchFamily="18" charset="0"/>
                <a:cs typeface="Times New Roman" panose="02020603050405020304" pitchFamily="18" charset="0"/>
              </a:rPr>
              <a:t>p</a:t>
            </a:r>
            <a:r>
              <a:rPr lang="en-US" altLang="en-US" sz="3600" dirty="0">
                <a:latin typeface="Times New Roman" panose="02020603050405020304" pitchFamily="18" charset="0"/>
                <a:cs typeface="Times New Roman" panose="02020603050405020304" pitchFamily="18" charset="0"/>
              </a:rPr>
              <a:t> = .006 were significantly greater for Trump voters only </a:t>
            </a:r>
            <a:r>
              <a:rPr lang="en-US" altLang="en-US" sz="3600" u="sng" dirty="0">
                <a:latin typeface="Times New Roman" panose="02020603050405020304" pitchFamily="18" charset="0"/>
                <a:cs typeface="Times New Roman" panose="02020603050405020304" pitchFamily="18" charset="0"/>
              </a:rPr>
              <a:t>after inauguration</a:t>
            </a:r>
            <a:r>
              <a:rPr lang="en-US" altLang="en-US" sz="3600" dirty="0">
                <a:latin typeface="Times New Roman" panose="02020603050405020304" pitchFamily="18" charset="0"/>
                <a:cs typeface="Times New Roman" panose="02020603050405020304" pitchFamily="18" charset="0"/>
              </a:rPr>
              <a:t>. </a:t>
            </a:r>
          </a:p>
          <a:p>
            <a:pPr marL="1333500" lvl="1" indent="-571500" defTabSz="914400" eaLnBrk="1" hangingPunct="1">
              <a:spcBef>
                <a:spcPct val="0"/>
              </a:spcBef>
              <a:buSzPct val="70000"/>
              <a:buFont typeface="Courier New" panose="02070309020205020404" pitchFamily="49" charset="0"/>
              <a:buChar char="o"/>
            </a:pPr>
            <a:r>
              <a:rPr lang="en-US" altLang="en-US" sz="3600" dirty="0">
                <a:solidFill>
                  <a:srgbClr val="000000"/>
                </a:solidFill>
                <a:latin typeface="Times New Roman" panose="02020603050405020304" pitchFamily="18" charset="0"/>
                <a:cs typeface="Times New Roman" panose="02020603050405020304" pitchFamily="18" charset="0"/>
              </a:rPr>
              <a:t>There were no significant effects before, </a:t>
            </a:r>
            <a:r>
              <a:rPr lang="en-US" altLang="en-US" sz="3600" i="1" dirty="0">
                <a:solidFill>
                  <a:srgbClr val="000000"/>
                </a:solidFill>
                <a:latin typeface="Times New Roman" panose="02020603050405020304" pitchFamily="18" charset="0"/>
                <a:cs typeface="Times New Roman" panose="02020603050405020304" pitchFamily="18" charset="0"/>
              </a:rPr>
              <a:t>t</a:t>
            </a:r>
            <a:r>
              <a:rPr lang="en-US" altLang="en-US" sz="3600" dirty="0">
                <a:solidFill>
                  <a:srgbClr val="000000"/>
                </a:solidFill>
                <a:latin typeface="Times New Roman" panose="02020603050405020304" pitchFamily="18" charset="0"/>
                <a:cs typeface="Times New Roman" panose="02020603050405020304" pitchFamily="18" charset="0"/>
              </a:rPr>
              <a:t>(15.37) = 0.38, </a:t>
            </a:r>
            <a:r>
              <a:rPr lang="en-US" altLang="en-US" sz="3600" i="1" dirty="0">
                <a:solidFill>
                  <a:srgbClr val="000000"/>
                </a:solidFill>
                <a:latin typeface="Times New Roman" panose="02020603050405020304" pitchFamily="18" charset="0"/>
                <a:cs typeface="Times New Roman" panose="02020603050405020304" pitchFamily="18" charset="0"/>
              </a:rPr>
              <a:t>p</a:t>
            </a:r>
            <a:r>
              <a:rPr lang="en-US" altLang="en-US" sz="3600" dirty="0">
                <a:solidFill>
                  <a:srgbClr val="000000"/>
                </a:solidFill>
                <a:latin typeface="Times New Roman" panose="02020603050405020304" pitchFamily="18" charset="0"/>
                <a:cs typeface="Times New Roman" panose="02020603050405020304" pitchFamily="18" charset="0"/>
              </a:rPr>
              <a:t> = .71, or right after the election, </a:t>
            </a:r>
            <a:r>
              <a:rPr lang="en-US" altLang="en-US" sz="3600" i="1" dirty="0">
                <a:solidFill>
                  <a:srgbClr val="000000"/>
                </a:solidFill>
                <a:latin typeface="Times New Roman" panose="02020603050405020304" pitchFamily="18" charset="0"/>
                <a:cs typeface="Times New Roman" panose="02020603050405020304" pitchFamily="18" charset="0"/>
              </a:rPr>
              <a:t>t</a:t>
            </a:r>
            <a:r>
              <a:rPr lang="en-US" altLang="en-US" sz="3600" dirty="0">
                <a:solidFill>
                  <a:srgbClr val="000000"/>
                </a:solidFill>
                <a:latin typeface="Times New Roman" panose="02020603050405020304" pitchFamily="18" charset="0"/>
                <a:cs typeface="Times New Roman" panose="02020603050405020304" pitchFamily="18" charset="0"/>
              </a:rPr>
              <a:t>(17.10) = 1.09, </a:t>
            </a:r>
            <a:r>
              <a:rPr lang="en-US" altLang="en-US" sz="3600" i="1" dirty="0">
                <a:solidFill>
                  <a:srgbClr val="000000"/>
                </a:solidFill>
                <a:latin typeface="Times New Roman" panose="02020603050405020304" pitchFamily="18" charset="0"/>
                <a:cs typeface="Times New Roman" panose="02020603050405020304" pitchFamily="18" charset="0"/>
              </a:rPr>
              <a:t>p</a:t>
            </a:r>
            <a:r>
              <a:rPr lang="en-US" altLang="en-US" sz="3600" dirty="0">
                <a:solidFill>
                  <a:srgbClr val="000000"/>
                </a:solidFill>
                <a:latin typeface="Times New Roman" panose="02020603050405020304" pitchFamily="18" charset="0"/>
                <a:cs typeface="Times New Roman" panose="02020603050405020304" pitchFamily="18" charset="0"/>
              </a:rPr>
              <a:t> = .29. </a:t>
            </a:r>
          </a:p>
          <a:p>
            <a:pPr eaLnBrk="1" hangingPunct="1">
              <a:buSzPct val="70000"/>
              <a:buNone/>
            </a:pPr>
            <a:r>
              <a:rPr lang="en-US" altLang="en-US" sz="3600" b="1" dirty="0">
                <a:latin typeface="Times New Roman" panose="02020603050405020304" pitchFamily="18" charset="0"/>
                <a:cs typeface="Times New Roman" panose="02020603050405020304" pitchFamily="18" charset="0"/>
              </a:rPr>
              <a:t>Did non-voters, Clinton voters, Trump voters, and “other” voters differ overall?</a:t>
            </a:r>
          </a:p>
          <a:p>
            <a:pPr marL="571500" indent="-571500" eaLnBrk="1" hangingPunct="1">
              <a:spcBef>
                <a:spcPts val="0"/>
              </a:spcBef>
              <a:buSzPct val="70000"/>
            </a:pPr>
            <a:r>
              <a:rPr lang="en-US" altLang="en-US" sz="3600" i="1" dirty="0">
                <a:latin typeface="Times New Roman" panose="02020603050405020304" pitchFamily="18" charset="0"/>
                <a:cs typeface="Times New Roman" panose="02020603050405020304" pitchFamily="18" charset="0"/>
              </a:rPr>
              <a:t>Total un-American Listings</a:t>
            </a:r>
            <a:r>
              <a:rPr lang="en-US" altLang="en-US" sz="3600" dirty="0">
                <a:latin typeface="Times New Roman" panose="02020603050405020304" pitchFamily="18" charset="0"/>
                <a:cs typeface="Times New Roman" panose="02020603050405020304" pitchFamily="18" charset="0"/>
              </a:rPr>
              <a:t> differed significantly across voter groups, </a:t>
            </a:r>
            <a:r>
              <a:rPr lang="en-US" altLang="en-US" sz="3600" i="1" dirty="0">
                <a:latin typeface="Times New Roman" panose="02020603050405020304" pitchFamily="18" charset="0"/>
                <a:cs typeface="Times New Roman" panose="02020603050405020304" pitchFamily="18" charset="0"/>
              </a:rPr>
              <a:t>F</a:t>
            </a:r>
            <a:r>
              <a:rPr lang="en-US" altLang="en-US" sz="3600" dirty="0">
                <a:latin typeface="Times New Roman" panose="02020603050405020304" pitchFamily="18" charset="0"/>
                <a:cs typeface="Times New Roman" panose="02020603050405020304" pitchFamily="18" charset="0"/>
              </a:rPr>
              <a:t> (3, 35.96) = 4.94, </a:t>
            </a:r>
            <a:r>
              <a:rPr lang="en-US" altLang="en-US" sz="3600" i="1" dirty="0">
                <a:latin typeface="Times New Roman" panose="02020603050405020304" pitchFamily="18" charset="0"/>
                <a:cs typeface="Times New Roman" panose="02020603050405020304" pitchFamily="18" charset="0"/>
              </a:rPr>
              <a:t>p</a:t>
            </a:r>
            <a:r>
              <a:rPr lang="en-US" altLang="en-US" sz="3600" dirty="0">
                <a:latin typeface="Times New Roman" panose="02020603050405020304" pitchFamily="18" charset="0"/>
                <a:cs typeface="Times New Roman" panose="02020603050405020304" pitchFamily="18" charset="0"/>
              </a:rPr>
              <a:t> = .006, according to a one-way </a:t>
            </a:r>
            <a:r>
              <a:rPr lang="en-US" altLang="en-US" sz="3600">
                <a:latin typeface="Times New Roman" panose="02020603050405020304" pitchFamily="18" charset="0"/>
                <a:cs typeface="Times New Roman" panose="02020603050405020304" pitchFamily="18" charset="0"/>
              </a:rPr>
              <a:t>Welch’s ANOVA.</a:t>
            </a:r>
            <a:endParaRPr lang="en-US" altLang="en-US" sz="3600" dirty="0">
              <a:latin typeface="Times New Roman" panose="02020603050405020304" pitchFamily="18" charset="0"/>
              <a:cs typeface="Times New Roman" panose="02020603050405020304" pitchFamily="18" charset="0"/>
            </a:endParaRPr>
          </a:p>
          <a:p>
            <a:pPr marL="1333500" lvl="1" indent="-571500" eaLnBrk="1" hangingPunct="1">
              <a:buSzPct val="70000"/>
              <a:buFont typeface="Courier New" panose="02070309020205020404" pitchFamily="49" charset="0"/>
              <a:buChar char="o"/>
            </a:pPr>
            <a:r>
              <a:rPr lang="en-US" altLang="en-US" sz="3600" dirty="0">
                <a:latin typeface="Times New Roman" panose="02020603050405020304" pitchFamily="18" charset="0"/>
                <a:cs typeface="Times New Roman" panose="02020603050405020304" pitchFamily="18" charset="0"/>
              </a:rPr>
              <a:t>Games-Howell post-hoc tests were used due to unequal variances.</a:t>
            </a:r>
          </a:p>
          <a:p>
            <a:pPr marL="1333500" lvl="1" indent="-571500" eaLnBrk="1" hangingPunct="1">
              <a:buSzPct val="70000"/>
              <a:buFont typeface="Courier New" panose="02070309020205020404" pitchFamily="49" charset="0"/>
              <a:buChar char="o"/>
            </a:pPr>
            <a:r>
              <a:rPr lang="en-US" altLang="en-US" sz="3600" dirty="0">
                <a:latin typeface="Times New Roman" panose="02020603050405020304" pitchFamily="18" charset="0"/>
                <a:cs typeface="Times New Roman" panose="02020603050405020304" pitchFamily="18" charset="0"/>
              </a:rPr>
              <a:t>Trump voters listed significantly more groups as Un-American than Clinton, (</a:t>
            </a:r>
            <a:r>
              <a:rPr lang="en-US" altLang="en-US" sz="3600" i="1" dirty="0">
                <a:latin typeface="Times New Roman" panose="02020603050405020304" pitchFamily="18" charset="0"/>
                <a:cs typeface="Times New Roman" panose="02020603050405020304" pitchFamily="18" charset="0"/>
              </a:rPr>
              <a:t>p</a:t>
            </a:r>
            <a:r>
              <a:rPr lang="en-US" altLang="en-US" sz="3600" dirty="0">
                <a:latin typeface="Times New Roman" panose="02020603050405020304" pitchFamily="18" charset="0"/>
                <a:cs typeface="Times New Roman" panose="02020603050405020304" pitchFamily="18" charset="0"/>
              </a:rPr>
              <a:t> = .007) and “Other” voters (</a:t>
            </a:r>
            <a:r>
              <a:rPr lang="en-US" altLang="en-US" sz="3600" i="1" dirty="0">
                <a:latin typeface="Times New Roman" panose="02020603050405020304" pitchFamily="18" charset="0"/>
                <a:cs typeface="Times New Roman" panose="02020603050405020304" pitchFamily="18" charset="0"/>
              </a:rPr>
              <a:t>p</a:t>
            </a:r>
            <a:r>
              <a:rPr lang="en-US" altLang="en-US" sz="3600" dirty="0">
                <a:latin typeface="Times New Roman" panose="02020603050405020304" pitchFamily="18" charset="0"/>
                <a:cs typeface="Times New Roman" panose="02020603050405020304" pitchFamily="18" charset="0"/>
              </a:rPr>
              <a:t> = .006). </a:t>
            </a:r>
          </a:p>
          <a:p>
            <a:pPr marL="1333500" lvl="1" indent="-571500" eaLnBrk="1" hangingPunct="1">
              <a:buSzPct val="70000"/>
              <a:buFont typeface="Courier New" panose="02070309020205020404" pitchFamily="49" charset="0"/>
              <a:buChar char="o"/>
            </a:pPr>
            <a:r>
              <a:rPr lang="en-US" altLang="en-US" sz="3600" dirty="0">
                <a:latin typeface="Times New Roman" panose="02020603050405020304" pitchFamily="18" charset="0"/>
                <a:cs typeface="Times New Roman" panose="02020603050405020304" pitchFamily="18" charset="0"/>
              </a:rPr>
              <a:t>Non-voters’ </a:t>
            </a:r>
            <a:r>
              <a:rPr lang="en-US" altLang="en-US" sz="3600" i="1" dirty="0">
                <a:latin typeface="Times New Roman" panose="02020603050405020304" pitchFamily="18" charset="0"/>
                <a:cs typeface="Times New Roman" panose="02020603050405020304" pitchFamily="18" charset="0"/>
              </a:rPr>
              <a:t>Total Un-American Listings </a:t>
            </a:r>
            <a:r>
              <a:rPr lang="en-US" altLang="en-US" sz="3600" dirty="0">
                <a:latin typeface="Times New Roman" panose="02020603050405020304" pitchFamily="18" charset="0"/>
                <a:cs typeface="Times New Roman" panose="02020603050405020304" pitchFamily="18" charset="0"/>
              </a:rPr>
              <a:t>were not significantly different from any other voter type (</a:t>
            </a:r>
            <a:r>
              <a:rPr lang="en-US" altLang="en-US" sz="3600" i="1" dirty="0" err="1">
                <a:latin typeface="Times New Roman" panose="02020603050405020304" pitchFamily="18" charset="0"/>
                <a:cs typeface="Times New Roman" panose="02020603050405020304" pitchFamily="18" charset="0"/>
              </a:rPr>
              <a:t>p</a:t>
            </a:r>
            <a:r>
              <a:rPr lang="en-US" altLang="en-US" sz="3600" dirty="0" err="1">
                <a:latin typeface="Times New Roman" panose="02020603050405020304" pitchFamily="18" charset="0"/>
                <a:cs typeface="Times New Roman" panose="02020603050405020304" pitchFamily="18" charset="0"/>
              </a:rPr>
              <a:t>s</a:t>
            </a:r>
            <a:r>
              <a:rPr lang="en-US" altLang="en-US" sz="3600" dirty="0">
                <a:latin typeface="Times New Roman" panose="02020603050405020304" pitchFamily="18" charset="0"/>
                <a:cs typeface="Times New Roman" panose="02020603050405020304" pitchFamily="18" charset="0"/>
              </a:rPr>
              <a:t> &gt; .30).</a:t>
            </a:r>
          </a:p>
          <a:p>
            <a:pPr marL="1333500" lvl="1" indent="-571500" defTabSz="914400" eaLnBrk="1" hangingPunct="1">
              <a:spcBef>
                <a:spcPct val="0"/>
              </a:spcBef>
              <a:buSzPct val="70000"/>
              <a:buFont typeface="Courier New" panose="02070309020205020404" pitchFamily="49" charset="0"/>
              <a:buChar char="o"/>
            </a:pPr>
            <a:endParaRPr lang="en-US" altLang="en-US" sz="3600" dirty="0">
              <a:latin typeface="Times New Roman" panose="02020603050405020304" pitchFamily="18" charset="0"/>
              <a:cs typeface="Times New Roman" panose="02020603050405020304" pitchFamily="18" charset="0"/>
            </a:endParaRPr>
          </a:p>
        </p:txBody>
      </p:sp>
      <p:sp>
        <p:nvSpPr>
          <p:cNvPr id="2058" name="Rectangle 24"/>
          <p:cNvSpPr>
            <a:spLocks noChangeArrowheads="1"/>
          </p:cNvSpPr>
          <p:nvPr/>
        </p:nvSpPr>
        <p:spPr bwMode="auto">
          <a:xfrm>
            <a:off x="30333421" y="19242167"/>
            <a:ext cx="13271255" cy="8494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marL="457200" indent="-457200">
              <a:spcBef>
                <a:spcPct val="20000"/>
              </a:spcBef>
              <a:tabLst>
                <a:tab pos="2743200" algn="ctr"/>
                <a:tab pos="5486400" algn="r"/>
              </a:tabLst>
              <a:defRPr sz="3800">
                <a:solidFill>
                  <a:schemeClr val="tx1"/>
                </a:solidFill>
                <a:latin typeface="Arial" panose="020B0604020202020204" pitchFamily="34" charset="0"/>
              </a:defRPr>
            </a:lvl1pPr>
            <a:lvl2pPr marL="742950" indent="-285750">
              <a:spcBef>
                <a:spcPct val="20000"/>
              </a:spcBef>
              <a:tabLst>
                <a:tab pos="2743200" algn="ctr"/>
                <a:tab pos="5486400" algn="r"/>
              </a:tabLst>
              <a:defRPr sz="3800">
                <a:solidFill>
                  <a:schemeClr val="tx1"/>
                </a:solidFill>
                <a:latin typeface="Arial" panose="020B0604020202020204" pitchFamily="34" charset="0"/>
              </a:defRPr>
            </a:lvl2pPr>
            <a:lvl3pPr marL="1143000" indent="-228600">
              <a:spcBef>
                <a:spcPct val="20000"/>
              </a:spcBef>
              <a:tabLst>
                <a:tab pos="2743200" algn="ctr"/>
                <a:tab pos="5486400" algn="r"/>
              </a:tabLst>
              <a:defRPr sz="3800">
                <a:solidFill>
                  <a:schemeClr val="tx1"/>
                </a:solidFill>
                <a:latin typeface="Arial" panose="020B0604020202020204" pitchFamily="34" charset="0"/>
              </a:defRPr>
            </a:lvl3pPr>
            <a:lvl4pPr marL="1600200" indent="-228600">
              <a:spcBef>
                <a:spcPct val="20000"/>
              </a:spcBef>
              <a:tabLst>
                <a:tab pos="2743200" algn="ctr"/>
                <a:tab pos="5486400" algn="r"/>
              </a:tabLst>
              <a:defRPr sz="3800">
                <a:solidFill>
                  <a:schemeClr val="tx1"/>
                </a:solidFill>
                <a:latin typeface="Arial" panose="020B0604020202020204" pitchFamily="34" charset="0"/>
              </a:defRPr>
            </a:lvl4pPr>
            <a:lvl5pPr marL="2057400" indent="-228600">
              <a:spcBef>
                <a:spcPct val="20000"/>
              </a:spcBef>
              <a:tabLst>
                <a:tab pos="2743200" algn="ctr"/>
                <a:tab pos="5486400" algn="r"/>
              </a:tabLst>
              <a:defRPr sz="3800">
                <a:solidFill>
                  <a:schemeClr val="tx1"/>
                </a:solidFill>
                <a:latin typeface="Arial" panose="020B0604020202020204" pitchFamily="34" charset="0"/>
              </a:defRPr>
            </a:lvl5pPr>
            <a:lvl6pPr marL="2514600" indent="-228600" eaLnBrk="0" fontAlgn="base" hangingPunct="0">
              <a:spcBef>
                <a:spcPct val="20000"/>
              </a:spcBef>
              <a:spcAft>
                <a:spcPct val="0"/>
              </a:spcAft>
              <a:tabLst>
                <a:tab pos="2743200" algn="ctr"/>
                <a:tab pos="5486400" algn="r"/>
              </a:tabLst>
              <a:defRPr sz="3800">
                <a:solidFill>
                  <a:schemeClr val="tx1"/>
                </a:solidFill>
                <a:latin typeface="Arial" panose="020B0604020202020204" pitchFamily="34" charset="0"/>
              </a:defRPr>
            </a:lvl6pPr>
            <a:lvl7pPr marL="2971800" indent="-228600" eaLnBrk="0" fontAlgn="base" hangingPunct="0">
              <a:spcBef>
                <a:spcPct val="20000"/>
              </a:spcBef>
              <a:spcAft>
                <a:spcPct val="0"/>
              </a:spcAft>
              <a:tabLst>
                <a:tab pos="2743200" algn="ctr"/>
                <a:tab pos="5486400" algn="r"/>
              </a:tabLst>
              <a:defRPr sz="3800">
                <a:solidFill>
                  <a:schemeClr val="tx1"/>
                </a:solidFill>
                <a:latin typeface="Arial" panose="020B0604020202020204" pitchFamily="34" charset="0"/>
              </a:defRPr>
            </a:lvl7pPr>
            <a:lvl8pPr marL="3429000" indent="-228600" eaLnBrk="0" fontAlgn="base" hangingPunct="0">
              <a:spcBef>
                <a:spcPct val="20000"/>
              </a:spcBef>
              <a:spcAft>
                <a:spcPct val="0"/>
              </a:spcAft>
              <a:tabLst>
                <a:tab pos="2743200" algn="ctr"/>
                <a:tab pos="5486400" algn="r"/>
              </a:tabLst>
              <a:defRPr sz="3800">
                <a:solidFill>
                  <a:schemeClr val="tx1"/>
                </a:solidFill>
                <a:latin typeface="Arial" panose="020B0604020202020204" pitchFamily="34" charset="0"/>
              </a:defRPr>
            </a:lvl8pPr>
            <a:lvl9pPr marL="3886200" indent="-228600" eaLnBrk="0" fontAlgn="base" hangingPunct="0">
              <a:spcBef>
                <a:spcPct val="20000"/>
              </a:spcBef>
              <a:spcAft>
                <a:spcPct val="0"/>
              </a:spcAft>
              <a:tabLst>
                <a:tab pos="2743200" algn="ctr"/>
                <a:tab pos="5486400" algn="r"/>
              </a:tabLst>
              <a:defRPr sz="3800">
                <a:solidFill>
                  <a:schemeClr val="tx1"/>
                </a:solidFill>
                <a:latin typeface="Arial" panose="020B0604020202020204" pitchFamily="34" charset="0"/>
              </a:defRPr>
            </a:lvl9pPr>
          </a:lstStyle>
          <a:p>
            <a:pPr algn="ctr" eaLnBrk="1" hangingPunct="1">
              <a:spcBef>
                <a:spcPts val="0"/>
              </a:spcBef>
            </a:pPr>
            <a:r>
              <a:rPr lang="en-US" altLang="en-US" sz="4800" b="1" dirty="0">
                <a:latin typeface="Times New Roman" panose="02020603050405020304" pitchFamily="18" charset="0"/>
                <a:cs typeface="Times New Roman" panose="02020603050405020304" pitchFamily="18" charset="0"/>
              </a:rPr>
              <a:t>References</a:t>
            </a:r>
          </a:p>
          <a:p>
            <a:pPr algn="ctr" eaLnBrk="1" hangingPunct="1">
              <a:spcBef>
                <a:spcPts val="0"/>
              </a:spcBef>
            </a:pPr>
            <a:endParaRPr lang="en-US" altLang="en-US" sz="600" b="1" dirty="0">
              <a:latin typeface="Times New Roman" panose="02020603050405020304" pitchFamily="18" charset="0"/>
              <a:cs typeface="Times New Roman" panose="02020603050405020304" pitchFamily="18" charset="0"/>
            </a:endParaRPr>
          </a:p>
          <a:p>
            <a:pPr eaLnBrk="1" hangingPunct="1">
              <a:spcBef>
                <a:spcPts val="0"/>
              </a:spcBef>
            </a:pPr>
            <a:r>
              <a:rPr lang="en-US" altLang="en-US" sz="2800" dirty="0">
                <a:latin typeface="Times New Roman" panose="02020603050405020304" pitchFamily="18" charset="0"/>
                <a:cs typeface="Times New Roman" panose="02020603050405020304" pitchFamily="18" charset="0"/>
              </a:rPr>
              <a:t>Crandall, C., Miller, J., &amp; White, M., II., (2018). Changing norms following the 2016 US Presidential election: The Trump effect on prejudice. </a:t>
            </a:r>
            <a:r>
              <a:rPr lang="en-US" altLang="en-US" sz="2800" i="1" dirty="0">
                <a:latin typeface="Times New Roman" panose="02020603050405020304" pitchFamily="18" charset="0"/>
                <a:cs typeface="Times New Roman" panose="02020603050405020304" pitchFamily="18" charset="0"/>
              </a:rPr>
              <a:t>Social Psychological and Personality Science, 9</a:t>
            </a:r>
            <a:r>
              <a:rPr lang="en-US" altLang="en-US" sz="2800" dirty="0">
                <a:latin typeface="Times New Roman" panose="02020603050405020304" pitchFamily="18" charset="0"/>
                <a:cs typeface="Times New Roman" panose="02020603050405020304" pitchFamily="18" charset="0"/>
              </a:rPr>
              <a:t>(2), 186–192. https://doi.org/10.1177/1948550617750735 </a:t>
            </a:r>
          </a:p>
          <a:p>
            <a:pPr eaLnBrk="1" hangingPunct="1">
              <a:spcBef>
                <a:spcPts val="0"/>
              </a:spcBef>
            </a:pPr>
            <a:r>
              <a:rPr lang="en-US" altLang="en-US" sz="2800" dirty="0">
                <a:latin typeface="Times New Roman" panose="02020603050405020304" pitchFamily="18" charset="0"/>
                <a:cs typeface="Times New Roman" panose="02020603050405020304" pitchFamily="18" charset="0"/>
              </a:rPr>
              <a:t>Feinberg, A., </a:t>
            </a:r>
            <a:r>
              <a:rPr lang="en-US" altLang="en-US" sz="2800" dirty="0" err="1">
                <a:latin typeface="Times New Roman" panose="02020603050405020304" pitchFamily="18" charset="0"/>
                <a:cs typeface="Times New Roman" panose="02020603050405020304" pitchFamily="18" charset="0"/>
              </a:rPr>
              <a:t>Branton</a:t>
            </a:r>
            <a:r>
              <a:rPr lang="en-US" altLang="en-US" sz="2800" dirty="0">
                <a:latin typeface="Times New Roman" panose="02020603050405020304" pitchFamily="18" charset="0"/>
                <a:cs typeface="Times New Roman" panose="02020603050405020304" pitchFamily="18" charset="0"/>
              </a:rPr>
              <a:t>, R., &amp; Martinez-</a:t>
            </a:r>
            <a:r>
              <a:rPr lang="en-US" altLang="en-US" sz="2800" dirty="0" err="1">
                <a:latin typeface="Times New Roman" panose="02020603050405020304" pitchFamily="18" charset="0"/>
                <a:cs typeface="Times New Roman" panose="02020603050405020304" pitchFamily="18" charset="0"/>
              </a:rPr>
              <a:t>Ebers</a:t>
            </a:r>
            <a:r>
              <a:rPr lang="en-US" altLang="en-US" sz="2800" dirty="0">
                <a:latin typeface="Times New Roman" panose="02020603050405020304" pitchFamily="18" charset="0"/>
                <a:cs typeface="Times New Roman" panose="02020603050405020304" pitchFamily="18" charset="0"/>
              </a:rPr>
              <a:t>, V., (2019). Counties that hosted a 2016 Trump rally saw a 226 percent increase in hate crimes. Retrieved from: https://beta.washingtonpost.com/politics/2019/03/22/trumps-rhetoric-does-inspire-more-hate-crimes/</a:t>
            </a:r>
          </a:p>
          <a:p>
            <a:pPr eaLnBrk="1" hangingPunct="1">
              <a:spcBef>
                <a:spcPts val="0"/>
              </a:spcBef>
            </a:pPr>
            <a:r>
              <a:rPr lang="en-US" altLang="en-US" sz="2800" dirty="0" err="1">
                <a:latin typeface="Times New Roman" panose="02020603050405020304" pitchFamily="18" charset="0"/>
                <a:cs typeface="Times New Roman" panose="02020603050405020304" pitchFamily="18" charset="0"/>
              </a:rPr>
              <a:t>Georgeac</a:t>
            </a:r>
            <a:r>
              <a:rPr lang="en-US" altLang="en-US" sz="2800" dirty="0">
                <a:latin typeface="Times New Roman" panose="02020603050405020304" pitchFamily="18" charset="0"/>
                <a:cs typeface="Times New Roman" panose="02020603050405020304" pitchFamily="18" charset="0"/>
              </a:rPr>
              <a:t>, O., Rattan, A., &amp; </a:t>
            </a:r>
            <a:r>
              <a:rPr lang="en-US" altLang="en-US" sz="2800" dirty="0" err="1">
                <a:latin typeface="Times New Roman" panose="02020603050405020304" pitchFamily="18" charset="0"/>
                <a:cs typeface="Times New Roman" panose="02020603050405020304" pitchFamily="18" charset="0"/>
              </a:rPr>
              <a:t>Effron</a:t>
            </a:r>
            <a:r>
              <a:rPr lang="en-US" altLang="en-US" sz="2800" dirty="0">
                <a:latin typeface="Times New Roman" panose="02020603050405020304" pitchFamily="18" charset="0"/>
                <a:cs typeface="Times New Roman" panose="02020603050405020304" pitchFamily="18" charset="0"/>
              </a:rPr>
              <a:t>, D., (2019). An Exploratory Investigation of Americans’ Expression of Gender Bias Before and After the 2016 Presidential Election. </a:t>
            </a:r>
            <a:r>
              <a:rPr lang="en-US" altLang="en-US" sz="2800" i="1" dirty="0">
                <a:latin typeface="Times New Roman" panose="02020603050405020304" pitchFamily="18" charset="0"/>
                <a:cs typeface="Times New Roman" panose="02020603050405020304" pitchFamily="18" charset="0"/>
              </a:rPr>
              <a:t>Social Psychological and Personality Science, 10</a:t>
            </a:r>
            <a:r>
              <a:rPr lang="en-US" altLang="en-US" sz="2800" dirty="0">
                <a:latin typeface="Times New Roman" panose="02020603050405020304" pitchFamily="18" charset="0"/>
                <a:cs typeface="Times New Roman" panose="02020603050405020304" pitchFamily="18" charset="0"/>
              </a:rPr>
              <a:t>(5), 632–642. </a:t>
            </a:r>
            <a:r>
              <a:rPr lang="en-US" sz="2800" dirty="0">
                <a:latin typeface="Times New Roman" panose="02020603050405020304" pitchFamily="18" charset="0"/>
                <a:cs typeface="Times New Roman" panose="02020603050405020304" pitchFamily="18" charset="0"/>
              </a:rPr>
              <a:t>https://doi.org/10.1177/1948550618776624 </a:t>
            </a:r>
          </a:p>
          <a:p>
            <a:pPr eaLnBrk="1" hangingPunct="1">
              <a:spcBef>
                <a:spcPts val="0"/>
              </a:spcBef>
            </a:pPr>
            <a:r>
              <a:rPr lang="en-US" altLang="en-US" sz="2800" dirty="0">
                <a:latin typeface="Times New Roman" panose="02020603050405020304" pitchFamily="18" charset="0"/>
                <a:cs typeface="Times New Roman" panose="02020603050405020304" pitchFamily="18" charset="0"/>
              </a:rPr>
              <a:t>Lipscomb, J., (2017). Hate-Fueled Attacks Rattle Florida After Trump’s Election. Retrieved from: https://www.miaminewtimes.com/news/florida-sen-rick-scott-brags-about-his-climate-change-record-11263292</a:t>
            </a:r>
          </a:p>
          <a:p>
            <a:pPr eaLnBrk="1" hangingPunct="1">
              <a:spcBef>
                <a:spcPts val="0"/>
              </a:spcBef>
            </a:pPr>
            <a:r>
              <a:rPr lang="en-US" altLang="en-US" sz="2800" dirty="0">
                <a:latin typeface="Times New Roman" panose="02020603050405020304" pitchFamily="18" charset="0"/>
                <a:cs typeface="Times New Roman" panose="02020603050405020304" pitchFamily="18" charset="0"/>
              </a:rPr>
              <a:t>Wronski, J., (2018, August 30 – September 2). Who Doesn’t Count as an American: An Exclusionary Approach to National Identity [Paper presentation]. Paper presented at the American Political Science Association Annual Meeting, Boston, MA, United States. </a:t>
            </a:r>
            <a:endParaRPr lang="en-US" altLang="en-US" sz="3600" b="1" dirty="0">
              <a:latin typeface="Times New Roman" panose="02020603050405020304" pitchFamily="18" charset="0"/>
              <a:cs typeface="Times New Roman" panose="02020603050405020304" pitchFamily="18" charset="0"/>
            </a:endParaRPr>
          </a:p>
          <a:p>
            <a:pPr eaLnBrk="1" hangingPunct="1">
              <a:spcBef>
                <a:spcPts val="0"/>
              </a:spcBef>
            </a:pPr>
            <a:endParaRPr lang="en-US" altLang="en-US" sz="1100" dirty="0">
              <a:solidFill>
                <a:srgbClr val="C00000"/>
              </a:solidFill>
              <a:latin typeface="Times New Roman" panose="02020603050405020304" pitchFamily="18" charset="0"/>
              <a:cs typeface="Times New Roman" panose="02020603050405020304" pitchFamily="18" charset="0"/>
            </a:endParaRPr>
          </a:p>
        </p:txBody>
      </p:sp>
      <p:sp>
        <p:nvSpPr>
          <p:cNvPr id="2059" name="Text Box 25"/>
          <p:cNvSpPr txBox="1">
            <a:spLocks noChangeArrowheads="1"/>
          </p:cNvSpPr>
          <p:nvPr/>
        </p:nvSpPr>
        <p:spPr bwMode="auto">
          <a:xfrm>
            <a:off x="34518600" y="487132"/>
            <a:ext cx="8706461"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marL="1646238" indent="-1646238" defTabSz="4389438">
              <a:spcBef>
                <a:spcPct val="20000"/>
              </a:spcBef>
              <a:buChar char="•"/>
              <a:defRPr sz="15400">
                <a:solidFill>
                  <a:schemeClr val="tx1"/>
                </a:solidFill>
                <a:latin typeface="Arial" panose="020B0604020202020204" pitchFamily="34" charset="0"/>
              </a:defRPr>
            </a:lvl1pPr>
            <a:lvl2pPr marL="3565525" indent="-1371600" defTabSz="4389438">
              <a:spcBef>
                <a:spcPct val="20000"/>
              </a:spcBef>
              <a:buChar char="–"/>
              <a:defRPr sz="13400">
                <a:solidFill>
                  <a:schemeClr val="tx1"/>
                </a:solidFill>
                <a:latin typeface="Arial" panose="020B0604020202020204" pitchFamily="34" charset="0"/>
              </a:defRPr>
            </a:lvl2pPr>
            <a:lvl3pPr marL="5486400" indent="-1096963" defTabSz="4389438">
              <a:spcBef>
                <a:spcPct val="20000"/>
              </a:spcBef>
              <a:buChar char="•"/>
              <a:defRPr sz="11500">
                <a:solidFill>
                  <a:schemeClr val="tx1"/>
                </a:solidFill>
                <a:latin typeface="Arial" panose="020B0604020202020204" pitchFamily="34" charset="0"/>
              </a:defRPr>
            </a:lvl3pPr>
            <a:lvl4pPr marL="7680325" indent="-1096963" defTabSz="4389438">
              <a:spcBef>
                <a:spcPct val="20000"/>
              </a:spcBef>
              <a:buChar char="–"/>
              <a:defRPr sz="9600">
                <a:solidFill>
                  <a:schemeClr val="tx1"/>
                </a:solidFill>
                <a:latin typeface="Arial" panose="020B0604020202020204" pitchFamily="34" charset="0"/>
              </a:defRPr>
            </a:lvl4pPr>
            <a:lvl5pPr marL="9875838" indent="-1096963" defTabSz="4389438">
              <a:spcBef>
                <a:spcPct val="20000"/>
              </a:spcBef>
              <a:buChar char="»"/>
              <a:defRPr sz="9600">
                <a:solidFill>
                  <a:schemeClr val="tx1"/>
                </a:solidFill>
                <a:latin typeface="Arial" panose="020B0604020202020204" pitchFamily="34" charset="0"/>
              </a:defRPr>
            </a:lvl5pPr>
            <a:lvl6pPr marL="10333038" indent="-1096963" defTabSz="4389438" eaLnBrk="0" fontAlgn="base" hangingPunct="0">
              <a:spcBef>
                <a:spcPct val="20000"/>
              </a:spcBef>
              <a:spcAft>
                <a:spcPct val="0"/>
              </a:spcAft>
              <a:buChar char="»"/>
              <a:defRPr sz="9600">
                <a:solidFill>
                  <a:schemeClr val="tx1"/>
                </a:solidFill>
                <a:latin typeface="Arial" panose="020B0604020202020204" pitchFamily="34" charset="0"/>
              </a:defRPr>
            </a:lvl6pPr>
            <a:lvl7pPr marL="10790238" indent="-1096963" defTabSz="4389438" eaLnBrk="0" fontAlgn="base" hangingPunct="0">
              <a:spcBef>
                <a:spcPct val="20000"/>
              </a:spcBef>
              <a:spcAft>
                <a:spcPct val="0"/>
              </a:spcAft>
              <a:buChar char="»"/>
              <a:defRPr sz="9600">
                <a:solidFill>
                  <a:schemeClr val="tx1"/>
                </a:solidFill>
                <a:latin typeface="Arial" panose="020B0604020202020204" pitchFamily="34" charset="0"/>
              </a:defRPr>
            </a:lvl7pPr>
            <a:lvl8pPr marL="11247438" indent="-1096963" defTabSz="4389438" eaLnBrk="0" fontAlgn="base" hangingPunct="0">
              <a:spcBef>
                <a:spcPct val="20000"/>
              </a:spcBef>
              <a:spcAft>
                <a:spcPct val="0"/>
              </a:spcAft>
              <a:buChar char="»"/>
              <a:defRPr sz="9600">
                <a:solidFill>
                  <a:schemeClr val="tx1"/>
                </a:solidFill>
                <a:latin typeface="Arial" panose="020B0604020202020204" pitchFamily="34" charset="0"/>
              </a:defRPr>
            </a:lvl8pPr>
            <a:lvl9pPr marL="11704638" indent="-1096963" defTabSz="4389438" eaLnBrk="0" fontAlgn="base" hangingPunct="0">
              <a:spcBef>
                <a:spcPct val="20000"/>
              </a:spcBef>
              <a:spcAft>
                <a:spcPct val="0"/>
              </a:spcAft>
              <a:buChar char="»"/>
              <a:defRPr sz="9600">
                <a:solidFill>
                  <a:schemeClr val="tx1"/>
                </a:solidFill>
                <a:latin typeface="Arial" panose="020B0604020202020204" pitchFamily="34" charset="0"/>
              </a:defRPr>
            </a:lvl9pPr>
          </a:lstStyle>
          <a:p>
            <a:pPr algn="ctr" eaLnBrk="1" hangingPunct="1">
              <a:buFontTx/>
              <a:buNone/>
            </a:pPr>
            <a:r>
              <a:rPr lang="en-US" altLang="en-US" sz="6000" b="1" dirty="0">
                <a:solidFill>
                  <a:schemeClr val="bg1"/>
                </a:solidFill>
                <a:latin typeface="Trebuchet MS" panose="020B0603020202020204" pitchFamily="34" charset="0"/>
              </a:rPr>
              <a:t>Michaela Sencindiver</a:t>
            </a:r>
          </a:p>
          <a:p>
            <a:pPr algn="ctr" eaLnBrk="1" hangingPunct="1">
              <a:buFontTx/>
              <a:buNone/>
            </a:pPr>
            <a:r>
              <a:rPr lang="en-US" altLang="en-US" sz="6000" b="1" dirty="0">
                <a:solidFill>
                  <a:schemeClr val="bg1"/>
                </a:solidFill>
                <a:latin typeface="Trebuchet MS" panose="020B0603020202020204" pitchFamily="34" charset="0"/>
              </a:rPr>
              <a:t>Lindsey Levitan, PhD</a:t>
            </a:r>
          </a:p>
        </p:txBody>
      </p:sp>
      <p:pic>
        <p:nvPicPr>
          <p:cNvPr id="3" name="Picture 2"/>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28575000" y="241300"/>
            <a:ext cx="5334000" cy="250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5"/>
          <p:cNvSpPr txBox="1">
            <a:spLocks noChangeArrowheads="1"/>
          </p:cNvSpPr>
          <p:nvPr/>
        </p:nvSpPr>
        <p:spPr bwMode="auto">
          <a:xfrm>
            <a:off x="201477" y="2818598"/>
            <a:ext cx="14044327" cy="31980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8912" tIns="219456" rIns="438912" bIns="219456" numCol="1" anchor="t" anchorCtr="0" compatLnSpc="1">
            <a:prstTxWarp prst="textNoShape">
              <a:avLst/>
            </a:prstTxWarp>
          </a:bodyPr>
          <a:lstStyle>
            <a:lvl1pPr marL="1646238" indent="-1646238" algn="l" defTabSz="4389438" rtl="0" eaLnBrk="0" fontAlgn="base" hangingPunct="0">
              <a:spcBef>
                <a:spcPct val="20000"/>
              </a:spcBef>
              <a:spcAft>
                <a:spcPct val="0"/>
              </a:spcAft>
              <a:buChar char="•"/>
              <a:defRPr sz="15400" kern="1200">
                <a:solidFill>
                  <a:schemeClr val="tx1"/>
                </a:solidFill>
                <a:latin typeface="+mn-lt"/>
                <a:ea typeface="+mn-ea"/>
                <a:cs typeface="+mn-cs"/>
              </a:defRPr>
            </a:lvl1pPr>
            <a:lvl2pPr marL="3565525" indent="-1371600" algn="l" defTabSz="4389438" rtl="0" eaLnBrk="0" fontAlgn="base" hangingPunct="0">
              <a:spcBef>
                <a:spcPct val="20000"/>
              </a:spcBef>
              <a:spcAft>
                <a:spcPct val="0"/>
              </a:spcAft>
              <a:buChar char="–"/>
              <a:defRPr sz="13400" kern="1200">
                <a:solidFill>
                  <a:schemeClr val="tx1"/>
                </a:solidFill>
                <a:latin typeface="+mn-lt"/>
                <a:ea typeface="+mn-ea"/>
                <a:cs typeface="+mn-cs"/>
              </a:defRPr>
            </a:lvl2pPr>
            <a:lvl3pPr marL="5486400" indent="-1096963" algn="l" defTabSz="4389438" rtl="0" eaLnBrk="0" fontAlgn="base" hangingPunct="0">
              <a:spcBef>
                <a:spcPct val="20000"/>
              </a:spcBef>
              <a:spcAft>
                <a:spcPct val="0"/>
              </a:spcAft>
              <a:buChar char="•"/>
              <a:defRPr sz="11500" kern="1200">
                <a:solidFill>
                  <a:schemeClr val="tx1"/>
                </a:solidFill>
                <a:latin typeface="+mn-lt"/>
                <a:ea typeface="+mn-ea"/>
                <a:cs typeface="+mn-cs"/>
              </a:defRPr>
            </a:lvl3pPr>
            <a:lvl4pPr marL="7680325" indent="-1096963" algn="l" defTabSz="4389438" rtl="0" eaLnBrk="0" fontAlgn="base" hangingPunct="0">
              <a:spcBef>
                <a:spcPct val="20000"/>
              </a:spcBef>
              <a:spcAft>
                <a:spcPct val="0"/>
              </a:spcAft>
              <a:buChar char="–"/>
              <a:defRPr sz="9600" kern="1200">
                <a:solidFill>
                  <a:schemeClr val="tx1"/>
                </a:solidFill>
                <a:latin typeface="+mn-lt"/>
                <a:ea typeface="+mn-ea"/>
                <a:cs typeface="+mn-cs"/>
              </a:defRPr>
            </a:lvl4pPr>
            <a:lvl5pPr marL="9875838" indent="-1096963" algn="l" defTabSz="4389438" rtl="0" eaLnBrk="0" fontAlgn="base" hangingPunct="0">
              <a:spcBef>
                <a:spcPct val="20000"/>
              </a:spcBef>
              <a:spcAft>
                <a:spcPct val="0"/>
              </a:spcAft>
              <a:buChar char="»"/>
              <a:defRPr sz="9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eaLnBrk="1" hangingPunct="1">
              <a:lnSpc>
                <a:spcPct val="80000"/>
              </a:lnSpc>
              <a:buFontTx/>
              <a:buNone/>
              <a:tabLst>
                <a:tab pos="457200" algn="l"/>
              </a:tabLst>
            </a:pPr>
            <a:r>
              <a:rPr lang="en-US" altLang="en-US" sz="4800" b="1" dirty="0">
                <a:latin typeface="Times New Roman" panose="02020603050405020304" pitchFamily="18" charset="0"/>
                <a:cs typeface="Times New Roman" panose="02020603050405020304" pitchFamily="18" charset="0"/>
              </a:rPr>
              <a:t>Abstract</a:t>
            </a:r>
            <a:endParaRPr lang="en-US" altLang="en-US" sz="3600" b="1" dirty="0">
              <a:latin typeface="Times New Roman" panose="02020603050405020304" pitchFamily="18" charset="0"/>
              <a:cs typeface="Times New Roman" panose="02020603050405020304" pitchFamily="18" charset="0"/>
            </a:endParaRPr>
          </a:p>
          <a:p>
            <a:pPr marL="0" indent="0" eaLnBrk="1" hangingPunct="1">
              <a:lnSpc>
                <a:spcPct val="80000"/>
              </a:lnSpc>
              <a:buFontTx/>
              <a:buNone/>
              <a:tabLst>
                <a:tab pos="457200" algn="l"/>
              </a:tabLst>
            </a:pPr>
            <a:r>
              <a:rPr lang="en-US" altLang="en-US" sz="3600" dirty="0">
                <a:latin typeface="Times New Roman" panose="02020603050405020304" pitchFamily="18" charset="0"/>
                <a:cs typeface="Times New Roman" panose="02020603050405020304" pitchFamily="18" charset="0"/>
              </a:rPr>
              <a:t>The role of elections in prejudice expression was examined in 83 students. Participants selected groups they deemed “Un-American” either before or directly after the 2016 election, or after inauguration. There was a significant interaction whereby participants identified more groups targeted by candidate rhetoric as un-American after the inauguration, but only if they voted for the candidate using more prejudiced rhetoric. This suggests political rhetoric’s power to shape the values of individuals who vote for candidates using that rhetoric.</a:t>
            </a:r>
          </a:p>
        </p:txBody>
      </p:sp>
      <p:sp>
        <p:nvSpPr>
          <p:cNvPr id="20" name="Rectangle 19"/>
          <p:cNvSpPr/>
          <p:nvPr/>
        </p:nvSpPr>
        <p:spPr bwMode="auto">
          <a:xfrm>
            <a:off x="355600" y="76200"/>
            <a:ext cx="30129075" cy="2708275"/>
          </a:xfrm>
          <a:prstGeom prst="rect">
            <a:avLst/>
          </a:prstGeom>
          <a:noFill/>
          <a:ln>
            <a:noFill/>
          </a:ln>
          <a:effectLst/>
        </p:spPr>
        <p:txBody>
          <a:bodyPr vert="horz" wrap="square" lIns="91440" tIns="45720" rIns="91440" bIns="45720" numCol="1" rtlCol="0" anchor="t" anchorCtr="0" compatLnSpc="1">
            <a:prstTxWarp prst="textNoShape">
              <a:avLst/>
            </a:prstTxWarp>
          </a:bodyPr>
          <a:lstStyle/>
          <a:p>
            <a:pPr marL="457200" algn="ctr" defTabSz="4389438" eaLnBrk="1" hangingPunct="1">
              <a:spcBef>
                <a:spcPct val="20000"/>
              </a:spcBef>
            </a:pPr>
            <a:endParaRPr kumimoji="0" lang="en-US" sz="8800" b="0" i="0" u="none" strike="noStrike" cap="none" normalizeH="0" baseline="0" dirty="0">
              <a:ln>
                <a:noFill/>
              </a:ln>
              <a:solidFill>
                <a:schemeClr val="bg1"/>
              </a:solidFill>
              <a:effectLst/>
              <a:latin typeface="Trebuchet MS" panose="020B0603020202020204" pitchFamily="34" charset="0"/>
            </a:endParaRPr>
          </a:p>
        </p:txBody>
      </p:sp>
      <p:sp>
        <p:nvSpPr>
          <p:cNvPr id="43" name="Text Box 12"/>
          <p:cNvSpPr txBox="1">
            <a:spLocks noChangeArrowheads="1"/>
          </p:cNvSpPr>
          <p:nvPr/>
        </p:nvSpPr>
        <p:spPr bwMode="auto">
          <a:xfrm>
            <a:off x="13959398" y="2736954"/>
            <a:ext cx="16218430" cy="83838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438912" tIns="219456" rIns="438912" bIns="219456">
            <a:spAutoFit/>
          </a:bodyPr>
          <a:lstStyle>
            <a:lvl1pPr marL="457200" indent="-457200" defTabSz="4389438">
              <a:spcBef>
                <a:spcPct val="0"/>
              </a:spcBef>
              <a:tabLst>
                <a:tab pos="457200" algn="l"/>
                <a:tab pos="1314450" algn="l"/>
              </a:tabLst>
              <a:defRPr>
                <a:solidFill>
                  <a:schemeClr val="tx1"/>
                </a:solidFill>
                <a:latin typeface="Arial" panose="020B0604020202020204" pitchFamily="34" charset="0"/>
              </a:defRPr>
            </a:lvl1pPr>
            <a:lvl2pPr marL="1314450" indent="-400050" defTabSz="4389438">
              <a:spcBef>
                <a:spcPct val="0"/>
              </a:spcBef>
              <a:tabLst>
                <a:tab pos="457200" algn="l"/>
                <a:tab pos="1314450" algn="l"/>
              </a:tabLst>
              <a:defRPr>
                <a:solidFill>
                  <a:schemeClr val="tx1"/>
                </a:solidFill>
                <a:latin typeface="Arial" panose="020B0604020202020204" pitchFamily="34" charset="0"/>
              </a:defRPr>
            </a:lvl2pPr>
            <a:lvl3pPr marL="4389438" defTabSz="4389438">
              <a:spcBef>
                <a:spcPct val="0"/>
              </a:spcBef>
              <a:tabLst>
                <a:tab pos="457200" algn="l"/>
                <a:tab pos="1314450" algn="l"/>
              </a:tabLst>
              <a:defRPr>
                <a:solidFill>
                  <a:schemeClr val="tx1"/>
                </a:solidFill>
                <a:latin typeface="Arial" panose="020B0604020202020204" pitchFamily="34" charset="0"/>
              </a:defRPr>
            </a:lvl3pPr>
            <a:lvl4pPr marL="6583363" defTabSz="4389438">
              <a:spcBef>
                <a:spcPct val="0"/>
              </a:spcBef>
              <a:tabLst>
                <a:tab pos="457200" algn="l"/>
                <a:tab pos="1314450" algn="l"/>
              </a:tabLst>
              <a:defRPr>
                <a:solidFill>
                  <a:schemeClr val="tx1"/>
                </a:solidFill>
                <a:latin typeface="Arial" panose="020B0604020202020204" pitchFamily="34" charset="0"/>
              </a:defRPr>
            </a:lvl4pPr>
            <a:lvl5pPr marL="8778875" defTabSz="4389438">
              <a:spcBef>
                <a:spcPct val="0"/>
              </a:spcBef>
              <a:tabLst>
                <a:tab pos="457200" algn="l"/>
                <a:tab pos="1314450" algn="l"/>
              </a:tabLst>
              <a:defRPr>
                <a:solidFill>
                  <a:schemeClr val="tx1"/>
                </a:solidFill>
                <a:latin typeface="Arial" panose="020B0604020202020204" pitchFamily="34" charset="0"/>
              </a:defRPr>
            </a:lvl5pPr>
            <a:lvl6pPr marL="9236075" defTabSz="4389438" fontAlgn="base">
              <a:spcBef>
                <a:spcPct val="0"/>
              </a:spcBef>
              <a:spcAft>
                <a:spcPct val="0"/>
              </a:spcAft>
              <a:tabLst>
                <a:tab pos="457200" algn="l"/>
                <a:tab pos="1314450" algn="l"/>
              </a:tabLst>
              <a:defRPr>
                <a:solidFill>
                  <a:schemeClr val="tx1"/>
                </a:solidFill>
                <a:latin typeface="Arial" panose="020B0604020202020204" pitchFamily="34" charset="0"/>
              </a:defRPr>
            </a:lvl6pPr>
            <a:lvl7pPr marL="9693275" defTabSz="4389438" fontAlgn="base">
              <a:spcBef>
                <a:spcPct val="0"/>
              </a:spcBef>
              <a:spcAft>
                <a:spcPct val="0"/>
              </a:spcAft>
              <a:tabLst>
                <a:tab pos="457200" algn="l"/>
                <a:tab pos="1314450" algn="l"/>
              </a:tabLst>
              <a:defRPr>
                <a:solidFill>
                  <a:schemeClr val="tx1"/>
                </a:solidFill>
                <a:latin typeface="Arial" panose="020B0604020202020204" pitchFamily="34" charset="0"/>
              </a:defRPr>
            </a:lvl7pPr>
            <a:lvl8pPr marL="10150475" defTabSz="4389438" fontAlgn="base">
              <a:spcBef>
                <a:spcPct val="0"/>
              </a:spcBef>
              <a:spcAft>
                <a:spcPct val="0"/>
              </a:spcAft>
              <a:tabLst>
                <a:tab pos="457200" algn="l"/>
                <a:tab pos="1314450" algn="l"/>
              </a:tabLst>
              <a:defRPr>
                <a:solidFill>
                  <a:schemeClr val="tx1"/>
                </a:solidFill>
                <a:latin typeface="Arial" panose="020B0604020202020204" pitchFamily="34" charset="0"/>
              </a:defRPr>
            </a:lvl8pPr>
            <a:lvl9pPr marL="10607675" defTabSz="4389438" fontAlgn="base">
              <a:spcBef>
                <a:spcPct val="0"/>
              </a:spcBef>
              <a:spcAft>
                <a:spcPct val="0"/>
              </a:spcAft>
              <a:tabLst>
                <a:tab pos="457200" algn="l"/>
                <a:tab pos="1314450" algn="l"/>
              </a:tabLst>
              <a:defRPr>
                <a:solidFill>
                  <a:schemeClr val="tx1"/>
                </a:solidFill>
                <a:latin typeface="Arial" panose="020B0604020202020204" pitchFamily="34" charset="0"/>
              </a:defRPr>
            </a:lvl9pPr>
          </a:lstStyle>
          <a:p>
            <a:pPr algn="ctr" eaLnBrk="1" hangingPunct="1">
              <a:spcBef>
                <a:spcPts val="0"/>
              </a:spcBef>
              <a:buSzPct val="70000"/>
              <a:buFontTx/>
              <a:buNone/>
            </a:pPr>
            <a:r>
              <a:rPr lang="en-US" altLang="en-US" sz="4800" b="1" dirty="0">
                <a:latin typeface="Times New Roman" panose="02020603050405020304" pitchFamily="18" charset="0"/>
                <a:cs typeface="Times New Roman" panose="02020603050405020304" pitchFamily="18" charset="0"/>
              </a:rPr>
              <a:t>Results</a:t>
            </a:r>
            <a:endParaRPr lang="en-US" altLang="en-US" sz="3600" dirty="0">
              <a:latin typeface="Times New Roman" panose="02020603050405020304" pitchFamily="18" charset="0"/>
              <a:cs typeface="Times New Roman" panose="02020603050405020304" pitchFamily="18" charset="0"/>
            </a:endParaRPr>
          </a:p>
          <a:p>
            <a:pPr marL="0" indent="0" eaLnBrk="1" hangingPunct="1">
              <a:buSzPct val="70000"/>
            </a:pPr>
            <a:r>
              <a:rPr lang="en-US" altLang="en-US" sz="3600" b="1" dirty="0">
                <a:latin typeface="Times New Roman" panose="02020603050405020304" pitchFamily="18" charset="0"/>
                <a:cs typeface="Times New Roman" panose="02020603050405020304" pitchFamily="18" charset="0"/>
              </a:rPr>
              <a:t>Did voters’ prejudice expression change over time?</a:t>
            </a:r>
          </a:p>
          <a:p>
            <a:pPr marL="1333500" lvl="1" indent="-571500" eaLnBrk="1" hangingPunct="1">
              <a:buSzPct val="70000"/>
              <a:buFont typeface="Courier New" panose="02070309020205020404" pitchFamily="49" charset="0"/>
              <a:buChar char="o"/>
            </a:pPr>
            <a:r>
              <a:rPr lang="en-US" altLang="en-US" sz="3600" dirty="0">
                <a:latin typeface="Times New Roman" panose="02020603050405020304" pitchFamily="18" charset="0"/>
                <a:cs typeface="Times New Roman" panose="02020603050405020304" pitchFamily="18" charset="0"/>
              </a:rPr>
              <a:t>Notes: “Non-Trump Voters” combines Clinton and “Other” voters; Non-Voters (15) were not included in the following analysis due to small N.</a:t>
            </a:r>
          </a:p>
          <a:p>
            <a:pPr marL="571500" indent="-571500" eaLnBrk="1" hangingPunct="1">
              <a:buSzPct val="70000"/>
              <a:buFont typeface="Arial" panose="020B0604020202020204" pitchFamily="34" charset="0"/>
              <a:buChar char="•"/>
            </a:pPr>
            <a:r>
              <a:rPr lang="en-US" altLang="en-US" sz="3600" dirty="0">
                <a:latin typeface="Times New Roman" panose="02020603050405020304" pitchFamily="18" charset="0"/>
                <a:cs typeface="Times New Roman" panose="02020603050405020304" pitchFamily="18" charset="0"/>
              </a:rPr>
              <a:t>A factorial ANOVA indicated no significant effects of Vote Choice and Participation Time on </a:t>
            </a:r>
            <a:r>
              <a:rPr lang="en-US" altLang="en-US" sz="3600" i="1" dirty="0">
                <a:latin typeface="Times New Roman" panose="02020603050405020304" pitchFamily="18" charset="0"/>
                <a:cs typeface="Times New Roman" panose="02020603050405020304" pitchFamily="18" charset="0"/>
              </a:rPr>
              <a:t>Total Un-American Listings</a:t>
            </a:r>
            <a:r>
              <a:rPr lang="en-US" altLang="en-US" sz="3600" dirty="0">
                <a:latin typeface="Times New Roman" panose="02020603050405020304" pitchFamily="18" charset="0"/>
                <a:cs typeface="Times New Roman" panose="02020603050405020304" pitchFamily="18" charset="0"/>
              </a:rPr>
              <a:t>, </a:t>
            </a:r>
            <a:r>
              <a:rPr lang="en-US" altLang="en-US" sz="3600" i="1" dirty="0">
                <a:latin typeface="Times New Roman" panose="02020603050405020304" pitchFamily="18" charset="0"/>
                <a:cs typeface="Times New Roman" panose="02020603050405020304" pitchFamily="18" charset="0"/>
              </a:rPr>
              <a:t>F</a:t>
            </a:r>
            <a:r>
              <a:rPr lang="en-US" altLang="en-US" sz="3600" dirty="0">
                <a:latin typeface="Times New Roman" panose="02020603050405020304" pitchFamily="18" charset="0"/>
                <a:cs typeface="Times New Roman" panose="02020603050405020304" pitchFamily="18" charset="0"/>
              </a:rPr>
              <a:t> (2, 66) = 1.80, </a:t>
            </a:r>
            <a:r>
              <a:rPr lang="en-US" altLang="en-US" sz="3600" i="1" dirty="0">
                <a:latin typeface="Times New Roman" panose="02020603050405020304" pitchFamily="18" charset="0"/>
                <a:cs typeface="Times New Roman" panose="02020603050405020304" pitchFamily="18" charset="0"/>
              </a:rPr>
              <a:t>p</a:t>
            </a:r>
            <a:r>
              <a:rPr lang="en-US" altLang="en-US" sz="3600" dirty="0">
                <a:latin typeface="Times New Roman" panose="02020603050405020304" pitchFamily="18" charset="0"/>
                <a:cs typeface="Times New Roman" panose="02020603050405020304" pitchFamily="18" charset="0"/>
              </a:rPr>
              <a:t> = .18.</a:t>
            </a:r>
          </a:p>
          <a:p>
            <a:pPr marL="1333500" lvl="1" indent="-571500" eaLnBrk="1" hangingPunct="1">
              <a:buSzPct val="70000"/>
              <a:buFont typeface="Courier New" panose="02070309020205020404" pitchFamily="49" charset="0"/>
              <a:buChar char="o"/>
            </a:pPr>
            <a:r>
              <a:rPr lang="en-US" altLang="en-US" sz="3600" dirty="0">
                <a:latin typeface="Times New Roman" panose="02020603050405020304" pitchFamily="18" charset="0"/>
                <a:cs typeface="Times New Roman" panose="02020603050405020304" pitchFamily="18" charset="0"/>
              </a:rPr>
              <a:t>Follow-up a priori independent </a:t>
            </a:r>
            <a:r>
              <a:rPr lang="en-US" altLang="en-US" sz="3600" i="1" dirty="0">
                <a:latin typeface="Times New Roman" panose="02020603050405020304" pitchFamily="18" charset="0"/>
                <a:cs typeface="Times New Roman" panose="02020603050405020304" pitchFamily="18" charset="0"/>
              </a:rPr>
              <a:t>t</a:t>
            </a:r>
            <a:r>
              <a:rPr lang="en-US" altLang="en-US" sz="3600" dirty="0">
                <a:latin typeface="Times New Roman" panose="02020603050405020304" pitchFamily="18" charset="0"/>
                <a:cs typeface="Times New Roman" panose="02020603050405020304" pitchFamily="18" charset="0"/>
              </a:rPr>
              <a:t>-tests with equal variances not assumed were conducted with a </a:t>
            </a:r>
            <a:r>
              <a:rPr lang="en-US" altLang="en-US" sz="3600" dirty="0">
                <a:solidFill>
                  <a:srgbClr val="000000"/>
                </a:solidFill>
                <a:latin typeface="Times New Roman" panose="02020603050405020304" pitchFamily="18" charset="0"/>
                <a:cs typeface="Times New Roman" panose="02020603050405020304" pitchFamily="18" charset="0"/>
              </a:rPr>
              <a:t>Bonferroni corrected alpha = .017.</a:t>
            </a:r>
          </a:p>
          <a:p>
            <a:pPr marL="1333500" lvl="1" indent="-571500" eaLnBrk="1" hangingPunct="1">
              <a:buSzPct val="70000"/>
              <a:buFont typeface="Courier New" panose="02070309020205020404" pitchFamily="49" charset="0"/>
              <a:buChar char="o"/>
            </a:pPr>
            <a:r>
              <a:rPr lang="en-US" altLang="en-US" sz="3600" dirty="0">
                <a:latin typeface="Times New Roman" panose="02020603050405020304" pitchFamily="18" charset="0"/>
                <a:cs typeface="Times New Roman" panose="02020603050405020304" pitchFamily="18" charset="0"/>
              </a:rPr>
              <a:t>The number of </a:t>
            </a:r>
            <a:r>
              <a:rPr lang="en-US" altLang="en-US" sz="3600" i="1" dirty="0">
                <a:latin typeface="Times New Roman" panose="02020603050405020304" pitchFamily="18" charset="0"/>
                <a:cs typeface="Times New Roman" panose="02020603050405020304" pitchFamily="18" charset="0"/>
              </a:rPr>
              <a:t>Total Un-American Listings</a:t>
            </a:r>
            <a:r>
              <a:rPr lang="en-US" altLang="en-US" sz="3600" dirty="0">
                <a:latin typeface="Times New Roman" panose="02020603050405020304" pitchFamily="18" charset="0"/>
                <a:cs typeface="Times New Roman" panose="02020603050405020304" pitchFamily="18" charset="0"/>
              </a:rPr>
              <a:t>, </a:t>
            </a:r>
            <a:r>
              <a:rPr lang="en-US" altLang="en-US" sz="3600" i="1" dirty="0">
                <a:latin typeface="Times New Roman" panose="02020603050405020304" pitchFamily="18" charset="0"/>
                <a:cs typeface="Times New Roman" panose="02020603050405020304" pitchFamily="18" charset="0"/>
              </a:rPr>
              <a:t>t</a:t>
            </a:r>
            <a:r>
              <a:rPr lang="en-US" altLang="en-US" sz="3600" dirty="0">
                <a:latin typeface="Times New Roman" panose="02020603050405020304" pitchFamily="18" charset="0"/>
                <a:cs typeface="Times New Roman" panose="02020603050405020304" pitchFamily="18" charset="0"/>
              </a:rPr>
              <a:t>(9.93) = 3.51, </a:t>
            </a:r>
            <a:r>
              <a:rPr lang="en-US" altLang="en-US" sz="3600" i="1" dirty="0">
                <a:latin typeface="Times New Roman" panose="02020603050405020304" pitchFamily="18" charset="0"/>
                <a:cs typeface="Times New Roman" panose="02020603050405020304" pitchFamily="18" charset="0"/>
              </a:rPr>
              <a:t>p</a:t>
            </a:r>
            <a:r>
              <a:rPr lang="en-US" altLang="en-US" sz="3600" dirty="0">
                <a:latin typeface="Times New Roman" panose="02020603050405020304" pitchFamily="18" charset="0"/>
                <a:cs typeface="Times New Roman" panose="02020603050405020304" pitchFamily="18" charset="0"/>
              </a:rPr>
              <a:t> = .006, were significantly greater for Trump voters than non-Trump voters only </a:t>
            </a:r>
            <a:r>
              <a:rPr lang="en-US" altLang="en-US" sz="3600" u="sng" dirty="0">
                <a:latin typeface="Times New Roman" panose="02020603050405020304" pitchFamily="18" charset="0"/>
                <a:cs typeface="Times New Roman" panose="02020603050405020304" pitchFamily="18" charset="0"/>
              </a:rPr>
              <a:t>after</a:t>
            </a:r>
            <a:r>
              <a:rPr lang="en-US" altLang="en-US" sz="3600" dirty="0">
                <a:latin typeface="Times New Roman" panose="02020603050405020304" pitchFamily="18" charset="0"/>
                <a:cs typeface="Times New Roman" panose="02020603050405020304" pitchFamily="18" charset="0"/>
              </a:rPr>
              <a:t> </a:t>
            </a:r>
            <a:r>
              <a:rPr lang="en-US" altLang="en-US" sz="3600" u="sng" dirty="0">
                <a:latin typeface="Times New Roman" panose="02020603050405020304" pitchFamily="18" charset="0"/>
                <a:cs typeface="Times New Roman" panose="02020603050405020304" pitchFamily="18" charset="0"/>
              </a:rPr>
              <a:t>inauguration</a:t>
            </a:r>
            <a:r>
              <a:rPr lang="en-US" altLang="en-US" sz="3600" dirty="0">
                <a:latin typeface="Times New Roman" panose="02020603050405020304" pitchFamily="18" charset="0"/>
                <a:cs typeface="Times New Roman" panose="02020603050405020304" pitchFamily="18" charset="0"/>
              </a:rPr>
              <a:t>. </a:t>
            </a:r>
          </a:p>
          <a:p>
            <a:pPr marL="1333500" lvl="1" indent="-571500" eaLnBrk="1" hangingPunct="1">
              <a:buSzPct val="70000"/>
              <a:buFont typeface="Courier New" panose="02070309020205020404" pitchFamily="49" charset="0"/>
              <a:buChar char="o"/>
            </a:pPr>
            <a:r>
              <a:rPr lang="en-US" altLang="en-US" sz="3600" dirty="0">
                <a:latin typeface="Times New Roman" panose="02020603050405020304" pitchFamily="18" charset="0"/>
                <a:cs typeface="Times New Roman" panose="02020603050405020304" pitchFamily="18" charset="0"/>
              </a:rPr>
              <a:t>There were no significant differences between Trump voters and non-Trump voters before, </a:t>
            </a:r>
            <a:r>
              <a:rPr lang="en-US" altLang="en-US" sz="3600" i="1" dirty="0">
                <a:latin typeface="Times New Roman" panose="02020603050405020304" pitchFamily="18" charset="0"/>
                <a:cs typeface="Times New Roman" panose="02020603050405020304" pitchFamily="18" charset="0"/>
              </a:rPr>
              <a:t>t</a:t>
            </a:r>
            <a:r>
              <a:rPr lang="en-US" altLang="en-US" sz="3600" dirty="0">
                <a:latin typeface="Times New Roman" panose="02020603050405020304" pitchFamily="18" charset="0"/>
                <a:cs typeface="Times New Roman" panose="02020603050405020304" pitchFamily="18" charset="0"/>
              </a:rPr>
              <a:t>(21.27) = 1.97, </a:t>
            </a:r>
            <a:r>
              <a:rPr lang="en-US" altLang="en-US" sz="3600" i="1" dirty="0">
                <a:latin typeface="Times New Roman" panose="02020603050405020304" pitchFamily="18" charset="0"/>
                <a:cs typeface="Times New Roman" panose="02020603050405020304" pitchFamily="18" charset="0"/>
              </a:rPr>
              <a:t>p</a:t>
            </a:r>
            <a:r>
              <a:rPr lang="en-US" altLang="en-US" sz="3600" dirty="0">
                <a:latin typeface="Times New Roman" panose="02020603050405020304" pitchFamily="18" charset="0"/>
                <a:cs typeface="Times New Roman" panose="02020603050405020304" pitchFamily="18" charset="0"/>
              </a:rPr>
              <a:t> = .06, or right after the election, </a:t>
            </a:r>
            <a:r>
              <a:rPr lang="en-US" altLang="en-US" sz="3600" i="1" dirty="0">
                <a:latin typeface="Times New Roman" panose="02020603050405020304" pitchFamily="18" charset="0"/>
                <a:cs typeface="Times New Roman" panose="02020603050405020304" pitchFamily="18" charset="0"/>
              </a:rPr>
              <a:t>t</a:t>
            </a:r>
            <a:r>
              <a:rPr lang="en-US" altLang="en-US" sz="3600" dirty="0">
                <a:latin typeface="Times New Roman" panose="02020603050405020304" pitchFamily="18" charset="0"/>
                <a:cs typeface="Times New Roman" panose="02020603050405020304" pitchFamily="18" charset="0"/>
              </a:rPr>
              <a:t>(13.95) = 0.96, </a:t>
            </a:r>
            <a:r>
              <a:rPr lang="en-US" altLang="en-US" sz="3600" i="1" dirty="0">
                <a:latin typeface="Times New Roman" panose="02020603050405020304" pitchFamily="18" charset="0"/>
                <a:cs typeface="Times New Roman" panose="02020603050405020304" pitchFamily="18" charset="0"/>
              </a:rPr>
              <a:t>p</a:t>
            </a:r>
            <a:r>
              <a:rPr lang="en-US" altLang="en-US" sz="3600" dirty="0">
                <a:latin typeface="Times New Roman" panose="02020603050405020304" pitchFamily="18" charset="0"/>
                <a:cs typeface="Times New Roman" panose="02020603050405020304" pitchFamily="18" charset="0"/>
              </a:rPr>
              <a:t> = .35. </a:t>
            </a:r>
          </a:p>
        </p:txBody>
      </p:sp>
      <p:sp>
        <p:nvSpPr>
          <p:cNvPr id="4" name="TextBox 3"/>
          <p:cNvSpPr txBox="1"/>
          <p:nvPr/>
        </p:nvSpPr>
        <p:spPr>
          <a:xfrm>
            <a:off x="489283" y="29953"/>
            <a:ext cx="28923918" cy="2554545"/>
          </a:xfrm>
          <a:prstGeom prst="rect">
            <a:avLst/>
          </a:prstGeom>
          <a:noFill/>
        </p:spPr>
        <p:txBody>
          <a:bodyPr wrap="square" rtlCol="0">
            <a:spAutoFit/>
          </a:bodyPr>
          <a:lstStyle/>
          <a:p>
            <a:pPr algn="ctr">
              <a:tabLst>
                <a:tab pos="29502100" algn="l"/>
              </a:tabLst>
            </a:pPr>
            <a:r>
              <a:rPr lang="en-US" sz="8000" dirty="0">
                <a:solidFill>
                  <a:schemeClr val="bg1"/>
                </a:solidFill>
                <a:latin typeface="Times New Roman" panose="02020603050405020304" pitchFamily="18" charset="0"/>
                <a:cs typeface="Times New Roman" panose="02020603050405020304" pitchFamily="18" charset="0"/>
              </a:rPr>
              <a:t> Follow the Leader? The impact of </a:t>
            </a:r>
          </a:p>
          <a:p>
            <a:pPr algn="ctr">
              <a:tabLst>
                <a:tab pos="29502100" algn="l"/>
              </a:tabLst>
            </a:pPr>
            <a:r>
              <a:rPr lang="en-US" sz="8000" dirty="0">
                <a:solidFill>
                  <a:schemeClr val="bg1"/>
                </a:solidFill>
                <a:latin typeface="Times New Roman" panose="02020603050405020304" pitchFamily="18" charset="0"/>
                <a:cs typeface="Times New Roman" panose="02020603050405020304" pitchFamily="18" charset="0"/>
              </a:rPr>
              <a:t>candidate rhetoric on voters' prejudice</a:t>
            </a:r>
            <a:endParaRPr lang="en-US" sz="8000" dirty="0"/>
          </a:p>
        </p:txBody>
      </p:sp>
      <p:sp>
        <p:nvSpPr>
          <p:cNvPr id="6" name="TextBox 5">
            <a:extLst>
              <a:ext uri="{FF2B5EF4-FFF2-40B4-BE49-F238E27FC236}">
                <a16:creationId xmlns:a16="http://schemas.microsoft.com/office/drawing/2014/main" id="{AF31F5FD-0B85-4F9E-AA91-F23A5855EA06}"/>
              </a:ext>
            </a:extLst>
          </p:cNvPr>
          <p:cNvSpPr txBox="1"/>
          <p:nvPr/>
        </p:nvSpPr>
        <p:spPr>
          <a:xfrm>
            <a:off x="30480000" y="27584400"/>
            <a:ext cx="13196439" cy="4985980"/>
          </a:xfrm>
          <a:prstGeom prst="rect">
            <a:avLst/>
          </a:prstGeom>
          <a:noFill/>
        </p:spPr>
        <p:txBody>
          <a:bodyPr wrap="square" rtlCol="0">
            <a:spAutoFit/>
          </a:bodyPr>
          <a:lstStyle/>
          <a:p>
            <a:pPr algn="ctr"/>
            <a:r>
              <a:rPr lang="en-US" sz="4800" b="1" dirty="0">
                <a:latin typeface="Times New Roman" panose="02020603050405020304" pitchFamily="18" charset="0"/>
                <a:cs typeface="Times New Roman" panose="02020603050405020304" pitchFamily="18" charset="0"/>
              </a:rPr>
              <a:t>Acknowledgements</a:t>
            </a:r>
          </a:p>
          <a:p>
            <a:pPr>
              <a:tabLst>
                <a:tab pos="473075" algn="l"/>
              </a:tabLst>
            </a:pPr>
            <a:r>
              <a:rPr lang="en-US" sz="3600" dirty="0">
                <a:latin typeface="Times New Roman" panose="02020603050405020304" pitchFamily="18" charset="0"/>
                <a:cs typeface="Times New Roman" panose="02020603050405020304" pitchFamily="18" charset="0"/>
              </a:rPr>
              <a:t>	This research presentation was made possible by an award from the Samuel O. Legreid Fund, and </a:t>
            </a:r>
            <a:r>
              <a:rPr lang="en-US" sz="3600">
                <a:latin typeface="Times New Roman" panose="02020603050405020304" pitchFamily="18" charset="0"/>
                <a:cs typeface="Times New Roman" panose="02020603050405020304" pitchFamily="18" charset="0"/>
              </a:rPr>
              <a:t>the assistance of Lauren Duckworth.</a:t>
            </a:r>
            <a:endParaRPr lang="en-US" sz="3600" dirty="0">
              <a:latin typeface="Times New Roman" panose="02020603050405020304" pitchFamily="18" charset="0"/>
              <a:cs typeface="Times New Roman" panose="02020603050405020304" pitchFamily="18" charset="0"/>
            </a:endParaRPr>
          </a:p>
          <a:p>
            <a:pPr indent="-457200">
              <a:tabLst>
                <a:tab pos="473075" algn="l"/>
              </a:tabLst>
            </a:pPr>
            <a:r>
              <a:rPr lang="en-US" sz="3600" dirty="0">
                <a:latin typeface="Times New Roman" panose="02020603050405020304" pitchFamily="18" charset="0"/>
                <a:cs typeface="Times New Roman" panose="02020603050405020304" pitchFamily="18" charset="0"/>
              </a:rPr>
              <a:t>	The authors would also like to thank Julie Wronski, Alexa Bankert, </a:t>
            </a:r>
            <a:r>
              <a:rPr lang="en-US" sz="3600" dirty="0" err="1">
                <a:latin typeface="Times New Roman" panose="02020603050405020304" pitchFamily="18" charset="0"/>
                <a:cs typeface="Times New Roman" panose="02020603050405020304" pitchFamily="18" charset="0"/>
              </a:rPr>
              <a:t>Karyn</a:t>
            </a:r>
            <a:r>
              <a:rPr lang="en-US" sz="3600" dirty="0">
                <a:latin typeface="Times New Roman" panose="02020603050405020304" pitchFamily="18" charset="0"/>
                <a:cs typeface="Times New Roman" panose="02020603050405020304" pitchFamily="18" charset="0"/>
              </a:rPr>
              <a:t> Amira, and April Johnson. The first wave of data was originally gathered in conjunction with a collaboration with these colleagues: </a:t>
            </a:r>
          </a:p>
          <a:p>
            <a:pPr lvl="1" indent="-457200">
              <a:tabLst>
                <a:tab pos="473075" algn="l"/>
              </a:tabLst>
            </a:pPr>
            <a:r>
              <a:rPr lang="en-US" sz="3000" dirty="0" err="1">
                <a:latin typeface="Times New Roman" panose="02020603050405020304" pitchFamily="18" charset="0"/>
                <a:cs typeface="Times New Roman" panose="02020603050405020304" pitchFamily="18" charset="0"/>
              </a:rPr>
              <a:t>Wronski</a:t>
            </a:r>
            <a:r>
              <a:rPr lang="en-US" sz="3000" dirty="0">
                <a:latin typeface="Times New Roman" panose="02020603050405020304" pitchFamily="18" charset="0"/>
                <a:cs typeface="Times New Roman" panose="02020603050405020304" pitchFamily="18" charset="0"/>
              </a:rPr>
              <a:t>, J., Bankert, A., Amira, K., Johnson, A. A., &amp; Levitan, L. C. (2018). A tale of two Democrats: How authoritarianism divides the Democratic Party. </a:t>
            </a:r>
            <a:r>
              <a:rPr lang="en-US" sz="3000" i="1" dirty="0">
                <a:latin typeface="Times New Roman" panose="02020603050405020304" pitchFamily="18" charset="0"/>
                <a:cs typeface="Times New Roman" panose="02020603050405020304" pitchFamily="18" charset="0"/>
              </a:rPr>
              <a:t>The Journal of Politics</a:t>
            </a:r>
            <a:r>
              <a:rPr lang="en-US" sz="3000" dirty="0">
                <a:latin typeface="Times New Roman" panose="02020603050405020304" pitchFamily="18" charset="0"/>
                <a:cs typeface="Times New Roman" panose="02020603050405020304" pitchFamily="18" charset="0"/>
              </a:rPr>
              <a:t>, </a:t>
            </a:r>
            <a:r>
              <a:rPr lang="en-US" sz="3000" i="1" dirty="0">
                <a:latin typeface="Times New Roman" panose="02020603050405020304" pitchFamily="18" charset="0"/>
                <a:cs typeface="Times New Roman" panose="02020603050405020304" pitchFamily="18" charset="0"/>
              </a:rPr>
              <a:t>80</a:t>
            </a:r>
            <a:r>
              <a:rPr lang="en-US" sz="3000" dirty="0">
                <a:latin typeface="Times New Roman" panose="02020603050405020304" pitchFamily="18" charset="0"/>
                <a:cs typeface="Times New Roman" panose="02020603050405020304" pitchFamily="18" charset="0"/>
              </a:rPr>
              <a:t>(4), 1384-1388.</a:t>
            </a:r>
          </a:p>
        </p:txBody>
      </p:sp>
      <p:sp>
        <p:nvSpPr>
          <p:cNvPr id="7" name="TextBox 6">
            <a:extLst>
              <a:ext uri="{FF2B5EF4-FFF2-40B4-BE49-F238E27FC236}">
                <a16:creationId xmlns:a16="http://schemas.microsoft.com/office/drawing/2014/main" id="{EE25F20E-D00B-4B0E-B0B9-BC634BE71D20}"/>
              </a:ext>
            </a:extLst>
          </p:cNvPr>
          <p:cNvSpPr txBox="1"/>
          <p:nvPr/>
        </p:nvSpPr>
        <p:spPr>
          <a:xfrm>
            <a:off x="398933" y="18751909"/>
            <a:ext cx="13397699" cy="14496276"/>
          </a:xfrm>
          <a:prstGeom prst="rect">
            <a:avLst/>
          </a:prstGeom>
          <a:noFill/>
        </p:spPr>
        <p:txBody>
          <a:bodyPr wrap="square" rtlCol="0">
            <a:spAutoFit/>
          </a:bodyPr>
          <a:lstStyle/>
          <a:p>
            <a:pPr algn="ctr"/>
            <a:r>
              <a:rPr lang="en-US" sz="4800" b="1" dirty="0">
                <a:latin typeface="Times New Roman" panose="02020603050405020304" pitchFamily="18" charset="0"/>
                <a:cs typeface="Times New Roman" panose="02020603050405020304" pitchFamily="18" charset="0"/>
              </a:rPr>
              <a:t>Method</a:t>
            </a:r>
          </a:p>
          <a:p>
            <a:r>
              <a:rPr lang="en-US" sz="3600" b="1" dirty="0">
                <a:latin typeface="Times New Roman" panose="02020603050405020304" pitchFamily="18" charset="0"/>
                <a:cs typeface="Times New Roman" panose="02020603050405020304" pitchFamily="18" charset="0"/>
              </a:rPr>
              <a:t>Participants</a:t>
            </a:r>
          </a:p>
          <a:p>
            <a:pPr marL="409575" indent="-409575"/>
            <a:r>
              <a:rPr lang="en-US" sz="3600" dirty="0">
                <a:latin typeface="Times New Roman" panose="02020603050405020304" pitchFamily="18" charset="0"/>
                <a:cs typeface="Times New Roman" panose="02020603050405020304" pitchFamily="18" charset="0"/>
              </a:rPr>
              <a:t>• 	94 undergraduates </a:t>
            </a:r>
          </a:p>
          <a:p>
            <a:pPr marL="409575" indent="-409575"/>
            <a:r>
              <a:rPr lang="en-US" sz="3600" dirty="0">
                <a:latin typeface="Times New Roman" panose="02020603050405020304" pitchFamily="18" charset="0"/>
                <a:cs typeface="Times New Roman" panose="02020603050405020304" pitchFamily="18" charset="0"/>
              </a:rPr>
              <a:t>• 	49 men, 45 women.</a:t>
            </a:r>
          </a:p>
          <a:p>
            <a:pPr marL="409575" indent="-409575"/>
            <a:r>
              <a:rPr lang="en-US" sz="3600" dirty="0">
                <a:latin typeface="Times New Roman" panose="02020603050405020304" pitchFamily="18" charset="0"/>
                <a:cs typeface="Times New Roman" panose="02020603050405020304" pitchFamily="18" charset="0"/>
              </a:rPr>
              <a:t>• 	Party ID: 35 Republican, 18 Democrat, 37 independent, and 4 did not provide party preference.</a:t>
            </a:r>
          </a:p>
          <a:p>
            <a:pPr marL="409575" indent="-409575"/>
            <a:r>
              <a:rPr lang="en-US" sz="3600" dirty="0">
                <a:latin typeface="Times New Roman" panose="02020603050405020304" pitchFamily="18" charset="0"/>
                <a:cs typeface="Times New Roman" panose="02020603050405020304" pitchFamily="18" charset="0"/>
              </a:rPr>
              <a:t>• 	Exclusions: 11 excluded for missing information or failure to follow instructions, leaving 83 participants. </a:t>
            </a:r>
          </a:p>
          <a:p>
            <a:endParaRPr lang="en-US" sz="2400" dirty="0">
              <a:latin typeface="Times New Roman" panose="02020603050405020304" pitchFamily="18" charset="0"/>
              <a:cs typeface="Times New Roman" panose="02020603050405020304" pitchFamily="18" charset="0"/>
            </a:endParaRPr>
          </a:p>
          <a:p>
            <a:pPr lvl="0" eaLnBrk="1" hangingPunct="1">
              <a:spcBef>
                <a:spcPts val="0"/>
              </a:spcBef>
              <a:defRPr/>
            </a:pPr>
            <a:r>
              <a:rPr lang="en-US" altLang="en-US" sz="3600" b="1" dirty="0">
                <a:latin typeface="Times New Roman" panose="02020603050405020304" pitchFamily="18" charset="0"/>
                <a:cs typeface="Times New Roman" panose="02020603050405020304" pitchFamily="18" charset="0"/>
              </a:rPr>
              <a:t>Measures</a:t>
            </a:r>
          </a:p>
          <a:p>
            <a:pPr marL="409575" lvl="0" indent="-409575" eaLnBrk="1" hangingPunct="1">
              <a:spcBef>
                <a:spcPts val="0"/>
              </a:spcBef>
              <a:tabLst>
                <a:tab pos="409575" algn="l"/>
              </a:tabLst>
              <a:defRPr/>
            </a:pPr>
            <a:r>
              <a:rPr lang="en-US" altLang="en-US" sz="3600" dirty="0">
                <a:solidFill>
                  <a:srgbClr val="000000"/>
                </a:solidFill>
                <a:latin typeface="Times New Roman" panose="02020603050405020304" pitchFamily="18" charset="0"/>
                <a:cs typeface="Times New Roman" panose="02020603050405020304" pitchFamily="18" charset="0"/>
              </a:rPr>
              <a:t>• 	</a:t>
            </a:r>
            <a:r>
              <a:rPr lang="en-US" altLang="en-US" sz="3600" i="1" dirty="0">
                <a:solidFill>
                  <a:srgbClr val="000000"/>
                </a:solidFill>
                <a:latin typeface="Times New Roman" panose="02020603050405020304" pitchFamily="18" charset="0"/>
                <a:cs typeface="Times New Roman" panose="02020603050405020304" pitchFamily="18" charset="0"/>
              </a:rPr>
              <a:t>Vote Choice</a:t>
            </a:r>
            <a:r>
              <a:rPr lang="en-US" altLang="en-US" sz="3600" dirty="0">
                <a:solidFill>
                  <a:srgbClr val="000000"/>
                </a:solidFill>
                <a:latin typeface="Times New Roman" panose="02020603050405020304" pitchFamily="18" charset="0"/>
                <a:cs typeface="Times New Roman" panose="02020603050405020304" pitchFamily="18" charset="0"/>
              </a:rPr>
              <a:t>: Participants indicated which candidate they voted for or planned to vote for.</a:t>
            </a:r>
          </a:p>
          <a:p>
            <a:pPr marL="409575" lvl="0" indent="-409575" eaLnBrk="1" hangingPunct="1">
              <a:spcBef>
                <a:spcPts val="0"/>
              </a:spcBef>
              <a:tabLst>
                <a:tab pos="409575" algn="l"/>
              </a:tabLst>
              <a:defRPr/>
            </a:pPr>
            <a:r>
              <a:rPr lang="en-US" altLang="en-US" sz="3600" dirty="0">
                <a:solidFill>
                  <a:srgbClr val="000000"/>
                </a:solidFill>
                <a:latin typeface="Times New Roman" panose="02020603050405020304" pitchFamily="18" charset="0"/>
                <a:cs typeface="Times New Roman" panose="02020603050405020304" pitchFamily="18" charset="0"/>
              </a:rPr>
              <a:t>• 	</a:t>
            </a:r>
            <a:r>
              <a:rPr lang="en-US" altLang="en-US" sz="3600" i="1" dirty="0">
                <a:solidFill>
                  <a:srgbClr val="000000"/>
                </a:solidFill>
                <a:latin typeface="Times New Roman" panose="02020603050405020304" pitchFamily="18" charset="0"/>
                <a:cs typeface="Times New Roman" panose="02020603050405020304" pitchFamily="18" charset="0"/>
              </a:rPr>
              <a:t>Participation Time</a:t>
            </a:r>
            <a:r>
              <a:rPr lang="en-US" altLang="en-US" sz="3600" dirty="0">
                <a:solidFill>
                  <a:srgbClr val="000000"/>
                </a:solidFill>
                <a:latin typeface="Times New Roman" panose="02020603050405020304" pitchFamily="18" charset="0"/>
                <a:cs typeface="Times New Roman" panose="02020603050405020304" pitchFamily="18" charset="0"/>
              </a:rPr>
              <a:t>: </a:t>
            </a:r>
          </a:p>
          <a:p>
            <a:pPr marL="1028700" lvl="1" indent="-571500" eaLnBrk="1" hangingPunct="1">
              <a:spcBef>
                <a:spcPts val="0"/>
              </a:spcBef>
              <a:buFont typeface="Courier New" panose="02070309020205020404" pitchFamily="49" charset="0"/>
              <a:buChar char="o"/>
              <a:defRPr/>
            </a:pPr>
            <a:r>
              <a:rPr lang="en-US" altLang="en-US" sz="3600" dirty="0">
                <a:solidFill>
                  <a:srgbClr val="000000"/>
                </a:solidFill>
                <a:latin typeface="Times New Roman" panose="02020603050405020304" pitchFamily="18" charset="0"/>
                <a:cs typeface="Times New Roman" panose="02020603050405020304" pitchFamily="18" charset="0"/>
              </a:rPr>
              <a:t>There were three groups of times for survey completion: before the election, right after the election, and after inauguration.</a:t>
            </a:r>
          </a:p>
          <a:p>
            <a:pPr marL="1028700" lvl="1" indent="-571500" eaLnBrk="1" hangingPunct="1">
              <a:spcBef>
                <a:spcPts val="0"/>
              </a:spcBef>
              <a:buFont typeface="Courier New" panose="02070309020205020404" pitchFamily="49" charset="0"/>
              <a:buChar char="o"/>
              <a:defRPr/>
            </a:pPr>
            <a:r>
              <a:rPr lang="en-US" altLang="en-US" sz="3600" dirty="0">
                <a:solidFill>
                  <a:srgbClr val="000000"/>
                </a:solidFill>
                <a:latin typeface="Times New Roman" panose="02020603050405020304" pitchFamily="18" charset="0"/>
                <a:cs typeface="Times New Roman" panose="02020603050405020304" pitchFamily="18" charset="0"/>
              </a:rPr>
              <a:t>One participant participated after some polls had closed on election night, and so was excluded from analyses involving time.</a:t>
            </a:r>
          </a:p>
          <a:p>
            <a:pPr marL="409575" indent="-409575" eaLnBrk="1" hangingPunct="1">
              <a:spcBef>
                <a:spcPts val="0"/>
              </a:spcBef>
              <a:buFont typeface="Arial" panose="020B0604020202020204" pitchFamily="34" charset="0"/>
              <a:buChar char="•"/>
              <a:defRPr/>
            </a:pPr>
            <a:r>
              <a:rPr lang="en-US" altLang="en-US" sz="3600" dirty="0">
                <a:latin typeface="Times New Roman" panose="02020603050405020304" pitchFamily="18" charset="0"/>
                <a:cs typeface="Times New Roman" panose="02020603050405020304" pitchFamily="18" charset="0"/>
              </a:rPr>
              <a:t>Prejudice Measures (</a:t>
            </a:r>
            <a:r>
              <a:rPr lang="en-US" altLang="en-US" sz="3600" dirty="0" err="1">
                <a:latin typeface="Times New Roman" panose="02020603050405020304" pitchFamily="18" charset="0"/>
                <a:cs typeface="Times New Roman" panose="02020603050405020304" pitchFamily="18" charset="0"/>
              </a:rPr>
              <a:t>Wronski</a:t>
            </a:r>
            <a:r>
              <a:rPr lang="en-US" altLang="en-US" sz="3600" dirty="0">
                <a:latin typeface="Times New Roman" panose="02020603050405020304" pitchFamily="18" charset="0"/>
                <a:cs typeface="Times New Roman" panose="02020603050405020304" pitchFamily="18" charset="0"/>
              </a:rPr>
              <a:t>, 2019)</a:t>
            </a:r>
          </a:p>
          <a:p>
            <a:pPr marL="1027113" lvl="1" indent="-561975" eaLnBrk="1" hangingPunct="1">
              <a:spcBef>
                <a:spcPts val="0"/>
              </a:spcBef>
              <a:buFont typeface="Courier New" panose="02070309020205020404" pitchFamily="49" charset="0"/>
              <a:buChar char="o"/>
              <a:defRPr/>
            </a:pPr>
            <a:r>
              <a:rPr lang="en-US" altLang="en-US" sz="3600" dirty="0">
                <a:latin typeface="Times New Roman" panose="02020603050405020304" pitchFamily="18" charset="0"/>
                <a:cs typeface="Times New Roman" panose="02020603050405020304" pitchFamily="18" charset="0"/>
              </a:rPr>
              <a:t>Participants were asked to select groups they felt were American and Un-American from a list.</a:t>
            </a:r>
          </a:p>
          <a:p>
            <a:pPr marL="1027113" lvl="1" indent="-561975" eaLnBrk="1" hangingPunct="1">
              <a:spcBef>
                <a:spcPts val="0"/>
              </a:spcBef>
              <a:buFont typeface="Courier New" panose="02070309020205020404" pitchFamily="49" charset="0"/>
              <a:buChar char="o"/>
              <a:defRPr/>
            </a:pPr>
            <a:r>
              <a:rPr lang="en-US" altLang="en-US" sz="3600" i="1" dirty="0">
                <a:latin typeface="Times New Roman" panose="02020603050405020304" pitchFamily="18" charset="0"/>
                <a:cs typeface="Times New Roman" panose="02020603050405020304" pitchFamily="18" charset="0"/>
              </a:rPr>
              <a:t>Total Un-American Listings</a:t>
            </a:r>
            <a:r>
              <a:rPr lang="en-US" altLang="en-US" sz="3600" dirty="0">
                <a:latin typeface="Times New Roman" panose="02020603050405020304" pitchFamily="18" charset="0"/>
                <a:cs typeface="Times New Roman" panose="02020603050405020304" pitchFamily="18" charset="0"/>
              </a:rPr>
              <a:t>: Number of Groups Listed as Unamerican was recorded</a:t>
            </a:r>
          </a:p>
          <a:p>
            <a:pPr marL="1027113" lvl="1" indent="-561975" eaLnBrk="1" hangingPunct="1">
              <a:spcBef>
                <a:spcPts val="0"/>
              </a:spcBef>
              <a:buFont typeface="Courier New" panose="02070309020205020404" pitchFamily="49" charset="0"/>
              <a:buChar char="o"/>
              <a:defRPr/>
            </a:pPr>
            <a:r>
              <a:rPr lang="en-US" altLang="en-US" sz="3600" i="1" dirty="0">
                <a:latin typeface="Times New Roman" panose="02020603050405020304" pitchFamily="18" charset="0"/>
                <a:cs typeface="Times New Roman" panose="02020603050405020304" pitchFamily="18" charset="0"/>
              </a:rPr>
              <a:t>Total Targeted Groups Un-American Listings </a:t>
            </a:r>
            <a:r>
              <a:rPr lang="en-US" altLang="en-US" sz="3600" dirty="0">
                <a:latin typeface="Times New Roman" panose="02020603050405020304" pitchFamily="18" charset="0"/>
                <a:cs typeface="Times New Roman" panose="02020603050405020304" pitchFamily="18" charset="0"/>
              </a:rPr>
              <a:t>was also recorded: Asian American, Latino, and Muslim (see Crandall, Miller, &amp; White, 2018).</a:t>
            </a:r>
          </a:p>
        </p:txBody>
      </p:sp>
      <p:sp>
        <p:nvSpPr>
          <p:cNvPr id="8" name="TextBox 7">
            <a:extLst>
              <a:ext uri="{FF2B5EF4-FFF2-40B4-BE49-F238E27FC236}">
                <a16:creationId xmlns:a16="http://schemas.microsoft.com/office/drawing/2014/main" id="{0449FD41-E9A6-403D-9983-74F0BBEDEDA4}"/>
              </a:ext>
            </a:extLst>
          </p:cNvPr>
          <p:cNvSpPr txBox="1"/>
          <p:nvPr/>
        </p:nvSpPr>
        <p:spPr>
          <a:xfrm>
            <a:off x="30339753" y="2861939"/>
            <a:ext cx="13271256" cy="4739759"/>
          </a:xfrm>
          <a:prstGeom prst="rect">
            <a:avLst/>
          </a:prstGeom>
          <a:noFill/>
        </p:spPr>
        <p:txBody>
          <a:bodyPr wrap="square" rtlCol="0">
            <a:spAutoFit/>
          </a:bodyPr>
          <a:lstStyle/>
          <a:p>
            <a:pPr algn="ctr"/>
            <a:r>
              <a:rPr lang="en-US" sz="4800" b="1" dirty="0">
                <a:latin typeface="Times New Roman" panose="02020603050405020304" pitchFamily="18" charset="0"/>
                <a:cs typeface="Times New Roman" panose="02020603050405020304" pitchFamily="18" charset="0"/>
              </a:rPr>
              <a:t>Results (cont.)</a:t>
            </a:r>
          </a:p>
          <a:p>
            <a:pPr marL="571500" indent="-571500" eaLnBrk="1" hangingPunct="1">
              <a:buSzPct val="70000"/>
              <a:buFont typeface="Arial" panose="020B0604020202020204" pitchFamily="34" charset="0"/>
              <a:buChar char="•"/>
            </a:pPr>
            <a:r>
              <a:rPr lang="en-US" altLang="en-US" sz="3600" dirty="0">
                <a:latin typeface="Times New Roman" panose="02020603050405020304" pitchFamily="18" charset="0"/>
                <a:cs typeface="Times New Roman" panose="02020603050405020304" pitchFamily="18" charset="0"/>
              </a:rPr>
              <a:t>Similar analyses indicate significant differences in </a:t>
            </a:r>
            <a:r>
              <a:rPr lang="en-US" altLang="en-US" sz="3600" i="1" dirty="0">
                <a:latin typeface="Times New Roman" panose="02020603050405020304" pitchFamily="18" charset="0"/>
                <a:cs typeface="Times New Roman" panose="02020603050405020304" pitchFamily="18" charset="0"/>
              </a:rPr>
              <a:t>Targeted Un-American Listings </a:t>
            </a:r>
            <a:r>
              <a:rPr lang="en-US" altLang="en-US" sz="3600" dirty="0">
                <a:latin typeface="Times New Roman" panose="02020603050405020304" pitchFamily="18" charset="0"/>
                <a:cs typeface="Times New Roman" panose="02020603050405020304" pitchFamily="18" charset="0"/>
              </a:rPr>
              <a:t>across voter groups, </a:t>
            </a:r>
            <a:r>
              <a:rPr lang="en-US" altLang="en-US" sz="3600" i="1" dirty="0">
                <a:latin typeface="Times New Roman" panose="02020603050405020304" pitchFamily="18" charset="0"/>
                <a:cs typeface="Times New Roman" panose="02020603050405020304" pitchFamily="18" charset="0"/>
              </a:rPr>
              <a:t>F</a:t>
            </a:r>
            <a:r>
              <a:rPr lang="en-US" altLang="en-US" sz="3600" dirty="0">
                <a:latin typeface="Times New Roman" panose="02020603050405020304" pitchFamily="18" charset="0"/>
                <a:cs typeface="Times New Roman" panose="02020603050405020304" pitchFamily="18" charset="0"/>
              </a:rPr>
              <a:t> (3, 32.09) = 3.93, </a:t>
            </a:r>
            <a:r>
              <a:rPr lang="en-US" altLang="en-US" sz="3600" i="1" dirty="0">
                <a:latin typeface="Times New Roman" panose="02020603050405020304" pitchFamily="18" charset="0"/>
                <a:cs typeface="Times New Roman" panose="02020603050405020304" pitchFamily="18" charset="0"/>
              </a:rPr>
              <a:t>p</a:t>
            </a:r>
            <a:r>
              <a:rPr lang="en-US" altLang="en-US" sz="3600" dirty="0">
                <a:latin typeface="Times New Roman" panose="02020603050405020304" pitchFamily="18" charset="0"/>
                <a:cs typeface="Times New Roman" panose="02020603050405020304" pitchFamily="18" charset="0"/>
              </a:rPr>
              <a:t> = .02. </a:t>
            </a:r>
          </a:p>
          <a:p>
            <a:pPr marL="1333500" lvl="1" indent="-571500" eaLnBrk="1" hangingPunct="1">
              <a:buSzPct val="70000"/>
              <a:buFont typeface="Courier New" panose="02070309020205020404" pitchFamily="49" charset="0"/>
              <a:buChar char="o"/>
            </a:pPr>
            <a:r>
              <a:rPr lang="en-US" altLang="en-US" sz="3600" dirty="0">
                <a:latin typeface="Times New Roman" panose="02020603050405020304" pitchFamily="18" charset="0"/>
                <a:cs typeface="Times New Roman" panose="02020603050405020304" pitchFamily="18" charset="0"/>
              </a:rPr>
              <a:t>Trump voters listed significantly more targeted groups as Un-American than Clinton voters, </a:t>
            </a:r>
            <a:r>
              <a:rPr lang="en-US" altLang="en-US" sz="3600" i="1" dirty="0">
                <a:latin typeface="Times New Roman" panose="02020603050405020304" pitchFamily="18" charset="0"/>
                <a:cs typeface="Times New Roman" panose="02020603050405020304" pitchFamily="18" charset="0"/>
              </a:rPr>
              <a:t>p</a:t>
            </a:r>
            <a:r>
              <a:rPr lang="en-US" altLang="en-US" sz="3600" dirty="0">
                <a:latin typeface="Times New Roman" panose="02020603050405020304" pitchFamily="18" charset="0"/>
                <a:cs typeface="Times New Roman" panose="02020603050405020304" pitchFamily="18" charset="0"/>
              </a:rPr>
              <a:t> = .007.</a:t>
            </a:r>
          </a:p>
          <a:p>
            <a:pPr marL="1333500" lvl="1" indent="-571500" eaLnBrk="1" hangingPunct="1">
              <a:buSzPct val="70000"/>
              <a:buFont typeface="Courier New" panose="02070309020205020404" pitchFamily="49" charset="0"/>
              <a:buChar char="o"/>
            </a:pPr>
            <a:r>
              <a:rPr lang="en-US" altLang="en-US" sz="3600" dirty="0">
                <a:latin typeface="Times New Roman" panose="02020603050405020304" pitchFamily="18" charset="0"/>
                <a:cs typeface="Times New Roman" panose="02020603050405020304" pitchFamily="18" charset="0"/>
              </a:rPr>
              <a:t>Non-voters and “Other” voters were not significantly different than any other voter type (</a:t>
            </a:r>
            <a:r>
              <a:rPr lang="en-US" altLang="en-US" sz="3600" i="1" dirty="0" err="1">
                <a:latin typeface="Times New Roman" panose="02020603050405020304" pitchFamily="18" charset="0"/>
                <a:cs typeface="Times New Roman" panose="02020603050405020304" pitchFamily="18" charset="0"/>
              </a:rPr>
              <a:t>p</a:t>
            </a:r>
            <a:r>
              <a:rPr lang="en-US" altLang="en-US" sz="3600" dirty="0" err="1">
                <a:latin typeface="Times New Roman" panose="02020603050405020304" pitchFamily="18" charset="0"/>
                <a:cs typeface="Times New Roman" panose="02020603050405020304" pitchFamily="18" charset="0"/>
              </a:rPr>
              <a:t>s</a:t>
            </a:r>
            <a:r>
              <a:rPr lang="en-US" altLang="en-US" sz="3600" dirty="0">
                <a:latin typeface="Times New Roman" panose="02020603050405020304" pitchFamily="18" charset="0"/>
                <a:cs typeface="Times New Roman" panose="02020603050405020304" pitchFamily="18" charset="0"/>
              </a:rPr>
              <a:t> &gt; .20).</a:t>
            </a:r>
            <a:endParaRPr lang="en-US" altLang="en-US" sz="3400" dirty="0">
              <a:solidFill>
                <a:srgbClr val="006600"/>
              </a:solidFill>
              <a:latin typeface="Times New Roman" panose="02020603050405020304" pitchFamily="18" charset="0"/>
              <a:cs typeface="Times New Roman" panose="02020603050405020304" pitchFamily="18" charset="0"/>
            </a:endParaRPr>
          </a:p>
          <a:p>
            <a:endParaRPr lang="en-US" dirty="0"/>
          </a:p>
        </p:txBody>
      </p:sp>
      <p:sp>
        <p:nvSpPr>
          <p:cNvPr id="18" name="TextBox 17">
            <a:extLst>
              <a:ext uri="{FF2B5EF4-FFF2-40B4-BE49-F238E27FC236}">
                <a16:creationId xmlns:a16="http://schemas.microsoft.com/office/drawing/2014/main" id="{79432C8E-B763-44EB-9888-48EA2CEB8C91}"/>
              </a:ext>
            </a:extLst>
          </p:cNvPr>
          <p:cNvSpPr txBox="1"/>
          <p:nvPr/>
        </p:nvSpPr>
        <p:spPr>
          <a:xfrm>
            <a:off x="489284" y="15244574"/>
            <a:ext cx="13307349" cy="3729226"/>
          </a:xfrm>
          <a:prstGeom prst="rect">
            <a:avLst/>
          </a:prstGeom>
          <a:noFill/>
        </p:spPr>
        <p:txBody>
          <a:bodyPr wrap="square" rtlCol="0">
            <a:spAutoFit/>
          </a:bodyPr>
          <a:lstStyle/>
          <a:p>
            <a:pPr marL="0" indent="0" algn="ctr">
              <a:spcBef>
                <a:spcPts val="600"/>
              </a:spcBef>
              <a:buNone/>
              <a:tabLst>
                <a:tab pos="457200" algn="l"/>
              </a:tabLst>
            </a:pPr>
            <a:r>
              <a:rPr lang="en-US" sz="4800" b="1" dirty="0">
                <a:latin typeface="Times New Roman" panose="02020603050405020304" pitchFamily="18" charset="0"/>
                <a:cs typeface="Times New Roman" panose="02020603050405020304" pitchFamily="18" charset="0"/>
              </a:rPr>
              <a:t>Hypotheses</a:t>
            </a:r>
          </a:p>
          <a:p>
            <a:pPr marL="473075" indent="-473075">
              <a:spcBef>
                <a:spcPts val="400"/>
              </a:spcBef>
              <a:buFont typeface="Arial" panose="020B0604020202020204" pitchFamily="34" charset="0"/>
              <a:buChar char="•"/>
            </a:pPr>
            <a:r>
              <a:rPr lang="en-US" altLang="en-US" sz="3600" dirty="0">
                <a:latin typeface="Times New Roman" panose="02020603050405020304" pitchFamily="18" charset="0"/>
                <a:cs typeface="Times New Roman" panose="02020603050405020304" pitchFamily="18" charset="0"/>
              </a:rPr>
              <a:t>Trump supporters (but not non-Trump supporters) will be more willing to label groups as un-American after the election as compared to before the election.</a:t>
            </a:r>
          </a:p>
          <a:p>
            <a:pPr marL="473075" indent="-473075" algn="just" eaLnBrk="1" hangingPunct="1">
              <a:spcBef>
                <a:spcPts val="0"/>
              </a:spcBef>
              <a:buFont typeface="Arial" panose="020B0604020202020204" pitchFamily="34" charset="0"/>
              <a:buChar char="•"/>
            </a:pPr>
            <a:r>
              <a:rPr lang="en-US" altLang="en-US" sz="3600" dirty="0">
                <a:latin typeface="Times New Roman" panose="02020603050405020304" pitchFamily="18" charset="0"/>
                <a:cs typeface="Times New Roman" panose="02020603050405020304" pitchFamily="18" charset="0"/>
              </a:rPr>
              <a:t>The above was expected to be especially true for groups targeted by the candidate’s rhetoric.</a:t>
            </a:r>
          </a:p>
        </p:txBody>
      </p:sp>
      <p:sp>
        <p:nvSpPr>
          <p:cNvPr id="9" name="Rounded Rectangle 8"/>
          <p:cNvSpPr/>
          <p:nvPr/>
        </p:nvSpPr>
        <p:spPr bwMode="auto">
          <a:xfrm>
            <a:off x="30484675" y="6928871"/>
            <a:ext cx="6297485" cy="640448"/>
          </a:xfrm>
          <a:prstGeom prst="round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1646238" marR="0" indent="-1646238" algn="l" defTabSz="4389438" rtl="0" eaLnBrk="1" fontAlgn="base" latinLnBrk="0" hangingPunct="1">
              <a:lnSpc>
                <a:spcPct val="100000"/>
              </a:lnSpc>
              <a:spcBef>
                <a:spcPct val="20000"/>
              </a:spcBef>
              <a:spcAft>
                <a:spcPct val="0"/>
              </a:spcAft>
              <a:buClrTx/>
              <a:buSzTx/>
              <a:buFontTx/>
              <a:buNone/>
              <a:tabLst/>
            </a:pPr>
            <a:endParaRPr kumimoji="0" lang="en-US" sz="3800" b="0" i="0" u="none" strike="noStrike" cap="none" normalizeH="0" baseline="0">
              <a:ln>
                <a:noFill/>
              </a:ln>
              <a:solidFill>
                <a:schemeClr val="tx1"/>
              </a:solidFill>
              <a:effectLst/>
              <a:latin typeface="Arial" panose="020B0604020202020204" pitchFamily="34" charset="0"/>
            </a:endParaRPr>
          </a:p>
        </p:txBody>
      </p:sp>
      <p:pic>
        <p:nvPicPr>
          <p:cNvPr id="22" name="Picture 21">
            <a:extLst>
              <a:ext uri="{FF2B5EF4-FFF2-40B4-BE49-F238E27FC236}">
                <a16:creationId xmlns:a16="http://schemas.microsoft.com/office/drawing/2014/main" id="{FC50E9EE-5D98-4DEC-A48E-1F14C8833851}"/>
              </a:ext>
            </a:extLst>
          </p:cNvPr>
          <p:cNvPicPr>
            <a:picLocks noChangeAspect="1"/>
          </p:cNvPicPr>
          <p:nvPr/>
        </p:nvPicPr>
        <p:blipFill>
          <a:blip r:embed="rId7"/>
          <a:stretch>
            <a:fillRect/>
          </a:stretch>
        </p:blipFill>
        <p:spPr>
          <a:xfrm>
            <a:off x="21851913" y="11120788"/>
            <a:ext cx="8305460" cy="5921406"/>
          </a:xfrm>
          <a:prstGeom prst="rect">
            <a:avLst/>
          </a:prstGeom>
        </p:spPr>
      </p:pic>
      <p:sp>
        <p:nvSpPr>
          <p:cNvPr id="24" name="Rectangle: Rounded Corners 23">
            <a:extLst>
              <a:ext uri="{FF2B5EF4-FFF2-40B4-BE49-F238E27FC236}">
                <a16:creationId xmlns:a16="http://schemas.microsoft.com/office/drawing/2014/main" id="{5D1AD1D0-FB94-4E7F-8BC3-20F0944D608C}"/>
              </a:ext>
            </a:extLst>
          </p:cNvPr>
          <p:cNvSpPr/>
          <p:nvPr/>
        </p:nvSpPr>
        <p:spPr bwMode="auto">
          <a:xfrm>
            <a:off x="30374331" y="19274728"/>
            <a:ext cx="13028984" cy="9147872"/>
          </a:xfrm>
          <a:prstGeom prst="round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1646238" marR="0" indent="-1646238" algn="l" defTabSz="4389438" rtl="0" eaLnBrk="1" fontAlgn="base" latinLnBrk="0" hangingPunct="1">
              <a:lnSpc>
                <a:spcPct val="100000"/>
              </a:lnSpc>
              <a:spcBef>
                <a:spcPct val="20000"/>
              </a:spcBef>
              <a:spcAft>
                <a:spcPct val="0"/>
              </a:spcAft>
              <a:buClrTx/>
              <a:buSzTx/>
              <a:buFontTx/>
              <a:buNone/>
              <a:tabLst/>
            </a:pPr>
            <a:endParaRPr kumimoji="0" lang="en-US" sz="3800" b="0" i="0" u="none" strike="noStrike" cap="none" normalizeH="0" baseline="0">
              <a:ln>
                <a:noFill/>
              </a:ln>
              <a:solidFill>
                <a:schemeClr val="tx1"/>
              </a:solidFill>
              <a:effectLst/>
              <a:latin typeface="Arial" panose="020B0604020202020204" pitchFamily="34" charset="0"/>
            </a:endParaRPr>
          </a:p>
        </p:txBody>
      </p:sp>
      <p:sp>
        <p:nvSpPr>
          <p:cNvPr id="35" name="Rounded Rectangle 9">
            <a:extLst>
              <a:ext uri="{FF2B5EF4-FFF2-40B4-BE49-F238E27FC236}">
                <a16:creationId xmlns:a16="http://schemas.microsoft.com/office/drawing/2014/main" id="{FD98D742-27E2-4D1B-99AD-E3A1BC794D59}"/>
              </a:ext>
            </a:extLst>
          </p:cNvPr>
          <p:cNvSpPr/>
          <p:nvPr/>
        </p:nvSpPr>
        <p:spPr bwMode="auto">
          <a:xfrm>
            <a:off x="14098878" y="17233409"/>
            <a:ext cx="15898695" cy="9284191"/>
          </a:xfrm>
          <a:prstGeom prst="roundRect">
            <a:avLst>
              <a:gd name="adj" fmla="val 8040"/>
            </a:avLst>
          </a:prstGeom>
          <a:solidFill>
            <a:srgbClr val="7030A0">
              <a:alpha val="5098"/>
            </a:srgbClr>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646238" marR="0" indent="-1646238" algn="l" defTabSz="4389438" rtl="0" eaLnBrk="1" fontAlgn="base" latinLnBrk="0" hangingPunct="1">
              <a:lnSpc>
                <a:spcPct val="100000"/>
              </a:lnSpc>
              <a:spcBef>
                <a:spcPct val="20000"/>
              </a:spcBef>
              <a:spcAft>
                <a:spcPct val="0"/>
              </a:spcAft>
              <a:buClrTx/>
              <a:buSzTx/>
              <a:buFontTx/>
              <a:buNone/>
              <a:tabLst/>
            </a:pPr>
            <a:endParaRPr kumimoji="0" lang="en-US" sz="3800" b="0" i="0" u="none" strike="noStrike" cap="none" normalizeH="0" baseline="0" dirty="0">
              <a:ln>
                <a:noFill/>
              </a:ln>
              <a:solidFill>
                <a:schemeClr val="tx1"/>
              </a:solidFill>
              <a:effectLst/>
              <a:latin typeface="Arial" panose="020B0604020202020204" pitchFamily="34" charset="0"/>
            </a:endParaRPr>
          </a:p>
        </p:txBody>
      </p:sp>
      <p:sp>
        <p:nvSpPr>
          <p:cNvPr id="44" name="Rectangle: Rounded Corners 43">
            <a:extLst>
              <a:ext uri="{FF2B5EF4-FFF2-40B4-BE49-F238E27FC236}">
                <a16:creationId xmlns:a16="http://schemas.microsoft.com/office/drawing/2014/main" id="{03C5856E-0E63-432D-BCD5-A03DBF505068}"/>
              </a:ext>
            </a:extLst>
          </p:cNvPr>
          <p:cNvSpPr/>
          <p:nvPr/>
        </p:nvSpPr>
        <p:spPr bwMode="auto">
          <a:xfrm>
            <a:off x="178969" y="3019701"/>
            <a:ext cx="13473583" cy="4232634"/>
          </a:xfrm>
          <a:prstGeom prst="roundRect">
            <a:avLst>
              <a:gd name="adj" fmla="val 17350"/>
            </a:avLst>
          </a:prstGeom>
          <a:solidFill>
            <a:srgbClr val="FF0000">
              <a:alpha val="10196"/>
            </a:srgbClr>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646238" marR="0" indent="-1646238" algn="l" defTabSz="4389438" rtl="0" eaLnBrk="1" fontAlgn="base" latinLnBrk="0" hangingPunct="1">
              <a:lnSpc>
                <a:spcPct val="100000"/>
              </a:lnSpc>
              <a:spcBef>
                <a:spcPct val="20000"/>
              </a:spcBef>
              <a:spcAft>
                <a:spcPct val="0"/>
              </a:spcAft>
              <a:buClrTx/>
              <a:buSzTx/>
              <a:buFontTx/>
              <a:buNone/>
              <a:tabLst/>
            </a:pPr>
            <a:endParaRPr kumimoji="0" lang="en-US" sz="3800" b="0" i="0" u="none" strike="noStrike" cap="none" normalizeH="0" baseline="0">
              <a:ln>
                <a:noFill/>
              </a:ln>
              <a:solidFill>
                <a:schemeClr val="tx1"/>
              </a:solidFill>
              <a:effectLst/>
              <a:latin typeface="Arial" panose="020B0604020202020204" pitchFamily="34" charset="0"/>
            </a:endParaRPr>
          </a:p>
        </p:txBody>
      </p:sp>
      <p:sp>
        <p:nvSpPr>
          <p:cNvPr id="45" name="Rectangle: Rounded Corners 44">
            <a:extLst>
              <a:ext uri="{FF2B5EF4-FFF2-40B4-BE49-F238E27FC236}">
                <a16:creationId xmlns:a16="http://schemas.microsoft.com/office/drawing/2014/main" id="{8BB99A36-CD93-4995-A861-79FD13689C71}"/>
              </a:ext>
            </a:extLst>
          </p:cNvPr>
          <p:cNvSpPr/>
          <p:nvPr/>
        </p:nvSpPr>
        <p:spPr bwMode="auto">
          <a:xfrm>
            <a:off x="30177829" y="3019425"/>
            <a:ext cx="13426848" cy="3990975"/>
          </a:xfrm>
          <a:prstGeom prst="roundRect">
            <a:avLst>
              <a:gd name="adj" fmla="val 16011"/>
            </a:avLst>
          </a:prstGeom>
          <a:solidFill>
            <a:srgbClr val="7030A0">
              <a:alpha val="5098"/>
            </a:srgbClr>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646238" marR="0" indent="-1646238" algn="l" defTabSz="4389438" rtl="0" eaLnBrk="1" fontAlgn="base" latinLnBrk="0" hangingPunct="1">
              <a:lnSpc>
                <a:spcPct val="100000"/>
              </a:lnSpc>
              <a:spcBef>
                <a:spcPct val="20000"/>
              </a:spcBef>
              <a:spcAft>
                <a:spcPct val="0"/>
              </a:spcAft>
              <a:buClrTx/>
              <a:buSzTx/>
              <a:buFontTx/>
              <a:buNone/>
              <a:tabLst/>
            </a:pPr>
            <a:endParaRPr kumimoji="0" lang="en-US" sz="3800" b="0" i="0" u="none" strike="noStrike" cap="none" normalizeH="0" baseline="0">
              <a:ln>
                <a:noFill/>
              </a:ln>
              <a:solidFill>
                <a:schemeClr val="tx1"/>
              </a:solidFill>
              <a:effectLst/>
              <a:latin typeface="Arial" panose="020B0604020202020204" pitchFamily="34" charset="0"/>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1646238" marR="0" indent="-1646238" algn="l" defTabSz="4389438" rtl="0" eaLnBrk="1" fontAlgn="base" latinLnBrk="0" hangingPunct="1">
          <a:lnSpc>
            <a:spcPct val="100000"/>
          </a:lnSpc>
          <a:spcBef>
            <a:spcPct val="20000"/>
          </a:spcBef>
          <a:spcAft>
            <a:spcPct val="0"/>
          </a:spcAft>
          <a:buClrTx/>
          <a:buSzTx/>
          <a:buFontTx/>
          <a:buNone/>
          <a:tabLst/>
          <a:defRPr kumimoji="0" lang="en-US" altLang="en-US" sz="3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1646238" marR="0" indent="-1646238" algn="l" defTabSz="4389438" rtl="0" eaLnBrk="1" fontAlgn="base" latinLnBrk="0" hangingPunct="1">
          <a:lnSpc>
            <a:spcPct val="100000"/>
          </a:lnSpc>
          <a:spcBef>
            <a:spcPct val="20000"/>
          </a:spcBef>
          <a:spcAft>
            <a:spcPct val="0"/>
          </a:spcAft>
          <a:buClrTx/>
          <a:buSzTx/>
          <a:buFontTx/>
          <a:buNone/>
          <a:tabLst/>
          <a:defRPr kumimoji="0" lang="en-US" altLang="en-US" sz="3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9143</TotalTime>
  <Words>1486</Words>
  <Application>Microsoft Office PowerPoint</Application>
  <PresentationFormat>Custom</PresentationFormat>
  <Paragraphs>70</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Courier New</vt:lpstr>
      <vt:lpstr>Times New Roman</vt:lpstr>
      <vt:lpstr>Trebuchet MS</vt:lpstr>
      <vt:lpstr>Default Design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Network Composition and Attitude Strength  Authors: Lindsey Clark, Rob Mirable, &amp; Penny S. Visser *affiliations</dc:title>
  <dc:creator>Lindsey Clark</dc:creator>
  <cp:lastModifiedBy>Michaela Sencindiver</cp:lastModifiedBy>
  <cp:revision>226</cp:revision>
  <cp:lastPrinted>2018-02-28T14:44:38Z</cp:lastPrinted>
  <dcterms:created xsi:type="dcterms:W3CDTF">2016-05-26T19:36:14Z</dcterms:created>
  <dcterms:modified xsi:type="dcterms:W3CDTF">2020-05-18T19:50:04Z</dcterms:modified>
</cp:coreProperties>
</file>