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</p:sldIdLst>
  <p:sldSz cx="43891200" cy="32918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20352" userDrawn="1">
          <p15:clr>
            <a:srgbClr val="A4A3A4"/>
          </p15:clr>
        </p15:guide>
        <p15:guide id="4" pos="8544" userDrawn="1">
          <p15:clr>
            <a:srgbClr val="A4A3A4"/>
          </p15:clr>
        </p15:guide>
        <p15:guide id="5" orient="horz" pos="9576" userDrawn="1">
          <p15:clr>
            <a:srgbClr val="A4A3A4"/>
          </p15:clr>
        </p15:guide>
        <p15:guide id="6" pos="14160" userDrawn="1">
          <p15:clr>
            <a:srgbClr val="A4A3A4"/>
          </p15:clr>
        </p15:guide>
        <p15:guide id="7" orient="horz" pos="6024" userDrawn="1">
          <p15:clr>
            <a:srgbClr val="A4A3A4"/>
          </p15:clr>
        </p15:guide>
        <p15:guide id="8" pos="26088" userDrawn="1">
          <p15:clr>
            <a:srgbClr val="A4A3A4"/>
          </p15:clr>
        </p15:guide>
        <p15:guide id="9" orient="horz" pos="14256" userDrawn="1">
          <p15:clr>
            <a:srgbClr val="A4A3A4"/>
          </p15:clr>
        </p15:guide>
        <p15:guide id="10" orient="horz" pos="18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M Goedert" initials="KMG" lastIdx="17" clrIdx="0">
    <p:extLst>
      <p:ext uri="{19B8F6BF-5375-455C-9EA6-DF929625EA0E}">
        <p15:presenceInfo xmlns:p15="http://schemas.microsoft.com/office/powerpoint/2012/main" userId="S::goederke@shu.edu::52de4ad1-1e7a-4981-8539-07d223f0d341" providerId="AD"/>
      </p:ext>
    </p:extLst>
  </p:cmAuthor>
  <p:cmAuthor id="2" name="Natalie J Alessi" initials="NJA" lastIdx="2" clrIdx="1">
    <p:extLst>
      <p:ext uri="{19B8F6BF-5375-455C-9EA6-DF929625EA0E}">
        <p15:presenceInfo xmlns:p15="http://schemas.microsoft.com/office/powerpoint/2012/main" userId="S::alessina@shu.edu::83ab497f-fb44-443d-9400-2b48df7141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/>
    <p:restoredTop sz="95921"/>
  </p:normalViewPr>
  <p:slideViewPr>
    <p:cSldViewPr snapToGrid="0" snapToObjects="1" showGuides="1">
      <p:cViewPr>
        <p:scale>
          <a:sx n="30" d="100"/>
          <a:sy n="30" d="100"/>
        </p:scale>
        <p:origin x="712" y="-1112"/>
      </p:cViewPr>
      <p:guideLst>
        <p:guide orient="horz" pos="4104"/>
        <p:guide pos="20352"/>
        <p:guide pos="8544"/>
        <p:guide orient="horz" pos="9576"/>
        <p:guide pos="14160"/>
        <p:guide orient="horz" pos="6024"/>
        <p:guide pos="26088"/>
        <p:guide orient="horz" pos="14256"/>
        <p:guide orient="horz" pos="18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2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0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0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454F-4700-704F-99D3-4B53F6AEC9CB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3D30-C528-554C-B923-B97F96FB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55EA20-15FD-A245-BA10-E0DF101322F8}"/>
              </a:ext>
            </a:extLst>
          </p:cNvPr>
          <p:cNvSpPr/>
          <p:nvPr/>
        </p:nvSpPr>
        <p:spPr>
          <a:xfrm>
            <a:off x="12832907" y="18860438"/>
            <a:ext cx="17674583" cy="13408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F1B3F-DBFB-C247-801B-0C6619E81DF3}"/>
              </a:ext>
            </a:extLst>
          </p:cNvPr>
          <p:cNvSpPr/>
          <p:nvPr/>
        </p:nvSpPr>
        <p:spPr>
          <a:xfrm>
            <a:off x="13436705" y="18916815"/>
            <a:ext cx="16544063" cy="1344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A24E5-C4E9-3743-866B-C076C00C463D}"/>
              </a:ext>
            </a:extLst>
          </p:cNvPr>
          <p:cNvSpPr txBox="1"/>
          <p:nvPr/>
        </p:nvSpPr>
        <p:spPr>
          <a:xfrm>
            <a:off x="13145096" y="22780200"/>
            <a:ext cx="1090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No Influence of Cognitive Demand Manipulations: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C30F247-F82B-2B4A-BCB5-314DDF4B4D42}"/>
              </a:ext>
            </a:extLst>
          </p:cNvPr>
          <p:cNvSpPr txBox="1"/>
          <p:nvPr/>
        </p:nvSpPr>
        <p:spPr>
          <a:xfrm>
            <a:off x="13106516" y="23426531"/>
            <a:ext cx="1747380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u="sng" dirty="0"/>
              <a:t>Amount of cases (left):</a:t>
            </a:r>
            <a:r>
              <a:rPr lang="en-US" sz="3500" dirty="0"/>
              <a:t> No difference between 72 and 24 cases  (</a:t>
            </a:r>
            <a:r>
              <a:rPr lang="en-US" sz="3500" i="1" dirty="0"/>
              <a:t>p</a:t>
            </a:r>
            <a:r>
              <a:rPr lang="en-US" sz="3500" dirty="0"/>
              <a:t> = .051 </a:t>
            </a:r>
            <a:r>
              <a:rPr lang="en-US" sz="3500" i="1" dirty="0"/>
              <a:t>d</a:t>
            </a:r>
            <a:r>
              <a:rPr lang="en-US" sz="3500" dirty="0"/>
              <a:t> = .139).</a:t>
            </a:r>
            <a:endParaRPr lang="en-US" sz="35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u="sng" dirty="0"/>
              <a:t>Time (right)</a:t>
            </a:r>
            <a:r>
              <a:rPr lang="en-US" sz="3500" dirty="0"/>
              <a:t>: No difference between the 10 and 2.5 seconds participants (</a:t>
            </a:r>
            <a:r>
              <a:rPr lang="en-US" sz="3500" i="1" dirty="0"/>
              <a:t>p</a:t>
            </a:r>
            <a:r>
              <a:rPr lang="en-US" sz="3500" dirty="0"/>
              <a:t> = .658, , </a:t>
            </a:r>
            <a:r>
              <a:rPr lang="en-US" sz="3500" i="1" dirty="0"/>
              <a:t>d</a:t>
            </a:r>
            <a:r>
              <a:rPr lang="en-US" sz="3500" dirty="0"/>
              <a:t> = .036).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9172E80-627C-5249-88BA-9385EE42E546}"/>
              </a:ext>
            </a:extLst>
          </p:cNvPr>
          <p:cNvSpPr txBox="1"/>
          <p:nvPr/>
        </p:nvSpPr>
        <p:spPr>
          <a:xfrm>
            <a:off x="13192613" y="31216402"/>
            <a:ext cx="144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bars indicate standard error of the mean (SEM) </a:t>
            </a:r>
          </a:p>
          <a:p>
            <a:r>
              <a:rPr lang="en-US" sz="2400" dirty="0"/>
              <a:t>MD = Mean Difference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7D6EEC6-9C28-AB4B-9F0B-BB211CB1D913}"/>
              </a:ext>
            </a:extLst>
          </p:cNvPr>
          <p:cNvSpPr txBox="1"/>
          <p:nvPr/>
        </p:nvSpPr>
        <p:spPr>
          <a:xfrm>
            <a:off x="16783075" y="19438025"/>
            <a:ext cx="63588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Overall Outcome Density Effect</a:t>
            </a:r>
            <a:endParaRPr lang="en-US" sz="3200" b="1" u="sng" dirty="0"/>
          </a:p>
          <a:p>
            <a:r>
              <a:rPr lang="en-US" sz="3400" dirty="0"/>
              <a:t>Minerals judged more causal when probability of outcome high vs. low (</a:t>
            </a:r>
            <a:r>
              <a:rPr lang="en-US" sz="3400" i="1" dirty="0"/>
              <a:t>p</a:t>
            </a:r>
            <a:r>
              <a:rPr lang="en-US" sz="3400" dirty="0"/>
              <a:t> &lt; .001, </a:t>
            </a:r>
            <a:r>
              <a:rPr lang="en-US" sz="3400" i="1" dirty="0"/>
              <a:t>d</a:t>
            </a:r>
            <a:r>
              <a:rPr lang="en-US" sz="3400" dirty="0"/>
              <a:t> = 0.62).</a:t>
            </a:r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49EF39-5E94-ED42-89CC-D51498A4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757" y="24840170"/>
            <a:ext cx="10116392" cy="6314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98A93EFC-856C-A84E-ABDE-9BB6EEC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439" y="24840170"/>
            <a:ext cx="10212871" cy="6314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595EA6-772E-A74C-8AD2-0BAFD6D77D97}"/>
              </a:ext>
            </a:extLst>
          </p:cNvPr>
          <p:cNvSpPr/>
          <p:nvPr/>
        </p:nvSpPr>
        <p:spPr>
          <a:xfrm>
            <a:off x="31002928" y="6228563"/>
            <a:ext cx="12057964" cy="10733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14074-36F9-B847-9E5A-515EF2D04DD9}"/>
              </a:ext>
            </a:extLst>
          </p:cNvPr>
          <p:cNvSpPr/>
          <p:nvPr/>
        </p:nvSpPr>
        <p:spPr>
          <a:xfrm>
            <a:off x="32428635" y="6274042"/>
            <a:ext cx="9405257" cy="123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(cont.)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4CF16-9139-C746-A731-9BA695479FE1}"/>
              </a:ext>
            </a:extLst>
          </p:cNvPr>
          <p:cNvSpPr txBox="1"/>
          <p:nvPr/>
        </p:nvSpPr>
        <p:spPr>
          <a:xfrm>
            <a:off x="31324079" y="7761942"/>
            <a:ext cx="1173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Greater Outcome Density Effect for Preventive Contingency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6B785F7-FE45-9041-ACF0-22F58010608F}"/>
              </a:ext>
            </a:extLst>
          </p:cNvPr>
          <p:cNvSpPr txBox="1"/>
          <p:nvPr/>
        </p:nvSpPr>
        <p:spPr>
          <a:xfrm>
            <a:off x="31549718" y="15502151"/>
            <a:ext cx="107158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Error bars indicate standard error of the mean (SEM) </a:t>
            </a:r>
          </a:p>
          <a:p>
            <a:r>
              <a:rPr lang="en-US" sz="2500" dirty="0"/>
              <a:t>MD = Mean Difference</a:t>
            </a:r>
          </a:p>
          <a:p>
            <a:r>
              <a:rPr lang="en-US" sz="2500" dirty="0"/>
              <a:t>*</a:t>
            </a:r>
            <a:r>
              <a:rPr lang="en-US" sz="2500" i="1" dirty="0"/>
              <a:t>p</a:t>
            </a:r>
            <a:r>
              <a:rPr lang="en-US" sz="2500" dirty="0"/>
              <a:t>&lt;0.01, **</a:t>
            </a:r>
            <a:r>
              <a:rPr lang="en-US" sz="2500" i="1" dirty="0"/>
              <a:t>p</a:t>
            </a:r>
            <a:r>
              <a:rPr lang="en-US" sz="2500" dirty="0"/>
              <a:t>&lt;0.001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B3B3DE6E-9614-7045-9BEA-3894BED6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689" y="8683306"/>
            <a:ext cx="10881956" cy="67279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7" name="Left Bracket 186">
            <a:extLst>
              <a:ext uri="{FF2B5EF4-FFF2-40B4-BE49-F238E27FC236}">
                <a16:creationId xmlns:a16="http://schemas.microsoft.com/office/drawing/2014/main" id="{503A673D-9983-4248-B1C5-CF3ABD635889}"/>
              </a:ext>
            </a:extLst>
          </p:cNvPr>
          <p:cNvSpPr/>
          <p:nvPr/>
        </p:nvSpPr>
        <p:spPr>
          <a:xfrm rot="5400000">
            <a:off x="39401939" y="9032107"/>
            <a:ext cx="343994" cy="159881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Left Bracket 185">
            <a:extLst>
              <a:ext uri="{FF2B5EF4-FFF2-40B4-BE49-F238E27FC236}">
                <a16:creationId xmlns:a16="http://schemas.microsoft.com/office/drawing/2014/main" id="{6BA898A3-A22E-5C45-809C-630F424CD40F}"/>
              </a:ext>
            </a:extLst>
          </p:cNvPr>
          <p:cNvSpPr/>
          <p:nvPr/>
        </p:nvSpPr>
        <p:spPr>
          <a:xfrm rot="5400000">
            <a:off x="38466101" y="7297642"/>
            <a:ext cx="364261" cy="383989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C03AE7F0-BB51-EF42-A58A-A2285F390121}"/>
              </a:ext>
            </a:extLst>
          </p:cNvPr>
          <p:cNvSpPr txBox="1"/>
          <p:nvPr/>
        </p:nvSpPr>
        <p:spPr>
          <a:xfrm>
            <a:off x="39221739" y="9391843"/>
            <a:ext cx="73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F14164D-A929-7140-977D-59641DA23902}"/>
              </a:ext>
            </a:extLst>
          </p:cNvPr>
          <p:cNvSpPr txBox="1"/>
          <p:nvPr/>
        </p:nvSpPr>
        <p:spPr>
          <a:xfrm>
            <a:off x="38282887" y="8748696"/>
            <a:ext cx="73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**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0FD5FDD-E67C-8A4F-8238-0F68FC1C1229}"/>
              </a:ext>
            </a:extLst>
          </p:cNvPr>
          <p:cNvSpPr/>
          <p:nvPr/>
        </p:nvSpPr>
        <p:spPr>
          <a:xfrm>
            <a:off x="877792" y="27415448"/>
            <a:ext cx="11484208" cy="48536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67A5B3C-2792-9D41-873E-F9729AB0B0CF}"/>
              </a:ext>
            </a:extLst>
          </p:cNvPr>
          <p:cNvSpPr/>
          <p:nvPr/>
        </p:nvSpPr>
        <p:spPr>
          <a:xfrm>
            <a:off x="31012982" y="17167141"/>
            <a:ext cx="12088195" cy="98793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22F7A-68A9-734C-83EA-53F105A2E310}"/>
              </a:ext>
            </a:extLst>
          </p:cNvPr>
          <p:cNvSpPr/>
          <p:nvPr/>
        </p:nvSpPr>
        <p:spPr>
          <a:xfrm>
            <a:off x="830308" y="6228562"/>
            <a:ext cx="11497107" cy="209055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9603B3-5126-9B48-8B44-E6288D9EA231}"/>
              </a:ext>
            </a:extLst>
          </p:cNvPr>
          <p:cNvSpPr/>
          <p:nvPr/>
        </p:nvSpPr>
        <p:spPr>
          <a:xfrm>
            <a:off x="31012982" y="27265455"/>
            <a:ext cx="12088195" cy="5003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2EC91F-0F92-9148-8CE2-48431A363B82}"/>
              </a:ext>
            </a:extLst>
          </p:cNvPr>
          <p:cNvSpPr/>
          <p:nvPr/>
        </p:nvSpPr>
        <p:spPr>
          <a:xfrm>
            <a:off x="12832906" y="6228562"/>
            <a:ext cx="17701713" cy="12385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40FD9-22F2-0449-A089-6761F87A1733}"/>
              </a:ext>
            </a:extLst>
          </p:cNvPr>
          <p:cNvSpPr txBox="1"/>
          <p:nvPr/>
        </p:nvSpPr>
        <p:spPr>
          <a:xfrm>
            <a:off x="6550080" y="1248959"/>
            <a:ext cx="3079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Heuristics in Causal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69D90-D686-914D-9BF6-885D45938309}"/>
              </a:ext>
            </a:extLst>
          </p:cNvPr>
          <p:cNvSpPr txBox="1"/>
          <p:nvPr/>
        </p:nvSpPr>
        <p:spPr>
          <a:xfrm>
            <a:off x="7553129" y="3302447"/>
            <a:ext cx="28784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Natalie J. Alessi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Ciara Willett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Amber Benevento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Angelina DeModna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Atley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Fortney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Taylor Heuer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Katharine Laplaski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Kelly M. Murphy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Harshal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Patel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Donald Regan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, Kelly M. Goedert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25F36-E93E-1241-AAF4-ECA51F17212A}"/>
              </a:ext>
            </a:extLst>
          </p:cNvPr>
          <p:cNvSpPr/>
          <p:nvPr/>
        </p:nvSpPr>
        <p:spPr>
          <a:xfrm>
            <a:off x="1799902" y="6506690"/>
            <a:ext cx="9405257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84FA5-F49A-C945-BB00-475C7855A5A5}"/>
              </a:ext>
            </a:extLst>
          </p:cNvPr>
          <p:cNvSpPr/>
          <p:nvPr/>
        </p:nvSpPr>
        <p:spPr>
          <a:xfrm>
            <a:off x="13673561" y="6406213"/>
            <a:ext cx="16544064" cy="1263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each trial: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BD1731E-BAAA-9C4D-923A-F31B6DA06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0" y="1072908"/>
            <a:ext cx="5717220" cy="362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1B19CA-B048-CD47-B47C-072CF2D14345}"/>
              </a:ext>
            </a:extLst>
          </p:cNvPr>
          <p:cNvSpPr/>
          <p:nvPr/>
        </p:nvSpPr>
        <p:spPr>
          <a:xfrm>
            <a:off x="32428635" y="27340149"/>
            <a:ext cx="9405257" cy="123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CD35C-EA52-5B4F-BFB3-DA2E388C7B69}"/>
              </a:ext>
            </a:extLst>
          </p:cNvPr>
          <p:cNvSpPr txBox="1"/>
          <p:nvPr/>
        </p:nvSpPr>
        <p:spPr>
          <a:xfrm>
            <a:off x="13740696" y="4964404"/>
            <a:ext cx="163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Seton Hall University</a:t>
            </a:r>
            <a:r>
              <a:rPr lang="en-US" sz="3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&amp; University of Pittsburgh</a:t>
            </a:r>
            <a:r>
              <a:rPr lang="en-US" sz="3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96564-C60A-674B-999F-42A7AA1ECBAB}"/>
              </a:ext>
            </a:extLst>
          </p:cNvPr>
          <p:cNvSpPr txBox="1"/>
          <p:nvPr/>
        </p:nvSpPr>
        <p:spPr>
          <a:xfrm>
            <a:off x="1316551" y="11348630"/>
            <a:ext cx="107224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One common phenomenon in causal reasoning is the </a:t>
            </a:r>
            <a:r>
              <a:rPr lang="en-US" sz="3400" b="1" u="sng" dirty="0"/>
              <a:t>outcome density effect</a:t>
            </a:r>
          </a:p>
          <a:p>
            <a:endParaRPr lang="en-US" sz="3400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/>
              <a:t>As the probability of the outcome increases, people increase their causal strength judgments, even when the contingency or correlation between the cause and effect remains constant.</a:t>
            </a:r>
            <a:r>
              <a:rPr lang="en-US" sz="3400" baseline="30000" dirty="0"/>
              <a:t>5</a:t>
            </a:r>
            <a:endParaRPr lang="en-US" sz="3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3615B90-0C99-F94A-A9C0-B4BB1AC0A3CB}"/>
              </a:ext>
            </a:extLst>
          </p:cNvPr>
          <p:cNvSpPr txBox="1">
            <a:spLocks/>
          </p:cNvSpPr>
          <p:nvPr/>
        </p:nvSpPr>
        <p:spPr>
          <a:xfrm>
            <a:off x="3604651" y="15294147"/>
            <a:ext cx="5722856" cy="68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u="sng" dirty="0"/>
              <a:t>Illustrating Outcome Density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FE875F6-382C-2B42-82E4-0858E4A07F4B}"/>
              </a:ext>
            </a:extLst>
          </p:cNvPr>
          <p:cNvSpPr txBox="1"/>
          <p:nvPr/>
        </p:nvSpPr>
        <p:spPr>
          <a:xfrm>
            <a:off x="1073540" y="28440063"/>
            <a:ext cx="10953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400" b="1" dirty="0"/>
              <a:t>Procedure</a:t>
            </a:r>
            <a:r>
              <a:rPr lang="en-US" sz="3400" dirty="0"/>
              <a:t> </a:t>
            </a:r>
          </a:p>
          <a:p>
            <a:pPr fontAlgn="base"/>
            <a:r>
              <a:rPr lang="en-US" sz="3400" dirty="0"/>
              <a:t>Participants (N = 125) imagined working for a pharmaceutical company investigating whether different minerals cause headaches as a side effect. </a:t>
            </a:r>
            <a:r>
              <a:rPr lang="en-US" sz="3400" dirty="0">
                <a:solidFill>
                  <a:prstClr val="black"/>
                </a:solidFill>
              </a:rPr>
              <a:t>Participants saw fictional data about people who had received or had not received the mineral. Participants saw 16 trials total. </a:t>
            </a:r>
            <a:endParaRPr lang="en-US" sz="3400" dirty="0"/>
          </a:p>
          <a:p>
            <a:pPr fontAlgn="base"/>
            <a:endParaRPr lang="en-US" sz="33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3F265F-78B5-1049-A193-39029A02F4B3}"/>
              </a:ext>
            </a:extLst>
          </p:cNvPr>
          <p:cNvSpPr txBox="1"/>
          <p:nvPr/>
        </p:nvSpPr>
        <p:spPr>
          <a:xfrm>
            <a:off x="1259088" y="23953493"/>
            <a:ext cx="10230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Hypothesis: </a:t>
            </a:r>
          </a:p>
          <a:p>
            <a:r>
              <a:rPr lang="en-US" sz="3600" b="1" dirty="0"/>
              <a:t>If outcome density behaves like a heuristic, limited time and an increase in amount of cases to be processed will lead to an increased outcome density effect.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21C9404-AFEE-3744-A86C-EF7CF9E2465B}"/>
              </a:ext>
            </a:extLst>
          </p:cNvPr>
          <p:cNvSpPr txBox="1"/>
          <p:nvPr/>
        </p:nvSpPr>
        <p:spPr>
          <a:xfrm>
            <a:off x="13145096" y="15644063"/>
            <a:ext cx="1662844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u="sng" dirty="0"/>
              <a:t>Time</a:t>
            </a:r>
            <a:r>
              <a:rPr lang="en-US" sz="3500" b="1" dirty="0"/>
              <a:t>: </a:t>
            </a:r>
            <a:r>
              <a:rPr lang="en-US" sz="3500" dirty="0"/>
              <a:t>participants saw stimuli for 2.5 sec or 10 sec (between-groups)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u="sng" dirty="0"/>
              <a:t>Amount of information to be process</a:t>
            </a:r>
            <a:r>
              <a:rPr lang="en-US" sz="3500" u="sng" dirty="0"/>
              <a:t>:</a:t>
            </a:r>
            <a:r>
              <a:rPr lang="en-US" sz="3500" dirty="0"/>
              <a:t> half trials had lots of information (72 cases) and half had small amount of information (32 cases)</a:t>
            </a:r>
            <a:endParaRPr lang="en-US" sz="35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u="sng" dirty="0"/>
              <a:t>Contingency</a:t>
            </a:r>
            <a:r>
              <a:rPr lang="en-US" sz="3500" dirty="0"/>
              <a:t>: each trial was generative, non-contingent, or preventive (within-groups)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7A68CE-D349-0647-A2E9-89B3E6000A09}"/>
              </a:ext>
            </a:extLst>
          </p:cNvPr>
          <p:cNvSpPr txBox="1"/>
          <p:nvPr/>
        </p:nvSpPr>
        <p:spPr>
          <a:xfrm>
            <a:off x="13235626" y="14759530"/>
            <a:ext cx="75544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/>
              <a:t>Design: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4110D5F-17DF-0A43-AAAA-C22E808291D3}"/>
              </a:ext>
            </a:extLst>
          </p:cNvPr>
          <p:cNvSpPr txBox="1"/>
          <p:nvPr/>
        </p:nvSpPr>
        <p:spPr>
          <a:xfrm>
            <a:off x="23097340" y="8071623"/>
            <a:ext cx="647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Followed by a causal judgment on the following scale: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F386655-D51F-524D-B07F-E84B8A6E43E2}"/>
              </a:ext>
            </a:extLst>
          </p:cNvPr>
          <p:cNvSpPr/>
          <p:nvPr/>
        </p:nvSpPr>
        <p:spPr>
          <a:xfrm>
            <a:off x="32175638" y="17348924"/>
            <a:ext cx="9405257" cy="123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749CB0F-1344-CD4B-A0C8-D0D3ADFC1E3A}"/>
              </a:ext>
            </a:extLst>
          </p:cNvPr>
          <p:cNvSpPr txBox="1"/>
          <p:nvPr/>
        </p:nvSpPr>
        <p:spPr>
          <a:xfrm>
            <a:off x="31453948" y="19198831"/>
            <a:ext cx="112450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No difference with increased cognitive demand (time-pressure and amount of cases)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dirty="0"/>
              <a:t>No indication that outcome density is a heuristic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9C4077E-E63D-584D-91E2-6C300AE5C705}"/>
              </a:ext>
            </a:extLst>
          </p:cNvPr>
          <p:cNvSpPr txBox="1"/>
          <p:nvPr/>
        </p:nvSpPr>
        <p:spPr>
          <a:xfrm>
            <a:off x="31503627" y="21065684"/>
            <a:ext cx="10970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Then, what is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It may be a more central part of causal inference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D25560-50C9-DB40-8E58-A8103D63244A}"/>
              </a:ext>
            </a:extLst>
          </p:cNvPr>
          <p:cNvSpPr txBox="1"/>
          <p:nvPr/>
        </p:nvSpPr>
        <p:spPr>
          <a:xfrm>
            <a:off x="31503627" y="23643870"/>
            <a:ext cx="113269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Preventive judgments &gt; Noncontingent = Generative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Preventive judgments may be more difficult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Future experiments should further examine preventive judgments’ influence on the outcome density effect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400" dirty="0"/>
              <a:t>Possibly manipulating the strength of the preventive relationship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286C023-51FB-204F-8985-58346FDEF757}"/>
              </a:ext>
            </a:extLst>
          </p:cNvPr>
          <p:cNvSpPr/>
          <p:nvPr/>
        </p:nvSpPr>
        <p:spPr>
          <a:xfrm>
            <a:off x="1885579" y="27519269"/>
            <a:ext cx="9405257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pic>
        <p:nvPicPr>
          <p:cNvPr id="126" name="Picture 125" descr="A close up of a mans face&#10;&#10;Description automatically generated">
            <a:extLst>
              <a:ext uri="{FF2B5EF4-FFF2-40B4-BE49-F238E27FC236}">
                <a16:creationId xmlns:a16="http://schemas.microsoft.com/office/drawing/2014/main" id="{F87CDAD0-F1CD-4342-ABA6-FC7EF4608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219" y="18001095"/>
            <a:ext cx="855123" cy="771288"/>
          </a:xfrm>
          <a:prstGeom prst="rect">
            <a:avLst/>
          </a:prstGeom>
        </p:spPr>
      </p:pic>
      <p:pic>
        <p:nvPicPr>
          <p:cNvPr id="128" name="Picture 1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4E06FD-EAC6-3747-B14A-2B6EFD7A4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336" y="18021488"/>
            <a:ext cx="922192" cy="771287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97023B65-CFA7-BC4C-9379-35AB62A878A6}"/>
              </a:ext>
            </a:extLst>
          </p:cNvPr>
          <p:cNvSpPr txBox="1"/>
          <p:nvPr/>
        </p:nvSpPr>
        <p:spPr>
          <a:xfrm>
            <a:off x="2885528" y="18081376"/>
            <a:ext cx="3081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No headache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03D3FE2-F060-D042-BCFC-16442B0E2485}"/>
              </a:ext>
            </a:extLst>
          </p:cNvPr>
          <p:cNvSpPr txBox="1"/>
          <p:nvPr/>
        </p:nvSpPr>
        <p:spPr>
          <a:xfrm>
            <a:off x="8029342" y="18089999"/>
            <a:ext cx="3081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= Headache</a:t>
            </a:r>
          </a:p>
        </p:txBody>
      </p:sp>
      <p:pic>
        <p:nvPicPr>
          <p:cNvPr id="132" name="Picture 131" descr="A picture containing food&#10;&#10;Description automatically generated">
            <a:extLst>
              <a:ext uri="{FF2B5EF4-FFF2-40B4-BE49-F238E27FC236}">
                <a16:creationId xmlns:a16="http://schemas.microsoft.com/office/drawing/2014/main" id="{DBDB361A-70BC-2C40-BECD-7146B01AA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8526" y="9210361"/>
            <a:ext cx="6419621" cy="2927766"/>
          </a:xfrm>
          <a:prstGeom prst="rect">
            <a:avLst/>
          </a:prstGeom>
        </p:spPr>
      </p:pic>
      <p:pic>
        <p:nvPicPr>
          <p:cNvPr id="134" name="Picture 133" descr="A glass with a blue background&#10;&#10;Description automatically generated">
            <a:extLst>
              <a:ext uri="{FF2B5EF4-FFF2-40B4-BE49-F238E27FC236}">
                <a16:creationId xmlns:a16="http://schemas.microsoft.com/office/drawing/2014/main" id="{F166B4DF-8CD8-FB4C-836B-931E20149F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03941" y="8020976"/>
            <a:ext cx="1065028" cy="1006671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17E36590-0404-A549-A126-B90528CC73A6}"/>
              </a:ext>
            </a:extLst>
          </p:cNvPr>
          <p:cNvSpPr/>
          <p:nvPr/>
        </p:nvSpPr>
        <p:spPr>
          <a:xfrm>
            <a:off x="17459784" y="7799596"/>
            <a:ext cx="2224488" cy="13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Mineral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67196A0-4FCC-1843-A332-AA76361D94D9}"/>
              </a:ext>
            </a:extLst>
          </p:cNvPr>
          <p:cNvSpPr/>
          <p:nvPr/>
        </p:nvSpPr>
        <p:spPr>
          <a:xfrm>
            <a:off x="13928309" y="7816127"/>
            <a:ext cx="2975364" cy="131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= No Mineral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3077FCF-B188-D847-A5BD-589CA43D0817}"/>
              </a:ext>
            </a:extLst>
          </p:cNvPr>
          <p:cNvSpPr txBox="1"/>
          <p:nvPr/>
        </p:nvSpPr>
        <p:spPr>
          <a:xfrm>
            <a:off x="13436705" y="13097768"/>
            <a:ext cx="17017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500" b="1" dirty="0">
                <a:solidFill>
                  <a:prstClr val="black"/>
                </a:solidFill>
              </a:rPr>
              <a:t>Dependent Variable – Magnitude of Outcome Density Effect – </a:t>
            </a:r>
            <a:r>
              <a:rPr lang="en-US" sz="3500" dirty="0">
                <a:solidFill>
                  <a:prstClr val="black"/>
                </a:solidFill>
              </a:rPr>
              <a:t>Computed as judgment when outcome density was high minus when it was low. Values greater than zero indicate an outcome density effect. </a:t>
            </a:r>
            <a:endParaRPr lang="en-US" sz="3500" dirty="0"/>
          </a:p>
        </p:txBody>
      </p:sp>
      <p:sp>
        <p:nvSpPr>
          <p:cNvPr id="142" name="Right Arrow 141">
            <a:extLst>
              <a:ext uri="{FF2B5EF4-FFF2-40B4-BE49-F238E27FC236}">
                <a16:creationId xmlns:a16="http://schemas.microsoft.com/office/drawing/2014/main" id="{8B960FB6-D0ED-B641-A1E4-74084D6CF0A5}"/>
              </a:ext>
            </a:extLst>
          </p:cNvPr>
          <p:cNvSpPr/>
          <p:nvPr/>
        </p:nvSpPr>
        <p:spPr>
          <a:xfrm>
            <a:off x="20829002" y="9911402"/>
            <a:ext cx="1469533" cy="88271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489B5AC-10B7-0846-AF93-A7157227B357}"/>
              </a:ext>
            </a:extLst>
          </p:cNvPr>
          <p:cNvCxnSpPr/>
          <p:nvPr/>
        </p:nvCxnSpPr>
        <p:spPr>
          <a:xfrm flipV="1">
            <a:off x="23097340" y="9889344"/>
            <a:ext cx="6779621" cy="44118"/>
          </a:xfrm>
          <a:prstGeom prst="straightConnector1">
            <a:avLst/>
          </a:prstGeom>
          <a:ln w="952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298B882D-7F9C-F843-992B-1E36DC5CCF1D}"/>
              </a:ext>
            </a:extLst>
          </p:cNvPr>
          <p:cNvSpPr txBox="1"/>
          <p:nvPr/>
        </p:nvSpPr>
        <p:spPr>
          <a:xfrm>
            <a:off x="26245850" y="10169086"/>
            <a:ext cx="48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15EA7E3-9FE3-324F-BCC0-9A1C0E494C52}"/>
              </a:ext>
            </a:extLst>
          </p:cNvPr>
          <p:cNvCxnSpPr/>
          <p:nvPr/>
        </p:nvCxnSpPr>
        <p:spPr>
          <a:xfrm>
            <a:off x="26487150" y="9803312"/>
            <a:ext cx="0" cy="39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294923F-5A90-6A45-8919-C3C2C8C08898}"/>
              </a:ext>
            </a:extLst>
          </p:cNvPr>
          <p:cNvCxnSpPr>
            <a:cxnSpLocks/>
          </p:cNvCxnSpPr>
          <p:nvPr/>
        </p:nvCxnSpPr>
        <p:spPr>
          <a:xfrm>
            <a:off x="29290863" y="9715127"/>
            <a:ext cx="0" cy="39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9211746-CBDA-BC4C-87DF-1B349B32099B}"/>
              </a:ext>
            </a:extLst>
          </p:cNvPr>
          <p:cNvCxnSpPr/>
          <p:nvPr/>
        </p:nvCxnSpPr>
        <p:spPr>
          <a:xfrm>
            <a:off x="23726491" y="9747004"/>
            <a:ext cx="0" cy="39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073F1AFC-7CFC-1C4B-BC44-3888AA056359}"/>
              </a:ext>
            </a:extLst>
          </p:cNvPr>
          <p:cNvSpPr txBox="1"/>
          <p:nvPr/>
        </p:nvSpPr>
        <p:spPr>
          <a:xfrm>
            <a:off x="28877165" y="10175179"/>
            <a:ext cx="827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100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9E9B53A-5BFA-BC44-AE2A-30CD2F8CAAF6}"/>
              </a:ext>
            </a:extLst>
          </p:cNvPr>
          <p:cNvSpPr txBox="1"/>
          <p:nvPr/>
        </p:nvSpPr>
        <p:spPr>
          <a:xfrm>
            <a:off x="23226536" y="10175179"/>
            <a:ext cx="999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-100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B13A49D-4C08-164D-8DD9-C430A1D7AA82}"/>
              </a:ext>
            </a:extLst>
          </p:cNvPr>
          <p:cNvSpPr txBox="1"/>
          <p:nvPr/>
        </p:nvSpPr>
        <p:spPr>
          <a:xfrm>
            <a:off x="25308480" y="10785594"/>
            <a:ext cx="2341722" cy="1009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No contingency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8736970-A1C8-DA42-A1BF-F4CA7AE2732A}"/>
              </a:ext>
            </a:extLst>
          </p:cNvPr>
          <p:cNvSpPr txBox="1"/>
          <p:nvPr/>
        </p:nvSpPr>
        <p:spPr>
          <a:xfrm>
            <a:off x="28077126" y="10773789"/>
            <a:ext cx="2341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Perfectly Generative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0FB5385-47B0-0C46-801A-4AAFAA282004}"/>
              </a:ext>
            </a:extLst>
          </p:cNvPr>
          <p:cNvSpPr txBox="1"/>
          <p:nvPr/>
        </p:nvSpPr>
        <p:spPr>
          <a:xfrm>
            <a:off x="22539834" y="10773789"/>
            <a:ext cx="2341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Perfectly Preventive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EF1755D9-CF42-8548-98FE-C0D41263D0C8}"/>
              </a:ext>
            </a:extLst>
          </p:cNvPr>
          <p:cNvSpPr/>
          <p:nvPr/>
        </p:nvSpPr>
        <p:spPr>
          <a:xfrm>
            <a:off x="1291568" y="7669639"/>
            <a:ext cx="105939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People often rely on heuristics, or reasoning shortcuts</a:t>
            </a:r>
            <a:r>
              <a:rPr lang="en-US" sz="3400" baseline="30000" dirty="0"/>
              <a:t>1 </a:t>
            </a:r>
            <a:r>
              <a:rPr lang="en-US" sz="3400" dirty="0"/>
              <a:t> when reasoning or making decisions in cognitively demanding situations, such as:</a:t>
            </a:r>
          </a:p>
          <a:p>
            <a:endParaRPr lang="en-US" sz="3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/>
              <a:t>Increased </a:t>
            </a:r>
            <a:r>
              <a:rPr lang="en-US" sz="3400" u="sng" dirty="0"/>
              <a:t>time-pressure</a:t>
            </a:r>
            <a:r>
              <a:rPr lang="en-US" sz="3400" dirty="0"/>
              <a:t> to make a judgment</a:t>
            </a:r>
            <a:r>
              <a:rPr lang="en-US" sz="3400" baseline="30000" dirty="0"/>
              <a:t>2 </a:t>
            </a:r>
            <a:endParaRPr lang="en-US" sz="3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400" dirty="0"/>
              <a:t>Increased </a:t>
            </a:r>
            <a:r>
              <a:rPr lang="en-US" sz="3400" u="sng" dirty="0"/>
              <a:t>amount of information</a:t>
            </a:r>
            <a:r>
              <a:rPr lang="en-US" sz="3400" dirty="0"/>
              <a:t> to be processed</a:t>
            </a:r>
            <a:r>
              <a:rPr lang="en-US" sz="3400" baseline="30000" dirty="0"/>
              <a:t>3, 4</a:t>
            </a:r>
            <a:endParaRPr lang="en-US" sz="3400" dirty="0"/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819DA1A1-99FC-2D4F-A884-300A05E4E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75" y="20929755"/>
            <a:ext cx="6311304" cy="973494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F38DA154-6E15-1648-804B-D393B73B4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66" y="19568063"/>
            <a:ext cx="6311303" cy="1000573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F7B7CF13-A1A0-3442-A335-635121F3EE1E}"/>
              </a:ext>
            </a:extLst>
          </p:cNvPr>
          <p:cNvSpPr txBox="1"/>
          <p:nvPr/>
        </p:nvSpPr>
        <p:spPr>
          <a:xfrm>
            <a:off x="1507987" y="19803737"/>
            <a:ext cx="21673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Mineral A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3E604AA-4F20-D242-A156-2D4A8050EADB}"/>
              </a:ext>
            </a:extLst>
          </p:cNvPr>
          <p:cNvSpPr txBox="1"/>
          <p:nvPr/>
        </p:nvSpPr>
        <p:spPr>
          <a:xfrm>
            <a:off x="6066777" y="19005861"/>
            <a:ext cx="2167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No Mineral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A311204C-AF32-714D-BA7C-94E28F0F1BF4}"/>
              </a:ext>
            </a:extLst>
          </p:cNvPr>
          <p:cNvSpPr txBox="1"/>
          <p:nvPr/>
        </p:nvSpPr>
        <p:spPr>
          <a:xfrm>
            <a:off x="8723619" y="18934471"/>
            <a:ext cx="3068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Received Mineral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7240FD6-BDDA-6B4C-9B18-77EA7DD90DC3}"/>
              </a:ext>
            </a:extLst>
          </p:cNvPr>
          <p:cNvSpPr txBox="1"/>
          <p:nvPr/>
        </p:nvSpPr>
        <p:spPr>
          <a:xfrm>
            <a:off x="1479459" y="16144062"/>
            <a:ext cx="109263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Imagine a pharmaceutical company is testing whether certain minerals cause headaches. Each face (below) indicates one patient or “case”.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F62A002-3FF5-CD42-8504-AFA9C45B7DF9}"/>
              </a:ext>
            </a:extLst>
          </p:cNvPr>
          <p:cNvSpPr txBox="1"/>
          <p:nvPr/>
        </p:nvSpPr>
        <p:spPr>
          <a:xfrm>
            <a:off x="1479459" y="21192415"/>
            <a:ext cx="21673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Mineral B</a:t>
            </a:r>
          </a:p>
        </p:txBody>
      </p:sp>
      <p:sp>
        <p:nvSpPr>
          <p:cNvPr id="213" name="Right Arrow 212">
            <a:extLst>
              <a:ext uri="{FF2B5EF4-FFF2-40B4-BE49-F238E27FC236}">
                <a16:creationId xmlns:a16="http://schemas.microsoft.com/office/drawing/2014/main" id="{1A40ADF7-79BE-0B41-AA1C-939E6878B9A0}"/>
              </a:ext>
            </a:extLst>
          </p:cNvPr>
          <p:cNvSpPr/>
          <p:nvPr/>
        </p:nvSpPr>
        <p:spPr>
          <a:xfrm>
            <a:off x="4064389" y="19902384"/>
            <a:ext cx="974055" cy="50517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ight Arrow 213">
            <a:extLst>
              <a:ext uri="{FF2B5EF4-FFF2-40B4-BE49-F238E27FC236}">
                <a16:creationId xmlns:a16="http://schemas.microsoft.com/office/drawing/2014/main" id="{B7291145-440B-C14A-BAE8-5A94CBCC55EF}"/>
              </a:ext>
            </a:extLst>
          </p:cNvPr>
          <p:cNvSpPr/>
          <p:nvPr/>
        </p:nvSpPr>
        <p:spPr>
          <a:xfrm>
            <a:off x="4064388" y="21196668"/>
            <a:ext cx="974055" cy="50517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65E8B9C-A935-884A-8375-5040EBB7D722}"/>
              </a:ext>
            </a:extLst>
          </p:cNvPr>
          <p:cNvCxnSpPr>
            <a:cxnSpLocks/>
          </p:cNvCxnSpPr>
          <p:nvPr/>
        </p:nvCxnSpPr>
        <p:spPr>
          <a:xfrm>
            <a:off x="1198297" y="20802114"/>
            <a:ext cx="105939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EB3832E5-C686-294E-A3D9-10A5A7453DE6}"/>
              </a:ext>
            </a:extLst>
          </p:cNvPr>
          <p:cNvSpPr txBox="1"/>
          <p:nvPr/>
        </p:nvSpPr>
        <p:spPr>
          <a:xfrm>
            <a:off x="1492860" y="22204952"/>
            <a:ext cx="9898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Outcome Density Occurs when People Report Causal Judgments of  Mineral A &lt; Mineral B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43EE36FA-84F7-6A4A-8405-78A7C7716B41}"/>
              </a:ext>
            </a:extLst>
          </p:cNvPr>
          <p:cNvSpPr/>
          <p:nvPr/>
        </p:nvSpPr>
        <p:spPr>
          <a:xfrm>
            <a:off x="31453948" y="22440581"/>
            <a:ext cx="11556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b="1" dirty="0">
                <a:solidFill>
                  <a:prstClr val="black"/>
                </a:solidFill>
              </a:rPr>
              <a:t>Type of contingency was only manipulation that affected outcome density</a:t>
            </a:r>
          </a:p>
        </p:txBody>
      </p:sp>
      <p:pic>
        <p:nvPicPr>
          <p:cNvPr id="136" name="Picture 135" descr="A picture containing table, sitting, skiing, computer&#10;&#10;Description automatically generated">
            <a:extLst>
              <a:ext uri="{FF2B5EF4-FFF2-40B4-BE49-F238E27FC236}">
                <a16:creationId xmlns:a16="http://schemas.microsoft.com/office/drawing/2014/main" id="{A931C5B7-8965-8948-B038-E0CBCE6D7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72198" y="8007678"/>
            <a:ext cx="1065029" cy="963958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8EA6CD6B-5266-604B-A167-8E13A49AB0A9}"/>
              </a:ext>
            </a:extLst>
          </p:cNvPr>
          <p:cNvSpPr txBox="1"/>
          <p:nvPr/>
        </p:nvSpPr>
        <p:spPr>
          <a:xfrm>
            <a:off x="31549718" y="28719357"/>
            <a:ext cx="1128083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1. Kao, S. F., &amp; Wasserman, E. A. (1993). </a:t>
            </a:r>
            <a:r>
              <a:rPr lang="en-US" sz="2500" i="1" dirty="0"/>
              <a:t>Journal of Experimental Psychology: Learning, Memory, and Cognition</a:t>
            </a:r>
            <a:r>
              <a:rPr lang="en-US" sz="2500" dirty="0"/>
              <a:t>, </a:t>
            </a:r>
            <a:r>
              <a:rPr lang="en-US" sz="2500" i="1" dirty="0"/>
              <a:t>19</a:t>
            </a:r>
            <a:r>
              <a:rPr lang="en-US" sz="2500" dirty="0"/>
              <a:t>(6), 1363-1386.</a:t>
            </a:r>
          </a:p>
          <a:p>
            <a:r>
              <a:rPr lang="en-US" sz="2500" dirty="0"/>
              <a:t>2. Finucane, M. L., et al. (2000). </a:t>
            </a:r>
            <a:r>
              <a:rPr lang="en-US" sz="2500" i="1" dirty="0"/>
              <a:t>Journal of Behavioral Decision Making</a:t>
            </a:r>
            <a:r>
              <a:rPr lang="en-US" sz="2500" dirty="0"/>
              <a:t>, </a:t>
            </a:r>
            <a:r>
              <a:rPr lang="en-US" sz="2500" i="1" dirty="0"/>
              <a:t>13</a:t>
            </a:r>
            <a:r>
              <a:rPr lang="en-US" sz="2500" dirty="0"/>
              <a:t>(1), 1-17.</a:t>
            </a:r>
          </a:p>
          <a:p>
            <a:r>
              <a:rPr lang="en-US" sz="2500" dirty="0"/>
              <a:t>3. </a:t>
            </a:r>
            <a:r>
              <a:rPr lang="en-US" sz="2500" dirty="0" err="1"/>
              <a:t>Liljeholm</a:t>
            </a:r>
            <a:r>
              <a:rPr lang="en-US" sz="2500" dirty="0"/>
              <a:t>, M., &amp; Cheng, P. W. (2009). </a:t>
            </a:r>
            <a:r>
              <a:rPr lang="en-US" sz="2500" i="1" dirty="0"/>
              <a:t>JEP: Learning Memory and Cognition</a:t>
            </a:r>
            <a:r>
              <a:rPr lang="en-US" sz="2500" dirty="0"/>
              <a:t>, </a:t>
            </a:r>
            <a:r>
              <a:rPr lang="en-US" sz="2500" i="1" dirty="0"/>
              <a:t>35</a:t>
            </a:r>
            <a:r>
              <a:rPr lang="en-US" sz="2500" dirty="0"/>
              <a:t>(1),  57–172.</a:t>
            </a:r>
          </a:p>
          <a:p>
            <a:r>
              <a:rPr lang="en-US" sz="2500" dirty="0"/>
              <a:t>4. </a:t>
            </a:r>
            <a:r>
              <a:rPr lang="en-US" sz="2500" dirty="0" err="1"/>
              <a:t>Nieder</a:t>
            </a:r>
            <a:r>
              <a:rPr lang="en-US" sz="2500" dirty="0"/>
              <a:t>, A., &amp; </a:t>
            </a:r>
            <a:r>
              <a:rPr lang="en-US" sz="2500" dirty="0" err="1"/>
              <a:t>Merten</a:t>
            </a:r>
            <a:r>
              <a:rPr lang="en-US" sz="2500" dirty="0"/>
              <a:t>, K. (2007). </a:t>
            </a:r>
            <a:r>
              <a:rPr lang="en-US" sz="2500" i="1" dirty="0"/>
              <a:t>The Journal of Neuroscience, 27</a:t>
            </a:r>
            <a:r>
              <a:rPr lang="en-US" sz="2500" dirty="0"/>
              <a:t>(22), 5986-5993.</a:t>
            </a:r>
          </a:p>
          <a:p>
            <a:r>
              <a:rPr lang="en-US" sz="2500" dirty="0"/>
              <a:t>5. Jenkins, H., &amp; Ward, W. (1965). </a:t>
            </a:r>
            <a:r>
              <a:rPr lang="en-US" sz="2500" i="1" dirty="0"/>
              <a:t>Psychological Monographs: General and Applied</a:t>
            </a:r>
            <a:r>
              <a:rPr lang="en-US" sz="2500" dirty="0"/>
              <a:t>, </a:t>
            </a:r>
            <a:r>
              <a:rPr lang="en-US" sz="2500" i="1" dirty="0"/>
              <a:t>79</a:t>
            </a:r>
            <a:r>
              <a:rPr lang="en-US" sz="2500" dirty="0"/>
              <a:t>(1), 1–17. </a:t>
            </a:r>
          </a:p>
          <a:p>
            <a:pPr marL="457200" indent="-457200">
              <a:buFontTx/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dirty="0"/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C53EA728-F089-AD47-8059-F9F579347A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81315" y="1288613"/>
            <a:ext cx="6131504" cy="324458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32FCB8-03CD-47DB-B2BB-A4BC05BB373F}"/>
              </a:ext>
            </a:extLst>
          </p:cNvPr>
          <p:cNvCxnSpPr/>
          <p:nvPr/>
        </p:nvCxnSpPr>
        <p:spPr>
          <a:xfrm>
            <a:off x="19410627" y="25564757"/>
            <a:ext cx="248346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C107EE-6633-4BE1-AC14-FC6FB81AA9AB}"/>
              </a:ext>
            </a:extLst>
          </p:cNvPr>
          <p:cNvSpPr txBox="1"/>
          <p:nvPr/>
        </p:nvSpPr>
        <p:spPr>
          <a:xfrm>
            <a:off x="19860502" y="25075247"/>
            <a:ext cx="187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n.s</a:t>
            </a:r>
            <a:r>
              <a:rPr lang="en-US" sz="2400" i="1" dirty="0"/>
              <a:t>., d</a:t>
            </a:r>
            <a:r>
              <a:rPr lang="en-US" sz="2400" dirty="0"/>
              <a:t> = .139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9B14678-5C49-46CD-96F1-A1809A1146CB}"/>
              </a:ext>
            </a:extLst>
          </p:cNvPr>
          <p:cNvCxnSpPr/>
          <p:nvPr/>
        </p:nvCxnSpPr>
        <p:spPr>
          <a:xfrm>
            <a:off x="25327040" y="25712577"/>
            <a:ext cx="248346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E8CD930-20F6-43E6-9B23-AC98B7271EB1}"/>
              </a:ext>
            </a:extLst>
          </p:cNvPr>
          <p:cNvSpPr txBox="1"/>
          <p:nvPr/>
        </p:nvSpPr>
        <p:spPr>
          <a:xfrm>
            <a:off x="25776915" y="25223067"/>
            <a:ext cx="187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n.s</a:t>
            </a:r>
            <a:r>
              <a:rPr lang="en-US" sz="2400" i="1" dirty="0"/>
              <a:t>., d</a:t>
            </a:r>
            <a:r>
              <a:rPr lang="en-US" sz="2400" dirty="0"/>
              <a:t> = .036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0EC67F71-7908-634C-B542-F3945A0EA7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47280" y="19096494"/>
            <a:ext cx="5327691" cy="3293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AC16A1-E16B-EE42-888E-7E1329ECDA29}"/>
              </a:ext>
            </a:extLst>
          </p:cNvPr>
          <p:cNvSpPr txBox="1"/>
          <p:nvPr/>
        </p:nvSpPr>
        <p:spPr>
          <a:xfrm>
            <a:off x="31503627" y="18465033"/>
            <a:ext cx="81265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00" b="1" dirty="0">
                <a:solidFill>
                  <a:prstClr val="black"/>
                </a:solidFill>
              </a:rPr>
              <a:t>Is outcome density a heuristic?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14224</TotalTime>
  <Words>753</Words>
  <Application>Microsoft Macintosh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 Alessi</dc:creator>
  <cp:lastModifiedBy>Natalie J Alessi</cp:lastModifiedBy>
  <cp:revision>134</cp:revision>
  <cp:lastPrinted>2020-02-21T18:29:51Z</cp:lastPrinted>
  <dcterms:created xsi:type="dcterms:W3CDTF">2019-11-22T00:46:36Z</dcterms:created>
  <dcterms:modified xsi:type="dcterms:W3CDTF">2020-03-04T14:13:46Z</dcterms:modified>
</cp:coreProperties>
</file>