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386"/>
    <p:restoredTop sz="95768" autoAdjust="0"/>
  </p:normalViewPr>
  <p:slideViewPr>
    <p:cSldViewPr snapToGrid="0" snapToObjects="1">
      <p:cViewPr varScale="1">
        <p:scale>
          <a:sx n="23" d="100"/>
          <a:sy n="23" d="100"/>
        </p:scale>
        <p:origin x="2664" y="24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 Mustello" userId="b5564d51684327f8" providerId="LiveId" clId="{785E50FC-1E2B-4B4A-BA40-6781126D8E34}"/>
    <pc:docChg chg="undo custSel modSld">
      <pc:chgData name="Mariel Mustello" userId="b5564d51684327f8" providerId="LiveId" clId="{785E50FC-1E2B-4B4A-BA40-6781126D8E34}" dt="2020-03-21T17:17:54.179" v="3" actId="478"/>
      <pc:docMkLst>
        <pc:docMk/>
      </pc:docMkLst>
      <pc:sldChg chg="addSp delSp modSp">
        <pc:chgData name="Mariel Mustello" userId="b5564d51684327f8" providerId="LiveId" clId="{785E50FC-1E2B-4B4A-BA40-6781126D8E34}" dt="2020-03-21T17:17:54.179" v="3" actId="478"/>
        <pc:sldMkLst>
          <pc:docMk/>
          <pc:sldMk cId="603283497" sldId="256"/>
        </pc:sldMkLst>
        <pc:spChg chg="mod">
          <ac:chgData name="Mariel Mustello" userId="b5564d51684327f8" providerId="LiveId" clId="{785E50FC-1E2B-4B4A-BA40-6781126D8E34}" dt="2020-03-21T17:17:52.729" v="2" actId="1076"/>
          <ac:spMkLst>
            <pc:docMk/>
            <pc:sldMk cId="603283497" sldId="256"/>
            <ac:spMk id="12" creationId="{00000000-0000-0000-0000-000000000000}"/>
          </ac:spMkLst>
        </pc:spChg>
        <pc:picChg chg="add del">
          <ac:chgData name="Mariel Mustello" userId="b5564d51684327f8" providerId="LiveId" clId="{785E50FC-1E2B-4B4A-BA40-6781126D8E34}" dt="2020-03-21T17:17:54.179" v="3" actId="478"/>
          <ac:picMkLst>
            <pc:docMk/>
            <pc:sldMk cId="603283497" sldId="256"/>
            <ac:picMk id="7" creationId="{E33CF6D5-5C9A-864D-B21A-D4B1D5DE62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DFD01-10A8-A942-A4E1-5F20BA54874D}" type="datetimeFigureOut">
              <a:rPr lang="en-US" smtClean="0"/>
              <a:t>3/21/20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2388C-6E3A-AF42-83A7-F161FDDDD4C8}" type="slidenum">
              <a:rPr lang="en-US" smtClean="0"/>
              <a:t>‹#›</a:t>
            </a:fld>
            <a:endParaRPr lang="en-US"/>
          </a:p>
        </p:txBody>
      </p:sp>
    </p:spTree>
    <p:extLst>
      <p:ext uri="{BB962C8B-B14F-4D97-AF65-F5344CB8AC3E}">
        <p14:creationId xmlns:p14="http://schemas.microsoft.com/office/powerpoint/2010/main" val="1816524968"/>
      </p:ext>
    </p:extLst>
  </p:cSld>
  <p:clrMap bg1="lt1" tx1="dk1" bg2="lt2" tx2="dk2" accent1="accent1" accent2="accent2" accent3="accent3" accent4="accent4" accent5="accent5" accent6="accent6" hlink="hlink" folHlink="folHlink"/>
  <p:notesStyle>
    <a:lvl1pPr marL="0" algn="l" defTabSz="2194514" rtl="0" eaLnBrk="1" latinLnBrk="0" hangingPunct="1">
      <a:defRPr sz="5700" kern="1200">
        <a:solidFill>
          <a:schemeClr val="tx1"/>
        </a:solidFill>
        <a:latin typeface="+mn-lt"/>
        <a:ea typeface="+mn-ea"/>
        <a:cs typeface="+mn-cs"/>
      </a:defRPr>
    </a:lvl1pPr>
    <a:lvl2pPr marL="2194514" algn="l" defTabSz="2194514" rtl="0" eaLnBrk="1" latinLnBrk="0" hangingPunct="1">
      <a:defRPr sz="5700" kern="1200">
        <a:solidFill>
          <a:schemeClr val="tx1"/>
        </a:solidFill>
        <a:latin typeface="+mn-lt"/>
        <a:ea typeface="+mn-ea"/>
        <a:cs typeface="+mn-cs"/>
      </a:defRPr>
    </a:lvl2pPr>
    <a:lvl3pPr marL="4389028" algn="l" defTabSz="2194514" rtl="0" eaLnBrk="1" latinLnBrk="0" hangingPunct="1">
      <a:defRPr sz="5700" kern="1200">
        <a:solidFill>
          <a:schemeClr val="tx1"/>
        </a:solidFill>
        <a:latin typeface="+mn-lt"/>
        <a:ea typeface="+mn-ea"/>
        <a:cs typeface="+mn-cs"/>
      </a:defRPr>
    </a:lvl3pPr>
    <a:lvl4pPr marL="6583543" algn="l" defTabSz="2194514" rtl="0" eaLnBrk="1" latinLnBrk="0" hangingPunct="1">
      <a:defRPr sz="5700" kern="1200">
        <a:solidFill>
          <a:schemeClr val="tx1"/>
        </a:solidFill>
        <a:latin typeface="+mn-lt"/>
        <a:ea typeface="+mn-ea"/>
        <a:cs typeface="+mn-cs"/>
      </a:defRPr>
    </a:lvl4pPr>
    <a:lvl5pPr marL="8778057" algn="l" defTabSz="2194514" rtl="0" eaLnBrk="1" latinLnBrk="0" hangingPunct="1">
      <a:defRPr sz="5700" kern="1200">
        <a:solidFill>
          <a:schemeClr val="tx1"/>
        </a:solidFill>
        <a:latin typeface="+mn-lt"/>
        <a:ea typeface="+mn-ea"/>
        <a:cs typeface="+mn-cs"/>
      </a:defRPr>
    </a:lvl5pPr>
    <a:lvl6pPr marL="10972571" algn="l" defTabSz="2194514" rtl="0" eaLnBrk="1" latinLnBrk="0" hangingPunct="1">
      <a:defRPr sz="5700" kern="1200">
        <a:solidFill>
          <a:schemeClr val="tx1"/>
        </a:solidFill>
        <a:latin typeface="+mn-lt"/>
        <a:ea typeface="+mn-ea"/>
        <a:cs typeface="+mn-cs"/>
      </a:defRPr>
    </a:lvl6pPr>
    <a:lvl7pPr marL="13167085" algn="l" defTabSz="2194514" rtl="0" eaLnBrk="1" latinLnBrk="0" hangingPunct="1">
      <a:defRPr sz="5700" kern="1200">
        <a:solidFill>
          <a:schemeClr val="tx1"/>
        </a:solidFill>
        <a:latin typeface="+mn-lt"/>
        <a:ea typeface="+mn-ea"/>
        <a:cs typeface="+mn-cs"/>
      </a:defRPr>
    </a:lvl7pPr>
    <a:lvl8pPr marL="15361599" algn="l" defTabSz="2194514" rtl="0" eaLnBrk="1" latinLnBrk="0" hangingPunct="1">
      <a:defRPr sz="5700" kern="1200">
        <a:solidFill>
          <a:schemeClr val="tx1"/>
        </a:solidFill>
        <a:latin typeface="+mn-lt"/>
        <a:ea typeface="+mn-ea"/>
        <a:cs typeface="+mn-cs"/>
      </a:defRPr>
    </a:lvl8pPr>
    <a:lvl9pPr marL="17556115" algn="l" defTabSz="2194514"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General Guidelines for Creating an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Effective Poster</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Posters need to be read by attendees from a distance of 3 feet or more, so lettering </a:t>
            </a:r>
          </a:p>
          <a:p>
            <a:r>
              <a:rPr lang="en-US" sz="1200" kern="1200" dirty="0">
                <a:solidFill>
                  <a:schemeClr val="tx1"/>
                </a:solidFill>
                <a:effectLst/>
                <a:latin typeface="+mn-lt"/>
                <a:ea typeface="+mn-ea"/>
                <a:cs typeface="+mn-cs"/>
              </a:rPr>
              <a:t>on illustrations should be large and legible. </a:t>
            </a:r>
          </a:p>
          <a:p>
            <a:pPr marL="171450" indent="-171450">
              <a:buFont typeface="Arial"/>
              <a:buChar char="•"/>
            </a:pPr>
            <a:r>
              <a:rPr lang="en-US" sz="1200" kern="1200" dirty="0">
                <a:solidFill>
                  <a:schemeClr val="tx1"/>
                </a:solidFill>
                <a:effectLst/>
                <a:latin typeface="+mn-lt"/>
                <a:ea typeface="+mn-ea"/>
                <a:cs typeface="+mn-cs"/>
              </a:rPr>
              <a:t>The title should be in very large type, 84 pt. or larger. </a:t>
            </a:r>
          </a:p>
          <a:p>
            <a:pPr marL="171450" indent="-171450">
              <a:buFont typeface="Arial"/>
              <a:buChar char="•"/>
            </a:pPr>
            <a:r>
              <a:rPr lang="en-US" sz="1200" kern="1200" dirty="0">
                <a:solidFill>
                  <a:schemeClr val="tx1"/>
                </a:solidFill>
                <a:effectLst/>
                <a:latin typeface="+mn-lt"/>
                <a:ea typeface="+mn-ea"/>
                <a:cs typeface="+mn-cs"/>
              </a:rPr>
              <a:t>Do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use all capitals for titles and headings. It makes them hard to read.</a:t>
            </a:r>
          </a:p>
          <a:p>
            <a:pPr marL="171450" indent="-171450">
              <a:buFont typeface="Arial"/>
              <a:buChar char="•"/>
            </a:pPr>
            <a:r>
              <a:rPr lang="en-US" sz="1200" kern="1200" dirty="0">
                <a:solidFill>
                  <a:schemeClr val="tx1"/>
                </a:solidFill>
                <a:effectLst/>
                <a:latin typeface="+mn-lt"/>
                <a:ea typeface="+mn-ea"/>
                <a:cs typeface="+mn-cs"/>
              </a:rPr>
              <a:t>Text on panels should be between 18 and 24 pt. to be legible. </a:t>
            </a:r>
          </a:p>
          <a:p>
            <a:pPr marL="171450" indent="-171450">
              <a:buFont typeface="Arial"/>
              <a:buChar char="•"/>
            </a:pPr>
            <a:r>
              <a:rPr lang="en-US" sz="1200" kern="1200" dirty="0">
                <a:solidFill>
                  <a:schemeClr val="tx1"/>
                </a:solidFill>
                <a:effectLst/>
                <a:latin typeface="+mn-lt"/>
                <a:ea typeface="+mn-ea"/>
                <a:cs typeface="+mn-cs"/>
              </a:rPr>
              <a:t>Use double or 1.5 spacing between lines of text. </a:t>
            </a:r>
          </a:p>
          <a:p>
            <a:pPr marL="171450" indent="-171450">
              <a:buFont typeface="Arial"/>
              <a:buChar char="•"/>
            </a:pPr>
            <a:r>
              <a:rPr lang="en-US" sz="1200" kern="1200" dirty="0">
                <a:solidFill>
                  <a:schemeClr val="tx1"/>
                </a:solidFill>
                <a:effectLst/>
                <a:latin typeface="+mn-lt"/>
                <a:ea typeface="+mn-ea"/>
                <a:cs typeface="+mn-cs"/>
              </a:rPr>
              <a:t>Keep each panel relatively short and to the point. More than 25 lines won't</a:t>
            </a:r>
          </a:p>
          <a:p>
            <a:r>
              <a:rPr lang="en-US" sz="1200" kern="1200" dirty="0">
                <a:solidFill>
                  <a:schemeClr val="tx1"/>
                </a:solidFill>
                <a:effectLst/>
                <a:latin typeface="+mn-lt"/>
                <a:ea typeface="+mn-ea"/>
                <a:cs typeface="+mn-cs"/>
              </a:rPr>
              <a:t>get read, but 15 to 18 usually will. </a:t>
            </a:r>
          </a:p>
          <a:p>
            <a:pPr marL="171450" indent="-171450">
              <a:buFont typeface="Arial"/>
              <a:buChar char="•"/>
            </a:pPr>
            <a:r>
              <a:rPr lang="en-US" sz="1200" kern="1200" dirty="0">
                <a:solidFill>
                  <a:schemeClr val="tx1"/>
                </a:solidFill>
                <a:effectLst/>
                <a:latin typeface="+mn-lt"/>
                <a:ea typeface="+mn-ea"/>
                <a:cs typeface="+mn-cs"/>
              </a:rPr>
              <a:t>Framing the text by putting a box around it will also help readers to focus.</a:t>
            </a:r>
          </a:p>
          <a:p>
            <a:pPr marL="171450" indent="-171450">
              <a:buFont typeface="Arial"/>
              <a:buChar char="•"/>
            </a:pPr>
            <a:r>
              <a:rPr lang="en-US" sz="1200" kern="1200" dirty="0">
                <a:solidFill>
                  <a:schemeClr val="tx1"/>
                </a:solidFill>
                <a:effectLst/>
                <a:latin typeface="+mn-lt"/>
                <a:ea typeface="+mn-ea"/>
                <a:cs typeface="+mn-cs"/>
              </a:rPr>
              <a:t>Choose a simple font such as Times, Helvetica or Prestige Elite and stick with it. </a:t>
            </a:r>
          </a:p>
          <a:p>
            <a:pPr marL="171450" indent="-171450">
              <a:buFont typeface="Arial"/>
              <a:buChar char="•"/>
            </a:pPr>
            <a:r>
              <a:rPr lang="en-US" sz="1200" kern="1200" dirty="0">
                <a:solidFill>
                  <a:schemeClr val="tx1"/>
                </a:solidFill>
                <a:effectLst/>
                <a:latin typeface="+mn-lt"/>
                <a:ea typeface="+mn-ea"/>
                <a:cs typeface="+mn-cs"/>
              </a:rPr>
              <a:t>Avoid overuse of outlining and shadowing, it can be distracting. </a:t>
            </a:r>
          </a:p>
          <a:p>
            <a:pPr marL="171450" indent="-171450">
              <a:buFont typeface="Arial"/>
              <a:buChar char="•"/>
            </a:pPr>
            <a:r>
              <a:rPr lang="en-US" sz="1200" kern="1200" dirty="0">
                <a:solidFill>
                  <a:schemeClr val="tx1"/>
                </a:solidFill>
                <a:effectLst/>
                <a:latin typeface="+mn-lt"/>
                <a:ea typeface="+mn-ea"/>
                <a:cs typeface="+mn-cs"/>
              </a:rPr>
              <a:t>To make something stand out, use a larger font size, bold or underline instead.</a:t>
            </a:r>
          </a:p>
          <a:p>
            <a:pPr marL="171450" indent="-171450">
              <a:buFont typeface="Arial"/>
              <a:buChar char="•"/>
            </a:pPr>
            <a:r>
              <a:rPr lang="en-US" sz="1200" kern="1200" dirty="0">
                <a:solidFill>
                  <a:schemeClr val="tx1"/>
                </a:solidFill>
                <a:effectLst/>
                <a:latin typeface="+mn-lt"/>
                <a:ea typeface="+mn-ea"/>
                <a:cs typeface="+mn-cs"/>
              </a:rPr>
              <a:t>Whenever possible, use graphs, charts, tables, figures, pictures or lists instead of </a:t>
            </a:r>
          </a:p>
          <a:p>
            <a:r>
              <a:rPr lang="en-US" sz="1200" kern="1200" dirty="0">
                <a:solidFill>
                  <a:schemeClr val="tx1"/>
                </a:solidFill>
                <a:effectLst/>
                <a:latin typeface="+mn-lt"/>
                <a:ea typeface="+mn-ea"/>
                <a:cs typeface="+mn-cs"/>
              </a:rPr>
              <a:t>text to get your points across.</a:t>
            </a:r>
          </a:p>
          <a:p>
            <a:pPr marL="171450" indent="-171450">
              <a:buFont typeface="Arial"/>
              <a:buChar char="•"/>
            </a:pPr>
            <a:r>
              <a:rPr lang="en-US" sz="1200" kern="1200" dirty="0">
                <a:solidFill>
                  <a:schemeClr val="tx1"/>
                </a:solidFill>
                <a:effectLst/>
                <a:latin typeface="+mn-lt"/>
                <a:ea typeface="+mn-ea"/>
                <a:cs typeface="+mn-cs"/>
              </a:rPr>
              <a:t>Make sure your presentation flows in a logical sequence. It should have an </a:t>
            </a:r>
          </a:p>
          <a:p>
            <a:r>
              <a:rPr lang="en-US" sz="1200" kern="1200" dirty="0">
                <a:solidFill>
                  <a:schemeClr val="tx1"/>
                </a:solidFill>
                <a:effectLst/>
                <a:latin typeface="+mn-lt"/>
                <a:ea typeface="+mn-ea"/>
                <a:cs typeface="+mn-cs"/>
              </a:rPr>
              <a:t>introduction, body and conclusion, just like any other presentation. </a:t>
            </a:r>
          </a:p>
          <a:p>
            <a:pPr marL="171450" indent="-171450">
              <a:buFont typeface="Arial"/>
              <a:buChar char="•"/>
            </a:pPr>
            <a:r>
              <a:rPr lang="en-US" sz="1200" kern="1200" dirty="0">
                <a:solidFill>
                  <a:schemeClr val="tx1"/>
                </a:solidFill>
                <a:effectLst/>
                <a:latin typeface="+mn-lt"/>
                <a:ea typeface="+mn-ea"/>
                <a:cs typeface="+mn-cs"/>
              </a:rPr>
              <a:t>Posters don’t need to be "arty". Simplicity, ease of reading, etc., are more </a:t>
            </a:r>
          </a:p>
          <a:p>
            <a:r>
              <a:rPr lang="en-US" sz="1200" kern="1200" dirty="0">
                <a:solidFill>
                  <a:schemeClr val="tx1"/>
                </a:solidFill>
                <a:effectLst/>
                <a:latin typeface="+mn-lt"/>
                <a:ea typeface="+mn-ea"/>
                <a:cs typeface="+mn-cs"/>
              </a:rPr>
              <a:t>important than artistic flair. </a:t>
            </a:r>
          </a:p>
          <a:p>
            <a:pPr marL="171450" indent="-171450">
              <a:buFont typeface="Arial"/>
              <a:buChar char="•"/>
            </a:pPr>
            <a:r>
              <a:rPr lang="en-US" sz="1200" kern="1200" dirty="0">
                <a:solidFill>
                  <a:schemeClr val="tx1"/>
                </a:solidFill>
                <a:effectLst/>
                <a:latin typeface="+mn-lt"/>
                <a:ea typeface="+mn-ea"/>
                <a:cs typeface="+mn-cs"/>
              </a:rPr>
              <a:t>In a room full of posters, consider the visual impact your presentation needs to </a:t>
            </a:r>
          </a:p>
          <a:p>
            <a:r>
              <a:rPr lang="en-US" sz="1200" kern="1200" dirty="0">
                <a:solidFill>
                  <a:schemeClr val="tx1"/>
                </a:solidFill>
                <a:effectLst/>
                <a:latin typeface="+mn-lt"/>
                <a:ea typeface="+mn-ea"/>
                <a:cs typeface="+mn-cs"/>
              </a:rPr>
              <a:t>make in order to attract readers. </a:t>
            </a:r>
          </a:p>
          <a:p>
            <a:pPr marL="171450" indent="-171450">
              <a:buFont typeface="Arial"/>
              <a:buChar char="•"/>
            </a:pPr>
            <a:r>
              <a:rPr lang="en-US" sz="1200" kern="1200" dirty="0">
                <a:solidFill>
                  <a:schemeClr val="tx1"/>
                </a:solidFill>
                <a:effectLst/>
                <a:latin typeface="+mn-lt"/>
                <a:ea typeface="+mn-ea"/>
                <a:cs typeface="+mn-cs"/>
              </a:rPr>
              <a:t>Use colors behind panels to increase contrast and impact, but avoid fluorescent </a:t>
            </a:r>
          </a:p>
          <a:p>
            <a:r>
              <a:rPr lang="en-US" sz="1200" kern="1200" dirty="0">
                <a:solidFill>
                  <a:schemeClr val="tx1"/>
                </a:solidFill>
                <a:effectLst/>
                <a:latin typeface="+mn-lt"/>
                <a:ea typeface="+mn-ea"/>
                <a:cs typeface="+mn-cs"/>
              </a:rPr>
              <a:t>colors which will make things hard to read when someone gets closer.</a:t>
            </a:r>
          </a:p>
          <a:p>
            <a:pPr marL="171450" indent="-171450">
              <a:buFont typeface="Arial"/>
              <a:buChar char="•"/>
            </a:pPr>
            <a:r>
              <a:rPr lang="en-US" sz="1200" kern="1200" dirty="0">
                <a:solidFill>
                  <a:schemeClr val="tx1"/>
                </a:solidFill>
                <a:effectLst/>
                <a:latin typeface="+mn-lt"/>
                <a:ea typeface="+mn-ea"/>
                <a:cs typeface="+mn-cs"/>
              </a:rPr>
              <a:t>Consider bringing extra copies of your data and conclusions. </a:t>
            </a:r>
          </a:p>
          <a:p>
            <a:endParaRPr lang="en-US" dirty="0"/>
          </a:p>
        </p:txBody>
      </p:sp>
      <p:sp>
        <p:nvSpPr>
          <p:cNvPr id="4" name="Slide Number Placeholder 3"/>
          <p:cNvSpPr>
            <a:spLocks noGrp="1"/>
          </p:cNvSpPr>
          <p:nvPr>
            <p:ph type="sldNum" sz="quarter" idx="10"/>
          </p:nvPr>
        </p:nvSpPr>
        <p:spPr/>
        <p:txBody>
          <a:bodyPr/>
          <a:lstStyle/>
          <a:p>
            <a:fld id="{1302388C-6E3A-AF42-83A7-F161FDDDD4C8}" type="slidenum">
              <a:rPr lang="en-US" smtClean="0"/>
              <a:t>1</a:t>
            </a:fld>
            <a:endParaRPr lang="en-US"/>
          </a:p>
        </p:txBody>
      </p:sp>
    </p:spTree>
    <p:extLst>
      <p:ext uri="{BB962C8B-B14F-4D97-AF65-F5344CB8AC3E}">
        <p14:creationId xmlns:p14="http://schemas.microsoft.com/office/powerpoint/2010/main" val="87754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B107AA-340F-CF47-975F-392ADECF83E8}"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375235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107AA-340F-CF47-975F-392ADECF83E8}"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12610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107AA-340F-CF47-975F-392ADECF83E8}"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164804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107AA-340F-CF47-975F-392ADECF83E8}"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80730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107AA-340F-CF47-975F-392ADECF83E8}" type="datetimeFigureOut">
              <a:rPr lang="en-US" smtClean="0"/>
              <a:t>3/21/20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79500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2"/>
            <a:ext cx="19385280" cy="2172462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107AA-340F-CF47-975F-392ADECF83E8}" type="datetimeFigureOut">
              <a:rPr lang="en-US" smtClean="0"/>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106331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B107AA-340F-CF47-975F-392ADECF83E8}" type="datetimeFigureOut">
              <a:rPr lang="en-US" smtClean="0"/>
              <a:t>3/21/20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86246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107AA-340F-CF47-975F-392ADECF83E8}" type="datetimeFigureOut">
              <a:rPr lang="en-US" smtClean="0"/>
              <a:t>3/21/20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151219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107AA-340F-CF47-975F-392ADECF83E8}" type="datetimeFigureOut">
              <a:rPr lang="en-US" smtClean="0"/>
              <a:t>3/21/20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249806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a:t>Click to edit Master title style</a:t>
            </a:r>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58B107AA-340F-CF47-975F-392ADECF83E8}" type="datetimeFigureOut">
              <a:rPr lang="en-US" smtClean="0"/>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745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58B107AA-340F-CF47-975F-392ADECF83E8}" type="datetimeFigureOut">
              <a:rPr lang="en-US" smtClean="0"/>
              <a:t>3/21/20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DA756-1B5E-624D-9267-A2493496E228}" type="slidenum">
              <a:rPr lang="en-US" smtClean="0"/>
              <a:t>‹#›</a:t>
            </a:fld>
            <a:endParaRPr lang="en-US"/>
          </a:p>
        </p:txBody>
      </p:sp>
    </p:spTree>
    <p:extLst>
      <p:ext uri="{BB962C8B-B14F-4D97-AF65-F5344CB8AC3E}">
        <p14:creationId xmlns:p14="http://schemas.microsoft.com/office/powerpoint/2010/main" val="285925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903" tIns="219451" rIns="438903" bIns="219451" rtlCol="0" anchor="ctr">
            <a:normAutofit/>
          </a:bodyPr>
          <a:lstStyle/>
          <a:p>
            <a:r>
              <a:rPr lang="en-US"/>
              <a:t>Click to edit Master title style</a:t>
            </a:r>
          </a:p>
        </p:txBody>
      </p:sp>
      <p:sp>
        <p:nvSpPr>
          <p:cNvPr id="3" name="Text Placeholder 2"/>
          <p:cNvSpPr>
            <a:spLocks noGrp="1"/>
          </p:cNvSpPr>
          <p:nvPr>
            <p:ph type="body" idx="1"/>
          </p:nvPr>
        </p:nvSpPr>
        <p:spPr>
          <a:xfrm>
            <a:off x="2194560" y="7680962"/>
            <a:ext cx="39502080" cy="21724623"/>
          </a:xfrm>
          <a:prstGeom prst="rect">
            <a:avLst/>
          </a:prstGeom>
        </p:spPr>
        <p:txBody>
          <a:bodyPr vert="horz" lIns="438903" tIns="219451" rIns="438903" bIns="219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58B107AA-340F-CF47-975F-392ADECF83E8}" type="datetimeFigureOut">
              <a:rPr lang="en-US" smtClean="0"/>
              <a:t>3/21/20</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73DDA756-1B5E-624D-9267-A2493496E228}" type="slidenum">
              <a:rPr lang="en-US" smtClean="0"/>
              <a:t>‹#›</a:t>
            </a:fld>
            <a:endParaRPr lang="en-US"/>
          </a:p>
        </p:txBody>
      </p:sp>
    </p:spTree>
    <p:extLst>
      <p:ext uri="{BB962C8B-B14F-4D97-AF65-F5344CB8AC3E}">
        <p14:creationId xmlns:p14="http://schemas.microsoft.com/office/powerpoint/2010/main" val="192688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14"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2194514" rtl="0" eaLnBrk="1" latinLnBrk="0" hangingPunct="1">
        <a:spcBef>
          <a:spcPct val="20000"/>
        </a:spcBef>
        <a:buFont typeface="Arial"/>
        <a:buChar char="•"/>
        <a:defRPr sz="15400" kern="1200">
          <a:solidFill>
            <a:schemeClr val="tx1"/>
          </a:solidFill>
          <a:latin typeface="+mn-lt"/>
          <a:ea typeface="+mn-ea"/>
          <a:cs typeface="+mn-cs"/>
        </a:defRPr>
      </a:lvl1pPr>
      <a:lvl2pPr marL="3566086" indent="-1371572" algn="l" defTabSz="2194514" rtl="0" eaLnBrk="1" latinLnBrk="0" hangingPunct="1">
        <a:spcBef>
          <a:spcPct val="20000"/>
        </a:spcBef>
        <a:buFont typeface="Arial"/>
        <a:buChar char="–"/>
        <a:defRPr sz="13400" kern="1200">
          <a:solidFill>
            <a:schemeClr val="tx1"/>
          </a:solidFill>
          <a:latin typeface="+mn-lt"/>
          <a:ea typeface="+mn-ea"/>
          <a:cs typeface="+mn-cs"/>
        </a:defRPr>
      </a:lvl2pPr>
      <a:lvl3pPr marL="5486286" indent="-1097257" algn="l" defTabSz="2194514" rtl="0" eaLnBrk="1" latinLnBrk="0" hangingPunct="1">
        <a:spcBef>
          <a:spcPct val="20000"/>
        </a:spcBef>
        <a:buFont typeface="Arial"/>
        <a:buChar char="•"/>
        <a:defRPr sz="11500" kern="1200">
          <a:solidFill>
            <a:schemeClr val="tx1"/>
          </a:solidFill>
          <a:latin typeface="+mn-lt"/>
          <a:ea typeface="+mn-ea"/>
          <a:cs typeface="+mn-cs"/>
        </a:defRPr>
      </a:lvl3pPr>
      <a:lvl4pPr marL="7680800" indent="-1097257" algn="l" defTabSz="2194514" rtl="0" eaLnBrk="1" latinLnBrk="0" hangingPunct="1">
        <a:spcBef>
          <a:spcPct val="20000"/>
        </a:spcBef>
        <a:buFont typeface="Arial"/>
        <a:buChar char="–"/>
        <a:defRPr sz="9700" kern="1200">
          <a:solidFill>
            <a:schemeClr val="tx1"/>
          </a:solidFill>
          <a:latin typeface="+mn-lt"/>
          <a:ea typeface="+mn-ea"/>
          <a:cs typeface="+mn-cs"/>
        </a:defRPr>
      </a:lvl4pPr>
      <a:lvl5pPr marL="9875314" indent="-1097257" algn="l" defTabSz="2194514" rtl="0" eaLnBrk="1" latinLnBrk="0" hangingPunct="1">
        <a:spcBef>
          <a:spcPct val="20000"/>
        </a:spcBef>
        <a:buFont typeface="Arial"/>
        <a:buChar char="»"/>
        <a:defRPr sz="9700" kern="1200">
          <a:solidFill>
            <a:schemeClr val="tx1"/>
          </a:solidFill>
          <a:latin typeface="+mn-lt"/>
          <a:ea typeface="+mn-ea"/>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43891200" cy="5669280"/>
          </a:xfrm>
          <a:prstGeom prst="rect">
            <a:avLst/>
          </a:prstGeom>
          <a:solidFill>
            <a:srgbClr val="403152"/>
          </a:solidFill>
          <a:ln>
            <a:noFill/>
          </a:ln>
        </p:spPr>
        <p:style>
          <a:lnRef idx="1">
            <a:schemeClr val="accent1"/>
          </a:lnRef>
          <a:fillRef idx="3">
            <a:schemeClr val="accent1"/>
          </a:fillRef>
          <a:effectRef idx="2">
            <a:schemeClr val="accent1"/>
          </a:effectRef>
          <a:fontRef idx="minor">
            <a:schemeClr val="lt1"/>
          </a:fontRef>
        </p:style>
        <p:txBody>
          <a:bodyPr lIns="128016" tIns="64008" rIns="128016" bIns="64008" rtlCol="0" anchor="ctr"/>
          <a:lstStyle/>
          <a:p>
            <a:pPr algn="ctr"/>
            <a:endParaRPr lang="en-US"/>
          </a:p>
        </p:txBody>
      </p:sp>
      <p:sp>
        <p:nvSpPr>
          <p:cNvPr id="4" name="Subtitle 2"/>
          <p:cNvSpPr txBox="1">
            <a:spLocks/>
          </p:cNvSpPr>
          <p:nvPr/>
        </p:nvSpPr>
        <p:spPr>
          <a:xfrm>
            <a:off x="3091539" y="28416088"/>
            <a:ext cx="37359773" cy="3265713"/>
          </a:xfrm>
          <a:prstGeom prst="rect">
            <a:avLst/>
          </a:prstGeom>
        </p:spPr>
        <p:txBody>
          <a:bodyPr vert="horz" lIns="438903" tIns="219451" rIns="438903" bIns="219451"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sp>
        <p:nvSpPr>
          <p:cNvPr id="12" name="TextBox 11"/>
          <p:cNvSpPr txBox="1"/>
          <p:nvPr/>
        </p:nvSpPr>
        <p:spPr>
          <a:xfrm>
            <a:off x="1362145" y="5717441"/>
            <a:ext cx="41359191" cy="2597624"/>
          </a:xfrm>
          <a:prstGeom prst="rect">
            <a:avLst/>
          </a:prstGeom>
          <a:noFill/>
        </p:spPr>
        <p:txBody>
          <a:bodyPr wrap="square" lIns="438903" tIns="219451" rIns="438903" bIns="219451" rtlCol="0">
            <a:spAutoFit/>
          </a:bodyPr>
          <a:lstStyle/>
          <a:p>
            <a:pPr algn="ctr"/>
            <a:r>
              <a:rPr lang="en-US" sz="7000" dirty="0">
                <a:cs typeface="Gill Sans"/>
              </a:rPr>
              <a:t>Mariel Mustello</a:t>
            </a:r>
          </a:p>
          <a:p>
            <a:pPr algn="ctr"/>
            <a:r>
              <a:rPr lang="en-US" sz="7000" dirty="0">
                <a:cs typeface="Gill Sans"/>
              </a:rPr>
              <a:t>Dr. Ryan O’Loughlin</a:t>
            </a:r>
          </a:p>
        </p:txBody>
      </p:sp>
      <p:sp>
        <p:nvSpPr>
          <p:cNvPr id="37" name="TextBox 36"/>
          <p:cNvSpPr txBox="1"/>
          <p:nvPr/>
        </p:nvSpPr>
        <p:spPr>
          <a:xfrm>
            <a:off x="1326780" y="9993914"/>
            <a:ext cx="12242115" cy="1206484"/>
          </a:xfrm>
          <a:prstGeom prst="rect">
            <a:avLst/>
          </a:prstGeom>
          <a:solidFill>
            <a:schemeClr val="accent4">
              <a:lumMod val="50000"/>
            </a:schemeClr>
          </a:solidFill>
          <a:ln>
            <a:solidFill>
              <a:schemeClr val="tx1"/>
            </a:solidFill>
          </a:ln>
        </p:spPr>
        <p:txBody>
          <a:bodyPr wrap="square" lIns="128016" tIns="64008" rIns="128016" bIns="64008" rtlCol="0">
            <a:spAutoFit/>
          </a:bodyPr>
          <a:lstStyle/>
          <a:p>
            <a:pPr algn="ctr"/>
            <a:r>
              <a:rPr lang="en-US" sz="7000" dirty="0">
                <a:solidFill>
                  <a:schemeClr val="bg1"/>
                </a:solidFill>
                <a:cs typeface="Gill Sans"/>
              </a:rPr>
              <a:t>Introduction</a:t>
            </a:r>
          </a:p>
        </p:txBody>
      </p:sp>
      <p:sp>
        <p:nvSpPr>
          <p:cNvPr id="38" name="TextBox 37"/>
          <p:cNvSpPr txBox="1"/>
          <p:nvPr/>
        </p:nvSpPr>
        <p:spPr>
          <a:xfrm>
            <a:off x="30271125" y="10078198"/>
            <a:ext cx="12243816" cy="1206484"/>
          </a:xfrm>
          <a:prstGeom prst="rect">
            <a:avLst/>
          </a:prstGeom>
          <a:solidFill>
            <a:schemeClr val="accent4">
              <a:lumMod val="50000"/>
            </a:schemeClr>
          </a:solidFill>
          <a:ln>
            <a:noFill/>
          </a:ln>
        </p:spPr>
        <p:txBody>
          <a:bodyPr wrap="square" lIns="128016" tIns="64008" rIns="128016" bIns="64008" rtlCol="0">
            <a:spAutoFit/>
          </a:bodyPr>
          <a:lstStyle/>
          <a:p>
            <a:pPr algn="ctr"/>
            <a:r>
              <a:rPr lang="en-US" sz="7000" dirty="0">
                <a:solidFill>
                  <a:schemeClr val="bg1"/>
                </a:solidFill>
                <a:cs typeface="Gill Sans"/>
              </a:rPr>
              <a:t>Results</a:t>
            </a:r>
          </a:p>
        </p:txBody>
      </p:sp>
      <p:sp>
        <p:nvSpPr>
          <p:cNvPr id="39" name="TextBox 38"/>
          <p:cNvSpPr txBox="1"/>
          <p:nvPr/>
        </p:nvSpPr>
        <p:spPr>
          <a:xfrm>
            <a:off x="1364299" y="11796158"/>
            <a:ext cx="12256550" cy="20197288"/>
          </a:xfrm>
          <a:prstGeom prst="rect">
            <a:avLst/>
          </a:prstGeom>
          <a:noFill/>
          <a:ln>
            <a:solidFill>
              <a:schemeClr val="tx1"/>
            </a:solidFill>
          </a:ln>
        </p:spPr>
        <p:txBody>
          <a:bodyPr wrap="square" lIns="128016" tIns="64008" rIns="128016" bIns="64008" rtlCol="0">
            <a:spAutoFit/>
          </a:bodyPr>
          <a:lstStyle/>
          <a:p>
            <a:r>
              <a:rPr lang="en-US" sz="4050" dirty="0"/>
              <a:t>Students at any level are primarily interested in the grade they receive on an assignment (academic success) rather than instructor feedback (MacDonald, 1991). Abdulghani and colleagues (2014) identified a number of factors that contribute to academic success including prioritization of learning needs, time management, and family support.  </a:t>
            </a:r>
          </a:p>
          <a:p>
            <a:endParaRPr lang="en-US" sz="4050" dirty="0"/>
          </a:p>
          <a:p>
            <a:r>
              <a:rPr lang="en-US" sz="4050" dirty="0"/>
              <a:t>One of the most common themes among studies assessing academic success is motivation. A number of studies have shown that higher motivation is associated with positive academic outcomes (</a:t>
            </a:r>
            <a:r>
              <a:rPr lang="en-US" sz="4050" dirty="0" err="1"/>
              <a:t>Alivernini</a:t>
            </a:r>
            <a:r>
              <a:rPr lang="en-US" sz="4050" dirty="0"/>
              <a:t> &amp; </a:t>
            </a:r>
            <a:r>
              <a:rPr lang="en-US" sz="4050" dirty="0" err="1"/>
              <a:t>Lucidi</a:t>
            </a:r>
            <a:r>
              <a:rPr lang="en-US" sz="4050" dirty="0"/>
              <a:t>, 2011; </a:t>
            </a:r>
            <a:r>
              <a:rPr lang="en-US" sz="4050" dirty="0" err="1"/>
              <a:t>Frymier</a:t>
            </a:r>
            <a:r>
              <a:rPr lang="en-US" sz="4050" dirty="0"/>
              <a:t> &amp; Shulman, 1995; Wolf, Smith, &amp; Birnbaum, 1995). </a:t>
            </a:r>
          </a:p>
          <a:p>
            <a:endParaRPr lang="en-US" sz="4050" dirty="0"/>
          </a:p>
          <a:p>
            <a:r>
              <a:rPr lang="en-US" sz="4050" dirty="0"/>
              <a:t>One factor that increases motivation is media (Al-</a:t>
            </a:r>
            <a:r>
              <a:rPr lang="en-US" sz="4050" dirty="0" err="1"/>
              <a:t>Eisa</a:t>
            </a:r>
            <a:r>
              <a:rPr lang="en-US" sz="4050" dirty="0"/>
              <a:t> et al., 2016). Grant (2015) assessed the effect of motivational media on students in psychology classes. She did not find a significant effect of motivation on exam scores, however there were some limitations to her design. The manipulation of motivation was confounded with affect and presence of a video. Additionally, the test scores from her participants that were in different classes may not have been equivalent. </a:t>
            </a:r>
          </a:p>
          <a:p>
            <a:endParaRPr lang="en-US" sz="4050" dirty="0"/>
          </a:p>
          <a:p>
            <a:r>
              <a:rPr lang="en-US" sz="4050" dirty="0"/>
              <a:t>The current investigation addressed a number of the limitations of Grant’s (2015) study: participants in both conditions were exposed to a video and completed the same dependent variables. </a:t>
            </a:r>
          </a:p>
          <a:p>
            <a:endParaRPr lang="en-US" sz="4050" dirty="0"/>
          </a:p>
          <a:p>
            <a:r>
              <a:rPr lang="en-US" sz="4050" dirty="0"/>
              <a:t>It was hypothesized that those who watched a motivational video would perform better on an exam than those who watched a positive video.</a:t>
            </a:r>
          </a:p>
        </p:txBody>
      </p:sp>
      <p:sp>
        <p:nvSpPr>
          <p:cNvPr id="40" name="TextBox 39"/>
          <p:cNvSpPr txBox="1"/>
          <p:nvPr/>
        </p:nvSpPr>
        <p:spPr>
          <a:xfrm>
            <a:off x="30304657" y="11788504"/>
            <a:ext cx="12243816" cy="3207032"/>
          </a:xfrm>
          <a:prstGeom prst="rect">
            <a:avLst/>
          </a:prstGeom>
          <a:noFill/>
          <a:ln>
            <a:solidFill>
              <a:schemeClr val="tx1"/>
            </a:solidFill>
          </a:ln>
        </p:spPr>
        <p:txBody>
          <a:bodyPr wrap="square" lIns="128016" tIns="64008" rIns="128016" bIns="64008" rtlCol="0">
            <a:spAutoFit/>
          </a:bodyPr>
          <a:lstStyle/>
          <a:p>
            <a:r>
              <a:rPr lang="en-US" sz="4000" dirty="0"/>
              <a:t>Data was analyzed using an independent-samples t-test. There was no significant difference in exam score between those who watched the positive video and those who watched the motivational video (</a:t>
            </a:r>
            <a:r>
              <a:rPr lang="en-US" sz="4000" i="1" dirty="0"/>
              <a:t>t </a:t>
            </a:r>
            <a:r>
              <a:rPr lang="en-US" sz="4000" dirty="0"/>
              <a:t>(59) = 0.858, </a:t>
            </a:r>
            <a:r>
              <a:rPr lang="en-US" sz="4000" i="1" dirty="0"/>
              <a:t>p</a:t>
            </a:r>
            <a:r>
              <a:rPr lang="en-US" sz="4000" dirty="0"/>
              <a:t> &gt; 0.05; </a:t>
            </a:r>
            <a:r>
              <a:rPr lang="en-US" sz="4000" i="1" dirty="0"/>
              <a:t>d</a:t>
            </a:r>
            <a:r>
              <a:rPr lang="en-US" sz="4000" dirty="0"/>
              <a:t> = 0.05). See the graph below for means.</a:t>
            </a:r>
          </a:p>
        </p:txBody>
      </p:sp>
      <p:sp>
        <p:nvSpPr>
          <p:cNvPr id="44" name="TextBox 43"/>
          <p:cNvSpPr txBox="1"/>
          <p:nvPr/>
        </p:nvSpPr>
        <p:spPr>
          <a:xfrm>
            <a:off x="15938503" y="11796158"/>
            <a:ext cx="12243816" cy="14286988"/>
          </a:xfrm>
          <a:prstGeom prst="rect">
            <a:avLst/>
          </a:prstGeom>
          <a:noFill/>
          <a:ln>
            <a:solidFill>
              <a:schemeClr val="tx1"/>
            </a:solidFill>
          </a:ln>
        </p:spPr>
        <p:txBody>
          <a:bodyPr wrap="square" lIns="128016" tIns="64008" rIns="128016" bIns="64008" rtlCol="0">
            <a:spAutoFit/>
          </a:bodyPr>
          <a:lstStyle/>
          <a:p>
            <a:r>
              <a:rPr lang="en-US" sz="4000" i="1" dirty="0"/>
              <a:t>Participants</a:t>
            </a:r>
          </a:p>
          <a:p>
            <a:r>
              <a:rPr lang="en-US" sz="4000" dirty="0"/>
              <a:t>Sixty-one (58 females and 3 males) psychology students participated in the research for extra credit.</a:t>
            </a:r>
          </a:p>
          <a:p>
            <a:endParaRPr lang="en-US" sz="4000" dirty="0"/>
          </a:p>
          <a:p>
            <a:r>
              <a:rPr lang="en-US" sz="4000" i="1" dirty="0"/>
              <a:t>Materials and Procedure</a:t>
            </a:r>
          </a:p>
          <a:p>
            <a:r>
              <a:rPr lang="en-US" sz="4000" dirty="0"/>
              <a:t>Participants watched one of two five-minute videos. Those in the control group watched a funny video by British Airways about flight safety (see </a:t>
            </a:r>
            <a:r>
              <a:rPr lang="en-US" sz="4000" i="1" dirty="0"/>
              <a:t>Figure 1)</a:t>
            </a:r>
            <a:r>
              <a:rPr lang="en-US" sz="4000" dirty="0"/>
              <a:t>. Those in the experimental group watched a motivational video by ‘Motivation 2 Study’ (see </a:t>
            </a:r>
            <a:r>
              <a:rPr lang="en-US" sz="4000" i="1" dirty="0"/>
              <a:t>Figure 2</a:t>
            </a:r>
            <a:r>
              <a:rPr lang="en-US" sz="4000" dirty="0"/>
              <a:t>), which consisted of encouraging messages from a motivational speaker and inspiring music. </a:t>
            </a:r>
          </a:p>
          <a:p>
            <a:endParaRPr lang="en-US" sz="4000" dirty="0"/>
          </a:p>
          <a:p>
            <a:r>
              <a:rPr lang="en-US" sz="4000" dirty="0"/>
              <a:t>At the conclusion of the video, each participant was given a multiple-choice reading comprehension test with two passages, and questions following each. The first passage was about Ferdinand Magellan and land exploration, and the second was about Marie Curie. There were seven multiple choice questions associated with each passage.</a:t>
            </a:r>
          </a:p>
          <a:p>
            <a:endParaRPr lang="en-US" sz="4000" dirty="0"/>
          </a:p>
          <a:p>
            <a:r>
              <a:rPr lang="en-US" sz="4000" dirty="0"/>
              <a:t>The number of correct responses across both reading passages was added to create a total performance score (possible range 0-14).</a:t>
            </a:r>
          </a:p>
        </p:txBody>
      </p:sp>
      <p:sp>
        <p:nvSpPr>
          <p:cNvPr id="48" name="TextBox 47"/>
          <p:cNvSpPr txBox="1"/>
          <p:nvPr/>
        </p:nvSpPr>
        <p:spPr>
          <a:xfrm>
            <a:off x="30304657" y="22917762"/>
            <a:ext cx="12243816" cy="1206484"/>
          </a:xfrm>
          <a:prstGeom prst="rect">
            <a:avLst/>
          </a:prstGeom>
          <a:solidFill>
            <a:schemeClr val="accent4">
              <a:lumMod val="50000"/>
            </a:schemeClr>
          </a:solidFill>
          <a:ln>
            <a:noFill/>
          </a:ln>
        </p:spPr>
        <p:txBody>
          <a:bodyPr wrap="square" lIns="128016" tIns="64008" rIns="128016" bIns="64008" rtlCol="0">
            <a:spAutoFit/>
          </a:bodyPr>
          <a:lstStyle/>
          <a:p>
            <a:pPr algn="ctr"/>
            <a:r>
              <a:rPr lang="en-US" sz="7000" dirty="0">
                <a:solidFill>
                  <a:schemeClr val="bg1"/>
                </a:solidFill>
                <a:cs typeface="Gill Sans"/>
              </a:rPr>
              <a:t>Discussion</a:t>
            </a:r>
          </a:p>
        </p:txBody>
      </p:sp>
      <p:sp>
        <p:nvSpPr>
          <p:cNvPr id="49" name="TextBox 48"/>
          <p:cNvSpPr txBox="1"/>
          <p:nvPr/>
        </p:nvSpPr>
        <p:spPr>
          <a:xfrm>
            <a:off x="30304657" y="24477542"/>
            <a:ext cx="12243816" cy="7515904"/>
          </a:xfrm>
          <a:prstGeom prst="rect">
            <a:avLst/>
          </a:prstGeom>
          <a:noFill/>
          <a:ln>
            <a:solidFill>
              <a:schemeClr val="tx1"/>
            </a:solidFill>
          </a:ln>
        </p:spPr>
        <p:txBody>
          <a:bodyPr wrap="square" lIns="128016" tIns="64008" rIns="128016" bIns="64008" rtlCol="0">
            <a:spAutoFit/>
          </a:bodyPr>
          <a:lstStyle/>
          <a:p>
            <a:r>
              <a:rPr lang="en-US" sz="4000" dirty="0"/>
              <a:t>The hypothesis that those who watched a motivational video would perform better on a test than those who watched a positive video was not supported. The type of video viewed prior to taking an exam had no significant effect on exam score.  </a:t>
            </a:r>
          </a:p>
          <a:p>
            <a:r>
              <a:rPr lang="en-US" sz="4000" dirty="0"/>
              <a:t>These results support previous research showing no overall effect of motivational media on academic success (Grant, 2015). </a:t>
            </a:r>
          </a:p>
          <a:p>
            <a:r>
              <a:rPr lang="en-US" sz="4000" dirty="0"/>
              <a:t>Future directions could include replicating this study in a real class environment to see if the results generalize when participation is not voluntary or incentivized with something other than a grade.</a:t>
            </a:r>
          </a:p>
        </p:txBody>
      </p:sp>
      <p:pic>
        <p:nvPicPr>
          <p:cNvPr id="23" name="Picture 22" descr="naz 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539" y="6377280"/>
            <a:ext cx="7552183" cy="3020874"/>
          </a:xfrm>
          <a:prstGeom prst="rect">
            <a:avLst/>
          </a:prstGeom>
        </p:spPr>
      </p:pic>
      <p:sp>
        <p:nvSpPr>
          <p:cNvPr id="3" name="Title 2"/>
          <p:cNvSpPr>
            <a:spLocks noGrp="1"/>
          </p:cNvSpPr>
          <p:nvPr>
            <p:ph type="ctrTitle"/>
          </p:nvPr>
        </p:nvSpPr>
        <p:spPr>
          <a:xfrm>
            <a:off x="3143793" y="1"/>
            <a:ext cx="37307520" cy="5510495"/>
          </a:xfrm>
        </p:spPr>
        <p:txBody>
          <a:bodyPr>
            <a:noAutofit/>
          </a:bodyPr>
          <a:lstStyle/>
          <a:p>
            <a:r>
              <a:rPr lang="en-US" sz="20000" dirty="0">
                <a:solidFill>
                  <a:schemeClr val="bg1"/>
                </a:solidFill>
                <a:latin typeface="+mn-lt"/>
              </a:rPr>
              <a:t>Effect of Motivation on Exam Scores in College Students</a:t>
            </a:r>
            <a:endParaRPr lang="en-US" sz="20000" dirty="0">
              <a:solidFill>
                <a:schemeClr val="bg1"/>
              </a:solidFill>
              <a:latin typeface="+mn-lt"/>
              <a:cs typeface="Arial"/>
            </a:endParaRPr>
          </a:p>
        </p:txBody>
      </p:sp>
      <p:pic>
        <p:nvPicPr>
          <p:cNvPr id="1026" name="Picture 2">
            <a:extLst>
              <a:ext uri="{FF2B5EF4-FFF2-40B4-BE49-F238E27FC236}">
                <a16:creationId xmlns:a16="http://schemas.microsoft.com/office/drawing/2014/main" id="{E367C0DE-884E-6C44-AC14-6E5D80DC0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7876" y="15687916"/>
            <a:ext cx="10857378" cy="6537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4EFF727-8DA6-B04D-9D20-4F277885E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1386" y="27119925"/>
            <a:ext cx="6887473" cy="3840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21C36D7-C984-FB40-8599-DCE60035EC09}"/>
              </a:ext>
            </a:extLst>
          </p:cNvPr>
          <p:cNvSpPr/>
          <p:nvPr/>
        </p:nvSpPr>
        <p:spPr>
          <a:xfrm>
            <a:off x="14911386" y="31162449"/>
            <a:ext cx="688747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00" dirty="0">
                <a:solidFill>
                  <a:srgbClr val="000000"/>
                </a:solidFill>
              </a:rPr>
              <a:t>“Now the air in this rather wonderful jacket can be topped up using this neat little mouthpiece. There’s also a charming whistle and light combination for attracting attention, should you be one of those people who enjoys attention.” </a:t>
            </a:r>
            <a:endParaRPr lang="en-US" sz="1600" dirty="0"/>
          </a:p>
        </p:txBody>
      </p:sp>
      <p:pic>
        <p:nvPicPr>
          <p:cNvPr id="1030" name="Picture 6">
            <a:extLst>
              <a:ext uri="{FF2B5EF4-FFF2-40B4-BE49-F238E27FC236}">
                <a16:creationId xmlns:a16="http://schemas.microsoft.com/office/drawing/2014/main" id="{C2D5AF9B-9182-0B46-BE6E-A22A67E527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4910" y="27119925"/>
            <a:ext cx="6787056" cy="38404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09BEB5E4-D2E4-2D48-A9C6-7FC6E1C76B61}"/>
              </a:ext>
            </a:extLst>
          </p:cNvPr>
          <p:cNvSpPr/>
          <p:nvPr/>
        </p:nvSpPr>
        <p:spPr>
          <a:xfrm>
            <a:off x="22237646" y="31347115"/>
            <a:ext cx="677432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800" dirty="0">
                <a:solidFill>
                  <a:srgbClr val="000000"/>
                </a:solidFill>
              </a:rPr>
              <a:t>“I dare you, yes you, to make a choice and choose to change. Average into amazing. Broken into booming …” </a:t>
            </a:r>
            <a:endParaRPr lang="en-US" sz="1800" dirty="0"/>
          </a:p>
        </p:txBody>
      </p:sp>
      <p:sp>
        <p:nvSpPr>
          <p:cNvPr id="28" name="TextBox 27">
            <a:extLst>
              <a:ext uri="{FF2B5EF4-FFF2-40B4-BE49-F238E27FC236}">
                <a16:creationId xmlns:a16="http://schemas.microsoft.com/office/drawing/2014/main" id="{1FBF5E66-E41A-6D48-AE77-3894CB05229E}"/>
              </a:ext>
            </a:extLst>
          </p:cNvPr>
          <p:cNvSpPr txBox="1"/>
          <p:nvPr/>
        </p:nvSpPr>
        <p:spPr>
          <a:xfrm>
            <a:off x="16023402" y="26481826"/>
            <a:ext cx="4663440" cy="590931"/>
          </a:xfrm>
          <a:prstGeom prst="rect">
            <a:avLst/>
          </a:prstGeom>
          <a:solidFill>
            <a:schemeClr val="accent4">
              <a:lumMod val="50000"/>
            </a:schemeClr>
          </a:solidFill>
          <a:ln>
            <a:noFill/>
          </a:ln>
        </p:spPr>
        <p:txBody>
          <a:bodyPr wrap="square" lIns="128016" tIns="64008" rIns="128016" bIns="64008" rtlCol="0">
            <a:spAutoFit/>
          </a:bodyPr>
          <a:lstStyle/>
          <a:p>
            <a:pPr algn="ctr"/>
            <a:r>
              <a:rPr lang="en-US" sz="3000" dirty="0">
                <a:solidFill>
                  <a:schemeClr val="bg1"/>
                </a:solidFill>
                <a:cs typeface="Gill Sans"/>
              </a:rPr>
              <a:t>Figure 1: Funny video</a:t>
            </a:r>
          </a:p>
        </p:txBody>
      </p:sp>
      <p:sp>
        <p:nvSpPr>
          <p:cNvPr id="29" name="TextBox 28">
            <a:extLst>
              <a:ext uri="{FF2B5EF4-FFF2-40B4-BE49-F238E27FC236}">
                <a16:creationId xmlns:a16="http://schemas.microsoft.com/office/drawing/2014/main" id="{2FE46131-7E26-3042-B655-04F61806B14E}"/>
              </a:ext>
            </a:extLst>
          </p:cNvPr>
          <p:cNvSpPr txBox="1"/>
          <p:nvPr/>
        </p:nvSpPr>
        <p:spPr>
          <a:xfrm>
            <a:off x="23293528" y="26481827"/>
            <a:ext cx="4662555" cy="590931"/>
          </a:xfrm>
          <a:prstGeom prst="rect">
            <a:avLst/>
          </a:prstGeom>
          <a:solidFill>
            <a:schemeClr val="accent4">
              <a:lumMod val="50000"/>
            </a:schemeClr>
          </a:solidFill>
          <a:ln>
            <a:noFill/>
          </a:ln>
        </p:spPr>
        <p:txBody>
          <a:bodyPr wrap="square" lIns="128016" tIns="64008" rIns="128016" bIns="64008" rtlCol="0">
            <a:spAutoFit/>
          </a:bodyPr>
          <a:lstStyle/>
          <a:p>
            <a:pPr algn="ctr"/>
            <a:r>
              <a:rPr lang="en-US" sz="3000" dirty="0">
                <a:solidFill>
                  <a:schemeClr val="bg1"/>
                </a:solidFill>
                <a:cs typeface="Gill Sans"/>
              </a:rPr>
              <a:t>Figure 2: Motivational video</a:t>
            </a:r>
          </a:p>
        </p:txBody>
      </p:sp>
      <p:sp>
        <p:nvSpPr>
          <p:cNvPr id="31" name="TextBox 30">
            <a:extLst>
              <a:ext uri="{FF2B5EF4-FFF2-40B4-BE49-F238E27FC236}">
                <a16:creationId xmlns:a16="http://schemas.microsoft.com/office/drawing/2014/main" id="{7AEDDA1A-69EB-1F4B-ACF0-B7D524513DD1}"/>
              </a:ext>
            </a:extLst>
          </p:cNvPr>
          <p:cNvSpPr txBox="1"/>
          <p:nvPr/>
        </p:nvSpPr>
        <p:spPr>
          <a:xfrm>
            <a:off x="15851518" y="10027583"/>
            <a:ext cx="12242115" cy="1206484"/>
          </a:xfrm>
          <a:prstGeom prst="rect">
            <a:avLst/>
          </a:prstGeom>
          <a:solidFill>
            <a:schemeClr val="accent4">
              <a:lumMod val="50000"/>
            </a:schemeClr>
          </a:solidFill>
          <a:ln>
            <a:solidFill>
              <a:schemeClr val="tx1"/>
            </a:solidFill>
          </a:ln>
        </p:spPr>
        <p:txBody>
          <a:bodyPr wrap="square" lIns="128016" tIns="64008" rIns="128016" bIns="64008" rtlCol="0">
            <a:spAutoFit/>
          </a:bodyPr>
          <a:lstStyle/>
          <a:p>
            <a:pPr algn="ctr"/>
            <a:r>
              <a:rPr lang="en-US" sz="7000" dirty="0">
                <a:solidFill>
                  <a:schemeClr val="bg1"/>
                </a:solidFill>
                <a:cs typeface="Gill Sans"/>
              </a:rPr>
              <a:t>Method</a:t>
            </a:r>
          </a:p>
        </p:txBody>
      </p:sp>
      <p:pic>
        <p:nvPicPr>
          <p:cNvPr id="7" name="Picture 6" descr="A sign on the side of a road&#10;&#10;Description automatically generated">
            <a:extLst>
              <a:ext uri="{FF2B5EF4-FFF2-40B4-BE49-F238E27FC236}">
                <a16:creationId xmlns:a16="http://schemas.microsoft.com/office/drawing/2014/main" id="{E33CF6D5-5C9A-864D-B21A-D4B1D5DE62B3}"/>
              </a:ext>
            </a:extLst>
          </p:cNvPr>
          <p:cNvPicPr>
            <a:picLocks noChangeAspect="1"/>
          </p:cNvPicPr>
          <p:nvPr/>
        </p:nvPicPr>
        <p:blipFill>
          <a:blip r:embed="rId7"/>
          <a:stretch>
            <a:fillRect/>
          </a:stretch>
        </p:blipFill>
        <p:spPr>
          <a:xfrm>
            <a:off x="33051399" y="6523558"/>
            <a:ext cx="7748262" cy="2551257"/>
          </a:xfrm>
          <a:prstGeom prst="rect">
            <a:avLst/>
          </a:prstGeom>
        </p:spPr>
      </p:pic>
    </p:spTree>
    <p:extLst>
      <p:ext uri="{BB962C8B-B14F-4D97-AF65-F5344CB8AC3E}">
        <p14:creationId xmlns:p14="http://schemas.microsoft.com/office/powerpoint/2010/main" val="603283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1416</TotalTime>
  <Words>963</Words>
  <Application>Microsoft Macintosh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Effect of Motivation on Exam Scores in College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Default User Name</dc:creator>
  <cp:lastModifiedBy>Katherine Mustello</cp:lastModifiedBy>
  <cp:revision>34</cp:revision>
  <dcterms:created xsi:type="dcterms:W3CDTF">2014-10-15T16:22:32Z</dcterms:created>
  <dcterms:modified xsi:type="dcterms:W3CDTF">2020-03-21T17:17:59Z</dcterms:modified>
</cp:coreProperties>
</file>