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7" r:id="rId2"/>
  </p:sldIdLst>
  <p:sldSz cx="43891200" cy="32918400"/>
  <p:notesSz cx="6858000" cy="9144000"/>
  <p:embeddedFontLst>
    <p:embeddedFont>
      <p:font typeface="Arial Black" panose="020B0A04020102020204" pitchFamily="34" charset="0"/>
      <p:regular r:id="rId4"/>
      <p:bold r:id="rId5"/>
    </p:embeddedFont>
    <p:embeddedFont>
      <p:font typeface="Calibri" panose="020F050202020403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3845">
          <p15:clr>
            <a:srgbClr val="A4A3A4"/>
          </p15:clr>
        </p15:guide>
        <p15:guide id="2" pos="5355">
          <p15:clr>
            <a:srgbClr val="A4A3A4"/>
          </p15:clr>
        </p15:guide>
        <p15:guide id="3" pos="235">
          <p15:clr>
            <a:srgbClr val="A4A3A4"/>
          </p15:clr>
        </p15:guide>
        <p15:guide id="4" pos="661">
          <p15:clr>
            <a:srgbClr val="A4A3A4"/>
          </p15:clr>
        </p15:guide>
        <p15:guide id="5" orient="horz" pos="10368">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iS09XuI8wPeVDVMHwbfKntMfp6Z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8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p:restoredTop sz="94651"/>
  </p:normalViewPr>
  <p:slideViewPr>
    <p:cSldViewPr snapToGrid="0">
      <p:cViewPr varScale="1">
        <p:scale>
          <a:sx n="13" d="100"/>
          <a:sy n="13" d="100"/>
        </p:scale>
        <p:origin x="1596" y="120"/>
      </p:cViewPr>
      <p:guideLst>
        <p:guide pos="13845"/>
        <p:guide pos="5355"/>
        <p:guide pos="235"/>
        <p:guide pos="661"/>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customschemas.google.com/relationships/presentationmetadata" Target="metadata"/><Relationship Id="rId5" Type="http://schemas.openxmlformats.org/officeDocument/2006/relationships/font" Target="fonts/font2.fntdata"/><Relationship Id="rId15"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geerdtsm\Desktop\ANIMAL%20STORYBOOK%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dirty="0"/>
              <a:t>Free Recall of Color Camouflage</a:t>
            </a:r>
            <a:r>
              <a:rPr lang="en-US" sz="2400" baseline="0" dirty="0"/>
              <a:t> Facts</a:t>
            </a:r>
            <a:endParaRPr lang="en-US" sz="2400" dirty="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percentStacked"/>
        <c:varyColors val="0"/>
        <c:ser>
          <c:idx val="0"/>
          <c:order val="0"/>
          <c:tx>
            <c:strRef>
              <c:f>'Analyizing for poster'!$M$13</c:f>
              <c:strCache>
                <c:ptCount val="1"/>
                <c:pt idx="0">
                  <c:v>color camo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'Analyizing for poster'!$N$12:$P$12</c:f>
              <c:strCache>
                <c:ptCount val="3"/>
                <c:pt idx="0">
                  <c:v>Storybook A</c:v>
                </c:pt>
                <c:pt idx="1">
                  <c:v>Storybook B</c:v>
                </c:pt>
                <c:pt idx="2">
                  <c:v>Storybook C</c:v>
                </c:pt>
              </c:strCache>
            </c:strRef>
          </c:cat>
          <c:val>
            <c:numRef>
              <c:f>'Analyizing for poster'!$N$13:$P$13</c:f>
              <c:numCache>
                <c:formatCode>General</c:formatCode>
                <c:ptCount val="3"/>
                <c:pt idx="0">
                  <c:v>10</c:v>
                </c:pt>
                <c:pt idx="1">
                  <c:v>4</c:v>
                </c:pt>
                <c:pt idx="2">
                  <c:v>5</c:v>
                </c:pt>
              </c:numCache>
            </c:numRef>
          </c:val>
          <c:extLst>
            <c:ext xmlns:c16="http://schemas.microsoft.com/office/drawing/2014/chart" uri="{C3380CC4-5D6E-409C-BE32-E72D297353CC}">
              <c16:uniqueId val="{00000000-2EAC-AB49-95B6-647771D160A4}"/>
            </c:ext>
          </c:extLst>
        </c:ser>
        <c:ser>
          <c:idx val="1"/>
          <c:order val="1"/>
          <c:tx>
            <c:strRef>
              <c:f>'Analyizing for poster'!$M$14</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'Analyizing for poster'!$N$12:$P$12</c:f>
              <c:strCache>
                <c:ptCount val="3"/>
                <c:pt idx="0">
                  <c:v>Storybook A</c:v>
                </c:pt>
                <c:pt idx="1">
                  <c:v>Storybook B</c:v>
                </c:pt>
                <c:pt idx="2">
                  <c:v>Storybook C</c:v>
                </c:pt>
              </c:strCache>
            </c:strRef>
          </c:cat>
          <c:val>
            <c:numRef>
              <c:f>'Analyizing for poster'!$N$14:$P$14</c:f>
              <c:numCache>
                <c:formatCode>General</c:formatCode>
                <c:ptCount val="3"/>
                <c:pt idx="0">
                  <c:v>2</c:v>
                </c:pt>
                <c:pt idx="1">
                  <c:v>8</c:v>
                </c:pt>
                <c:pt idx="2">
                  <c:v>7</c:v>
                </c:pt>
              </c:numCache>
            </c:numRef>
          </c:val>
          <c:extLst>
            <c:ext xmlns:c16="http://schemas.microsoft.com/office/drawing/2014/chart" uri="{C3380CC4-5D6E-409C-BE32-E72D297353CC}">
              <c16:uniqueId val="{00000001-2EAC-AB49-95B6-647771D160A4}"/>
            </c:ext>
          </c:extLst>
        </c:ser>
        <c:dLbls>
          <c:showLegendKey val="0"/>
          <c:showVal val="0"/>
          <c:showCatName val="0"/>
          <c:showSerName val="0"/>
          <c:showPercent val="0"/>
          <c:showBubbleSize val="0"/>
        </c:dLbls>
        <c:gapWidth val="150"/>
        <c:overlap val="100"/>
        <c:axId val="94476687"/>
        <c:axId val="42596831"/>
      </c:barChart>
      <c:catAx>
        <c:axId val="94476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596831"/>
        <c:crosses val="autoZero"/>
        <c:auto val="1"/>
        <c:lblAlgn val="ctr"/>
        <c:lblOffset val="100"/>
        <c:noMultiLvlLbl val="0"/>
      </c:catAx>
      <c:valAx>
        <c:axId val="4259683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47668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6c03c1694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76c03c169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108" name="Google Shape;108;g76c03c169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291840" y="5387342"/>
            <a:ext cx="37307519"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5486400" y="17289781"/>
            <a:ext cx="32918401" cy="794765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a:endParaRPr/>
          </a:p>
        </p:txBody>
      </p:sp>
      <p:sp>
        <p:nvSpPr>
          <p:cNvPr id="18" name="Google Shape;18;p3"/>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3"/>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3"/>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502390" y="278131"/>
            <a:ext cx="20886422" cy="378561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2"/>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22193250" y="10968991"/>
            <a:ext cx="27896822" cy="94640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2990852" y="1779270"/>
            <a:ext cx="27896822" cy="278434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3"/>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3"/>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4"/>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4"/>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994662" y="8206749"/>
            <a:ext cx="37856160"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2994662" y="22029430"/>
            <a:ext cx="37856160" cy="72008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11520"/>
              <a:buNone/>
              <a:defRPr sz="11520">
                <a:solidFill>
                  <a:schemeClr val="dk1"/>
                </a:solidFill>
              </a:defRPr>
            </a:lvl1pPr>
            <a:lvl2pPr marL="914400" lvl="1" indent="-228600" algn="l">
              <a:lnSpc>
                <a:spcPct val="90000"/>
              </a:lnSpc>
              <a:spcBef>
                <a:spcPts val="2400"/>
              </a:spcBef>
              <a:spcAft>
                <a:spcPts val="0"/>
              </a:spcAft>
              <a:buClr>
                <a:srgbClr val="888888"/>
              </a:buClr>
              <a:buSzPts val="9600"/>
              <a:buNone/>
              <a:defRPr sz="9600">
                <a:solidFill>
                  <a:srgbClr val="888888"/>
                </a:solidFill>
              </a:defRPr>
            </a:lvl2pPr>
            <a:lvl3pPr marL="1371600" lvl="2" indent="-228600" algn="l">
              <a:lnSpc>
                <a:spcPct val="90000"/>
              </a:lnSpc>
              <a:spcBef>
                <a:spcPts val="2400"/>
              </a:spcBef>
              <a:spcAft>
                <a:spcPts val="0"/>
              </a:spcAft>
              <a:buClr>
                <a:srgbClr val="888888"/>
              </a:buClr>
              <a:buSzPts val="8640"/>
              <a:buNone/>
              <a:defRPr sz="8640">
                <a:solidFill>
                  <a:srgbClr val="888888"/>
                </a:solidFill>
              </a:defRPr>
            </a:lvl3pPr>
            <a:lvl4pPr marL="1828800" lvl="3" indent="-228600" algn="l">
              <a:lnSpc>
                <a:spcPct val="90000"/>
              </a:lnSpc>
              <a:spcBef>
                <a:spcPts val="2400"/>
              </a:spcBef>
              <a:spcAft>
                <a:spcPts val="0"/>
              </a:spcAft>
              <a:buClr>
                <a:srgbClr val="888888"/>
              </a:buClr>
              <a:buSzPts val="7680"/>
              <a:buNone/>
              <a:defRPr sz="7680">
                <a:solidFill>
                  <a:srgbClr val="888888"/>
                </a:solidFill>
              </a:defRPr>
            </a:lvl4pPr>
            <a:lvl5pPr marL="2286000" lvl="4" indent="-228600" algn="l">
              <a:lnSpc>
                <a:spcPct val="90000"/>
              </a:lnSpc>
              <a:spcBef>
                <a:spcPts val="2400"/>
              </a:spcBef>
              <a:spcAft>
                <a:spcPts val="0"/>
              </a:spcAft>
              <a:buClr>
                <a:srgbClr val="888888"/>
              </a:buClr>
              <a:buSzPts val="7680"/>
              <a:buNone/>
              <a:defRPr sz="7680">
                <a:solidFill>
                  <a:srgbClr val="888888"/>
                </a:solidFill>
              </a:defRPr>
            </a:lvl5pPr>
            <a:lvl6pPr marL="2743200" lvl="5" indent="-228600" algn="l">
              <a:lnSpc>
                <a:spcPct val="90000"/>
              </a:lnSpc>
              <a:spcBef>
                <a:spcPts val="2400"/>
              </a:spcBef>
              <a:spcAft>
                <a:spcPts val="0"/>
              </a:spcAft>
              <a:buClr>
                <a:srgbClr val="888888"/>
              </a:buClr>
              <a:buSzPts val="7680"/>
              <a:buNone/>
              <a:defRPr sz="7680">
                <a:solidFill>
                  <a:srgbClr val="888888"/>
                </a:solidFill>
              </a:defRPr>
            </a:lvl6pPr>
            <a:lvl7pPr marL="3200400" lvl="6" indent="-228600" algn="l">
              <a:lnSpc>
                <a:spcPct val="90000"/>
              </a:lnSpc>
              <a:spcBef>
                <a:spcPts val="2400"/>
              </a:spcBef>
              <a:spcAft>
                <a:spcPts val="0"/>
              </a:spcAft>
              <a:buClr>
                <a:srgbClr val="888888"/>
              </a:buClr>
              <a:buSzPts val="7680"/>
              <a:buNone/>
              <a:defRPr sz="7680">
                <a:solidFill>
                  <a:srgbClr val="888888"/>
                </a:solidFill>
              </a:defRPr>
            </a:lvl7pPr>
            <a:lvl8pPr marL="3657600" lvl="7" indent="-228600" algn="l">
              <a:lnSpc>
                <a:spcPct val="90000"/>
              </a:lnSpc>
              <a:spcBef>
                <a:spcPts val="2400"/>
              </a:spcBef>
              <a:spcAft>
                <a:spcPts val="0"/>
              </a:spcAft>
              <a:buClr>
                <a:srgbClr val="888888"/>
              </a:buClr>
              <a:buSzPts val="7680"/>
              <a:buNone/>
              <a:defRPr sz="7680">
                <a:solidFill>
                  <a:srgbClr val="888888"/>
                </a:solidFill>
              </a:defRPr>
            </a:lvl8pPr>
            <a:lvl9pPr marL="4114800" lvl="8" indent="-228600" algn="l">
              <a:lnSpc>
                <a:spcPct val="90000"/>
              </a:lnSpc>
              <a:spcBef>
                <a:spcPts val="2400"/>
              </a:spcBef>
              <a:spcAft>
                <a:spcPts val="0"/>
              </a:spcAft>
              <a:buClr>
                <a:srgbClr val="888888"/>
              </a:buClr>
              <a:buSzPts val="7680"/>
              <a:buNone/>
              <a:defRPr sz="7680">
                <a:solidFill>
                  <a:srgbClr val="888888"/>
                </a:solidFill>
              </a:defRPr>
            </a:lvl9pPr>
          </a:lstStyle>
          <a:p>
            <a:endParaRPr/>
          </a:p>
        </p:txBody>
      </p:sp>
      <p:sp>
        <p:nvSpPr>
          <p:cNvPr id="30" name="Google Shape;30;p5"/>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5"/>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5"/>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3017520" y="8763000"/>
            <a:ext cx="18653759"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22219920" y="8763000"/>
            <a:ext cx="18653759"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6"/>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6"/>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023237"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3023242" y="8069582"/>
            <a:ext cx="18568032"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3" name="Google Shape;43;p7"/>
          <p:cNvSpPr txBox="1">
            <a:spLocks noGrp="1"/>
          </p:cNvSpPr>
          <p:nvPr>
            <p:ph type="body" idx="2"/>
          </p:nvPr>
        </p:nvSpPr>
        <p:spPr>
          <a:xfrm>
            <a:off x="3023242" y="12024360"/>
            <a:ext cx="18568032"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22219922" y="8069582"/>
            <a:ext cx="18659477"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5" name="Google Shape;45;p7"/>
          <p:cNvSpPr txBox="1">
            <a:spLocks noGrp="1"/>
          </p:cNvSpPr>
          <p:nvPr>
            <p:ph type="body" idx="4"/>
          </p:nvPr>
        </p:nvSpPr>
        <p:spPr>
          <a:xfrm>
            <a:off x="22219922" y="12024360"/>
            <a:ext cx="18659477"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7"/>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7"/>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8"/>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8"/>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9"/>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9"/>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8659477" y="4739647"/>
            <a:ext cx="22219920" cy="23393400"/>
          </a:xfrm>
          <a:prstGeom prst="rect">
            <a:avLst/>
          </a:prstGeom>
          <a:noFill/>
          <a:ln>
            <a:noFill/>
          </a:ln>
        </p:spPr>
        <p:txBody>
          <a:bodyPr spcFirstLastPara="1" wrap="square" lIns="91425" tIns="45700" rIns="91425" bIns="45700" anchor="t" anchorCtr="0">
            <a:normAutofit/>
          </a:bodyPr>
          <a:lstStyle>
            <a:lvl1pPr marL="457200" lvl="0" indent="-1203960" algn="l">
              <a:lnSpc>
                <a:spcPct val="90000"/>
              </a:lnSpc>
              <a:spcBef>
                <a:spcPts val="4800"/>
              </a:spcBef>
              <a:spcAft>
                <a:spcPts val="0"/>
              </a:spcAft>
              <a:buClr>
                <a:schemeClr val="dk1"/>
              </a:buClr>
              <a:buSzPts val="15360"/>
              <a:buChar char="•"/>
              <a:defRPr sz="15360"/>
            </a:lvl1pPr>
            <a:lvl2pPr marL="914400" lvl="1" indent="-1082040" algn="l">
              <a:lnSpc>
                <a:spcPct val="90000"/>
              </a:lnSpc>
              <a:spcBef>
                <a:spcPts val="2400"/>
              </a:spcBef>
              <a:spcAft>
                <a:spcPts val="0"/>
              </a:spcAft>
              <a:buClr>
                <a:schemeClr val="dk1"/>
              </a:buClr>
              <a:buSzPts val="13440"/>
              <a:buChar char="•"/>
              <a:defRPr sz="13439"/>
            </a:lvl2pPr>
            <a:lvl3pPr marL="1371600" lvl="2" indent="-960120" algn="l">
              <a:lnSpc>
                <a:spcPct val="90000"/>
              </a:lnSpc>
              <a:spcBef>
                <a:spcPts val="2400"/>
              </a:spcBef>
              <a:spcAft>
                <a:spcPts val="0"/>
              </a:spcAft>
              <a:buClr>
                <a:schemeClr val="dk1"/>
              </a:buClr>
              <a:buSzPts val="11520"/>
              <a:buChar char="•"/>
              <a:defRPr sz="11520"/>
            </a:lvl3pPr>
            <a:lvl4pPr marL="1828800" lvl="3" indent="-838200" algn="l">
              <a:lnSpc>
                <a:spcPct val="90000"/>
              </a:lnSpc>
              <a:spcBef>
                <a:spcPts val="2400"/>
              </a:spcBef>
              <a:spcAft>
                <a:spcPts val="0"/>
              </a:spcAft>
              <a:buClr>
                <a:schemeClr val="dk1"/>
              </a:buClr>
              <a:buSzPts val="9600"/>
              <a:buChar char="•"/>
              <a:defRPr sz="9600"/>
            </a:lvl4pPr>
            <a:lvl5pPr marL="2286000" lvl="4" indent="-838200" algn="l">
              <a:lnSpc>
                <a:spcPct val="90000"/>
              </a:lnSpc>
              <a:spcBef>
                <a:spcPts val="2400"/>
              </a:spcBef>
              <a:spcAft>
                <a:spcPts val="0"/>
              </a:spcAft>
              <a:buClr>
                <a:schemeClr val="dk1"/>
              </a:buClr>
              <a:buSzPts val="9600"/>
              <a:buChar char="•"/>
              <a:defRPr sz="9600"/>
            </a:lvl5pPr>
            <a:lvl6pPr marL="2743200" lvl="5" indent="-838200" algn="l">
              <a:lnSpc>
                <a:spcPct val="90000"/>
              </a:lnSpc>
              <a:spcBef>
                <a:spcPts val="2400"/>
              </a:spcBef>
              <a:spcAft>
                <a:spcPts val="0"/>
              </a:spcAft>
              <a:buClr>
                <a:schemeClr val="dk1"/>
              </a:buClr>
              <a:buSzPts val="9600"/>
              <a:buChar char="•"/>
              <a:defRPr sz="9600"/>
            </a:lvl6pPr>
            <a:lvl7pPr marL="3200400" lvl="6" indent="-838200" algn="l">
              <a:lnSpc>
                <a:spcPct val="90000"/>
              </a:lnSpc>
              <a:spcBef>
                <a:spcPts val="2400"/>
              </a:spcBef>
              <a:spcAft>
                <a:spcPts val="0"/>
              </a:spcAft>
              <a:buClr>
                <a:schemeClr val="dk1"/>
              </a:buClr>
              <a:buSzPts val="9600"/>
              <a:buChar char="•"/>
              <a:defRPr sz="9600"/>
            </a:lvl7pPr>
            <a:lvl8pPr marL="3657600" lvl="7" indent="-838200" algn="l">
              <a:lnSpc>
                <a:spcPct val="90000"/>
              </a:lnSpc>
              <a:spcBef>
                <a:spcPts val="2400"/>
              </a:spcBef>
              <a:spcAft>
                <a:spcPts val="0"/>
              </a:spcAft>
              <a:buClr>
                <a:schemeClr val="dk1"/>
              </a:buClr>
              <a:buSzPts val="9600"/>
              <a:buChar char="•"/>
              <a:defRPr sz="9600"/>
            </a:lvl8pPr>
            <a:lvl9pPr marL="4114800" lvl="8" indent="-838200" algn="l">
              <a:lnSpc>
                <a:spcPct val="90000"/>
              </a:lnSpc>
              <a:spcBef>
                <a:spcPts val="2400"/>
              </a:spcBef>
              <a:spcAft>
                <a:spcPts val="0"/>
              </a:spcAft>
              <a:buClr>
                <a:schemeClr val="dk1"/>
              </a:buClr>
              <a:buSzPts val="9600"/>
              <a:buChar char="•"/>
              <a:defRPr sz="9600"/>
            </a:lvl9pPr>
          </a:lstStyle>
          <a:p>
            <a:endParaRPr/>
          </a:p>
        </p:txBody>
      </p:sp>
      <p:sp>
        <p:nvSpPr>
          <p:cNvPr id="61" name="Google Shape;61;p10"/>
          <p:cNvSpPr txBox="1">
            <a:spLocks noGrp="1"/>
          </p:cNvSpPr>
          <p:nvPr>
            <p:ph type="body" idx="2"/>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2" name="Google Shape;62;p10"/>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0"/>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10"/>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18659477" y="4739647"/>
            <a:ext cx="22219920" cy="233934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4800"/>
              </a:spcBef>
              <a:spcAft>
                <a:spcPts val="0"/>
              </a:spcAft>
              <a:buClr>
                <a:schemeClr val="dk1"/>
              </a:buClr>
              <a:buSzPts val="15360"/>
              <a:buFont typeface="Arial"/>
              <a:buNone/>
              <a:defRPr sz="15360" b="0" i="0" u="none" strike="noStrike" cap="none">
                <a:solidFill>
                  <a:schemeClr val="dk1"/>
                </a:solidFill>
                <a:latin typeface="Calibri"/>
                <a:ea typeface="Calibri"/>
                <a:cs typeface="Calibri"/>
                <a:sym typeface="Calibri"/>
              </a:defRPr>
            </a:lvl1pPr>
            <a:lvl2pPr marR="0" lvl="1" algn="l" rtl="0">
              <a:lnSpc>
                <a:spcPct val="90000"/>
              </a:lnSpc>
              <a:spcBef>
                <a:spcPts val="2400"/>
              </a:spcBef>
              <a:spcAft>
                <a:spcPts val="0"/>
              </a:spcAft>
              <a:buClr>
                <a:schemeClr val="dk1"/>
              </a:buClr>
              <a:buSzPts val="13440"/>
              <a:buFont typeface="Arial"/>
              <a:buNone/>
              <a:defRPr sz="13439" b="0" i="0" u="none" strike="noStrike" cap="none">
                <a:solidFill>
                  <a:schemeClr val="dk1"/>
                </a:solidFill>
                <a:latin typeface="Calibri"/>
                <a:ea typeface="Calibri"/>
                <a:cs typeface="Calibri"/>
                <a:sym typeface="Calibri"/>
              </a:defRPr>
            </a:lvl2pPr>
            <a:lvl3pPr marR="0" lvl="2"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3pPr>
            <a:lvl4pPr marR="0" lvl="3"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dirty="0"/>
          </a:p>
        </p:txBody>
      </p:sp>
      <p:sp>
        <p:nvSpPr>
          <p:cNvPr id="68" name="Google Shape;68;p11"/>
          <p:cNvSpPr txBox="1">
            <a:spLocks noGrp="1"/>
          </p:cNvSpPr>
          <p:nvPr>
            <p:ph type="body" idx="1"/>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9" name="Google Shape;69;p11"/>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1"/>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1"/>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9"/>
        <p:cNvGrpSpPr/>
        <p:nvPr/>
      </p:nvGrpSpPr>
      <p:grpSpPr>
        <a:xfrm>
          <a:off x="0" y="0"/>
          <a:ext cx="0" cy="0"/>
          <a:chOff x="0" y="0"/>
          <a:chExt cx="0" cy="0"/>
        </a:xfrm>
      </p:grpSpPr>
      <p:sp>
        <p:nvSpPr>
          <p:cNvPr id="110" name="Google Shape;110;g76c03c1694_0_0"/>
          <p:cNvSpPr/>
          <p:nvPr/>
        </p:nvSpPr>
        <p:spPr>
          <a:xfrm>
            <a:off x="22073" y="5573388"/>
            <a:ext cx="13197223" cy="27345000"/>
          </a:xfrm>
          <a:prstGeom prst="rect">
            <a:avLst/>
          </a:prstGeom>
          <a:solidFill>
            <a:schemeClr val="lt1"/>
          </a:solidFill>
          <a:ln>
            <a:noFill/>
          </a:ln>
        </p:spPr>
        <p:txBody>
          <a:bodyPr spcFirstLastPara="1" wrap="square" lIns="365750" tIns="640075" rIns="365750" bIns="45700" anchor="t" anchorCtr="0">
            <a:noAutofit/>
          </a:bodyPr>
          <a:lstStyle/>
          <a:p>
            <a:pPr marL="0" marR="0" lvl="0" indent="0" algn="l" rtl="0">
              <a:spcBef>
                <a:spcPts val="0"/>
              </a:spcBef>
              <a:spcAft>
                <a:spcPts val="0"/>
              </a:spcAft>
              <a:buNone/>
            </a:pPr>
            <a:endParaRPr sz="4800" b="0" i="0" u="none" strike="noStrike" cap="none" dirty="0">
              <a:solidFill>
                <a:schemeClr val="dk1"/>
              </a:solidFill>
              <a:latin typeface="Arial"/>
              <a:ea typeface="Arial"/>
              <a:cs typeface="Arial"/>
              <a:sym typeface="Arial"/>
            </a:endParaRPr>
          </a:p>
        </p:txBody>
      </p:sp>
      <p:sp>
        <p:nvSpPr>
          <p:cNvPr id="111" name="Google Shape;111;g76c03c1694_0_0"/>
          <p:cNvSpPr/>
          <p:nvPr/>
        </p:nvSpPr>
        <p:spPr>
          <a:xfrm>
            <a:off x="30512663" y="5573485"/>
            <a:ext cx="13378537" cy="27345000"/>
          </a:xfrm>
          <a:prstGeom prst="rect">
            <a:avLst/>
          </a:prstGeom>
          <a:solidFill>
            <a:schemeClr val="lt1"/>
          </a:solidFill>
          <a:ln>
            <a:noFill/>
          </a:ln>
        </p:spPr>
        <p:txBody>
          <a:bodyPr spcFirstLastPara="1" wrap="square" lIns="365750" tIns="640075" rIns="365750" bIns="45700" anchor="t" anchorCtr="0">
            <a:noAutofit/>
          </a:bodyPr>
          <a:lstStyle/>
          <a:p>
            <a:pPr marL="0" marR="0" lvl="0" indent="0" algn="l" rtl="0">
              <a:spcBef>
                <a:spcPts val="0"/>
              </a:spcBef>
              <a:spcAft>
                <a:spcPts val="0"/>
              </a:spcAft>
              <a:buNone/>
            </a:pPr>
            <a:endParaRPr sz="4800" b="0" i="0" u="none" strike="noStrike" cap="none" dirty="0">
              <a:solidFill>
                <a:schemeClr val="dk1"/>
              </a:solidFill>
              <a:latin typeface="Arial"/>
              <a:ea typeface="Arial"/>
              <a:cs typeface="Arial"/>
              <a:sym typeface="Arial"/>
            </a:endParaRPr>
          </a:p>
        </p:txBody>
      </p:sp>
      <p:sp>
        <p:nvSpPr>
          <p:cNvPr id="112" name="Google Shape;112;g76c03c1694_0_0"/>
          <p:cNvSpPr/>
          <p:nvPr/>
        </p:nvSpPr>
        <p:spPr>
          <a:xfrm>
            <a:off x="0" y="1"/>
            <a:ext cx="43891200" cy="557340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600" b="0" i="0" u="none" strike="noStrike" cap="none" dirty="0">
              <a:solidFill>
                <a:schemeClr val="dk1"/>
              </a:solidFill>
              <a:latin typeface="Arial"/>
              <a:ea typeface="Arial"/>
              <a:cs typeface="Arial"/>
              <a:sym typeface="Arial"/>
            </a:endParaRPr>
          </a:p>
        </p:txBody>
      </p:sp>
      <p:sp>
        <p:nvSpPr>
          <p:cNvPr id="113" name="Google Shape;113;g76c03c1694_0_0"/>
          <p:cNvSpPr/>
          <p:nvPr/>
        </p:nvSpPr>
        <p:spPr>
          <a:xfrm>
            <a:off x="13176592" y="28239213"/>
            <a:ext cx="17375256" cy="4679174"/>
          </a:xfrm>
          <a:prstGeom prst="rect">
            <a:avLst/>
          </a:prstGeom>
          <a:solidFill>
            <a:schemeClr val="accent2">
              <a:lumMod val="40000"/>
              <a:lumOff val="60000"/>
            </a:schemeClr>
          </a:solidFill>
          <a:ln>
            <a:noFill/>
          </a:ln>
        </p:spPr>
        <p:txBody>
          <a:bodyPr spcFirstLastPara="1" wrap="square" lIns="91425" tIns="45700" rIns="5577825" bIns="45700" anchor="ctr" anchorCtr="0">
            <a:noAutofit/>
          </a:bodyPr>
          <a:lstStyle/>
          <a:p>
            <a:pPr marL="0" marR="0" lvl="0" indent="0" algn="r" rtl="0">
              <a:spcBef>
                <a:spcPts val="0"/>
              </a:spcBef>
              <a:spcAft>
                <a:spcPts val="0"/>
              </a:spcAft>
              <a:buNone/>
            </a:pPr>
            <a:endParaRPr sz="6000" b="0" i="0" u="none" strike="noStrike" cap="none" dirty="0">
              <a:solidFill>
                <a:schemeClr val="dk1"/>
              </a:solidFill>
              <a:latin typeface="Arial"/>
              <a:ea typeface="Arial"/>
              <a:cs typeface="Arial"/>
              <a:sym typeface="Arial"/>
            </a:endParaRPr>
          </a:p>
        </p:txBody>
      </p:sp>
      <p:sp>
        <p:nvSpPr>
          <p:cNvPr id="115" name="Google Shape;115;g76c03c1694_0_0"/>
          <p:cNvSpPr/>
          <p:nvPr/>
        </p:nvSpPr>
        <p:spPr>
          <a:xfrm>
            <a:off x="467142" y="6086010"/>
            <a:ext cx="12524708" cy="1539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i="0" u="none" strike="noStrike" cap="none" dirty="0">
                <a:solidFill>
                  <a:schemeClr val="dk1"/>
                </a:solidFill>
                <a:latin typeface="Arial"/>
                <a:ea typeface="Arial"/>
                <a:cs typeface="Arial"/>
                <a:sym typeface="Arial"/>
              </a:rPr>
              <a:t>INTRODUCTION</a:t>
            </a:r>
            <a:endParaRPr lang="en-US" sz="4400" dirty="0"/>
          </a:p>
          <a:p>
            <a:pPr lvl="0">
              <a:spcBef>
                <a:spcPts val="2400"/>
              </a:spcBef>
            </a:pPr>
            <a:r>
              <a:rPr lang="en-US" sz="4400" dirty="0">
                <a:solidFill>
                  <a:schemeClr val="dk1"/>
                </a:solidFill>
              </a:rPr>
              <a:t>Many children begin to engage with the natural world through storytelling</a:t>
            </a:r>
          </a:p>
          <a:p>
            <a:pPr lvl="0">
              <a:spcBef>
                <a:spcPts val="2400"/>
              </a:spcBef>
            </a:pPr>
            <a:r>
              <a:rPr lang="en-US" sz="4400" dirty="0">
                <a:solidFill>
                  <a:schemeClr val="dk1"/>
                </a:solidFill>
              </a:rPr>
              <a:t>Understanding the impact of anthropomorphic representations of non-human animals in storybooks</a:t>
            </a:r>
          </a:p>
          <a:p>
            <a:pPr lvl="0">
              <a:spcBef>
                <a:spcPts val="2400"/>
              </a:spcBef>
            </a:pPr>
            <a:r>
              <a:rPr lang="en-US" sz="4400" dirty="0">
                <a:solidFill>
                  <a:schemeClr val="dk1"/>
                </a:solidFill>
              </a:rPr>
              <a:t>Some previous studies have found that anthropomorphism has a negative impact on factual learning and biological reasoning </a:t>
            </a:r>
            <a:r>
              <a:rPr lang="en-US" sz="3200" dirty="0">
                <a:solidFill>
                  <a:schemeClr val="dk1"/>
                </a:solidFill>
              </a:rPr>
              <a:t>(Ganea, Canfield, Simons &amp; Chou, 2014; Waxman, Herrmann, Woodring, &amp; Medin, 2014) </a:t>
            </a:r>
          </a:p>
          <a:p>
            <a:pPr lvl="0">
              <a:spcBef>
                <a:spcPts val="2400"/>
              </a:spcBef>
            </a:pPr>
            <a:r>
              <a:rPr lang="en-US" sz="4400" dirty="0"/>
              <a:t>Other studies find that constrained anthropomorphism does not impact learning </a:t>
            </a:r>
            <a:r>
              <a:rPr lang="en-US" sz="3200" dirty="0"/>
              <a:t>(Ganea, Ma, &amp; DeLoache, 2011; Geerdts &amp; Marcovitch, 2015; Geerdts, Van de Walle, &amp; Lobue, 2016)</a:t>
            </a:r>
          </a:p>
          <a:p>
            <a:pPr lvl="0">
              <a:spcBef>
                <a:spcPts val="2400"/>
              </a:spcBef>
            </a:pPr>
            <a:r>
              <a:rPr lang="en-US" sz="4400" u="sng" dirty="0"/>
              <a:t>Current study goal</a:t>
            </a:r>
            <a:r>
              <a:rPr lang="en-US" sz="4400" dirty="0"/>
              <a:t>: include multiple levels of anthropomorphism; considering the role of individual differences in anthropomorphism</a:t>
            </a:r>
            <a:endParaRPr sz="4400" u="sng" dirty="0"/>
          </a:p>
          <a:p>
            <a:pPr marL="0" marR="0" lvl="0" indent="0" algn="l" rtl="0">
              <a:spcBef>
                <a:spcPts val="0"/>
              </a:spcBef>
              <a:spcAft>
                <a:spcPts val="0"/>
              </a:spcAft>
              <a:buNone/>
            </a:pPr>
            <a:endParaRPr lang="en-US" sz="4800" b="1" dirty="0">
              <a:solidFill>
                <a:schemeClr val="dk1"/>
              </a:solidFill>
            </a:endParaRPr>
          </a:p>
          <a:p>
            <a:pPr marL="0" marR="0" lvl="0" indent="0" algn="l" rtl="0">
              <a:spcBef>
                <a:spcPts val="0"/>
              </a:spcBef>
              <a:spcAft>
                <a:spcPts val="0"/>
              </a:spcAft>
              <a:buNone/>
            </a:pPr>
            <a:endParaRPr sz="4800" b="1" dirty="0">
              <a:solidFill>
                <a:schemeClr val="dk1"/>
              </a:solidFill>
            </a:endParaRPr>
          </a:p>
        </p:txBody>
      </p:sp>
      <p:sp>
        <p:nvSpPr>
          <p:cNvPr id="116" name="Google Shape;116;g76c03c1694_0_0"/>
          <p:cNvSpPr/>
          <p:nvPr/>
        </p:nvSpPr>
        <p:spPr>
          <a:xfrm>
            <a:off x="493535" y="20020369"/>
            <a:ext cx="12540928" cy="148155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i="0" u="none" strike="noStrike" cap="none" dirty="0">
                <a:solidFill>
                  <a:schemeClr val="dk1"/>
                </a:solidFill>
                <a:latin typeface="Arial"/>
                <a:ea typeface="Arial"/>
                <a:cs typeface="Arial"/>
                <a:sym typeface="Arial"/>
              </a:rPr>
              <a:t>METHOD</a:t>
            </a:r>
            <a:endParaRPr sz="1200" dirty="0"/>
          </a:p>
          <a:p>
            <a:pPr marL="0" marR="0" lvl="0" indent="0" algn="l" rtl="0">
              <a:spcBef>
                <a:spcPts val="2400"/>
              </a:spcBef>
              <a:spcAft>
                <a:spcPts val="0"/>
              </a:spcAft>
              <a:buNone/>
            </a:pPr>
            <a:r>
              <a:rPr lang="en-US" sz="4400" i="1" dirty="0">
                <a:solidFill>
                  <a:schemeClr val="dk1"/>
                </a:solidFill>
              </a:rPr>
              <a:t>Participants</a:t>
            </a:r>
            <a:r>
              <a:rPr lang="en-US" sz="4400" dirty="0">
                <a:solidFill>
                  <a:schemeClr val="dk1"/>
                </a:solidFill>
              </a:rPr>
              <a:t>: Thirty-six preschool-aged children (M = 4.7 years, 18 female)</a:t>
            </a:r>
            <a:endParaRPr sz="4400" dirty="0">
              <a:solidFill>
                <a:schemeClr val="dk1"/>
              </a:solidFill>
            </a:endParaRPr>
          </a:p>
          <a:p>
            <a:pPr lvl="0">
              <a:spcBef>
                <a:spcPts val="2400"/>
              </a:spcBef>
            </a:pPr>
            <a:r>
              <a:rPr lang="en-US" sz="4400" i="1" dirty="0">
                <a:solidFill>
                  <a:schemeClr val="dk1"/>
                </a:solidFill>
              </a:rPr>
              <a:t>Baseline Measures</a:t>
            </a:r>
            <a:r>
              <a:rPr lang="en-US" sz="4400" dirty="0">
                <a:solidFill>
                  <a:schemeClr val="dk1"/>
                </a:solidFill>
              </a:rPr>
              <a:t>: The Individual Differences in Anthropomorphism - Child Questionnaire</a:t>
            </a:r>
            <a:r>
              <a:rPr lang="en-US" sz="3200" dirty="0">
                <a:solidFill>
                  <a:schemeClr val="dk1"/>
                </a:solidFill>
              </a:rPr>
              <a:t> (IDAQ-CF; Severson &amp; Lemm, 2016) </a:t>
            </a:r>
          </a:p>
          <a:p>
            <a:pPr lvl="0">
              <a:spcBef>
                <a:spcPts val="2400"/>
              </a:spcBef>
            </a:pPr>
            <a:r>
              <a:rPr lang="en-US" sz="4400" i="1" dirty="0">
                <a:solidFill>
                  <a:schemeClr val="dk1"/>
                </a:solidFill>
              </a:rPr>
              <a:t>Experimental Storybook Conditions: </a:t>
            </a:r>
          </a:p>
          <a:p>
            <a:pPr lvl="0"/>
            <a:r>
              <a:rPr lang="en-US" sz="4400" dirty="0">
                <a:solidFill>
                  <a:schemeClr val="dk1"/>
                </a:solidFill>
              </a:rPr>
              <a:t>	Storybook A: non-anthropomorphic 	Storybook B: slightly anthropomorphic 	Storybook C: heavily anthropomorphic</a:t>
            </a:r>
            <a:endParaRPr lang="en-US" sz="4400" i="1" dirty="0">
              <a:solidFill>
                <a:schemeClr val="dk1"/>
              </a:solidFill>
            </a:endParaRPr>
          </a:p>
          <a:p>
            <a:pPr lvl="0">
              <a:spcBef>
                <a:spcPts val="2400"/>
              </a:spcBef>
            </a:pPr>
            <a:r>
              <a:rPr lang="en-US" sz="4400" i="1" dirty="0"/>
              <a:t>Post-test Measures</a:t>
            </a:r>
            <a:r>
              <a:rPr lang="en-US" sz="4400" dirty="0"/>
              <a:t>:</a:t>
            </a:r>
          </a:p>
          <a:p>
            <a:pPr marL="0" marR="0" lvl="0" indent="0" algn="l" rtl="0">
              <a:spcAft>
                <a:spcPts val="0"/>
              </a:spcAft>
              <a:buNone/>
            </a:pPr>
            <a:r>
              <a:rPr lang="en-US" sz="4400" dirty="0"/>
              <a:t>	Storybook free recall</a:t>
            </a:r>
          </a:p>
          <a:p>
            <a:pPr marL="0" marR="0" lvl="0" indent="0" algn="l" rtl="0">
              <a:spcAft>
                <a:spcPts val="0"/>
              </a:spcAft>
              <a:buNone/>
            </a:pPr>
            <a:r>
              <a:rPr lang="en-US" sz="4400" dirty="0"/>
              <a:t>	Camouflage generalization task</a:t>
            </a:r>
          </a:p>
          <a:p>
            <a:pPr marL="0" marR="0" lvl="0" indent="0" algn="l" rtl="0">
              <a:spcAft>
                <a:spcPts val="0"/>
              </a:spcAft>
              <a:buNone/>
            </a:pPr>
            <a:r>
              <a:rPr lang="en-US" sz="4400" dirty="0">
                <a:solidFill>
                  <a:schemeClr val="dk1"/>
                </a:solidFill>
              </a:rPr>
              <a:t>		</a:t>
            </a:r>
            <a:r>
              <a:rPr lang="en-US" sz="3600" i="1" dirty="0">
                <a:solidFill>
                  <a:schemeClr val="dk1"/>
                </a:solidFill>
              </a:rPr>
              <a:t>Which of these frogs would the bird eat? Why? 			What is camouflage?</a:t>
            </a:r>
            <a:endParaRPr sz="3600" i="1" dirty="0">
              <a:solidFill>
                <a:schemeClr val="dk1"/>
              </a:solidFill>
            </a:endParaRPr>
          </a:p>
          <a:p>
            <a:pPr marL="0" marR="0" lvl="0" indent="0" algn="l" rtl="0">
              <a:spcBef>
                <a:spcPts val="2400"/>
              </a:spcBef>
              <a:spcAft>
                <a:spcPts val="0"/>
              </a:spcAft>
              <a:buNone/>
            </a:pPr>
            <a:endParaRPr sz="4400" dirty="0">
              <a:solidFill>
                <a:schemeClr val="dk1"/>
              </a:solidFill>
            </a:endParaRPr>
          </a:p>
          <a:p>
            <a:pPr marL="0" marR="0" lvl="0" indent="0" algn="l" rtl="0">
              <a:spcBef>
                <a:spcPts val="2400"/>
              </a:spcBef>
              <a:spcAft>
                <a:spcPts val="0"/>
              </a:spcAft>
              <a:buNone/>
            </a:pPr>
            <a:endParaRPr sz="4400" dirty="0">
              <a:solidFill>
                <a:schemeClr val="dk1"/>
              </a:solidFill>
            </a:endParaRPr>
          </a:p>
          <a:p>
            <a:pPr marL="0" marR="0" lvl="0" indent="0" algn="l" rtl="0">
              <a:spcBef>
                <a:spcPts val="2400"/>
              </a:spcBef>
              <a:spcAft>
                <a:spcPts val="0"/>
              </a:spcAft>
              <a:buNone/>
            </a:pPr>
            <a:endParaRPr sz="4400" b="1" i="0" u="none" strike="noStrike" cap="none" dirty="0">
              <a:solidFill>
                <a:schemeClr val="dk1"/>
              </a:solidFill>
              <a:latin typeface="Arial"/>
              <a:ea typeface="Arial"/>
              <a:cs typeface="Arial"/>
              <a:sym typeface="Arial"/>
            </a:endParaRPr>
          </a:p>
        </p:txBody>
      </p:sp>
      <p:sp>
        <p:nvSpPr>
          <p:cNvPr id="117" name="Google Shape;117;g76c03c1694_0_0"/>
          <p:cNvSpPr/>
          <p:nvPr/>
        </p:nvSpPr>
        <p:spPr>
          <a:xfrm>
            <a:off x="12861356" y="28765372"/>
            <a:ext cx="11551619" cy="41730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5400" dirty="0">
                <a:solidFill>
                  <a:schemeClr val="dk1"/>
                </a:solidFill>
              </a:rPr>
              <a:t>To obtain a copy of this poster, </a:t>
            </a:r>
          </a:p>
          <a:p>
            <a:pPr marL="0" marR="0" lvl="0" indent="0" algn="r" rtl="0">
              <a:spcBef>
                <a:spcPts val="0"/>
              </a:spcBef>
              <a:spcAft>
                <a:spcPts val="0"/>
              </a:spcAft>
              <a:buNone/>
            </a:pPr>
            <a:r>
              <a:rPr lang="en-US" sz="5400" dirty="0">
                <a:solidFill>
                  <a:schemeClr val="dk1"/>
                </a:solidFill>
              </a:rPr>
              <a:t>scan this QR code OR email </a:t>
            </a:r>
          </a:p>
          <a:p>
            <a:pPr marL="0" marR="0" lvl="0" indent="0" algn="r" rtl="0">
              <a:spcBef>
                <a:spcPts val="0"/>
              </a:spcBef>
              <a:spcAft>
                <a:spcPts val="0"/>
              </a:spcAft>
              <a:buNone/>
            </a:pPr>
            <a:r>
              <a:rPr lang="en-US" sz="5400" dirty="0">
                <a:solidFill>
                  <a:schemeClr val="dk1"/>
                </a:solidFill>
              </a:rPr>
              <a:t>Dr. Megan Conrad geerdtsm@wpunj.edu</a:t>
            </a:r>
            <a:endParaRPr sz="1200" dirty="0"/>
          </a:p>
        </p:txBody>
      </p:sp>
      <p:sp>
        <p:nvSpPr>
          <p:cNvPr id="118" name="Google Shape;118;g76c03c1694_0_0"/>
          <p:cNvSpPr/>
          <p:nvPr/>
        </p:nvSpPr>
        <p:spPr>
          <a:xfrm>
            <a:off x="30667936" y="5878190"/>
            <a:ext cx="13067987" cy="22667525"/>
          </a:xfrm>
          <a:prstGeom prst="rect">
            <a:avLst/>
          </a:prstGeom>
          <a:noFill/>
          <a:ln>
            <a:noFill/>
          </a:ln>
        </p:spPr>
        <p:txBody>
          <a:bodyPr spcFirstLastPara="1" wrap="square" lIns="91425" tIns="45700" rIns="91425" bIns="45700" anchor="t" anchorCtr="0">
            <a:noAutofit/>
          </a:bodyPr>
          <a:lstStyle/>
          <a:p>
            <a:pPr lvl="0"/>
            <a:r>
              <a:rPr lang="en-US" sz="4400" b="1" i="0" u="none" strike="noStrike" cap="none" dirty="0">
                <a:solidFill>
                  <a:schemeClr val="dk1"/>
                </a:solidFill>
                <a:latin typeface="Arial"/>
                <a:ea typeface="Arial"/>
                <a:cs typeface="Arial"/>
                <a:sym typeface="Arial"/>
              </a:rPr>
              <a:t>RESULTS</a:t>
            </a:r>
            <a:endParaRPr lang="en-US" sz="4400" dirty="0"/>
          </a:p>
          <a:p>
            <a:pPr lvl="0">
              <a:spcBef>
                <a:spcPts val="2400"/>
              </a:spcBef>
            </a:pPr>
            <a:r>
              <a:rPr lang="en-US" sz="4400" i="1" dirty="0">
                <a:solidFill>
                  <a:schemeClr val="dk1"/>
                </a:solidFill>
              </a:rPr>
              <a:t>Anthropomorphic Language (AL)</a:t>
            </a:r>
          </a:p>
          <a:p>
            <a:r>
              <a:rPr lang="en-US" sz="4400" u="none" strike="noStrike" cap="none" dirty="0">
                <a:solidFill>
                  <a:schemeClr val="dk1"/>
                </a:solidFill>
                <a:latin typeface="Arial"/>
                <a:ea typeface="Arial"/>
                <a:cs typeface="Arial"/>
                <a:sym typeface="Arial"/>
              </a:rPr>
              <a:t>	</a:t>
            </a:r>
            <a:r>
              <a:rPr lang="en-US" sz="4400" u="sng" strike="noStrike" cap="none" dirty="0">
                <a:solidFill>
                  <a:schemeClr val="dk1"/>
                </a:solidFill>
                <a:latin typeface="Arial"/>
                <a:ea typeface="Arial"/>
                <a:cs typeface="Arial"/>
                <a:sym typeface="Arial"/>
              </a:rPr>
              <a:t>Pre</a:t>
            </a:r>
            <a:r>
              <a:rPr lang="en-US" sz="4400" u="none" strike="noStrike" cap="none" dirty="0">
                <a:solidFill>
                  <a:schemeClr val="dk1"/>
                </a:solidFill>
                <a:latin typeface="Arial"/>
                <a:ea typeface="Arial"/>
                <a:cs typeface="Arial"/>
                <a:sym typeface="Arial"/>
              </a:rPr>
              <a:t>: No </a:t>
            </a:r>
            <a:r>
              <a:rPr lang="en-US" sz="4400" dirty="0">
                <a:solidFill>
                  <a:schemeClr val="dk1"/>
                </a:solidFill>
              </a:rPr>
              <a:t>children spontaneously used AL</a:t>
            </a:r>
          </a:p>
          <a:p>
            <a:r>
              <a:rPr lang="en-US" sz="4400" dirty="0">
                <a:solidFill>
                  <a:schemeClr val="dk1"/>
                </a:solidFill>
              </a:rPr>
              <a:t>	</a:t>
            </a:r>
            <a:r>
              <a:rPr lang="en-US" sz="4400" u="sng" dirty="0">
                <a:solidFill>
                  <a:schemeClr val="dk1"/>
                </a:solidFill>
              </a:rPr>
              <a:t>Recall</a:t>
            </a:r>
            <a:r>
              <a:rPr lang="en-US" sz="4400" dirty="0">
                <a:solidFill>
                  <a:schemeClr val="dk1"/>
                </a:solidFill>
              </a:rPr>
              <a:t>: No children in Storybook A used 	AL; 	42% in Storybook B and 33% in Storybook C 	</a:t>
            </a:r>
            <a:r>
              <a:rPr lang="en-US" sz="4400" u="sng" dirty="0">
                <a:solidFill>
                  <a:schemeClr val="dk1"/>
                </a:solidFill>
              </a:rPr>
              <a:t>Explanation post-test</a:t>
            </a:r>
            <a:r>
              <a:rPr lang="en-US" sz="4400" dirty="0">
                <a:solidFill>
                  <a:schemeClr val="dk1"/>
                </a:solidFill>
              </a:rPr>
              <a:t>: 17% in each of condition</a:t>
            </a:r>
          </a:p>
          <a:p>
            <a:pPr>
              <a:spcBef>
                <a:spcPts val="2400"/>
              </a:spcBef>
            </a:pPr>
            <a:r>
              <a:rPr lang="en-US" sz="4400" i="1" dirty="0">
                <a:solidFill>
                  <a:schemeClr val="dk1"/>
                </a:solidFill>
              </a:rPr>
              <a:t>Color Camouflage in Story Recall</a:t>
            </a:r>
          </a:p>
          <a:p>
            <a:r>
              <a:rPr lang="en-US" sz="4400" i="1" dirty="0">
                <a:solidFill>
                  <a:schemeClr val="dk1"/>
                </a:solidFill>
              </a:rPr>
              <a:t>	</a:t>
            </a:r>
            <a:r>
              <a:rPr lang="en-US" sz="4400" dirty="0">
                <a:solidFill>
                  <a:schemeClr val="dk1"/>
                </a:solidFill>
              </a:rPr>
              <a:t>83% in Storybook A, but only 33% in Storybook 	B and 42% in Storybook C; </a:t>
            </a:r>
            <a:r>
              <a:rPr lang="en-US" sz="4400" i="1" dirty="0">
                <a:solidFill>
                  <a:schemeClr val="dk1"/>
                </a:solidFill>
              </a:rPr>
              <a:t>X</a:t>
            </a:r>
            <a:r>
              <a:rPr lang="en-US" sz="4400" baseline="30000" dirty="0">
                <a:solidFill>
                  <a:schemeClr val="dk1"/>
                </a:solidFill>
              </a:rPr>
              <a:t>2</a:t>
            </a:r>
            <a:r>
              <a:rPr lang="en-US" sz="4400" dirty="0">
                <a:solidFill>
                  <a:schemeClr val="dk1"/>
                </a:solidFill>
              </a:rPr>
              <a:t> (2, </a:t>
            </a:r>
            <a:r>
              <a:rPr lang="en-US" sz="4400" i="1" dirty="0">
                <a:solidFill>
                  <a:schemeClr val="dk1"/>
                </a:solidFill>
              </a:rPr>
              <a:t>N</a:t>
            </a:r>
            <a:r>
              <a:rPr lang="en-US" sz="4400" dirty="0">
                <a:solidFill>
                  <a:schemeClr val="dk1"/>
                </a:solidFill>
              </a:rPr>
              <a:t> = 36) = 	6.91, </a:t>
            </a:r>
            <a:r>
              <a:rPr lang="en-US" sz="4400" i="1" dirty="0">
                <a:solidFill>
                  <a:schemeClr val="dk1"/>
                </a:solidFill>
              </a:rPr>
              <a:t>p</a:t>
            </a:r>
            <a:r>
              <a:rPr lang="en-US" sz="4400" dirty="0">
                <a:solidFill>
                  <a:schemeClr val="dk1"/>
                </a:solidFill>
              </a:rPr>
              <a:t> = .032.</a:t>
            </a:r>
          </a:p>
          <a:p>
            <a:pPr>
              <a:spcBef>
                <a:spcPts val="2400"/>
              </a:spcBef>
            </a:pPr>
            <a:r>
              <a:rPr lang="en-US" sz="4400" i="1" dirty="0">
                <a:solidFill>
                  <a:schemeClr val="dk1"/>
                </a:solidFill>
              </a:rPr>
              <a:t>Camouflage Knowledge: Generalization</a:t>
            </a:r>
          </a:p>
          <a:p>
            <a:r>
              <a:rPr lang="en-US" sz="4400" i="1" dirty="0">
                <a:solidFill>
                  <a:schemeClr val="dk1"/>
                </a:solidFill>
              </a:rPr>
              <a:t>	</a:t>
            </a:r>
            <a:r>
              <a:rPr lang="en-US" sz="4400" dirty="0">
                <a:solidFill>
                  <a:schemeClr val="dk1"/>
                </a:solidFill>
              </a:rPr>
              <a:t>Generalization scores were low in Storybook B 	(M = 3.50, SD = 1.62) ; but high in Storybook A 	(M = 5.42, SD = 1.51) and Storybook C (M = 	5.75, SD = 1.60); 	F(2,35) = 7.11, p = .003</a:t>
            </a:r>
          </a:p>
          <a:p>
            <a:pPr>
              <a:spcBef>
                <a:spcPts val="2400"/>
              </a:spcBef>
            </a:pPr>
            <a:r>
              <a:rPr lang="en-US" sz="4400" dirty="0">
                <a:solidFill>
                  <a:schemeClr val="dk1"/>
                </a:solidFill>
              </a:rPr>
              <a:t>	More used color camouflage as justification in 	Storybook A (42%) than in Storybooks B and C 	(23%), chi-square p = .086</a:t>
            </a:r>
          </a:p>
          <a:p>
            <a:pPr>
              <a:spcBef>
                <a:spcPts val="2400"/>
              </a:spcBef>
            </a:pPr>
            <a:r>
              <a:rPr lang="en-US" sz="4400" i="1" dirty="0">
                <a:solidFill>
                  <a:schemeClr val="dk1"/>
                </a:solidFill>
              </a:rPr>
              <a:t>Camouflage Knowledge: Explanation</a:t>
            </a:r>
          </a:p>
          <a:p>
            <a:r>
              <a:rPr lang="en-US" sz="4400" i="1" dirty="0">
                <a:solidFill>
                  <a:schemeClr val="dk1"/>
                </a:solidFill>
              </a:rPr>
              <a:t>	</a:t>
            </a:r>
            <a:r>
              <a:rPr lang="en-US" sz="4400" dirty="0">
                <a:solidFill>
                  <a:schemeClr val="dk1"/>
                </a:solidFill>
              </a:rPr>
              <a:t>Explicit camouflage knowledge was low both at 	pre-test (2.8%) and post-test (11.1%) across all 	conditions</a:t>
            </a:r>
          </a:p>
          <a:p>
            <a:pPr>
              <a:spcBef>
                <a:spcPts val="2400"/>
              </a:spcBef>
            </a:pPr>
            <a:r>
              <a:rPr lang="en-US" sz="4400" i="1" dirty="0">
                <a:solidFill>
                  <a:schemeClr val="dk1"/>
                </a:solidFill>
              </a:rPr>
              <a:t>Individual Differences</a:t>
            </a:r>
          </a:p>
          <a:p>
            <a:r>
              <a:rPr lang="en-US" sz="4400" dirty="0">
                <a:solidFill>
                  <a:schemeClr val="dk1"/>
                </a:solidFill>
              </a:rPr>
              <a:t>	Higher IDAQ scores were found in those who 	used anthropomorphism at post-test, </a:t>
            </a:r>
            <a:r>
              <a:rPr lang="en-US" sz="4400" i="1" dirty="0">
                <a:solidFill>
                  <a:schemeClr val="dk1"/>
                </a:solidFill>
              </a:rPr>
              <a:t>t(</a:t>
            </a:r>
            <a:r>
              <a:rPr lang="en-US" sz="4400" dirty="0">
                <a:solidFill>
                  <a:schemeClr val="dk1"/>
                </a:solidFill>
              </a:rPr>
              <a:t>34) = 	1.74, </a:t>
            </a:r>
            <a:r>
              <a:rPr lang="en-US" sz="4400" i="1" dirty="0">
                <a:solidFill>
                  <a:schemeClr val="dk1"/>
                </a:solidFill>
              </a:rPr>
              <a:t>p </a:t>
            </a:r>
            <a:r>
              <a:rPr lang="en-US" sz="4400" dirty="0">
                <a:solidFill>
                  <a:schemeClr val="dk1"/>
                </a:solidFill>
              </a:rPr>
              <a:t>= .045</a:t>
            </a:r>
            <a:endParaRPr lang="en-US" sz="4000" dirty="0">
              <a:solidFill>
                <a:schemeClr val="dk1"/>
              </a:solidFill>
            </a:endParaRPr>
          </a:p>
          <a:p>
            <a:pPr marL="685800" lvl="0" indent="-685800">
              <a:buFont typeface="Arial" panose="020B0604020202020204" pitchFamily="34" charset="0"/>
              <a:buChar char="•"/>
            </a:pPr>
            <a:endParaRPr lang="en-US" sz="4000" dirty="0">
              <a:solidFill>
                <a:schemeClr val="dk1"/>
              </a:solidFill>
            </a:endParaRPr>
          </a:p>
          <a:p>
            <a:pPr marL="685800" lvl="0" indent="-685800">
              <a:buFont typeface="Arial" panose="020B0604020202020204" pitchFamily="34" charset="0"/>
              <a:buChar char="•"/>
            </a:pPr>
            <a:endParaRPr lang="en-US" sz="4000" dirty="0">
              <a:solidFill>
                <a:schemeClr val="dk1"/>
              </a:solidFill>
            </a:endParaRPr>
          </a:p>
          <a:p>
            <a:pPr marL="685800" lvl="0" indent="-685800">
              <a:buFont typeface="Arial" panose="020B0604020202020204" pitchFamily="34" charset="0"/>
              <a:buChar char="•"/>
            </a:pPr>
            <a:endParaRPr lang="en-US" sz="4000" dirty="0">
              <a:solidFill>
                <a:schemeClr val="dk1"/>
              </a:solidFill>
            </a:endParaRPr>
          </a:p>
          <a:p>
            <a:pPr marL="685800" lvl="0" indent="-685800">
              <a:buFont typeface="Arial" panose="020B0604020202020204" pitchFamily="34" charset="0"/>
              <a:buChar char="•"/>
            </a:pPr>
            <a:endParaRPr lang="en-US" sz="4000" dirty="0">
              <a:solidFill>
                <a:schemeClr val="dk1"/>
              </a:solidFill>
            </a:endParaRPr>
          </a:p>
          <a:p>
            <a:pPr marL="685800" lvl="0" indent="-685800">
              <a:buFont typeface="Arial" panose="020B0604020202020204" pitchFamily="34" charset="0"/>
              <a:buChar char="•"/>
            </a:pPr>
            <a:endParaRPr lang="en-US" sz="4000" dirty="0">
              <a:solidFill>
                <a:schemeClr val="dk1"/>
              </a:solidFill>
            </a:endParaRPr>
          </a:p>
          <a:p>
            <a:pPr marL="685800" lvl="0" indent="-685800">
              <a:buFont typeface="Arial" panose="020B0604020202020204" pitchFamily="34" charset="0"/>
              <a:buChar char="•"/>
            </a:pPr>
            <a:endParaRPr lang="en-US" sz="4000" dirty="0">
              <a:solidFill>
                <a:schemeClr val="dk1"/>
              </a:solidFill>
            </a:endParaRPr>
          </a:p>
          <a:p>
            <a:pPr marL="685800" lvl="0" indent="-685800">
              <a:buFont typeface="Arial" panose="020B0604020202020204" pitchFamily="34" charset="0"/>
              <a:buChar char="•"/>
            </a:pPr>
            <a:endParaRPr lang="en-US" sz="4000" dirty="0">
              <a:solidFill>
                <a:schemeClr val="dk1"/>
              </a:solidFill>
            </a:endParaRPr>
          </a:p>
          <a:p>
            <a:pPr marL="685800" lvl="0" indent="-685800">
              <a:buFont typeface="Arial" panose="020B0604020202020204" pitchFamily="34" charset="0"/>
              <a:buChar char="•"/>
            </a:pPr>
            <a:endParaRPr lang="en-US" sz="400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100" dirty="0"/>
          </a:p>
        </p:txBody>
      </p:sp>
      <p:sp>
        <p:nvSpPr>
          <p:cNvPr id="120" name="Google Shape;120;g76c03c1694_0_0"/>
          <p:cNvSpPr/>
          <p:nvPr/>
        </p:nvSpPr>
        <p:spPr>
          <a:xfrm>
            <a:off x="30923660" y="25653801"/>
            <a:ext cx="12556541" cy="91821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chemeClr val="dk1"/>
                </a:solidFill>
                <a:latin typeface="Arial"/>
                <a:ea typeface="Arial"/>
                <a:cs typeface="Arial"/>
                <a:sym typeface="Arial"/>
              </a:rPr>
              <a:t>DISCUSSION</a:t>
            </a:r>
            <a:endParaRPr sz="4400" dirty="0"/>
          </a:p>
          <a:p>
            <a:pPr marL="0" marR="0" lvl="0" indent="0" algn="l" rtl="0">
              <a:spcBef>
                <a:spcPts val="2400"/>
              </a:spcBef>
              <a:spcAft>
                <a:spcPts val="0"/>
              </a:spcAft>
              <a:buNone/>
            </a:pPr>
            <a:r>
              <a:rPr lang="en-US" sz="4400" dirty="0">
                <a:solidFill>
                  <a:schemeClr val="dk1"/>
                </a:solidFill>
              </a:rPr>
              <a:t>Need larger sample size</a:t>
            </a:r>
          </a:p>
          <a:p>
            <a:pPr marL="0" marR="0" lvl="0" indent="0" algn="l" rtl="0">
              <a:spcBef>
                <a:spcPts val="2400"/>
              </a:spcBef>
              <a:spcAft>
                <a:spcPts val="0"/>
              </a:spcAft>
              <a:buNone/>
            </a:pPr>
            <a:r>
              <a:rPr lang="en-US" sz="4400" dirty="0">
                <a:solidFill>
                  <a:schemeClr val="dk1"/>
                </a:solidFill>
              </a:rPr>
              <a:t>Explore other individual differences (animal 	interest and knowledge, pets)</a:t>
            </a:r>
          </a:p>
          <a:p>
            <a:pPr marL="0" marR="0" lvl="0" indent="0" algn="l" rtl="0">
              <a:spcBef>
                <a:spcPts val="2400"/>
              </a:spcBef>
              <a:spcAft>
                <a:spcPts val="0"/>
              </a:spcAft>
              <a:buNone/>
            </a:pPr>
            <a:r>
              <a:rPr lang="en-US" sz="4400" dirty="0">
                <a:solidFill>
                  <a:schemeClr val="dk1"/>
                </a:solidFill>
              </a:rPr>
              <a:t>Books about non-biological properties</a:t>
            </a:r>
          </a:p>
          <a:p>
            <a:pPr marL="0" marR="0" lvl="0" indent="0" algn="l" rtl="0">
              <a:spcBef>
                <a:spcPts val="2400"/>
              </a:spcBef>
              <a:spcAft>
                <a:spcPts val="0"/>
              </a:spcAft>
              <a:buNone/>
            </a:pPr>
            <a:r>
              <a:rPr lang="en-US" sz="4400" dirty="0">
                <a:solidFill>
                  <a:schemeClr val="dk1"/>
                </a:solidFill>
              </a:rPr>
              <a:t>Examine differences in explanation/recall versus 	generalization</a:t>
            </a:r>
          </a:p>
          <a:p>
            <a:pPr marL="0" marR="0" lvl="0" indent="0" algn="l" rtl="0">
              <a:spcBef>
                <a:spcPts val="2400"/>
              </a:spcBef>
              <a:spcAft>
                <a:spcPts val="0"/>
              </a:spcAft>
              <a:buNone/>
            </a:pPr>
            <a:r>
              <a:rPr lang="en-US" sz="4400" dirty="0">
                <a:solidFill>
                  <a:schemeClr val="dk1"/>
                </a:solidFill>
              </a:rPr>
              <a:t>Other kinds of anthropomorphic representation</a:t>
            </a:r>
          </a:p>
        </p:txBody>
      </p:sp>
      <p:sp>
        <p:nvSpPr>
          <p:cNvPr id="121" name="Google Shape;121;g76c03c1694_0_0"/>
          <p:cNvSpPr/>
          <p:nvPr/>
        </p:nvSpPr>
        <p:spPr>
          <a:xfrm>
            <a:off x="373075" y="304790"/>
            <a:ext cx="43891200" cy="4616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0" b="1" dirty="0"/>
              <a:t>Lessons from Storybook Animals: Understanding the Influence of Anthropomorphic Media on Children’s Learning </a:t>
            </a:r>
            <a:endParaRPr sz="9000" b="1" dirty="0"/>
          </a:p>
          <a:p>
            <a:pPr marL="0" marR="0" lvl="0" indent="0" algn="ctr" rtl="0">
              <a:spcBef>
                <a:spcPts val="0"/>
              </a:spcBef>
              <a:spcAft>
                <a:spcPts val="0"/>
              </a:spcAft>
              <a:buNone/>
            </a:pPr>
            <a:r>
              <a:rPr lang="en-US" sz="7200" dirty="0"/>
              <a:t>Megan Conrad, Emily Trachtenberg, Sabrina Ramos, Victoria Vlassakis</a:t>
            </a:r>
            <a:endParaRPr sz="7200" dirty="0"/>
          </a:p>
          <a:p>
            <a:pPr marL="0" marR="0" lvl="0" indent="0" algn="ctr" rtl="0">
              <a:spcBef>
                <a:spcPts val="0"/>
              </a:spcBef>
              <a:spcAft>
                <a:spcPts val="0"/>
              </a:spcAft>
              <a:buNone/>
            </a:pPr>
            <a:r>
              <a:rPr lang="en-US" sz="6600" dirty="0"/>
              <a:t>William Paterson University</a:t>
            </a:r>
            <a:endParaRPr sz="6600" dirty="0"/>
          </a:p>
          <a:p>
            <a:pPr marL="0" marR="0" lvl="0" indent="0" algn="ctr" rtl="0">
              <a:spcBef>
                <a:spcPts val="0"/>
              </a:spcBef>
              <a:spcAft>
                <a:spcPts val="0"/>
              </a:spcAft>
              <a:buNone/>
            </a:pPr>
            <a:endParaRPr sz="9600" b="1" dirty="0"/>
          </a:p>
          <a:p>
            <a:pPr marL="0" marR="0" lvl="0" indent="0" algn="ctr" rtl="0">
              <a:spcBef>
                <a:spcPts val="0"/>
              </a:spcBef>
              <a:spcAft>
                <a:spcPts val="0"/>
              </a:spcAft>
              <a:buNone/>
            </a:pPr>
            <a:endParaRPr dirty="0"/>
          </a:p>
          <a:p>
            <a:pPr marL="0" marR="0" lvl="0" indent="0" algn="ctr" rtl="0">
              <a:spcBef>
                <a:spcPts val="0"/>
              </a:spcBef>
              <a:spcAft>
                <a:spcPts val="0"/>
              </a:spcAft>
              <a:buNone/>
            </a:pPr>
            <a:endParaRPr dirty="0"/>
          </a:p>
        </p:txBody>
      </p:sp>
      <p:pic>
        <p:nvPicPr>
          <p:cNvPr id="122" name="Google Shape;122;g76c03c1694_0_0"/>
          <p:cNvPicPr preferRelativeResize="0"/>
          <p:nvPr/>
        </p:nvPicPr>
        <p:blipFill>
          <a:blip r:embed="rId3">
            <a:alphaModFix/>
          </a:blip>
          <a:stretch>
            <a:fillRect/>
          </a:stretch>
        </p:blipFill>
        <p:spPr>
          <a:xfrm>
            <a:off x="509755" y="2317719"/>
            <a:ext cx="4184165" cy="2810902"/>
          </a:xfrm>
          <a:prstGeom prst="rect">
            <a:avLst/>
          </a:prstGeom>
          <a:noFill/>
          <a:ln>
            <a:noFill/>
          </a:ln>
          <a:effectLst>
            <a:outerShdw blurRad="57150" dist="19050" dir="5400000" algn="bl" rotWithShape="0">
              <a:srgbClr val="FF9900">
                <a:alpha val="0"/>
              </a:srgbClr>
            </a:outerShdw>
          </a:effectLst>
        </p:spPr>
      </p:pic>
      <p:pic>
        <p:nvPicPr>
          <p:cNvPr id="3" name="Picture 2">
            <a:extLst>
              <a:ext uri="{FF2B5EF4-FFF2-40B4-BE49-F238E27FC236}">
                <a16:creationId xmlns:a16="http://schemas.microsoft.com/office/drawing/2014/main" id="{44BADF7B-77D6-2148-9BC7-33391C9D8D42}"/>
              </a:ext>
            </a:extLst>
          </p:cNvPr>
          <p:cNvPicPr>
            <a:picLocks noChangeAspect="1"/>
          </p:cNvPicPr>
          <p:nvPr/>
        </p:nvPicPr>
        <p:blipFill>
          <a:blip r:embed="rId4"/>
          <a:stretch>
            <a:fillRect/>
          </a:stretch>
        </p:blipFill>
        <p:spPr>
          <a:xfrm>
            <a:off x="38282880" y="2328723"/>
            <a:ext cx="5479085" cy="2894611"/>
          </a:xfrm>
          <a:prstGeom prst="rect">
            <a:avLst/>
          </a:prstGeom>
        </p:spPr>
      </p:pic>
      <p:sp>
        <p:nvSpPr>
          <p:cNvPr id="18" name="Google Shape;90;p1">
            <a:extLst>
              <a:ext uri="{FF2B5EF4-FFF2-40B4-BE49-F238E27FC236}">
                <a16:creationId xmlns:a16="http://schemas.microsoft.com/office/drawing/2014/main" id="{0815257E-E611-F447-B41F-9BD574079A92}"/>
              </a:ext>
            </a:extLst>
          </p:cNvPr>
          <p:cNvSpPr txBox="1">
            <a:spLocks noGrp="1"/>
          </p:cNvSpPr>
          <p:nvPr>
            <p:ph type="ctrTitle"/>
          </p:nvPr>
        </p:nvSpPr>
        <p:spPr>
          <a:xfrm>
            <a:off x="13587463" y="12090035"/>
            <a:ext cx="16463107" cy="11803690"/>
          </a:xfrm>
          <a:prstGeom prst="rect">
            <a:avLst/>
          </a:prstGeom>
          <a:noFill/>
          <a:ln>
            <a:noFill/>
          </a:ln>
        </p:spPr>
        <p:txBody>
          <a:bodyPr spcFirstLastPara="1" wrap="square" lIns="91425" tIns="45700" rIns="91425" bIns="45700" anchor="t" anchorCtr="0">
            <a:noAutofit/>
          </a:bodyPr>
          <a:lstStyle/>
          <a:p>
            <a:pPr lvl="0">
              <a:lnSpc>
                <a:spcPct val="100000"/>
              </a:lnSpc>
              <a:buClr>
                <a:schemeClr val="lt1"/>
              </a:buClr>
              <a:buSzPts val="9600"/>
            </a:pPr>
            <a:r>
              <a:rPr lang="en-US" sz="9600" dirty="0">
                <a:solidFill>
                  <a:schemeClr val="lt1"/>
                </a:solidFill>
                <a:latin typeface="Arial"/>
                <a:ea typeface="Arial"/>
                <a:cs typeface="Arial"/>
                <a:sym typeface="Arial"/>
              </a:rPr>
              <a:t>Children</a:t>
            </a:r>
            <a:r>
              <a:rPr lang="en-US" sz="9600" dirty="0">
                <a:solidFill>
                  <a:schemeClr val="lt1"/>
                </a:solidFill>
                <a:latin typeface="Arial Black"/>
                <a:ea typeface="Arial Black"/>
                <a:cs typeface="Arial Black"/>
                <a:sym typeface="Arial Black"/>
              </a:rPr>
              <a:t> better recalled </a:t>
            </a:r>
            <a:r>
              <a:rPr lang="en-US" sz="9600" dirty="0">
                <a:solidFill>
                  <a:schemeClr val="lt1"/>
                </a:solidFill>
                <a:latin typeface="Arial"/>
                <a:ea typeface="Arial"/>
                <a:cs typeface="Arial"/>
                <a:sym typeface="Arial"/>
              </a:rPr>
              <a:t>relevant facts about</a:t>
            </a:r>
            <a:r>
              <a:rPr lang="en-US" sz="9600" dirty="0">
                <a:solidFill>
                  <a:schemeClr val="lt1"/>
                </a:solidFill>
                <a:latin typeface="Arial Black"/>
                <a:ea typeface="Arial Black"/>
                <a:cs typeface="Arial Black"/>
                <a:sym typeface="Arial Black"/>
              </a:rPr>
              <a:t> color camouflage</a:t>
            </a:r>
            <a:r>
              <a:rPr lang="en-US" sz="9600" dirty="0">
                <a:solidFill>
                  <a:schemeClr val="lt1"/>
                </a:solidFill>
                <a:latin typeface="Arial"/>
                <a:ea typeface="Arial"/>
                <a:cs typeface="Arial"/>
                <a:sym typeface="Arial"/>
              </a:rPr>
              <a:t> from a </a:t>
            </a:r>
            <a:r>
              <a:rPr lang="en-US" sz="9600" dirty="0">
                <a:solidFill>
                  <a:schemeClr val="lt1"/>
                </a:solidFill>
                <a:latin typeface="Arial Black"/>
                <a:ea typeface="Arial Black"/>
                <a:cs typeface="Arial Black"/>
                <a:sym typeface="Arial Black"/>
              </a:rPr>
              <a:t>realistic storybook </a:t>
            </a:r>
            <a:r>
              <a:rPr lang="en-US" sz="9600" dirty="0">
                <a:solidFill>
                  <a:schemeClr val="lt1"/>
                </a:solidFill>
                <a:latin typeface="Arial"/>
                <a:ea typeface="Arial"/>
                <a:cs typeface="Arial"/>
                <a:sym typeface="Arial"/>
              </a:rPr>
              <a:t>than anthropomorphic books. </a:t>
            </a:r>
            <a:r>
              <a:rPr lang="en-US" sz="9600" dirty="0">
                <a:solidFill>
                  <a:schemeClr val="lt1"/>
                </a:solidFill>
                <a:latin typeface="Arial Black"/>
                <a:ea typeface="Arial Black"/>
                <a:cs typeface="Arial Black"/>
                <a:sym typeface="Arial Black"/>
              </a:rPr>
              <a:t>Individual differences </a:t>
            </a:r>
            <a:r>
              <a:rPr lang="en-US" sz="9600" dirty="0">
                <a:solidFill>
                  <a:schemeClr val="lt1"/>
                </a:solidFill>
                <a:latin typeface="Arial"/>
                <a:ea typeface="Arial"/>
                <a:cs typeface="Arial"/>
                <a:sym typeface="Arial"/>
              </a:rPr>
              <a:t>also influenced learning.</a:t>
            </a:r>
            <a:endParaRPr dirty="0"/>
          </a:p>
        </p:txBody>
      </p:sp>
      <p:pic>
        <p:nvPicPr>
          <p:cNvPr id="12" name="Picture 11">
            <a:extLst>
              <a:ext uri="{FF2B5EF4-FFF2-40B4-BE49-F238E27FC236}">
                <a16:creationId xmlns:a16="http://schemas.microsoft.com/office/drawing/2014/main" id="{2E465C86-80EA-3F47-8975-06D91826D940}"/>
              </a:ext>
            </a:extLst>
          </p:cNvPr>
          <p:cNvPicPr>
            <a:picLocks noChangeAspect="1"/>
          </p:cNvPicPr>
          <p:nvPr/>
        </p:nvPicPr>
        <p:blipFill>
          <a:blip r:embed="rId5"/>
          <a:stretch>
            <a:fillRect/>
          </a:stretch>
        </p:blipFill>
        <p:spPr>
          <a:xfrm>
            <a:off x="19277768" y="23001091"/>
            <a:ext cx="5335664" cy="3924152"/>
          </a:xfrm>
          <a:prstGeom prst="rect">
            <a:avLst/>
          </a:prstGeom>
        </p:spPr>
      </p:pic>
      <p:pic>
        <p:nvPicPr>
          <p:cNvPr id="14" name="Picture 13">
            <a:extLst>
              <a:ext uri="{FF2B5EF4-FFF2-40B4-BE49-F238E27FC236}">
                <a16:creationId xmlns:a16="http://schemas.microsoft.com/office/drawing/2014/main" id="{26F17783-EBE2-D648-8043-1DFDFD1C6BC0}"/>
              </a:ext>
            </a:extLst>
          </p:cNvPr>
          <p:cNvPicPr>
            <a:picLocks noChangeAspect="1"/>
          </p:cNvPicPr>
          <p:nvPr/>
        </p:nvPicPr>
        <p:blipFill>
          <a:blip r:embed="rId6"/>
          <a:stretch>
            <a:fillRect/>
          </a:stretch>
        </p:blipFill>
        <p:spPr>
          <a:xfrm>
            <a:off x="13666783" y="22986848"/>
            <a:ext cx="5289073" cy="3924150"/>
          </a:xfrm>
          <a:prstGeom prst="rect">
            <a:avLst/>
          </a:prstGeom>
        </p:spPr>
      </p:pic>
      <p:pic>
        <p:nvPicPr>
          <p:cNvPr id="15" name="Picture 14">
            <a:extLst>
              <a:ext uri="{FF2B5EF4-FFF2-40B4-BE49-F238E27FC236}">
                <a16:creationId xmlns:a16="http://schemas.microsoft.com/office/drawing/2014/main" id="{2A6D5BC8-60E1-B844-8968-9C7536D4B3B6}"/>
              </a:ext>
            </a:extLst>
          </p:cNvPr>
          <p:cNvPicPr>
            <a:picLocks noChangeAspect="1"/>
          </p:cNvPicPr>
          <p:nvPr/>
        </p:nvPicPr>
        <p:blipFill>
          <a:blip r:embed="rId7"/>
          <a:stretch>
            <a:fillRect/>
          </a:stretch>
        </p:blipFill>
        <p:spPr>
          <a:xfrm>
            <a:off x="24881908" y="22985636"/>
            <a:ext cx="5232271" cy="3909908"/>
          </a:xfrm>
          <a:prstGeom prst="rect">
            <a:avLst/>
          </a:prstGeom>
        </p:spPr>
      </p:pic>
      <p:sp>
        <p:nvSpPr>
          <p:cNvPr id="16" name="TextBox 15">
            <a:extLst>
              <a:ext uri="{FF2B5EF4-FFF2-40B4-BE49-F238E27FC236}">
                <a16:creationId xmlns:a16="http://schemas.microsoft.com/office/drawing/2014/main" id="{F0B04EA7-66E3-6447-BF1C-9147406117AC}"/>
              </a:ext>
            </a:extLst>
          </p:cNvPr>
          <p:cNvSpPr txBox="1"/>
          <p:nvPr/>
        </p:nvSpPr>
        <p:spPr>
          <a:xfrm>
            <a:off x="14162176" y="27132608"/>
            <a:ext cx="4506110" cy="830997"/>
          </a:xfrm>
          <a:prstGeom prst="rect">
            <a:avLst/>
          </a:prstGeom>
          <a:noFill/>
        </p:spPr>
        <p:txBody>
          <a:bodyPr wrap="square" rtlCol="0">
            <a:spAutoFit/>
          </a:bodyPr>
          <a:lstStyle/>
          <a:p>
            <a:pPr algn="ctr"/>
            <a:r>
              <a:rPr lang="en-US" sz="4800" dirty="0">
                <a:solidFill>
                  <a:schemeClr val="bg1"/>
                </a:solidFill>
              </a:rPr>
              <a:t>Storybook A</a:t>
            </a:r>
          </a:p>
        </p:txBody>
      </p:sp>
      <p:sp>
        <p:nvSpPr>
          <p:cNvPr id="31" name="TextBox 30">
            <a:extLst>
              <a:ext uri="{FF2B5EF4-FFF2-40B4-BE49-F238E27FC236}">
                <a16:creationId xmlns:a16="http://schemas.microsoft.com/office/drawing/2014/main" id="{6827CE50-55A4-C645-B5CB-46770FAF584C}"/>
              </a:ext>
            </a:extLst>
          </p:cNvPr>
          <p:cNvSpPr txBox="1"/>
          <p:nvPr/>
        </p:nvSpPr>
        <p:spPr>
          <a:xfrm>
            <a:off x="19611165" y="27132608"/>
            <a:ext cx="4506110" cy="830997"/>
          </a:xfrm>
          <a:prstGeom prst="rect">
            <a:avLst/>
          </a:prstGeom>
          <a:noFill/>
        </p:spPr>
        <p:txBody>
          <a:bodyPr wrap="square" rtlCol="0">
            <a:spAutoFit/>
          </a:bodyPr>
          <a:lstStyle/>
          <a:p>
            <a:pPr algn="ctr"/>
            <a:r>
              <a:rPr lang="en-US" sz="4800" dirty="0">
                <a:solidFill>
                  <a:schemeClr val="bg1"/>
                </a:solidFill>
              </a:rPr>
              <a:t>Storybook B</a:t>
            </a:r>
          </a:p>
        </p:txBody>
      </p:sp>
      <p:sp>
        <p:nvSpPr>
          <p:cNvPr id="32" name="TextBox 31">
            <a:extLst>
              <a:ext uri="{FF2B5EF4-FFF2-40B4-BE49-F238E27FC236}">
                <a16:creationId xmlns:a16="http://schemas.microsoft.com/office/drawing/2014/main" id="{3A1495F1-ABA6-FE45-8CD4-4625BE7BFD88}"/>
              </a:ext>
            </a:extLst>
          </p:cNvPr>
          <p:cNvSpPr txBox="1"/>
          <p:nvPr/>
        </p:nvSpPr>
        <p:spPr>
          <a:xfrm>
            <a:off x="25244988" y="27098823"/>
            <a:ext cx="4506110" cy="830997"/>
          </a:xfrm>
          <a:prstGeom prst="rect">
            <a:avLst/>
          </a:prstGeom>
          <a:noFill/>
        </p:spPr>
        <p:txBody>
          <a:bodyPr wrap="square" rtlCol="0">
            <a:spAutoFit/>
          </a:bodyPr>
          <a:lstStyle/>
          <a:p>
            <a:pPr algn="ctr"/>
            <a:r>
              <a:rPr lang="en-US" sz="4800" dirty="0">
                <a:solidFill>
                  <a:schemeClr val="bg1"/>
                </a:solidFill>
              </a:rPr>
              <a:t>Storybook C</a:t>
            </a:r>
          </a:p>
        </p:txBody>
      </p:sp>
      <p:pic>
        <p:nvPicPr>
          <p:cNvPr id="19" name="Picture 18">
            <a:extLst>
              <a:ext uri="{FF2B5EF4-FFF2-40B4-BE49-F238E27FC236}">
                <a16:creationId xmlns:a16="http://schemas.microsoft.com/office/drawing/2014/main" id="{CDA520A4-4AF1-0E49-9981-A135AAC726CF}"/>
              </a:ext>
            </a:extLst>
          </p:cNvPr>
          <p:cNvPicPr>
            <a:picLocks noChangeAspect="1"/>
          </p:cNvPicPr>
          <p:nvPr/>
        </p:nvPicPr>
        <p:blipFill>
          <a:blip r:embed="rId8"/>
          <a:stretch>
            <a:fillRect/>
          </a:stretch>
        </p:blipFill>
        <p:spPr>
          <a:xfrm>
            <a:off x="25439445" y="28850503"/>
            <a:ext cx="3539988" cy="3539988"/>
          </a:xfrm>
          <a:prstGeom prst="rect">
            <a:avLst/>
          </a:prstGeom>
        </p:spPr>
      </p:pic>
      <p:graphicFrame>
        <p:nvGraphicFramePr>
          <p:cNvPr id="24" name="Chart 23">
            <a:extLst>
              <a:ext uri="{FF2B5EF4-FFF2-40B4-BE49-F238E27FC236}">
                <a16:creationId xmlns:a16="http://schemas.microsoft.com/office/drawing/2014/main" id="{B5964BCA-9343-CC4F-8A25-8C5E648EA506}"/>
              </a:ext>
            </a:extLst>
          </p:cNvPr>
          <p:cNvGraphicFramePr>
            <a:graphicFrameLocks/>
          </p:cNvGraphicFramePr>
          <p:nvPr>
            <p:extLst>
              <p:ext uri="{D42A27DB-BD31-4B8C-83A1-F6EECF244321}">
                <p14:modId xmlns:p14="http://schemas.microsoft.com/office/powerpoint/2010/main" val="1980326508"/>
              </p:ext>
            </p:extLst>
          </p:nvPr>
        </p:nvGraphicFramePr>
        <p:xfrm>
          <a:off x="17138405" y="6145280"/>
          <a:ext cx="9614390" cy="5476129"/>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555</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 Black</vt:lpstr>
      <vt:lpstr>Arial</vt:lpstr>
      <vt:lpstr>Calibri</vt:lpstr>
      <vt:lpstr>Office Theme</vt:lpstr>
      <vt:lpstr>Children better recalled relevant facts about color camouflage from a realistic storybook than anthropomorphic books. Individual differences also influenced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must we pick sides?  The new poster format is a revolution, or the new poster format is garbage!  Take the good parts of the new format, keep the useful aspects of the traditional format, add in your own ideas, and create something better.</dc:title>
  <dc:creator>Mike Morrison</dc:creator>
  <cp:lastModifiedBy>Peters, Maureen</cp:lastModifiedBy>
  <cp:revision>22</cp:revision>
  <dcterms:created xsi:type="dcterms:W3CDTF">2018-09-16T19:13:41Z</dcterms:created>
  <dcterms:modified xsi:type="dcterms:W3CDTF">2020-04-03T16:06:50Z</dcterms:modified>
</cp:coreProperties>
</file>