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43891200" cy="32918400"/>
  <p:notesSz cx="9239250" cy="1198245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Quattrocento" panose="020F05020202040A0204" pitchFamily="34" charset="0"/>
      <p:regular r:id="rId10"/>
      <p:bold r:id="rId10"/>
      <p:italic r:id="rId11"/>
      <p:boldItalic r:id="rId12"/>
    </p:embeddedFont>
    <p:embeddedFont>
      <p:font typeface="Quattrocento Sans" panose="020F0702030404030204" pitchFamily="34" charset="0"/>
      <p:regular r:id="rId10"/>
      <p:bold r:id="rId13"/>
      <p:italic r:id="rId14"/>
      <p:boldItalic r:id="rId15"/>
    </p:embeddedFont>
    <p:embeddedFont>
      <p:font typeface="SAS Monospace" panose="020B0609020202020204" pitchFamily="49" charset="0"/>
      <p:regular r:id="rId16"/>
    </p:embeddedFont>
  </p:embeddedFontLst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830"/>
    <a:srgbClr val="D89D2A"/>
    <a:srgbClr val="BD9423"/>
    <a:srgbClr val="E0992C"/>
    <a:srgbClr val="F17330"/>
    <a:srgbClr val="EEAAAD"/>
    <a:srgbClr val="3684A0"/>
    <a:srgbClr val="337B73"/>
    <a:srgbClr val="FF9300"/>
    <a:srgbClr val="664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62" d="100"/>
          <a:sy n="62" d="100"/>
        </p:scale>
        <p:origin x="-8080" y="-8688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6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5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9.fntdata"/><Relationship Id="rId10" Type="http://schemas.openxmlformats.org/officeDocument/2006/relationships/font" Target="NULL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65145815092422"/>
          <c:y val="7.7554504939672366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00564012905078E-2"/>
          <c:y val="1.5154346421676968E-3"/>
          <c:w val="0.97408819953978265"/>
          <c:h val="0.89864355473714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Racial Demographics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B70-2546-805E-0E9029C3FA5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B70-2546-805E-0E9029C3FA5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B70-2546-805E-0E9029C3FA5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B70-2546-805E-0E9029C3FA5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B70-2546-805E-0E9029C3FA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White</c:v>
                </c:pt>
                <c:pt idx="4">
                  <c:v>Biracial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0.29089999999999999</c:v>
                </c:pt>
                <c:pt idx="1">
                  <c:v>0.2</c:v>
                </c:pt>
                <c:pt idx="2" formatCode="0.00%">
                  <c:v>0.14549999999999999</c:v>
                </c:pt>
                <c:pt idx="3" formatCode="0.00%">
                  <c:v>0.29089999999999999</c:v>
                </c:pt>
                <c:pt idx="4" formatCode="0.00%">
                  <c:v>7.2700000000000001E-2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7-1E49-8D31-D2F1C2AE0D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 dirty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 dirty="0">
                <a:solidFill>
                  <a:srgbClr val="808080"/>
                </a:solidFill>
              </a:rPr>
              <a:t>Template ID: </a:t>
            </a:r>
            <a:r>
              <a:rPr sz="4880" dirty="0" err="1">
                <a:solidFill>
                  <a:srgbClr val="808080"/>
                </a:solidFill>
              </a:rPr>
              <a:t>ponderingpeacock</a:t>
            </a:r>
            <a:r>
              <a:rPr sz="4880" dirty="0">
                <a:solidFill>
                  <a:srgbClr val="808080"/>
                </a:solidFill>
              </a:rPr>
              <a:t>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3066AE-4F5D-B14B-8640-7901C76E63D5}"/>
              </a:ext>
            </a:extLst>
          </p:cNvPr>
          <p:cNvGrpSpPr/>
          <p:nvPr/>
        </p:nvGrpSpPr>
        <p:grpSpPr>
          <a:xfrm>
            <a:off x="22192282" y="7471321"/>
            <a:ext cx="9874196" cy="18606574"/>
            <a:chOff x="22316522" y="7471321"/>
            <a:chExt cx="10058400" cy="1860657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026A6A3-D6D2-4951-8B04-EF51015D25DB}"/>
                </a:ext>
              </a:extLst>
            </p:cNvPr>
            <p:cNvSpPr/>
            <p:nvPr/>
          </p:nvSpPr>
          <p:spPr>
            <a:xfrm>
              <a:off x="22316522" y="8000999"/>
              <a:ext cx="10058400" cy="18076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3D96BB99-3F6E-4E73-BA6B-A122D83B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6522" y="7471321"/>
              <a:ext cx="10058400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F28830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Methods</a:t>
              </a:r>
            </a:p>
          </p:txBody>
        </p:sp>
      </p:grp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890594" y="1150965"/>
            <a:ext cx="42082236" cy="5484276"/>
          </a:xfrm>
          <a:prstGeom prst="rect">
            <a:avLst/>
          </a:prstGeom>
          <a:solidFill>
            <a:srgbClr val="F28830"/>
          </a:solidFill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109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Discrimination, Acculturative Stress, and Academic Achievement:              A Mediating Model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657600" y="4352496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Rebecca Steele, M.A., Alyssa Olivia, B.A., Kayla Jones, Elizabeth Brondolo, Ph.D.</a:t>
            </a: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St. John’s University, Department of Psychology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0482" y="8000999"/>
            <a:ext cx="10058400" cy="900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94" y="8495387"/>
            <a:ext cx="9598176" cy="84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000" b="1" dirty="0">
                <a:effectLst/>
              </a:rPr>
              <a:t>Background:</a:t>
            </a:r>
            <a:r>
              <a:rPr lang="en-US" sz="3000" dirty="0">
                <a:effectLst/>
              </a:rPr>
              <a:t> Research indicates that racial discrimination leads to poorer academic outcomes, however, the mechanisms that explain this relationship remain unclear.</a:t>
            </a:r>
          </a:p>
          <a:p>
            <a:pPr>
              <a:spcAft>
                <a:spcPts val="1200"/>
              </a:spcAft>
            </a:pPr>
            <a:r>
              <a:rPr lang="en-US" sz="3000" b="1" dirty="0">
                <a:effectLst/>
              </a:rPr>
              <a:t>Objective</a:t>
            </a:r>
            <a:r>
              <a:rPr lang="en-US" sz="3000" dirty="0">
                <a:effectLst/>
              </a:rPr>
              <a:t>: The aim of this pilot study is to test the hypothesis that acculturative stress and academic self-efficacy mediate the relationship between discrimination and academic achievement. </a:t>
            </a:r>
          </a:p>
          <a:p>
            <a:pPr>
              <a:spcAft>
                <a:spcPts val="1200"/>
              </a:spcAft>
            </a:pPr>
            <a:r>
              <a:rPr lang="en-US" sz="3000" b="1" dirty="0">
                <a:effectLst/>
              </a:rPr>
              <a:t>Methods</a:t>
            </a:r>
            <a:r>
              <a:rPr lang="en-US" sz="3000" dirty="0">
                <a:effectLst/>
              </a:rPr>
              <a:t>: The sample consisted of undergraduate students (</a:t>
            </a:r>
            <a:r>
              <a:rPr lang="en-US" sz="3000" i="1" dirty="0">
                <a:effectLst/>
              </a:rPr>
              <a:t>N</a:t>
            </a:r>
            <a:r>
              <a:rPr lang="en-US" sz="3000" dirty="0">
                <a:effectLst/>
              </a:rPr>
              <a:t> = 55) at a large, private university in the northeast, who were recruited via the university’s online course credit remitting system. Participants completed an online survey and submitted their grade reports.</a:t>
            </a:r>
          </a:p>
          <a:p>
            <a:pPr>
              <a:spcAft>
                <a:spcPts val="1200"/>
              </a:spcAft>
            </a:pPr>
            <a:r>
              <a:rPr lang="en-US" sz="3000" b="1" dirty="0">
                <a:effectLst/>
              </a:rPr>
              <a:t>Results</a:t>
            </a:r>
            <a:r>
              <a:rPr lang="en-US" sz="3000" dirty="0">
                <a:effectLst/>
              </a:rPr>
              <a:t>: Results found that the relationship between discrimination and academic achievement can be explained by the effects of acculturative stress, but not academic self-efficacy.</a:t>
            </a:r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7471321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2883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Overview</a:t>
            </a: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16D6CE1D-7E3F-42CA-A7BD-5FA191CF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6635" y="8610600"/>
            <a:ext cx="9598176" cy="121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000" b="1" u="sng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Participant Characteristics:</a:t>
            </a: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3000" b="1" u="sng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u="sng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Measures (Self-Report):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4C3CC8-F9DC-0F4B-A932-EBD5CBA7707C}"/>
              </a:ext>
            </a:extLst>
          </p:cNvPr>
          <p:cNvGrpSpPr/>
          <p:nvPr/>
        </p:nvGrpSpPr>
        <p:grpSpPr>
          <a:xfrm>
            <a:off x="32382888" y="7471321"/>
            <a:ext cx="10820054" cy="18606575"/>
            <a:chOff x="32897742" y="7471321"/>
            <a:chExt cx="10305199" cy="1860657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BFD724-D51D-4DD6-A93A-40ABEA405C90}"/>
                </a:ext>
              </a:extLst>
            </p:cNvPr>
            <p:cNvSpPr/>
            <p:nvPr/>
          </p:nvSpPr>
          <p:spPr>
            <a:xfrm>
              <a:off x="32897742" y="8000999"/>
              <a:ext cx="10305199" cy="18076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9600" dirty="0">
                <a:latin typeface="+mj-lt"/>
              </a:endParaRPr>
            </a:p>
          </p:txBody>
        </p:sp>
        <p:sp>
          <p:nvSpPr>
            <p:cNvPr id="87" name="Rectangle 10">
              <a:extLst>
                <a:ext uri="{FF2B5EF4-FFF2-40B4-BE49-F238E27FC236}">
                  <a16:creationId xmlns:a16="http://schemas.microsoft.com/office/drawing/2014/main" id="{0BE282AE-183A-4D49-B152-23A5A101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7742" y="7471321"/>
              <a:ext cx="10305199" cy="873301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F28830"/>
            </a:solidFill>
            <a:ln w="12700">
              <a:noFill/>
              <a:miter lim="800000"/>
            </a:ln>
          </p:spPr>
          <p:txBody>
            <a:bodyPr wrap="none" lIns="274320" tIns="73152" rIns="274320" bIns="68563" anchor="ctr" anchorCtr="0"/>
            <a:lstStyle>
              <a:defPPr>
                <a:defRPr kern="1200" smtId="4294967295"/>
              </a:defPPr>
            </a:lstStyle>
            <a:p>
              <a:pPr defTabSz="4702588"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latin typeface="Quattrocento" panose="02020802030000000404" pitchFamily="18" charset="0"/>
                </a:rPr>
                <a:t>Results</a:t>
              </a:r>
            </a:p>
          </p:txBody>
        </p:sp>
        <p:sp>
          <p:nvSpPr>
            <p:cNvPr id="86" name="TextBox 19">
              <a:extLst>
                <a:ext uri="{FF2B5EF4-FFF2-40B4-BE49-F238E27FC236}">
                  <a16:creationId xmlns:a16="http://schemas.microsoft.com/office/drawing/2014/main" id="{43D130FF-027B-433C-BF4F-A381B032C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5198" y="8344622"/>
              <a:ext cx="9640941" cy="1577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r>
                <a:rPr lang="en-US" sz="3000" dirty="0">
                  <a:effectLst/>
                </a:rPr>
                <a:t>Multiple mediation analyses were performed with interpersonal discrimination as the predictor variable, acculturative stress and academic self-efficacy as the mediators, academic achievement as the outcome variable, and race variables as the covariates:</a:t>
              </a: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pPr>
                <a:spcAft>
                  <a:spcPts val="0"/>
                </a:spcAft>
              </a:pPr>
              <a:r>
                <a:rPr lang="en-US" dirty="0">
                  <a:effectLst/>
                </a:rPr>
                <a:t>*p &lt; .10</a:t>
              </a:r>
            </a:p>
            <a:p>
              <a:r>
                <a:rPr lang="en-US" i="1" dirty="0">
                  <a:effectLst/>
                </a:rPr>
                <a:t>**p = .06</a:t>
              </a:r>
            </a:p>
            <a:p>
              <a:r>
                <a:rPr lang="en-US" i="1" dirty="0">
                  <a:effectLst/>
                </a:rPr>
                <a:t>***p = .0001</a:t>
              </a:r>
            </a:p>
            <a:p>
              <a:endParaRPr lang="en-US" dirty="0">
                <a:effectLst/>
              </a:endParaRPr>
            </a:p>
            <a:p>
              <a:r>
                <a:rPr lang="en-US" sz="3000" dirty="0">
                  <a:effectLst/>
                </a:rPr>
                <a:t>There was a trend for a total effect of interpersonal discrimination on academic achievement (</a:t>
              </a:r>
              <a:r>
                <a:rPr lang="en-US" sz="3000" i="1" dirty="0">
                  <a:effectLst/>
                </a:rPr>
                <a:t>p</a:t>
              </a:r>
              <a:r>
                <a:rPr lang="en-US" sz="3000" dirty="0">
                  <a:effectLst/>
                </a:rPr>
                <a:t> = .06). Analyses of the </a:t>
              </a:r>
              <a:r>
                <a:rPr lang="en-US" sz="3000" i="1" dirty="0">
                  <a:effectLst/>
                </a:rPr>
                <a:t>a</a:t>
              </a:r>
              <a:r>
                <a:rPr lang="en-US" sz="3000" dirty="0">
                  <a:effectLst/>
                </a:rPr>
                <a:t> paths revealed interpersonal discrimination was positively associated with acculturative stress, but not academic self-efficacy. Analyses of </a:t>
              </a:r>
              <a:r>
                <a:rPr lang="en-US" sz="3000" i="1" dirty="0">
                  <a:effectLst/>
                </a:rPr>
                <a:t>b</a:t>
              </a:r>
              <a:r>
                <a:rPr lang="en-US" sz="3000" dirty="0">
                  <a:effectLst/>
                </a:rPr>
                <a:t> paths revealed a marginal effect for acculturative stress (p &lt; .10) but not academic self-efficacy on GPA. There were significant indirect effects for acculturative stress (bias corrected and accelerated CI = -.80 - -.02), but not for academic self-efficacy.</a:t>
              </a:r>
            </a:p>
            <a:p>
              <a:r>
                <a:rPr lang="en-US" sz="3000" dirty="0">
                  <a:effectLst/>
                </a:rPr>
                <a:t>******************************************************************</a:t>
              </a: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52EA5E-6DF8-5C40-80AA-178ECDA243CC}"/>
              </a:ext>
            </a:extLst>
          </p:cNvPr>
          <p:cNvGrpSpPr/>
          <p:nvPr/>
        </p:nvGrpSpPr>
        <p:grpSpPr>
          <a:xfrm>
            <a:off x="660482" y="17528548"/>
            <a:ext cx="10058400" cy="11992113"/>
            <a:chOff x="660482" y="17769977"/>
            <a:chExt cx="10058400" cy="119921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0A10E5-F01E-7042-9288-86DBD2A1A75E}"/>
                </a:ext>
              </a:extLst>
            </p:cNvPr>
            <p:cNvGrpSpPr/>
            <p:nvPr/>
          </p:nvGrpSpPr>
          <p:grpSpPr>
            <a:xfrm>
              <a:off x="660482" y="17769977"/>
              <a:ext cx="10058400" cy="11992113"/>
              <a:chOff x="660482" y="17769977"/>
              <a:chExt cx="10058400" cy="1199211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36036AE-C83F-4AC9-800C-C6574727635F}"/>
                  </a:ext>
                </a:extLst>
              </p:cNvPr>
              <p:cNvSpPr/>
              <p:nvPr/>
            </p:nvSpPr>
            <p:spPr>
              <a:xfrm>
                <a:off x="660482" y="18211800"/>
                <a:ext cx="10058400" cy="11550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 sz="9600" dirty="0">
                  <a:latin typeface="+mj-lt"/>
                </a:endParaRPr>
              </a:p>
            </p:txBody>
          </p:sp>
          <p:sp>
            <p:nvSpPr>
              <p:cNvPr id="90" name="Rectangle 10">
                <a:extLst>
                  <a:ext uri="{FF2B5EF4-FFF2-40B4-BE49-F238E27FC236}">
                    <a16:creationId xmlns:a16="http://schemas.microsoft.com/office/drawing/2014/main" id="{8C463412-CC68-4A0F-AE72-68EF99EB2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482" y="17769977"/>
                <a:ext cx="10058400" cy="873301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solidFill>
                <a:srgbClr val="F28830"/>
              </a:solidFill>
              <a:ln w="12700">
                <a:noFill/>
                <a:miter lim="800000"/>
              </a:ln>
            </p:spPr>
            <p:txBody>
              <a:bodyPr wrap="none" lIns="274320" tIns="73152" rIns="274320" bIns="68563" anchor="ctr" anchorCtr="0"/>
              <a:lstStyle>
                <a:defPPr>
                  <a:defRPr kern="1200" smtId="4294967295"/>
                </a:defPPr>
              </a:lstStyle>
              <a:p>
                <a:pPr defTabSz="4702588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effectLst/>
                    <a:latin typeface="Quattrocento" panose="02020802030000000404" pitchFamily="18" charset="0"/>
                  </a:rPr>
                  <a:t>Background</a:t>
                </a:r>
              </a:p>
            </p:txBody>
          </p:sp>
        </p:grpSp>
        <p:sp>
          <p:nvSpPr>
            <p:cNvPr id="89" name="TextBox 19">
              <a:extLst>
                <a:ext uri="{FF2B5EF4-FFF2-40B4-BE49-F238E27FC236}">
                  <a16:creationId xmlns:a16="http://schemas.microsoft.com/office/drawing/2014/main" id="{9742DD1E-D7E3-4AB1-8A17-D5B59B6AB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94" y="18897600"/>
              <a:ext cx="9598176" cy="1074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r>
                <a:rPr lang="en-US" sz="3000" dirty="0">
                  <a:effectLst/>
                </a:rPr>
                <a:t>Research has shown that racial minority students who face classroom-based discrimination produce lower quality work than their racial majority peers </a:t>
              </a:r>
              <a:r>
                <a:rPr lang="en-US" dirty="0">
                  <a:effectLst/>
                </a:rPr>
                <a:t>(Neblett, Philip, Cogburn, &amp; Sellers, 2006; Rosenbloom &amp; Way, 2004; Thomas, Caldwell, Faison, &amp; Jackson, 2009)</a:t>
              </a:r>
              <a:r>
                <a:rPr lang="en-US" sz="3000" dirty="0">
                  <a:effectLst/>
                </a:rPr>
                <a:t>.</a:t>
              </a:r>
            </a:p>
            <a:p>
              <a:br>
                <a:rPr lang="en-US" dirty="0">
                  <a:effectLst/>
                </a:rPr>
              </a:br>
              <a:r>
                <a:rPr lang="en-US" sz="3000" dirty="0">
                  <a:effectLst/>
                </a:rPr>
                <a:t>Acculturative stress may be a form of stress salient to racial and ethnic minority group members </a:t>
              </a:r>
              <a:r>
                <a:rPr lang="en-US" dirty="0">
                  <a:effectLst/>
                </a:rPr>
                <a:t>(Thompson, Anderson, &amp; Bakeman, 2000; Walker, Obasi, Wingate, &amp; Joiner, 2008)</a:t>
              </a:r>
              <a:r>
                <a:rPr lang="en-US" sz="3000" dirty="0">
                  <a:effectLst/>
                </a:rPr>
                <a:t>.</a:t>
              </a:r>
            </a:p>
            <a:p>
              <a:br>
                <a:rPr lang="en-US" sz="3200" dirty="0">
                  <a:effectLst/>
                </a:rPr>
              </a:br>
              <a:r>
                <a:rPr lang="en-US" sz="3000" dirty="0">
                  <a:effectLst/>
                </a:rPr>
                <a:t>Researchers have consistently found a strong relationship between discrimination and acculturative stress in both adolescents and adults </a:t>
              </a:r>
              <a:r>
                <a:rPr lang="en-US" dirty="0">
                  <a:effectLst/>
                </a:rPr>
                <a:t>(Ahmed, Kia-Keating, &amp; Tsai, 2011; Dawson &amp; Panchanadeswaran, 2010; Torres, Driscoll, &amp; Voell, 2012)</a:t>
              </a:r>
              <a:r>
                <a:rPr lang="en-US" sz="3000" dirty="0">
                  <a:effectLst/>
                </a:rPr>
                <a:t>.</a:t>
              </a:r>
            </a:p>
            <a:p>
              <a:br>
                <a:rPr lang="en-US" sz="3200" dirty="0">
                  <a:effectLst/>
                </a:rPr>
              </a:br>
              <a:r>
                <a:rPr lang="en-US" sz="3000" dirty="0">
                  <a:effectLst/>
                </a:rPr>
                <a:t>Both general stress and academic self-efficacy have been shown to be predictive of academic achievement </a:t>
              </a:r>
              <a:r>
                <a:rPr lang="en-US" dirty="0">
                  <a:effectLst/>
                </a:rPr>
                <a:t>(Chemers, Hu, &amp; Garcia, 2001; Gore, 2006; Kötter, Wagner, Brüheim, &amp; Voltmer, 2017; Pritchard &amp; Wilson, 2003)</a:t>
              </a:r>
              <a:r>
                <a:rPr lang="en-US" sz="3000" dirty="0">
                  <a:effectLst/>
                </a:rPr>
                <a:t>.</a:t>
              </a:r>
            </a:p>
            <a:p>
              <a:pPr>
                <a:spcAft>
                  <a:spcPts val="1200"/>
                </a:spcAft>
              </a:pPr>
              <a:br>
                <a:rPr lang="en-US" sz="3200" dirty="0">
                  <a:effectLst/>
                </a:rPr>
              </a:br>
              <a:r>
                <a:rPr lang="en-US" sz="3200" dirty="0">
                  <a:effectLst/>
                </a:rPr>
                <a:t>Some r</a:t>
              </a:r>
              <a:r>
                <a:rPr lang="en-US" sz="3000" dirty="0">
                  <a:effectLst/>
                </a:rPr>
                <a:t>esearch has suggested that academic self-efficacy is a stronger predictor of academic achievement than stress </a:t>
              </a:r>
              <a:r>
                <a:rPr lang="en-US" dirty="0">
                  <a:effectLst/>
                </a:rPr>
                <a:t>(Zajacova, Lynch, &amp; </a:t>
              </a:r>
              <a:r>
                <a:rPr lang="en-US" dirty="0" err="1">
                  <a:effectLst/>
                </a:rPr>
                <a:t>Espenshade</a:t>
              </a:r>
              <a:r>
                <a:rPr lang="en-US" dirty="0">
                  <a:effectLst/>
                </a:rPr>
                <a:t>, 2005)</a:t>
              </a:r>
              <a:r>
                <a:rPr lang="en-US" sz="3000" dirty="0">
                  <a:effectLst/>
                </a:rPr>
                <a:t>, but these results have not been replicated.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1CEF0B-5AB8-AE43-BD94-46B1A718CA43}"/>
              </a:ext>
            </a:extLst>
          </p:cNvPr>
          <p:cNvGrpSpPr/>
          <p:nvPr/>
        </p:nvGrpSpPr>
        <p:grpSpPr>
          <a:xfrm>
            <a:off x="22316522" y="26913976"/>
            <a:ext cx="20888878" cy="5318624"/>
            <a:chOff x="33147000" y="26913976"/>
            <a:chExt cx="10058400" cy="53186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3048D41-0053-1C4A-B28B-30F3BC81305A}"/>
                </a:ext>
              </a:extLst>
            </p:cNvPr>
            <p:cNvGrpSpPr/>
            <p:nvPr/>
          </p:nvGrpSpPr>
          <p:grpSpPr>
            <a:xfrm>
              <a:off x="33147000" y="26913976"/>
              <a:ext cx="10058400" cy="5318624"/>
              <a:chOff x="33147000" y="26913976"/>
              <a:chExt cx="10058400" cy="531862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5D5CB20-8752-4D75-A601-0EEB3443D27F}"/>
                  </a:ext>
                </a:extLst>
              </p:cNvPr>
              <p:cNvSpPr/>
              <p:nvPr/>
            </p:nvSpPr>
            <p:spPr>
              <a:xfrm>
                <a:off x="33147000" y="27355800"/>
                <a:ext cx="10058400" cy="487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 sz="9600" dirty="0">
                  <a:latin typeface="+mj-lt"/>
                </a:endParaRPr>
              </a:p>
            </p:txBody>
          </p:sp>
          <p:sp>
            <p:nvSpPr>
              <p:cNvPr id="93" name="Rectangle 10">
                <a:extLst>
                  <a:ext uri="{FF2B5EF4-FFF2-40B4-BE49-F238E27FC236}">
                    <a16:creationId xmlns:a16="http://schemas.microsoft.com/office/drawing/2014/main" id="{5EDC1F28-88BB-4DAD-9112-B4904B4A7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7000" y="26913976"/>
                <a:ext cx="10058400" cy="873301"/>
              </a:xfrm>
              <a:prstGeom prst="snipRoundRect">
                <a:avLst>
                  <a:gd name="adj1" fmla="val 0"/>
                  <a:gd name="adj2" fmla="val 46622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  <a:miter lim="800000"/>
              </a:ln>
            </p:spPr>
            <p:txBody>
              <a:bodyPr wrap="none" lIns="274320" tIns="73152" rIns="274320" bIns="68563" anchor="ctr" anchorCtr="0"/>
              <a:lstStyle>
                <a:defPPr>
                  <a:defRPr kern="1200" smtId="4294967295"/>
                </a:defPPr>
              </a:lstStyle>
              <a:p>
                <a:pPr defTabSz="4702588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effectLst/>
                    <a:latin typeface="Quattrocento" panose="02020802030000000404" pitchFamily="18" charset="0"/>
                  </a:rPr>
                  <a:t>Conclusion, Limitations, &amp; Future Directions</a:t>
                </a:r>
              </a:p>
            </p:txBody>
          </p:sp>
        </p:grpSp>
        <p:sp>
          <p:nvSpPr>
            <p:cNvPr id="92" name="TextBox 19">
              <a:extLst>
                <a:ext uri="{FF2B5EF4-FFF2-40B4-BE49-F238E27FC236}">
                  <a16:creationId xmlns:a16="http://schemas.microsoft.com/office/drawing/2014/main" id="{B4F3D693-DA0F-454D-94C0-CEAA07C14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7113" y="28041600"/>
              <a:ext cx="9598176" cy="37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3000" dirty="0">
                  <a:effectLst/>
                </a:rPr>
                <a:t>In sum, the relationship between racial discrimination and academic achievement can be explained largely by the effects of acculturative stress rather than academic self-efficacy.</a:t>
              </a:r>
            </a:p>
            <a:p>
              <a:pPr>
                <a:spcAft>
                  <a:spcPts val="0"/>
                </a:spcAft>
              </a:pPr>
              <a:endParaRPr lang="en-US" sz="3000" dirty="0">
                <a:effectLst/>
              </a:endParaRPr>
            </a:p>
            <a:p>
              <a:pPr>
                <a:spcAft>
                  <a:spcPts val="0"/>
                </a:spcAft>
              </a:pPr>
              <a:r>
                <a:rPr lang="en-US" sz="3000" dirty="0">
                  <a:effectLst/>
                </a:rPr>
                <a:t>Limitations include the small sample size and the inability to make causal statements due to the cross-sectional nature of the study.</a:t>
              </a:r>
            </a:p>
            <a:p>
              <a:pPr>
                <a:spcAft>
                  <a:spcPts val="0"/>
                </a:spcAft>
              </a:pPr>
              <a:endParaRPr lang="en-US" sz="3000" dirty="0">
                <a:effectLst/>
              </a:endParaRPr>
            </a:p>
            <a:p>
              <a:pPr>
                <a:spcAft>
                  <a:spcPts val="1200"/>
                </a:spcAft>
              </a:pPr>
              <a:r>
                <a:rPr lang="en-US" sz="3000" dirty="0">
                  <a:effectLst/>
                </a:rPr>
                <a:t>Future research should address these limitations by obtaining longitudinal data, which will both provide the power necessary for a smaller sample and allow for the analyzing of causal relationships between variables.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71676D-0D96-6141-995F-9494A9048CE4}"/>
              </a:ext>
            </a:extLst>
          </p:cNvPr>
          <p:cNvGrpSpPr/>
          <p:nvPr/>
        </p:nvGrpSpPr>
        <p:grpSpPr>
          <a:xfrm>
            <a:off x="11162866" y="7471320"/>
            <a:ext cx="10782733" cy="17343119"/>
            <a:chOff x="11162866" y="7471320"/>
            <a:chExt cx="10782733" cy="173431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F71A7E-6017-0B46-A9EA-8A24A7D01266}"/>
                </a:ext>
              </a:extLst>
            </p:cNvPr>
            <p:cNvGrpSpPr/>
            <p:nvPr/>
          </p:nvGrpSpPr>
          <p:grpSpPr>
            <a:xfrm>
              <a:off x="11162866" y="7471320"/>
              <a:ext cx="10782733" cy="17343119"/>
              <a:chOff x="11162866" y="7471320"/>
              <a:chExt cx="10782733" cy="1734311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F831EE1-8866-4A3E-8CAB-8624A11FF145}"/>
                  </a:ext>
                </a:extLst>
              </p:cNvPr>
              <p:cNvSpPr/>
              <p:nvPr/>
            </p:nvSpPr>
            <p:spPr>
              <a:xfrm>
                <a:off x="11162866" y="7842314"/>
                <a:ext cx="10782733" cy="16972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 sz="9600" dirty="0">
                  <a:latin typeface="+mj-lt"/>
                </a:endParaRPr>
              </a:p>
            </p:txBody>
          </p:sp>
          <p:sp>
            <p:nvSpPr>
              <p:cNvPr id="81" name="Rectangle 10">
                <a:extLst>
                  <a:ext uri="{FF2B5EF4-FFF2-40B4-BE49-F238E27FC236}">
                    <a16:creationId xmlns:a16="http://schemas.microsoft.com/office/drawing/2014/main" id="{868B6862-5CC5-4906-AC03-EA9661AD1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2866" y="7471320"/>
                <a:ext cx="10782733" cy="873299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solidFill>
                <a:srgbClr val="F28830"/>
              </a:solidFill>
              <a:ln w="12700">
                <a:noFill/>
                <a:miter lim="800000"/>
              </a:ln>
            </p:spPr>
            <p:txBody>
              <a:bodyPr wrap="none" lIns="274320" tIns="73152" rIns="274320" bIns="68563" anchor="ctr" anchorCtr="0"/>
              <a:lstStyle>
                <a:defPPr>
                  <a:defRPr kern="1200" smtId="4294967295"/>
                </a:defPPr>
              </a:lstStyle>
              <a:p>
                <a:pPr defTabSz="4702588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effectLst/>
                    <a:latin typeface="Quattrocento" panose="02020802030000000404" pitchFamily="18" charset="0"/>
                  </a:rPr>
                  <a:t>Gaps &amp; Hypotheses</a:t>
                </a:r>
              </a:p>
            </p:txBody>
          </p:sp>
        </p:grpSp>
        <p:sp>
          <p:nvSpPr>
            <p:cNvPr id="80" name="TextBox 19">
              <a:extLst>
                <a:ext uri="{FF2B5EF4-FFF2-40B4-BE49-F238E27FC236}">
                  <a16:creationId xmlns:a16="http://schemas.microsoft.com/office/drawing/2014/main" id="{45A199C6-0BDE-461E-8044-A335463A4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9550" y="8379809"/>
              <a:ext cx="10289367" cy="1260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sz="3000" b="1" u="sng" dirty="0">
                  <a:effectLst/>
                </a:rPr>
                <a:t>Gaps</a:t>
              </a:r>
              <a:r>
                <a:rPr lang="en-US" sz="3000" u="sng" dirty="0">
                  <a:effectLst/>
                </a:rPr>
                <a:t>:</a:t>
              </a:r>
            </a:p>
            <a:p>
              <a:pPr marL="514350" indent="-514350">
                <a:buFont typeface="+mj-lt"/>
                <a:buAutoNum type="arabicParenR"/>
              </a:pPr>
              <a:r>
                <a:rPr lang="en-US" sz="3000" dirty="0">
                  <a:effectLst/>
                </a:rPr>
                <a:t>The mechanism that explains the relationship between racial discrimination and poor academic outcomes is unclear.</a:t>
              </a:r>
            </a:p>
            <a:p>
              <a:pPr marL="914400" lvl="1" indent="-457200">
                <a:buFont typeface="Wingdings" pitchFamily="2" charset="2"/>
                <a:buChar char="Ø"/>
              </a:pPr>
              <a:r>
                <a:rPr lang="en-US" sz="3000" dirty="0">
                  <a:effectLst/>
                </a:rPr>
                <a:t>Two pathways have been identified in research that are likely related, but have not been connected in a single study:</a:t>
              </a: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endParaRPr lang="en-US" sz="3000" dirty="0">
                <a:effectLst/>
              </a:endParaRPr>
            </a:p>
            <a:p>
              <a:pPr marL="514350" indent="-514350">
                <a:buFont typeface="+mj-lt"/>
                <a:buAutoNum type="arabicParenR" startAt="2"/>
              </a:pPr>
              <a:r>
                <a:rPr lang="en-US" sz="3000" dirty="0">
                  <a:effectLst/>
                </a:rPr>
                <a:t>There is a paucity of research examining the effects of both stress and self-efficacy on academic achievement.</a:t>
              </a:r>
            </a:p>
            <a:p>
              <a:endParaRPr lang="en-US" dirty="0">
                <a:effectLst/>
              </a:endParaRPr>
            </a:p>
            <a:p>
              <a:pPr>
                <a:spcAft>
                  <a:spcPts val="1200"/>
                </a:spcAft>
              </a:pPr>
              <a:r>
                <a:rPr lang="en-US" sz="3000" b="1" u="sng" dirty="0">
                  <a:effectLst/>
                </a:rPr>
                <a:t>Hypotheses</a:t>
              </a:r>
              <a:r>
                <a:rPr lang="en-US" sz="3000" u="sng" dirty="0">
                  <a:effectLst/>
                </a:rPr>
                <a:t>:</a:t>
              </a:r>
              <a:endParaRPr lang="en-US" sz="3000" dirty="0">
                <a:effectLst/>
              </a:endParaRPr>
            </a:p>
            <a:p>
              <a:r>
                <a:rPr lang="en-US" sz="3000" dirty="0">
                  <a:effectLst/>
                </a:rPr>
                <a:t>The purpose of this study is to test the hypothesis that </a:t>
              </a:r>
              <a:r>
                <a:rPr lang="en-US" sz="3000" i="1" dirty="0">
                  <a:effectLst/>
                </a:rPr>
                <a:t>acculturative stress</a:t>
              </a:r>
              <a:r>
                <a:rPr lang="en-US" sz="3000" dirty="0">
                  <a:effectLst/>
                </a:rPr>
                <a:t>, which is more sensitive to racial/ethnic factors than general stress, serves as the primary mediator in the relationship between racial discrimination and academic achievement.</a:t>
              </a:r>
            </a:p>
            <a:p>
              <a:br>
                <a:rPr lang="en-US" sz="3000" dirty="0">
                  <a:effectLst/>
                </a:rPr>
              </a:br>
              <a:r>
                <a:rPr lang="en-US" sz="3000" dirty="0">
                  <a:effectLst/>
                </a:rPr>
                <a:t>A secondary hypothesis is that academic self-efficacy acts as a sequential mediator with acculturative stress in this relationship as illustrated below.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F2E10-0549-0E47-8078-3154BC318894}"/>
              </a:ext>
            </a:extLst>
          </p:cNvPr>
          <p:cNvGrpSpPr/>
          <p:nvPr/>
        </p:nvGrpSpPr>
        <p:grpSpPr>
          <a:xfrm>
            <a:off x="11863506" y="11992342"/>
            <a:ext cx="9381452" cy="2257283"/>
            <a:chOff x="11861036" y="11878547"/>
            <a:chExt cx="9381452" cy="225728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4E2590-CA63-A24B-82F6-C1AB0F12AEBB}"/>
                </a:ext>
              </a:extLst>
            </p:cNvPr>
            <p:cNvGrpSpPr/>
            <p:nvPr/>
          </p:nvGrpSpPr>
          <p:grpSpPr>
            <a:xfrm>
              <a:off x="11881286" y="11878547"/>
              <a:ext cx="9361202" cy="998053"/>
              <a:chOff x="12268200" y="12501459"/>
              <a:chExt cx="8732360" cy="1138342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8215064-20E2-B941-9405-A896A4988EB6}"/>
                  </a:ext>
                </a:extLst>
              </p:cNvPr>
              <p:cNvSpPr/>
              <p:nvPr/>
            </p:nvSpPr>
            <p:spPr bwMode="auto">
              <a:xfrm>
                <a:off x="12268200" y="12501459"/>
                <a:ext cx="2438400" cy="113834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Racial Discrimination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DE7CBC2-5FEC-FC49-AF2F-9060481A6B66}"/>
                  </a:ext>
                </a:extLst>
              </p:cNvPr>
              <p:cNvSpPr/>
              <p:nvPr/>
            </p:nvSpPr>
            <p:spPr bwMode="auto">
              <a:xfrm>
                <a:off x="18562160" y="12501459"/>
                <a:ext cx="2438400" cy="113834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Poor Academic Achievement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F504495-C633-5642-956D-965C27D8D671}"/>
                  </a:ext>
                </a:extLst>
              </p:cNvPr>
              <p:cNvCxnSpPr/>
              <p:nvPr/>
            </p:nvCxnSpPr>
            <p:spPr bwMode="auto">
              <a:xfrm>
                <a:off x="15005342" y="13119704"/>
                <a:ext cx="3210231" cy="0"/>
              </a:xfrm>
              <a:prstGeom prst="straightConnector1">
                <a:avLst/>
              </a:prstGeom>
              <a:solidFill>
                <a:schemeClr val="accent1"/>
              </a:solidFill>
              <a:ln w="190500" cap="flat" cmpd="sng" algn="ctr">
                <a:solidFill>
                  <a:srgbClr val="F2883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7EAA6E-AD33-C444-94D4-CB19AB0EDCA7}"/>
                </a:ext>
              </a:extLst>
            </p:cNvPr>
            <p:cNvGrpSpPr/>
            <p:nvPr/>
          </p:nvGrpSpPr>
          <p:grpSpPr>
            <a:xfrm>
              <a:off x="11861036" y="13100011"/>
              <a:ext cx="9377539" cy="1035819"/>
              <a:chOff x="12252960" y="14169479"/>
              <a:chExt cx="8747600" cy="1181416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243DDCA-6130-D14C-A0E8-8DEBD754EB77}"/>
                  </a:ext>
                </a:extLst>
              </p:cNvPr>
              <p:cNvSpPr/>
              <p:nvPr/>
            </p:nvSpPr>
            <p:spPr bwMode="auto">
              <a:xfrm>
                <a:off x="12252960" y="14169479"/>
                <a:ext cx="2438400" cy="113834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Stress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E979B316-3132-3346-870C-5B38AE68DC1B}"/>
                  </a:ext>
                </a:extLst>
              </p:cNvPr>
              <p:cNvSpPr/>
              <p:nvPr/>
            </p:nvSpPr>
            <p:spPr bwMode="auto">
              <a:xfrm>
                <a:off x="18562160" y="14212553"/>
                <a:ext cx="2438400" cy="113834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Poor Academic Achievement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2105A32-77A6-9B43-BB66-B356AB62495F}"/>
                  </a:ext>
                </a:extLst>
              </p:cNvPr>
              <p:cNvCxnSpPr/>
              <p:nvPr/>
            </p:nvCxnSpPr>
            <p:spPr bwMode="auto">
              <a:xfrm>
                <a:off x="15008992" y="14785142"/>
                <a:ext cx="3210230" cy="0"/>
              </a:xfrm>
              <a:prstGeom prst="straightConnector1">
                <a:avLst/>
              </a:prstGeom>
              <a:solidFill>
                <a:schemeClr val="accent1"/>
              </a:solidFill>
              <a:ln w="190500" cap="flat" cmpd="sng" algn="ctr">
                <a:solidFill>
                  <a:srgbClr val="F2883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883C7-E75E-4045-A125-D120D0ABC9EB}"/>
              </a:ext>
            </a:extLst>
          </p:cNvPr>
          <p:cNvGrpSpPr/>
          <p:nvPr/>
        </p:nvGrpSpPr>
        <p:grpSpPr>
          <a:xfrm>
            <a:off x="11331422" y="20872631"/>
            <a:ext cx="10445621" cy="3673932"/>
            <a:chOff x="11331422" y="20872631"/>
            <a:chExt cx="10445621" cy="367393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79126CF-4E46-504D-8AC2-F4C9C01563A0}"/>
                </a:ext>
              </a:extLst>
            </p:cNvPr>
            <p:cNvSpPr/>
            <p:nvPr/>
          </p:nvSpPr>
          <p:spPr bwMode="auto">
            <a:xfrm>
              <a:off x="11331422" y="23401520"/>
              <a:ext cx="2613996" cy="11383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Racial Discrimination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852BCF4-529B-5648-84C2-D2E8FA714A08}"/>
                </a:ext>
              </a:extLst>
            </p:cNvPr>
            <p:cNvSpPr/>
            <p:nvPr/>
          </p:nvSpPr>
          <p:spPr bwMode="auto">
            <a:xfrm>
              <a:off x="13146349" y="20872631"/>
              <a:ext cx="2613996" cy="11383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Acculturative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Stress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DA00096-0314-2D4E-85B1-14F873EC17EE}"/>
                </a:ext>
              </a:extLst>
            </p:cNvPr>
            <p:cNvSpPr/>
            <p:nvPr/>
          </p:nvSpPr>
          <p:spPr bwMode="auto">
            <a:xfrm>
              <a:off x="17756282" y="20925197"/>
              <a:ext cx="2613996" cy="11383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Academic       Self-Efficacy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2BA4892-8BC9-DF4E-870C-F8788FFAF1EB}"/>
                </a:ext>
              </a:extLst>
            </p:cNvPr>
            <p:cNvSpPr/>
            <p:nvPr/>
          </p:nvSpPr>
          <p:spPr bwMode="auto">
            <a:xfrm>
              <a:off x="19163047" y="23408221"/>
              <a:ext cx="2613996" cy="113834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Academic Achievement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F30DA1D-5B46-D443-8B55-5DF3F811B04B}"/>
                </a:ext>
              </a:extLst>
            </p:cNvPr>
            <p:cNvCxnSpPr/>
            <p:nvPr/>
          </p:nvCxnSpPr>
          <p:spPr bwMode="auto">
            <a:xfrm>
              <a:off x="14815537" y="23970691"/>
              <a:ext cx="3441409" cy="0"/>
            </a:xfrm>
            <a:prstGeom prst="straightConnector1">
              <a:avLst/>
            </a:prstGeom>
            <a:solidFill>
              <a:schemeClr val="accent1"/>
            </a:solidFill>
            <a:ln w="190500" cap="flat" cmpd="sng" algn="ctr">
              <a:solidFill>
                <a:srgbClr val="F2883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D9678C1-E089-BF40-BC6D-35897D09CAD2}"/>
                </a:ext>
              </a:extLst>
            </p:cNvPr>
            <p:cNvCxnSpPr/>
            <p:nvPr/>
          </p:nvCxnSpPr>
          <p:spPr bwMode="auto">
            <a:xfrm>
              <a:off x="16010765" y="21441802"/>
              <a:ext cx="1470373" cy="0"/>
            </a:xfrm>
            <a:prstGeom prst="straightConnector1">
              <a:avLst/>
            </a:prstGeom>
            <a:solidFill>
              <a:schemeClr val="accent1"/>
            </a:solidFill>
            <a:ln w="190500" cap="flat" cmpd="sng" algn="ctr">
              <a:solidFill>
                <a:srgbClr val="F2883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2D3BF00-2987-304B-B6E4-6B7AEAE00CE4}"/>
                </a:ext>
              </a:extLst>
            </p:cNvPr>
            <p:cNvCxnSpPr/>
            <p:nvPr/>
          </p:nvCxnSpPr>
          <p:spPr bwMode="auto">
            <a:xfrm flipV="1">
              <a:off x="13337282" y="22172315"/>
              <a:ext cx="608136" cy="1114510"/>
            </a:xfrm>
            <a:prstGeom prst="straightConnector1">
              <a:avLst/>
            </a:prstGeom>
            <a:solidFill>
              <a:schemeClr val="accent1"/>
            </a:solidFill>
            <a:ln w="190500" cap="flat" cmpd="sng" algn="ctr">
              <a:solidFill>
                <a:srgbClr val="F2883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955C180-6970-9544-916C-540E5F81259D}"/>
                </a:ext>
              </a:extLst>
            </p:cNvPr>
            <p:cNvCxnSpPr/>
            <p:nvPr/>
          </p:nvCxnSpPr>
          <p:spPr bwMode="auto">
            <a:xfrm>
              <a:off x="19093913" y="22184919"/>
              <a:ext cx="1060315" cy="1118649"/>
            </a:xfrm>
            <a:prstGeom prst="straightConnector1">
              <a:avLst/>
            </a:prstGeom>
            <a:solidFill>
              <a:schemeClr val="accent1"/>
            </a:solidFill>
            <a:ln w="190500" cap="flat" cmpd="sng" algn="ctr">
              <a:solidFill>
                <a:srgbClr val="F2883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08E36A-7010-784D-9139-DE33C0A1C423}"/>
              </a:ext>
            </a:extLst>
          </p:cNvPr>
          <p:cNvGrpSpPr/>
          <p:nvPr/>
        </p:nvGrpSpPr>
        <p:grpSpPr>
          <a:xfrm>
            <a:off x="11162867" y="25037197"/>
            <a:ext cx="10782732" cy="7238175"/>
            <a:chOff x="660482" y="17769977"/>
            <a:chExt cx="10058400" cy="1199211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B293B83-7FFD-784A-8232-1560F06C09C4}"/>
                </a:ext>
              </a:extLst>
            </p:cNvPr>
            <p:cNvGrpSpPr/>
            <p:nvPr/>
          </p:nvGrpSpPr>
          <p:grpSpPr>
            <a:xfrm>
              <a:off x="660482" y="17769977"/>
              <a:ext cx="10058400" cy="11992113"/>
              <a:chOff x="660482" y="17769977"/>
              <a:chExt cx="10058400" cy="1199211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3E7C85B-38AB-5F4D-B7AF-FA14C4B40B52}"/>
                  </a:ext>
                </a:extLst>
              </p:cNvPr>
              <p:cNvSpPr/>
              <p:nvPr/>
            </p:nvSpPr>
            <p:spPr>
              <a:xfrm>
                <a:off x="660482" y="18211800"/>
                <a:ext cx="10058400" cy="11550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 sz="9600" dirty="0">
                  <a:latin typeface="+mj-lt"/>
                </a:endParaRPr>
              </a:p>
            </p:txBody>
          </p:sp>
          <p:sp>
            <p:nvSpPr>
              <p:cNvPr id="59" name="Rectangle 10">
                <a:extLst>
                  <a:ext uri="{FF2B5EF4-FFF2-40B4-BE49-F238E27FC236}">
                    <a16:creationId xmlns:a16="http://schemas.microsoft.com/office/drawing/2014/main" id="{C190B205-410A-EE44-8B5D-CF2DC5C75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482" y="17769977"/>
                <a:ext cx="10058400" cy="873301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solidFill>
                <a:srgbClr val="F28830"/>
              </a:solidFill>
              <a:ln w="12700">
                <a:noFill/>
                <a:miter lim="800000"/>
              </a:ln>
            </p:spPr>
            <p:txBody>
              <a:bodyPr wrap="none" lIns="274320" tIns="73152" rIns="274320" bIns="68563" anchor="ctr" anchorCtr="0"/>
              <a:lstStyle>
                <a:defPPr>
                  <a:defRPr kern="1200" smtId="4294967295"/>
                </a:defPPr>
              </a:lstStyle>
              <a:p>
                <a:pPr defTabSz="4702588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effectLst/>
                    <a:latin typeface="Quattrocento" panose="02020802030000000404" pitchFamily="18" charset="0"/>
                  </a:rPr>
                  <a:t>Operational Definitions</a:t>
                </a:r>
              </a:p>
            </p:txBody>
          </p:sp>
        </p:grpSp>
        <p:sp>
          <p:nvSpPr>
            <p:cNvPr id="57" name="TextBox 19">
              <a:extLst>
                <a:ext uri="{FF2B5EF4-FFF2-40B4-BE49-F238E27FC236}">
                  <a16:creationId xmlns:a16="http://schemas.microsoft.com/office/drawing/2014/main" id="{41A6033F-A67C-524C-B10F-96443E324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94" y="18726548"/>
              <a:ext cx="9598176" cy="1096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defPPr>
                <a:defRPr kern="1200" smtId="4294967295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3000" b="1" dirty="0">
                  <a:effectLst/>
                </a:rPr>
                <a:t>Racial discrimination</a:t>
              </a:r>
              <a:r>
                <a:rPr lang="en-US" sz="3000" dirty="0">
                  <a:effectLst/>
                </a:rPr>
                <a:t>, is defined as the process by which an individual, or a larger group, is treated unfairly based on membership in a culturally or socially defined group </a:t>
              </a:r>
              <a:r>
                <a:rPr lang="en-US" dirty="0">
                  <a:effectLst/>
                </a:rPr>
                <a:t>(Krieger, 2000)</a:t>
              </a:r>
              <a:r>
                <a:rPr lang="en-US" sz="2500" dirty="0">
                  <a:effectLst/>
                </a:rPr>
                <a:t>.</a:t>
              </a:r>
            </a:p>
            <a:p>
              <a:pPr>
                <a:spcAft>
                  <a:spcPts val="0"/>
                </a:spcAft>
              </a:pPr>
              <a:br>
                <a:rPr lang="en-US" dirty="0">
                  <a:effectLst/>
                </a:rPr>
              </a:br>
              <a:r>
                <a:rPr lang="en-US" sz="3000" b="1" dirty="0">
                  <a:effectLst/>
                </a:rPr>
                <a:t>Acculturative stress</a:t>
              </a:r>
              <a:r>
                <a:rPr lang="en-US" sz="3000" dirty="0">
                  <a:effectLst/>
                </a:rPr>
                <a:t> is defined as a form of internal conflict that occurs as a result of being faced with the decision to conform, adjust, or remain faithful to one’s culture when experiencing consistent and prolonged exposure to a different culture </a:t>
              </a:r>
              <a:r>
                <a:rPr lang="en-US" dirty="0">
                  <a:effectLst/>
                </a:rPr>
                <a:t>(Walker, 2007)</a:t>
              </a:r>
              <a:r>
                <a:rPr lang="en-US" sz="3000" dirty="0">
                  <a:effectLst/>
                </a:rPr>
                <a:t>.</a:t>
              </a:r>
            </a:p>
            <a:p>
              <a:pPr>
                <a:spcAft>
                  <a:spcPts val="0"/>
                </a:spcAft>
              </a:pPr>
              <a:br>
                <a:rPr lang="en-US" dirty="0">
                  <a:effectLst/>
                </a:rPr>
              </a:br>
              <a:r>
                <a:rPr lang="en-US" sz="3000" b="1" dirty="0">
                  <a:effectLst/>
                </a:rPr>
                <a:t>Academic self-efficacy </a:t>
              </a:r>
              <a:r>
                <a:rPr lang="en-US" sz="3000" dirty="0">
                  <a:effectLst/>
                </a:rPr>
                <a:t>is defined as an individual’s appraisal of his or her capability to plan and act in a manner that promotes an attainment of academic achievement and positive academic performance </a:t>
              </a:r>
              <a:r>
                <a:rPr lang="en-US" sz="2500" dirty="0">
                  <a:effectLst/>
                </a:rPr>
                <a:t>(</a:t>
              </a:r>
              <a:r>
                <a:rPr lang="en-US" dirty="0">
                  <a:effectLst/>
                </a:rPr>
                <a:t>Zimmerman, 1995)</a:t>
              </a:r>
              <a:r>
                <a:rPr lang="en-US" sz="2500" dirty="0">
                  <a:effectLst/>
                </a:rPr>
                <a:t>.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BFAFA62-B441-1A49-B682-8E107A5BD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68624"/>
              </p:ext>
            </p:extLst>
          </p:nvPr>
        </p:nvGraphicFramePr>
        <p:xfrm>
          <a:off x="22546635" y="9449931"/>
          <a:ext cx="9228765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07900">
                  <a:extLst>
                    <a:ext uri="{9D8B030D-6E8A-4147-A177-3AD203B41FA5}">
                      <a16:colId xmlns:a16="http://schemas.microsoft.com/office/drawing/2014/main" val="83535842"/>
                    </a:ext>
                  </a:extLst>
                </a:gridCol>
                <a:gridCol w="4520865">
                  <a:extLst>
                    <a:ext uri="{9D8B030D-6E8A-4147-A177-3AD203B41FA5}">
                      <a16:colId xmlns:a16="http://schemas.microsoft.com/office/drawing/2014/main" val="1935750134"/>
                    </a:ext>
                  </a:extLst>
                </a:gridCol>
              </a:tblGrid>
              <a:tr h="305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GENDER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804094"/>
                  </a:ext>
                </a:extLst>
              </a:tr>
              <a:tr h="305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Men (n, %)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17, 30.91%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006688"/>
                  </a:ext>
                </a:extLst>
              </a:tr>
              <a:tr h="305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Women (n, %)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38, 69.09%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898569"/>
                  </a:ext>
                </a:extLst>
              </a:tr>
              <a:tr h="305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Age (mean, SD, range)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(19.54, 1.36, 7)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85094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196D302-21CF-3A45-B13E-81089C330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10857"/>
              </p:ext>
            </p:extLst>
          </p:nvPr>
        </p:nvGraphicFramePr>
        <p:xfrm>
          <a:off x="22546634" y="20300698"/>
          <a:ext cx="9228766" cy="558779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671599">
                  <a:extLst>
                    <a:ext uri="{9D8B030D-6E8A-4147-A177-3AD203B41FA5}">
                      <a16:colId xmlns:a16="http://schemas.microsoft.com/office/drawing/2014/main" val="83535842"/>
                    </a:ext>
                  </a:extLst>
                </a:gridCol>
                <a:gridCol w="5557167">
                  <a:extLst>
                    <a:ext uri="{9D8B030D-6E8A-4147-A177-3AD203B41FA5}">
                      <a16:colId xmlns:a16="http://schemas.microsoft.com/office/drawing/2014/main" val="1935750134"/>
                    </a:ext>
                  </a:extLst>
                </a:gridCol>
              </a:tblGrid>
              <a:tr h="1879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Racial Discrimination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Brief Lifetime Perceived Ethnic Discrimination Questionnaire – Community Version (PEDQ-CV; Brondolo et al., 2005)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369352"/>
                  </a:ext>
                </a:extLst>
              </a:tr>
              <a:tr h="1409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Acculturative Stress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Social, Attitudinal, Familial, and Environmental Acculturative Stress Scale (SAFE; Padilla et al., 1986)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84755"/>
                  </a:ext>
                </a:extLst>
              </a:tr>
              <a:tr h="939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Academic              Self-Efficacy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Patterns of Adaptive Learning Scale (PALS; Midgley et al., 2000)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685595"/>
                  </a:ext>
                </a:extLst>
              </a:tr>
              <a:tr h="939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Academic Achievement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GPA was obtained from participants’ academic records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010541"/>
                  </a:ext>
                </a:extLst>
              </a:tr>
            </a:tbl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EC7CA7F6-46B8-4C41-8C5D-77E692795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480508"/>
              </p:ext>
            </p:extLst>
          </p:nvPr>
        </p:nvGraphicFramePr>
        <p:xfrm>
          <a:off x="21896218" y="11544709"/>
          <a:ext cx="10289367" cy="818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788234AD-E618-D64A-92C0-9447DBDF8B87}"/>
              </a:ext>
            </a:extLst>
          </p:cNvPr>
          <p:cNvGrpSpPr/>
          <p:nvPr/>
        </p:nvGrpSpPr>
        <p:grpSpPr>
          <a:xfrm>
            <a:off x="32523308" y="10871167"/>
            <a:ext cx="10491153" cy="5457209"/>
            <a:chOff x="32500064" y="11544709"/>
            <a:chExt cx="10491153" cy="545720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4A897B4F-D525-3E44-BC79-5FAB727CAC35}"/>
                </a:ext>
              </a:extLst>
            </p:cNvPr>
            <p:cNvSpPr/>
            <p:nvPr/>
          </p:nvSpPr>
          <p:spPr bwMode="auto">
            <a:xfrm>
              <a:off x="32500064" y="15311040"/>
              <a:ext cx="2613996" cy="16908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Racial Discrimination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BDD1B63E-9599-8D43-BA63-5B4B4903B7D5}"/>
                </a:ext>
              </a:extLst>
            </p:cNvPr>
            <p:cNvSpPr/>
            <p:nvPr/>
          </p:nvSpPr>
          <p:spPr bwMode="auto">
            <a:xfrm>
              <a:off x="34324494" y="11544709"/>
              <a:ext cx="2613996" cy="16908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Acculturative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Stress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DDCE311-C6D6-CC42-A5CD-ACC00D817D76}"/>
                </a:ext>
              </a:extLst>
            </p:cNvPr>
            <p:cNvSpPr/>
            <p:nvPr/>
          </p:nvSpPr>
          <p:spPr bwMode="auto">
            <a:xfrm>
              <a:off x="38929682" y="11635925"/>
              <a:ext cx="2613996" cy="16908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Academic       Self-Efficacy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773A5A5-78F0-2A42-A462-101F5ECB2EC5}"/>
                </a:ext>
              </a:extLst>
            </p:cNvPr>
            <p:cNvSpPr/>
            <p:nvPr/>
          </p:nvSpPr>
          <p:spPr bwMode="auto">
            <a:xfrm>
              <a:off x="40377221" y="15311040"/>
              <a:ext cx="2613996" cy="16908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Academic Achievement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F88EB37-293E-994D-B39D-67CABA52D77C}"/>
                </a:ext>
              </a:extLst>
            </p:cNvPr>
            <p:cNvCxnSpPr/>
            <p:nvPr/>
          </p:nvCxnSpPr>
          <p:spPr bwMode="auto">
            <a:xfrm flipV="1">
              <a:off x="35231236" y="16165815"/>
              <a:ext cx="5078092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22094BA-488E-F042-842C-8CA73FED7CF5}"/>
                </a:ext>
              </a:extLst>
            </p:cNvPr>
            <p:cNvCxnSpPr/>
            <p:nvPr/>
          </p:nvCxnSpPr>
          <p:spPr bwMode="auto">
            <a:xfrm flipV="1">
              <a:off x="34098096" y="13320770"/>
              <a:ext cx="1264469" cy="18568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2883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465C7B6-58D8-9E46-AA06-D90E29AF6CAA}"/>
                </a:ext>
              </a:extLst>
            </p:cNvPr>
            <p:cNvCxnSpPr/>
            <p:nvPr/>
          </p:nvCxnSpPr>
          <p:spPr bwMode="auto">
            <a:xfrm>
              <a:off x="40143127" y="13383436"/>
              <a:ext cx="1293311" cy="18703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6B45BF-42B0-A54D-AE4A-AFFB36DA807A}"/>
                </a:ext>
              </a:extLst>
            </p:cNvPr>
            <p:cNvSpPr txBox="1"/>
            <p:nvPr/>
          </p:nvSpPr>
          <p:spPr>
            <a:xfrm rot="18291268">
              <a:off x="33548765" y="13986458"/>
              <a:ext cx="1807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  <a:r>
                <a:rPr lang="en-US" dirty="0"/>
                <a:t> = 1.22***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D51254-D7B4-CD43-97BE-B4163E5CC777}"/>
                </a:ext>
              </a:extLst>
            </p:cNvPr>
            <p:cNvSpPr txBox="1"/>
            <p:nvPr/>
          </p:nvSpPr>
          <p:spPr>
            <a:xfrm rot="3311192">
              <a:off x="40447532" y="14084838"/>
              <a:ext cx="1312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2</a:t>
              </a:r>
              <a:r>
                <a:rPr lang="en-US" dirty="0"/>
                <a:t> = .16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1AAB813-D740-2249-9ACD-DEFD476F20B3}"/>
                </a:ext>
              </a:extLst>
            </p:cNvPr>
            <p:cNvSpPr txBox="1"/>
            <p:nvPr/>
          </p:nvSpPr>
          <p:spPr>
            <a:xfrm>
              <a:off x="36980913" y="15637521"/>
              <a:ext cx="1632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 = -.49**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7211A9-66FA-7942-BE22-CFE363B17E4C}"/>
                </a:ext>
              </a:extLst>
            </p:cNvPr>
            <p:cNvSpPr txBox="1"/>
            <p:nvPr/>
          </p:nvSpPr>
          <p:spPr>
            <a:xfrm>
              <a:off x="36938490" y="16243902"/>
              <a:ext cx="1358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c’ = -.21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E2BF046-6A03-7543-993C-1A5B4B47963D}"/>
                </a:ext>
              </a:extLst>
            </p:cNvPr>
            <p:cNvCxnSpPr/>
            <p:nvPr/>
          </p:nvCxnSpPr>
          <p:spPr bwMode="auto">
            <a:xfrm>
              <a:off x="36859599" y="13268864"/>
              <a:ext cx="3408758" cy="22330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8327169-0249-7A48-BC82-51DD468FF24F}"/>
                </a:ext>
              </a:extLst>
            </p:cNvPr>
            <p:cNvCxnSpPr/>
            <p:nvPr/>
          </p:nvCxnSpPr>
          <p:spPr bwMode="auto">
            <a:xfrm flipV="1">
              <a:off x="35061670" y="13312083"/>
              <a:ext cx="3875323" cy="20492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098AF7C-CAEE-8C4A-A7F7-D288EDFD070C}"/>
                </a:ext>
              </a:extLst>
            </p:cNvPr>
            <p:cNvSpPr txBox="1"/>
            <p:nvPr/>
          </p:nvSpPr>
          <p:spPr>
            <a:xfrm rot="19915549">
              <a:off x="35624355" y="14201759"/>
              <a:ext cx="1399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  <a:r>
                <a:rPr lang="en-US" dirty="0"/>
                <a:t> = -.10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F74A59-5E88-7347-86A8-DAFC1E937B3B}"/>
                </a:ext>
              </a:extLst>
            </p:cNvPr>
            <p:cNvSpPr txBox="1"/>
            <p:nvPr/>
          </p:nvSpPr>
          <p:spPr>
            <a:xfrm rot="2086114">
              <a:off x="38237003" y="14272833"/>
              <a:ext cx="18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/>
                <a:t>1</a:t>
              </a:r>
              <a:r>
                <a:rPr lang="en-US" dirty="0"/>
                <a:t> = -.21*</a:t>
              </a:r>
            </a:p>
          </p:txBody>
        </p:sp>
      </p:grpSp>
      <p:sp>
        <p:nvSpPr>
          <p:cNvPr id="52" name="Snip Same Side Corner Rectangle 51">
            <a:extLst>
              <a:ext uri="{FF2B5EF4-FFF2-40B4-BE49-F238E27FC236}">
                <a16:creationId xmlns:a16="http://schemas.microsoft.com/office/drawing/2014/main" id="{20C4A128-3135-E940-9DBC-3B9FA8CC73F4}"/>
              </a:ext>
            </a:extLst>
          </p:cNvPr>
          <p:cNvSpPr/>
          <p:nvPr/>
        </p:nvSpPr>
        <p:spPr bwMode="auto">
          <a:xfrm>
            <a:off x="660481" y="30203912"/>
            <a:ext cx="10024499" cy="1706285"/>
          </a:xfrm>
          <a:prstGeom prst="snip2SameRect">
            <a:avLst/>
          </a:prstGeom>
          <a:gradFill flip="none" rotWithShape="1">
            <a:gsLst>
              <a:gs pos="0">
                <a:srgbClr val="F28830"/>
              </a:gs>
              <a:gs pos="50000">
                <a:srgbClr val="F28830">
                  <a:tint val="44500"/>
                  <a:satMod val="160000"/>
                </a:srgbClr>
              </a:gs>
              <a:gs pos="100000">
                <a:srgbClr val="F2883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 anchor="ctr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Contact: Rebecca Steele, M.A.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rebecca.steele17@stjohns.edu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Ph.D. Student, Clinical Psychology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John’s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4BB37-678D-5141-886C-123BA114D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7556" y="3208234"/>
            <a:ext cx="5130718" cy="2886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19B0F-D5CA-884B-BC75-A7D3E124D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33211"/>
            <a:ext cx="4444918" cy="343607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9D78B24-D3C5-4329-9E18-FA619D5958B5}"/>
              </a:ext>
            </a:extLst>
          </p:cNvPr>
          <p:cNvSpPr/>
          <p:nvPr/>
        </p:nvSpPr>
        <p:spPr>
          <a:xfrm>
            <a:off x="32877933" y="22547886"/>
            <a:ext cx="98853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S Monospace" panose="020B0609020202020204" pitchFamily="49" charset="0"/>
              </a:rPr>
              <a:t> </a:t>
            </a:r>
            <a:r>
              <a:rPr lang="en-US" sz="1400" dirty="0">
                <a:latin typeface="SAS Monospace" panose="020B0609020202020204" pitchFamily="49" charset="0"/>
              </a:rPr>
              <a:t>Pearson Partial Correlation Coefficients, N = 55, controlling for race</a:t>
            </a:r>
          </a:p>
          <a:p>
            <a:r>
              <a:rPr lang="en-US" sz="1400" dirty="0">
                <a:latin typeface="SAS Monospace" panose="020B0609020202020204" pitchFamily="49" charset="0"/>
              </a:rPr>
              <a:t>                                </a:t>
            </a:r>
          </a:p>
          <a:p>
            <a:r>
              <a:rPr lang="pt-BR" sz="1400" dirty="0">
                <a:latin typeface="SAS Monospace" panose="020B0609020202020204" pitchFamily="49" charset="0"/>
              </a:rPr>
              <a:t>                                     PEDQ          SAFE     	      SE        GPA</a:t>
            </a:r>
          </a:p>
          <a:p>
            <a:endParaRPr lang="en-US" sz="1400" dirty="0">
              <a:latin typeface="SAS Monospace" panose="020B0609020202020204" pitchFamily="49" charset="0"/>
            </a:endParaRPr>
          </a:p>
          <a:p>
            <a:r>
              <a:rPr lang="pt-BR" sz="1400" dirty="0">
                <a:latin typeface="SAS Monospace" panose="020B0609020202020204" pitchFamily="49" charset="0"/>
              </a:rPr>
              <a:t>Discrimination (PEDQ)		1.00000       0.50963      -0.04088      -0.25621</a:t>
            </a:r>
          </a:p>
          <a:p>
            <a:r>
              <a:rPr lang="en-US" sz="1400" dirty="0">
                <a:latin typeface="SAS Monospace" panose="020B0609020202020204" pitchFamily="49" charset="0"/>
              </a:rPr>
              <a:t>                                                 &lt;.0001        0.7713        0.0641</a:t>
            </a:r>
          </a:p>
          <a:p>
            <a:endParaRPr lang="en-US" sz="1400" dirty="0">
              <a:latin typeface="SAS Monospace" panose="020B0609020202020204" pitchFamily="49" charset="0"/>
            </a:endParaRPr>
          </a:p>
          <a:p>
            <a:r>
              <a:rPr lang="en-US" sz="1400" dirty="0">
                <a:latin typeface="SAS Monospace" panose="020B0609020202020204" pitchFamily="49" charset="0"/>
              </a:rPr>
              <a:t>Acculturative stress (SAFE)       	0.50963       1.00000      -0.13216      -0.34565</a:t>
            </a:r>
          </a:p>
          <a:p>
            <a:r>
              <a:rPr lang="en-US" sz="1400" dirty="0">
                <a:latin typeface="SAS Monospace" panose="020B0609020202020204" pitchFamily="49" charset="0"/>
              </a:rPr>
              <a:t>                                   &lt;.0001                      0.3455        0.0112</a:t>
            </a:r>
          </a:p>
          <a:p>
            <a:endParaRPr lang="en-US" sz="1400" dirty="0">
              <a:latin typeface="SAS Monospace" panose="020B0609020202020204" pitchFamily="49" charset="0"/>
            </a:endParaRPr>
          </a:p>
          <a:p>
            <a:r>
              <a:rPr lang="en-US" sz="1400" dirty="0">
                <a:latin typeface="SAS Monospace" panose="020B0609020202020204" pitchFamily="49" charset="0"/>
              </a:rPr>
              <a:t>Academic Self Efficacy  (SE)      -0.04088      -0.13216       1.00000       0.25230</a:t>
            </a:r>
          </a:p>
          <a:p>
            <a:r>
              <a:rPr lang="en-US" sz="1400" dirty="0">
                <a:latin typeface="SAS Monospace" panose="020B0609020202020204" pitchFamily="49" charset="0"/>
              </a:rPr>
              <a:t>                                   0.7713        0.3455                      0.0684</a:t>
            </a:r>
          </a:p>
          <a:p>
            <a:endParaRPr lang="en-US" sz="1400" dirty="0">
              <a:latin typeface="SAS Monospace" panose="020B0609020202020204" pitchFamily="49" charset="0"/>
            </a:endParaRPr>
          </a:p>
          <a:p>
            <a:r>
              <a:rPr lang="en-US" sz="1400" dirty="0">
                <a:latin typeface="SAS Monospace" panose="020B0609020202020204" pitchFamily="49" charset="0"/>
              </a:rPr>
              <a:t>GPA 				-0.25621      -0.34565       0.25230       1.00000</a:t>
            </a:r>
          </a:p>
          <a:p>
            <a:r>
              <a:rPr lang="en-US" sz="1400" dirty="0">
                <a:latin typeface="SAS Monospace" panose="020B0609020202020204" pitchFamily="49" charset="0"/>
              </a:rPr>
              <a:t>                                    0.0641        0.0112        0.0684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15BEC2-856A-4946-880B-862AF2ED876B}"/>
              </a:ext>
            </a:extLst>
          </p:cNvPr>
          <p:cNvSpPr/>
          <p:nvPr/>
        </p:nvSpPr>
        <p:spPr>
          <a:xfrm>
            <a:off x="24612600" y="13258800"/>
            <a:ext cx="219456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AS Monospace" panose="020B0609020202020204" pitchFamily="49" charset="0"/>
              </a:rPr>
              <a:t> Pearson Partial Correlation Coefficients, N = 55, controlling for race</a:t>
            </a:r>
          </a:p>
          <a:p>
            <a:r>
              <a:rPr lang="en-US" dirty="0">
                <a:latin typeface="SAS Monospace" panose="020B0609020202020204" pitchFamily="49" charset="0"/>
              </a:rPr>
              <a:t>                                </a:t>
            </a:r>
          </a:p>
          <a:p>
            <a:r>
              <a:rPr lang="pt-BR" dirty="0">
                <a:latin typeface="SAS Monospace" panose="020B0609020202020204" pitchFamily="49" charset="0"/>
              </a:rPr>
              <a:t>                            Discrimination  Accultura.     Aca. SE        GPA</a:t>
            </a:r>
          </a:p>
          <a:p>
            <a:endParaRPr lang="en-US" dirty="0">
              <a:latin typeface="SAS Monospace" panose="020B0609020202020204" pitchFamily="49" charset="0"/>
            </a:endParaRPr>
          </a:p>
          <a:p>
            <a:r>
              <a:rPr lang="pt-BR" dirty="0">
                <a:latin typeface="SAS Monospace" panose="020B0609020202020204" pitchFamily="49" charset="0"/>
              </a:rPr>
              <a:t>Discrimination 			1.00000       0.50963      -0.04088      -0.25621</a:t>
            </a:r>
          </a:p>
          <a:p>
            <a:r>
              <a:rPr lang="en-US" dirty="0">
                <a:latin typeface="SAS Monospace" panose="020B0609020202020204" pitchFamily="49" charset="0"/>
              </a:rPr>
              <a:t>                                              &lt;.0001        0.7713        0.0641</a:t>
            </a:r>
          </a:p>
          <a:p>
            <a:endParaRPr lang="en-US" dirty="0">
              <a:latin typeface="SAS Monospace" panose="020B0609020202020204" pitchFamily="49" charset="0"/>
            </a:endParaRPr>
          </a:p>
          <a:p>
            <a:r>
              <a:rPr lang="en-US" dirty="0">
                <a:latin typeface="SAS Monospace" panose="020B0609020202020204" pitchFamily="49" charset="0"/>
              </a:rPr>
              <a:t> Acculturative stress         0.50963       1.00000      -0.13216      -0.34565</a:t>
            </a:r>
          </a:p>
          <a:p>
            <a:r>
              <a:rPr lang="en-US" dirty="0">
                <a:latin typeface="SAS Monospace" panose="020B0609020202020204" pitchFamily="49" charset="0"/>
              </a:rPr>
              <a:t>                                &lt;.0001                      0.3455        0.0112</a:t>
            </a:r>
          </a:p>
          <a:p>
            <a:endParaRPr lang="en-US" dirty="0">
              <a:latin typeface="SAS Monospace" panose="020B0609020202020204" pitchFamily="49" charset="0"/>
            </a:endParaRPr>
          </a:p>
          <a:p>
            <a:r>
              <a:rPr lang="en-US" dirty="0">
                <a:latin typeface="SAS Monospace" panose="020B0609020202020204" pitchFamily="49" charset="0"/>
              </a:rPr>
              <a:t>Academic Self Efficacy       -0.04088      -0.13216       1.00000       0.25230</a:t>
            </a:r>
          </a:p>
          <a:p>
            <a:r>
              <a:rPr lang="en-US" dirty="0">
                <a:latin typeface="SAS Monospace" panose="020B0609020202020204" pitchFamily="49" charset="0"/>
              </a:rPr>
              <a:t>                                0.7713        0.3455                      0.0684</a:t>
            </a:r>
          </a:p>
          <a:p>
            <a:endParaRPr lang="en-US" dirty="0">
              <a:latin typeface="SAS Monospace" panose="020B0609020202020204" pitchFamily="49" charset="0"/>
            </a:endParaRPr>
          </a:p>
          <a:p>
            <a:r>
              <a:rPr lang="en-US" dirty="0">
                <a:latin typeface="SAS Monospace" panose="020B0609020202020204" pitchFamily="49" charset="0"/>
              </a:rPr>
              <a:t>GPA 						-0.25621      -0.34565       0.25230       1.00000</a:t>
            </a:r>
          </a:p>
          <a:p>
            <a:r>
              <a:rPr lang="en-US" dirty="0">
                <a:latin typeface="SAS Monospace" panose="020B0609020202020204" pitchFamily="49" charset="0"/>
              </a:rPr>
              <a:t>                                0.0641        0.0112        0.0684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61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8449</TotalTime>
  <Words>1227</Words>
  <Application>Microsoft Macintosh PowerPoint</Application>
  <PresentationFormat>Custom</PresentationFormat>
  <Paragraphs>156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SAS Monospace</vt:lpstr>
      <vt:lpstr>Arial</vt:lpstr>
      <vt:lpstr>Wingdings</vt:lpstr>
      <vt:lpstr>Quattrocento</vt:lpstr>
      <vt:lpstr>Quattrocento Sans</vt:lpstr>
      <vt:lpstr>Times New Roman</vt:lpstr>
      <vt:lpstr>Default Design</vt:lpstr>
      <vt:lpstr>PowerPoint Presentation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Abdul, Rebecca</cp:lastModifiedBy>
  <cp:revision>163</cp:revision>
  <cp:lastPrinted>2000-08-03T00:31:24Z</cp:lastPrinted>
  <dcterms:modified xsi:type="dcterms:W3CDTF">2020-02-27T18:30:16Z</dcterms:modified>
  <cp:category>research posters template</cp:category>
</cp:coreProperties>
</file>