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43891200" cy="28346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1301"/>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8A401F-2949-BBA0-A4DF-7476736E8027}" v="386" dt="2020-02-25T22:54:23.053"/>
    <p1510:client id="{582AFA76-6D8A-4B72-8337-94AB57E4847A}" v="1" dt="2020-03-09T00:59:51.250"/>
    <p1510:client id="{F03F0305-A326-0DDD-BE5D-3D337B14DB33}" v="287" dt="2020-03-05T00:34:35.8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45"/>
    <p:restoredTop sz="94646"/>
  </p:normalViewPr>
  <p:slideViewPr>
    <p:cSldViewPr snapToGrid="0">
      <p:cViewPr>
        <p:scale>
          <a:sx n="31" d="100"/>
          <a:sy n="3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amanthakameese\Downloads\EAA%20interaction%20graphs%20for%20EPA%20poster.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amanthakameese\Downloads\EAA%20interaction%20graphs%20for%20EPA%20poster.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Users\samanthakameese\Desktop\GRA\FSA_Graph.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VictimCred!$A$3</c:f>
              <c:strCache>
                <c:ptCount val="1"/>
                <c:pt idx="0">
                  <c:v>Physical Abuse</c:v>
                </c:pt>
              </c:strCache>
            </c:strRef>
          </c:tx>
          <c:spPr>
            <a:solidFill>
              <a:schemeClr val="bg2">
                <a:lumMod val="50000"/>
              </a:schemeClr>
            </a:solidFill>
            <a:ln>
              <a:noFill/>
            </a:ln>
            <a:effectLst/>
          </c:spPr>
          <c:invertIfNegative val="0"/>
          <c:cat>
            <c:multiLvlStrRef>
              <c:f>VictimCred!$B$1:$G$2</c:f>
              <c:multiLvlStrCache>
                <c:ptCount val="6"/>
                <c:lvl>
                  <c:pt idx="0">
                    <c:v>Alzheimer's</c:v>
                  </c:pt>
                  <c:pt idx="1">
                    <c:v>Cognitively Healthy</c:v>
                  </c:pt>
                  <c:pt idx="2">
                    <c:v>Alzheimer's</c:v>
                  </c:pt>
                  <c:pt idx="3">
                    <c:v>Cognitively Healthy</c:v>
                  </c:pt>
                  <c:pt idx="4">
                    <c:v>Alzheimer's</c:v>
                  </c:pt>
                  <c:pt idx="5">
                    <c:v>Cognitively Healthy</c:v>
                  </c:pt>
                </c:lvl>
                <c:lvl>
                  <c:pt idx="0">
                    <c:v>-1 SD Ageism</c:v>
                  </c:pt>
                  <c:pt idx="2">
                    <c:v>Mean Ageism</c:v>
                  </c:pt>
                  <c:pt idx="4">
                    <c:v>+1 SD Ageism</c:v>
                  </c:pt>
                </c:lvl>
              </c:multiLvlStrCache>
            </c:multiLvlStrRef>
          </c:cat>
          <c:val>
            <c:numRef>
              <c:f>VictimCred!$B$3:$G$3</c:f>
              <c:numCache>
                <c:formatCode>General</c:formatCode>
                <c:ptCount val="6"/>
                <c:pt idx="0">
                  <c:v>4.8483000000000001</c:v>
                </c:pt>
                <c:pt idx="1">
                  <c:v>6.0008999999999997</c:v>
                </c:pt>
                <c:pt idx="2">
                  <c:v>4.3356000000000003</c:v>
                </c:pt>
                <c:pt idx="3">
                  <c:v>5.4424999999999999</c:v>
                </c:pt>
                <c:pt idx="4">
                  <c:v>3.8229000000000002</c:v>
                </c:pt>
                <c:pt idx="5">
                  <c:v>4.8841000000000001</c:v>
                </c:pt>
              </c:numCache>
            </c:numRef>
          </c:val>
          <c:extLst>
            <c:ext xmlns:c16="http://schemas.microsoft.com/office/drawing/2014/chart" uri="{C3380CC4-5D6E-409C-BE32-E72D297353CC}">
              <c16:uniqueId val="{00000000-1F20-7C47-A233-814742D1B407}"/>
            </c:ext>
          </c:extLst>
        </c:ser>
        <c:ser>
          <c:idx val="1"/>
          <c:order val="1"/>
          <c:tx>
            <c:strRef>
              <c:f>VictimCred!$A$4</c:f>
              <c:strCache>
                <c:ptCount val="1"/>
                <c:pt idx="0">
                  <c:v>Neglect</c:v>
                </c:pt>
              </c:strCache>
            </c:strRef>
          </c:tx>
          <c:spPr>
            <a:solidFill>
              <a:srgbClr val="7F1301"/>
            </a:solidFill>
            <a:ln>
              <a:noFill/>
            </a:ln>
            <a:effectLst/>
          </c:spPr>
          <c:invertIfNegative val="0"/>
          <c:cat>
            <c:multiLvlStrRef>
              <c:f>VictimCred!$B$1:$G$2</c:f>
              <c:multiLvlStrCache>
                <c:ptCount val="6"/>
                <c:lvl>
                  <c:pt idx="0">
                    <c:v>Alzheimer's</c:v>
                  </c:pt>
                  <c:pt idx="1">
                    <c:v>Cognitively Healthy</c:v>
                  </c:pt>
                  <c:pt idx="2">
                    <c:v>Alzheimer's</c:v>
                  </c:pt>
                  <c:pt idx="3">
                    <c:v>Cognitively Healthy</c:v>
                  </c:pt>
                  <c:pt idx="4">
                    <c:v>Alzheimer's</c:v>
                  </c:pt>
                  <c:pt idx="5">
                    <c:v>Cognitively Healthy</c:v>
                  </c:pt>
                </c:lvl>
                <c:lvl>
                  <c:pt idx="0">
                    <c:v>-1 SD Ageism</c:v>
                  </c:pt>
                  <c:pt idx="2">
                    <c:v>Mean Ageism</c:v>
                  </c:pt>
                  <c:pt idx="4">
                    <c:v>+1 SD Ageism</c:v>
                  </c:pt>
                </c:lvl>
              </c:multiLvlStrCache>
            </c:multiLvlStrRef>
          </c:cat>
          <c:val>
            <c:numRef>
              <c:f>VictimCred!$B$4:$G$4</c:f>
              <c:numCache>
                <c:formatCode>General</c:formatCode>
                <c:ptCount val="6"/>
                <c:pt idx="0">
                  <c:v>5.024</c:v>
                </c:pt>
                <c:pt idx="1">
                  <c:v>6.0255000000000001</c:v>
                </c:pt>
                <c:pt idx="2">
                  <c:v>4.9824000000000002</c:v>
                </c:pt>
                <c:pt idx="3">
                  <c:v>5.7077</c:v>
                </c:pt>
                <c:pt idx="4">
                  <c:v>4.9409000000000001</c:v>
                </c:pt>
                <c:pt idx="5">
                  <c:v>5.39</c:v>
                </c:pt>
              </c:numCache>
            </c:numRef>
          </c:val>
          <c:extLst>
            <c:ext xmlns:c16="http://schemas.microsoft.com/office/drawing/2014/chart" uri="{C3380CC4-5D6E-409C-BE32-E72D297353CC}">
              <c16:uniqueId val="{00000001-1F20-7C47-A233-814742D1B407}"/>
            </c:ext>
          </c:extLst>
        </c:ser>
        <c:dLbls>
          <c:showLegendKey val="0"/>
          <c:showVal val="0"/>
          <c:showCatName val="0"/>
          <c:showSerName val="0"/>
          <c:showPercent val="0"/>
          <c:showBubbleSize val="0"/>
        </c:dLbls>
        <c:gapWidth val="219"/>
        <c:overlap val="-27"/>
        <c:axId val="368166824"/>
        <c:axId val="368168136"/>
      </c:barChart>
      <c:catAx>
        <c:axId val="368166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8168136"/>
        <c:crosses val="autoZero"/>
        <c:auto val="1"/>
        <c:lblAlgn val="ctr"/>
        <c:lblOffset val="100"/>
        <c:noMultiLvlLbl val="0"/>
      </c:catAx>
      <c:valAx>
        <c:axId val="368168136"/>
        <c:scaling>
          <c:orientation val="minMax"/>
          <c:max val="7"/>
          <c:min val="1"/>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8166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VictimMem!$A$3</c:f>
              <c:strCache>
                <c:ptCount val="1"/>
                <c:pt idx="0">
                  <c:v>Physical Abuse</c:v>
                </c:pt>
              </c:strCache>
            </c:strRef>
          </c:tx>
          <c:spPr>
            <a:solidFill>
              <a:schemeClr val="bg2">
                <a:lumMod val="50000"/>
              </a:schemeClr>
            </a:solidFill>
            <a:ln>
              <a:noFill/>
            </a:ln>
            <a:effectLst/>
          </c:spPr>
          <c:invertIfNegative val="0"/>
          <c:cat>
            <c:multiLvlStrRef>
              <c:f>VictimMem!$B$1:$G$2</c:f>
              <c:multiLvlStrCache>
                <c:ptCount val="6"/>
                <c:lvl>
                  <c:pt idx="0">
                    <c:v>Alzheimer's</c:v>
                  </c:pt>
                  <c:pt idx="1">
                    <c:v>Cognitively Healthy</c:v>
                  </c:pt>
                  <c:pt idx="2">
                    <c:v>Alzheimer's</c:v>
                  </c:pt>
                  <c:pt idx="3">
                    <c:v>Cognitively Healthy</c:v>
                  </c:pt>
                  <c:pt idx="4">
                    <c:v>Alzheimer's</c:v>
                  </c:pt>
                  <c:pt idx="5">
                    <c:v>Cognitively Healthy</c:v>
                  </c:pt>
                </c:lvl>
                <c:lvl>
                  <c:pt idx="0">
                    <c:v>-1 SD Ageism</c:v>
                  </c:pt>
                  <c:pt idx="2">
                    <c:v>Mean Ageism</c:v>
                  </c:pt>
                  <c:pt idx="4">
                    <c:v>+1 SD Ageism</c:v>
                  </c:pt>
                </c:lvl>
              </c:multiLvlStrCache>
            </c:multiLvlStrRef>
          </c:cat>
          <c:val>
            <c:numRef>
              <c:f>VictimMem!$B$3:$G$3</c:f>
              <c:numCache>
                <c:formatCode>General</c:formatCode>
                <c:ptCount val="6"/>
                <c:pt idx="0">
                  <c:v>3.6844000000000001</c:v>
                </c:pt>
                <c:pt idx="1">
                  <c:v>5.8356000000000003</c:v>
                </c:pt>
                <c:pt idx="2">
                  <c:v>3.1486999999999998</c:v>
                </c:pt>
                <c:pt idx="3">
                  <c:v>5.3067000000000002</c:v>
                </c:pt>
                <c:pt idx="4">
                  <c:v>2.613</c:v>
                </c:pt>
                <c:pt idx="5">
                  <c:v>4.7778</c:v>
                </c:pt>
              </c:numCache>
            </c:numRef>
          </c:val>
          <c:extLst>
            <c:ext xmlns:c16="http://schemas.microsoft.com/office/drawing/2014/chart" uri="{C3380CC4-5D6E-409C-BE32-E72D297353CC}">
              <c16:uniqueId val="{00000000-4153-3C47-8B7C-4304EE918D4C}"/>
            </c:ext>
          </c:extLst>
        </c:ser>
        <c:ser>
          <c:idx val="1"/>
          <c:order val="1"/>
          <c:tx>
            <c:strRef>
              <c:f>VictimMem!$A$4</c:f>
              <c:strCache>
                <c:ptCount val="1"/>
                <c:pt idx="0">
                  <c:v>Neglect</c:v>
                </c:pt>
              </c:strCache>
            </c:strRef>
          </c:tx>
          <c:spPr>
            <a:solidFill>
              <a:srgbClr val="7F1301"/>
            </a:solidFill>
            <a:ln>
              <a:noFill/>
            </a:ln>
            <a:effectLst/>
          </c:spPr>
          <c:invertIfNegative val="0"/>
          <c:cat>
            <c:multiLvlStrRef>
              <c:f>VictimMem!$B$1:$G$2</c:f>
              <c:multiLvlStrCache>
                <c:ptCount val="6"/>
                <c:lvl>
                  <c:pt idx="0">
                    <c:v>Alzheimer's</c:v>
                  </c:pt>
                  <c:pt idx="1">
                    <c:v>Cognitively Healthy</c:v>
                  </c:pt>
                  <c:pt idx="2">
                    <c:v>Alzheimer's</c:v>
                  </c:pt>
                  <c:pt idx="3">
                    <c:v>Cognitively Healthy</c:v>
                  </c:pt>
                  <c:pt idx="4">
                    <c:v>Alzheimer's</c:v>
                  </c:pt>
                  <c:pt idx="5">
                    <c:v>Cognitively Healthy</c:v>
                  </c:pt>
                </c:lvl>
                <c:lvl>
                  <c:pt idx="0">
                    <c:v>-1 SD Ageism</c:v>
                  </c:pt>
                  <c:pt idx="2">
                    <c:v>Mean Ageism</c:v>
                  </c:pt>
                  <c:pt idx="4">
                    <c:v>+1 SD Ageism</c:v>
                  </c:pt>
                </c:lvl>
              </c:multiLvlStrCache>
            </c:multiLvlStrRef>
          </c:cat>
          <c:val>
            <c:numRef>
              <c:f>VictimMem!$B$4:$G$4</c:f>
              <c:numCache>
                <c:formatCode>General</c:formatCode>
                <c:ptCount val="6"/>
                <c:pt idx="0">
                  <c:v>3.2926000000000002</c:v>
                </c:pt>
                <c:pt idx="1">
                  <c:v>5.6294000000000004</c:v>
                </c:pt>
                <c:pt idx="2">
                  <c:v>3.3713000000000002</c:v>
                </c:pt>
                <c:pt idx="3">
                  <c:v>5.3929</c:v>
                </c:pt>
                <c:pt idx="4">
                  <c:v>3.45</c:v>
                </c:pt>
                <c:pt idx="5">
                  <c:v>5.1563999999999997</c:v>
                </c:pt>
              </c:numCache>
            </c:numRef>
          </c:val>
          <c:extLst>
            <c:ext xmlns:c16="http://schemas.microsoft.com/office/drawing/2014/chart" uri="{C3380CC4-5D6E-409C-BE32-E72D297353CC}">
              <c16:uniqueId val="{00000001-4153-3C47-8B7C-4304EE918D4C}"/>
            </c:ext>
          </c:extLst>
        </c:ser>
        <c:dLbls>
          <c:showLegendKey val="0"/>
          <c:showVal val="0"/>
          <c:showCatName val="0"/>
          <c:showSerName val="0"/>
          <c:showPercent val="0"/>
          <c:showBubbleSize val="0"/>
        </c:dLbls>
        <c:gapWidth val="219"/>
        <c:overlap val="-27"/>
        <c:axId val="1033676712"/>
        <c:axId val="1033670888"/>
      </c:barChart>
      <c:catAx>
        <c:axId val="1033676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33670888"/>
        <c:crosses val="autoZero"/>
        <c:auto val="1"/>
        <c:lblAlgn val="ctr"/>
        <c:lblOffset val="100"/>
        <c:noMultiLvlLbl val="0"/>
      </c:catAx>
      <c:valAx>
        <c:axId val="1033670888"/>
        <c:scaling>
          <c:orientation val="minMax"/>
          <c:min val="1"/>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33676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FSA Q1</c:v>
                </c:pt>
              </c:strCache>
            </c:strRef>
          </c:tx>
          <c:spPr>
            <a:solidFill>
              <a:srgbClr val="7F130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Lack of evidence</c:v>
                </c:pt>
                <c:pt idx="1">
                  <c:v>Doubt</c:v>
                </c:pt>
                <c:pt idx="2">
                  <c:v>No Intent</c:v>
                </c:pt>
                <c:pt idx="3">
                  <c:v>Alzheimer's</c:v>
                </c:pt>
              </c:strCache>
            </c:strRef>
          </c:cat>
          <c:val>
            <c:numRef>
              <c:f>Sheet1!$B$2:$E$2</c:f>
              <c:numCache>
                <c:formatCode>0.00%</c:formatCode>
                <c:ptCount val="4"/>
                <c:pt idx="0">
                  <c:v>0.31109999999999999</c:v>
                </c:pt>
                <c:pt idx="1">
                  <c:v>0.31109999999999999</c:v>
                </c:pt>
                <c:pt idx="2">
                  <c:v>8.8900000000000007E-2</c:v>
                </c:pt>
                <c:pt idx="3">
                  <c:v>0.1111</c:v>
                </c:pt>
              </c:numCache>
            </c:numRef>
          </c:val>
          <c:extLst>
            <c:ext xmlns:c16="http://schemas.microsoft.com/office/drawing/2014/chart" uri="{C3380CC4-5D6E-409C-BE32-E72D297353CC}">
              <c16:uniqueId val="{00000000-008A-C041-8610-19B073BE657B}"/>
            </c:ext>
          </c:extLst>
        </c:ser>
        <c:ser>
          <c:idx val="1"/>
          <c:order val="1"/>
          <c:tx>
            <c:strRef>
              <c:f>Sheet1!$A$3</c:f>
              <c:strCache>
                <c:ptCount val="1"/>
                <c:pt idx="0">
                  <c:v>FSA Q2</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Lack of evidence</c:v>
                </c:pt>
                <c:pt idx="1">
                  <c:v>Doubt</c:v>
                </c:pt>
                <c:pt idx="2">
                  <c:v>No Intent</c:v>
                </c:pt>
                <c:pt idx="3">
                  <c:v>Alzheimer's</c:v>
                </c:pt>
              </c:strCache>
            </c:strRef>
          </c:cat>
          <c:val>
            <c:numRef>
              <c:f>Sheet1!$B$3:$E$3</c:f>
              <c:numCache>
                <c:formatCode>0.00%</c:formatCode>
                <c:ptCount val="4"/>
                <c:pt idx="0">
                  <c:v>0.39019999999999999</c:v>
                </c:pt>
                <c:pt idx="1">
                  <c:v>0.14630000000000001</c:v>
                </c:pt>
                <c:pt idx="2">
                  <c:v>0.1951</c:v>
                </c:pt>
                <c:pt idx="3">
                  <c:v>2.4400000000000002E-2</c:v>
                </c:pt>
              </c:numCache>
            </c:numRef>
          </c:val>
          <c:extLst>
            <c:ext xmlns:c16="http://schemas.microsoft.com/office/drawing/2014/chart" uri="{C3380CC4-5D6E-409C-BE32-E72D297353CC}">
              <c16:uniqueId val="{00000001-008A-C041-8610-19B073BE657B}"/>
            </c:ext>
          </c:extLst>
        </c:ser>
        <c:ser>
          <c:idx val="2"/>
          <c:order val="2"/>
          <c:tx>
            <c:strRef>
              <c:f>Sheet1!$A$4</c:f>
              <c:strCache>
                <c:ptCount val="1"/>
                <c:pt idx="0">
                  <c:v>FSA Q3</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Lack of evidence</c:v>
                </c:pt>
                <c:pt idx="1">
                  <c:v>Doubt</c:v>
                </c:pt>
                <c:pt idx="2">
                  <c:v>No Intent</c:v>
                </c:pt>
                <c:pt idx="3">
                  <c:v>Alzheimer's</c:v>
                </c:pt>
              </c:strCache>
            </c:strRef>
          </c:cat>
          <c:val>
            <c:numRef>
              <c:f>Sheet1!$B$4:$E$4</c:f>
              <c:numCache>
                <c:formatCode>0%</c:formatCode>
                <c:ptCount val="4"/>
                <c:pt idx="0" formatCode="0.00%">
                  <c:v>0.30909999999999999</c:v>
                </c:pt>
                <c:pt idx="1">
                  <c:v>0.2</c:v>
                </c:pt>
                <c:pt idx="2" formatCode="0.00%">
                  <c:v>9.0899999999999995E-2</c:v>
                </c:pt>
                <c:pt idx="3" formatCode="0.00%">
                  <c:v>0.1636</c:v>
                </c:pt>
              </c:numCache>
            </c:numRef>
          </c:val>
          <c:extLst>
            <c:ext xmlns:c16="http://schemas.microsoft.com/office/drawing/2014/chart" uri="{C3380CC4-5D6E-409C-BE32-E72D297353CC}">
              <c16:uniqueId val="{00000002-008A-C041-8610-19B073BE657B}"/>
            </c:ext>
          </c:extLst>
        </c:ser>
        <c:ser>
          <c:idx val="3"/>
          <c:order val="3"/>
          <c:tx>
            <c:strRef>
              <c:f>Sheet1!$A$5</c:f>
              <c:strCache>
                <c:ptCount val="1"/>
                <c:pt idx="0">
                  <c:v>FSA Q4</c:v>
                </c:pt>
              </c:strCache>
            </c:strRef>
          </c:tx>
          <c:spPr>
            <a:solidFill>
              <a:srgbClr val="FFC000"/>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Lack of evidence</c:v>
                </c:pt>
                <c:pt idx="1">
                  <c:v>Doubt</c:v>
                </c:pt>
                <c:pt idx="2">
                  <c:v>No Intent</c:v>
                </c:pt>
                <c:pt idx="3">
                  <c:v>Alzheimer's</c:v>
                </c:pt>
              </c:strCache>
            </c:strRef>
          </c:cat>
          <c:val>
            <c:numRef>
              <c:f>Sheet1!$B$5:$E$5</c:f>
              <c:numCache>
                <c:formatCode>0.00%</c:formatCode>
                <c:ptCount val="4"/>
                <c:pt idx="0">
                  <c:v>0.5484</c:v>
                </c:pt>
                <c:pt idx="1">
                  <c:v>0.19350000000000001</c:v>
                </c:pt>
                <c:pt idx="2">
                  <c:v>0.129</c:v>
                </c:pt>
                <c:pt idx="3">
                  <c:v>6.4500000000000002E-2</c:v>
                </c:pt>
              </c:numCache>
            </c:numRef>
          </c:val>
          <c:extLst>
            <c:ext xmlns:c16="http://schemas.microsoft.com/office/drawing/2014/chart" uri="{C3380CC4-5D6E-409C-BE32-E72D297353CC}">
              <c16:uniqueId val="{00000003-008A-C041-8610-19B073BE657B}"/>
            </c:ext>
          </c:extLst>
        </c:ser>
        <c:dLbls>
          <c:dLblPos val="outEnd"/>
          <c:showLegendKey val="0"/>
          <c:showVal val="1"/>
          <c:showCatName val="0"/>
          <c:showSerName val="0"/>
          <c:showPercent val="0"/>
          <c:showBubbleSize val="0"/>
        </c:dLbls>
        <c:gapWidth val="219"/>
        <c:overlap val="-27"/>
        <c:axId val="894757056"/>
        <c:axId val="894757440"/>
      </c:barChart>
      <c:catAx>
        <c:axId val="89475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94757440"/>
        <c:crosses val="autoZero"/>
        <c:auto val="1"/>
        <c:lblAlgn val="ctr"/>
        <c:lblOffset val="100"/>
        <c:noMultiLvlLbl val="0"/>
      </c:catAx>
      <c:valAx>
        <c:axId val="894757440"/>
        <c:scaling>
          <c:orientation val="minMax"/>
          <c:max val="0.70000000000000007"/>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0" i="0" baseline="0">
                    <a:effectLst/>
                  </a:rPr>
                  <a:t>Percentage of reasons mentioned</a:t>
                </a:r>
                <a:endParaRPr lang="en-US" sz="2000">
                  <a:effectLst/>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94757056"/>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0.39814</cdr:x>
      <cdr:y>0.14272</cdr:y>
    </cdr:from>
    <cdr:to>
      <cdr:x>0.45428</cdr:x>
      <cdr:y>0.24519</cdr:y>
    </cdr:to>
    <cdr:sp macro="" textlink="">
      <cdr:nvSpPr>
        <cdr:cNvPr id="2" name="Left Brace 1">
          <a:extLst xmlns:a="http://schemas.openxmlformats.org/drawingml/2006/main">
            <a:ext uri="{FF2B5EF4-FFF2-40B4-BE49-F238E27FC236}">
              <a16:creationId xmlns:a16="http://schemas.microsoft.com/office/drawing/2014/main" id="{6837024A-3AC8-E744-9D88-4A9D109C4135}"/>
            </a:ext>
          </a:extLst>
        </cdr:cNvPr>
        <cdr:cNvSpPr/>
      </cdr:nvSpPr>
      <cdr:spPr>
        <a:xfrm xmlns:a="http://schemas.openxmlformats.org/drawingml/2006/main" rot="5400000">
          <a:off x="5092671" y="743419"/>
          <a:ext cx="580050" cy="708999"/>
        </a:xfrm>
        <a:prstGeom xmlns:a="http://schemas.openxmlformats.org/drawingml/2006/main" prst="lef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0.72343</cdr:x>
      <cdr:y>0.17485</cdr:y>
    </cdr:from>
    <cdr:to>
      <cdr:x>0.77957</cdr:x>
      <cdr:y>0.27732</cdr:y>
    </cdr:to>
    <cdr:sp macro="" textlink="">
      <cdr:nvSpPr>
        <cdr:cNvPr id="4" name="Left Brace 3">
          <a:extLst xmlns:a="http://schemas.openxmlformats.org/drawingml/2006/main">
            <a:ext uri="{FF2B5EF4-FFF2-40B4-BE49-F238E27FC236}">
              <a16:creationId xmlns:a16="http://schemas.microsoft.com/office/drawing/2014/main" id="{6837024A-3AC8-E744-9D88-4A9D109C4135}"/>
            </a:ext>
          </a:extLst>
        </cdr:cNvPr>
        <cdr:cNvSpPr/>
      </cdr:nvSpPr>
      <cdr:spPr>
        <a:xfrm xmlns:a="http://schemas.openxmlformats.org/drawingml/2006/main" rot="5400000">
          <a:off x="9200712" y="925279"/>
          <a:ext cx="580050" cy="708999"/>
        </a:xfrm>
        <a:prstGeom xmlns:a="http://schemas.openxmlformats.org/drawingml/2006/main" prst="lef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0.72046</cdr:x>
      <cdr:y>0.10899</cdr:y>
    </cdr:from>
    <cdr:to>
      <cdr:x>0.78093</cdr:x>
      <cdr:y>0.18914</cdr:y>
    </cdr:to>
    <cdr:sp macro="" textlink="">
      <cdr:nvSpPr>
        <cdr:cNvPr id="7" name="TextBox 1">
          <a:extLst xmlns:a="http://schemas.openxmlformats.org/drawingml/2006/main">
            <a:ext uri="{FF2B5EF4-FFF2-40B4-BE49-F238E27FC236}">
              <a16:creationId xmlns:a16="http://schemas.microsoft.com/office/drawing/2014/main" id="{B28BDACA-61FC-6347-9DC9-0DB53557DCA3}"/>
            </a:ext>
          </a:extLst>
        </cdr:cNvPr>
        <cdr:cNvSpPr txBox="1"/>
      </cdr:nvSpPr>
      <cdr:spPr>
        <a:xfrm xmlns:a="http://schemas.openxmlformats.org/drawingml/2006/main">
          <a:off x="9098790" y="616972"/>
          <a:ext cx="763736" cy="4536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dirty="0"/>
            <a:t>*</a:t>
          </a:r>
          <a:endParaRPr lang="en-US" sz="1100" dirty="0"/>
        </a:p>
      </cdr:txBody>
    </cdr:sp>
  </cdr:relSizeAnchor>
  <cdr:relSizeAnchor xmlns:cdr="http://schemas.openxmlformats.org/drawingml/2006/chartDrawing">
    <cdr:from>
      <cdr:x>0.39194</cdr:x>
      <cdr:y>0.06169</cdr:y>
    </cdr:from>
    <cdr:to>
      <cdr:x>0.46779</cdr:x>
      <cdr:y>0.17485</cdr:y>
    </cdr:to>
    <cdr:sp macro="" textlink="">
      <cdr:nvSpPr>
        <cdr:cNvPr id="8" name="TextBox 1">
          <a:extLst xmlns:a="http://schemas.openxmlformats.org/drawingml/2006/main">
            <a:ext uri="{FF2B5EF4-FFF2-40B4-BE49-F238E27FC236}">
              <a16:creationId xmlns:a16="http://schemas.microsoft.com/office/drawing/2014/main" id="{B28BDACA-61FC-6347-9DC9-0DB53557DCA3}"/>
            </a:ext>
          </a:extLst>
        </cdr:cNvPr>
        <cdr:cNvSpPr txBox="1"/>
      </cdr:nvSpPr>
      <cdr:spPr>
        <a:xfrm xmlns:a="http://schemas.openxmlformats.org/drawingml/2006/main">
          <a:off x="4949892" y="349209"/>
          <a:ext cx="957854" cy="6405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dirty="0"/>
            <a:t>*</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0.72343</cdr:x>
      <cdr:y>0.3509</cdr:y>
    </cdr:from>
    <cdr:to>
      <cdr:x>0.77957</cdr:x>
      <cdr:y>0.44849</cdr:y>
    </cdr:to>
    <cdr:sp macro="" textlink="">
      <cdr:nvSpPr>
        <cdr:cNvPr id="2" name="Left Brace 1">
          <a:extLst xmlns:a="http://schemas.openxmlformats.org/drawingml/2006/main">
            <a:ext uri="{FF2B5EF4-FFF2-40B4-BE49-F238E27FC236}">
              <a16:creationId xmlns:a16="http://schemas.microsoft.com/office/drawing/2014/main" id="{4729BB5A-D987-BA47-B3D8-1AECA925D777}"/>
            </a:ext>
          </a:extLst>
        </cdr:cNvPr>
        <cdr:cNvSpPr/>
      </cdr:nvSpPr>
      <cdr:spPr>
        <a:xfrm xmlns:a="http://schemas.openxmlformats.org/drawingml/2006/main" rot="5400000">
          <a:off x="9200708" y="2021209"/>
          <a:ext cx="580057" cy="708999"/>
        </a:xfrm>
        <a:prstGeom xmlns:a="http://schemas.openxmlformats.org/drawingml/2006/main" prst="lef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0.71577</cdr:x>
      <cdr:y>0.2795</cdr:y>
    </cdr:from>
    <cdr:to>
      <cdr:x>0.78637</cdr:x>
      <cdr:y>0.36117</cdr:y>
    </cdr:to>
    <cdr:sp macro="" textlink="">
      <cdr:nvSpPr>
        <cdr:cNvPr id="3" name="TextBox 1">
          <a:extLst xmlns:a="http://schemas.openxmlformats.org/drawingml/2006/main">
            <a:ext uri="{FF2B5EF4-FFF2-40B4-BE49-F238E27FC236}">
              <a16:creationId xmlns:a16="http://schemas.microsoft.com/office/drawing/2014/main" id="{B968BA06-BE17-3149-998F-5E3D074D4AE5}"/>
            </a:ext>
          </a:extLst>
        </cdr:cNvPr>
        <cdr:cNvSpPr txBox="1"/>
      </cdr:nvSpPr>
      <cdr:spPr>
        <a:xfrm xmlns:a="http://schemas.openxmlformats.org/drawingml/2006/main">
          <a:off x="9039566" y="1661287"/>
          <a:ext cx="891540" cy="4854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dirty="0"/>
            <a:t>*</a:t>
          </a:r>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4639100"/>
            <a:ext cx="37307520" cy="9868747"/>
          </a:xfrm>
        </p:spPr>
        <p:txBody>
          <a:bodyPr anchor="b"/>
          <a:lstStyle>
            <a:lvl1pPr algn="ctr">
              <a:defRPr sz="24800"/>
            </a:lvl1pPr>
          </a:lstStyle>
          <a:p>
            <a:r>
              <a:rPr lang="en-US"/>
              <a:t>Click to edit Master title style</a:t>
            </a:r>
          </a:p>
        </p:txBody>
      </p:sp>
      <p:sp>
        <p:nvSpPr>
          <p:cNvPr id="3" name="Subtitle 2"/>
          <p:cNvSpPr>
            <a:spLocks noGrp="1"/>
          </p:cNvSpPr>
          <p:nvPr>
            <p:ph type="subTitle" idx="1"/>
          </p:nvPr>
        </p:nvSpPr>
        <p:spPr>
          <a:xfrm>
            <a:off x="5486400" y="14888424"/>
            <a:ext cx="32918400" cy="6843816"/>
          </a:xfrm>
        </p:spPr>
        <p:txBody>
          <a:bodyPr/>
          <a:lstStyle>
            <a:lvl1pPr marL="0" indent="0" algn="ctr">
              <a:buNone/>
              <a:defRPr sz="9920"/>
            </a:lvl1pPr>
            <a:lvl2pPr marL="1889745" indent="0" algn="ctr">
              <a:buNone/>
              <a:defRPr sz="8267"/>
            </a:lvl2pPr>
            <a:lvl3pPr marL="3779490" indent="0" algn="ctr">
              <a:buNone/>
              <a:defRPr sz="7440"/>
            </a:lvl3pPr>
            <a:lvl4pPr marL="5669234" indent="0" algn="ctr">
              <a:buNone/>
              <a:defRPr sz="6613"/>
            </a:lvl4pPr>
            <a:lvl5pPr marL="7558979" indent="0" algn="ctr">
              <a:buNone/>
              <a:defRPr sz="6613"/>
            </a:lvl5pPr>
            <a:lvl6pPr marL="9448724" indent="0" algn="ctr">
              <a:buNone/>
              <a:defRPr sz="6613"/>
            </a:lvl6pPr>
            <a:lvl7pPr marL="11338469" indent="0" algn="ctr">
              <a:buNone/>
              <a:defRPr sz="6613"/>
            </a:lvl7pPr>
            <a:lvl8pPr marL="13228213" indent="0" algn="ctr">
              <a:buNone/>
              <a:defRPr sz="6613"/>
            </a:lvl8pPr>
            <a:lvl9pPr marL="15117958" indent="0" algn="ctr">
              <a:buNone/>
              <a:defRPr sz="6613"/>
            </a:lvl9pPr>
          </a:lstStyle>
          <a:p>
            <a:r>
              <a:rPr lang="en-US"/>
              <a:t>Click to edit Master subtitle style</a:t>
            </a:r>
          </a:p>
        </p:txBody>
      </p:sp>
      <p:sp>
        <p:nvSpPr>
          <p:cNvPr id="4" name="Date Placeholder 3"/>
          <p:cNvSpPr>
            <a:spLocks noGrp="1"/>
          </p:cNvSpPr>
          <p:nvPr>
            <p:ph type="dt" sz="half" idx="10"/>
          </p:nvPr>
        </p:nvSpPr>
        <p:spPr/>
        <p:txBody>
          <a:bodyPr/>
          <a:lstStyle/>
          <a:p>
            <a:fld id="{BF644FB6-68B2-DF4A-8C46-03DFC22EB621}"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95703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44FB6-68B2-DF4A-8C46-03DFC22EB621}"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124126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509183"/>
            <a:ext cx="9464040" cy="240222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509183"/>
            <a:ext cx="27843480" cy="240222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44FB6-68B2-DF4A-8C46-03DFC22EB621}"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308738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44FB6-68B2-DF4A-8C46-03DFC22EB621}"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417050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7066923"/>
            <a:ext cx="37856160" cy="11791313"/>
          </a:xfrm>
        </p:spPr>
        <p:txBody>
          <a:bodyPr anchor="b"/>
          <a:lstStyle>
            <a:lvl1pPr>
              <a:defRPr sz="24800"/>
            </a:lvl1pPr>
          </a:lstStyle>
          <a:p>
            <a:r>
              <a:rPr lang="en-US"/>
              <a:t>Click to edit Master title style</a:t>
            </a:r>
          </a:p>
        </p:txBody>
      </p:sp>
      <p:sp>
        <p:nvSpPr>
          <p:cNvPr id="3" name="Text Placeholder 2"/>
          <p:cNvSpPr>
            <a:spLocks noGrp="1"/>
          </p:cNvSpPr>
          <p:nvPr>
            <p:ph type="body" idx="1"/>
          </p:nvPr>
        </p:nvSpPr>
        <p:spPr>
          <a:xfrm>
            <a:off x="2994662" y="18969787"/>
            <a:ext cx="37856160" cy="6200773"/>
          </a:xfrm>
        </p:spPr>
        <p:txBody>
          <a:bodyPr/>
          <a:lstStyle>
            <a:lvl1pPr marL="0" indent="0">
              <a:buNone/>
              <a:defRPr sz="9920">
                <a:solidFill>
                  <a:schemeClr val="tx1"/>
                </a:solidFill>
              </a:defRPr>
            </a:lvl1pPr>
            <a:lvl2pPr marL="1889745" indent="0">
              <a:buNone/>
              <a:defRPr sz="8267">
                <a:solidFill>
                  <a:schemeClr val="tx1">
                    <a:tint val="75000"/>
                  </a:schemeClr>
                </a:solidFill>
              </a:defRPr>
            </a:lvl2pPr>
            <a:lvl3pPr marL="3779490" indent="0">
              <a:buNone/>
              <a:defRPr sz="7440">
                <a:solidFill>
                  <a:schemeClr val="tx1">
                    <a:tint val="75000"/>
                  </a:schemeClr>
                </a:solidFill>
              </a:defRPr>
            </a:lvl3pPr>
            <a:lvl4pPr marL="5669234" indent="0">
              <a:buNone/>
              <a:defRPr sz="6613">
                <a:solidFill>
                  <a:schemeClr val="tx1">
                    <a:tint val="75000"/>
                  </a:schemeClr>
                </a:solidFill>
              </a:defRPr>
            </a:lvl4pPr>
            <a:lvl5pPr marL="7558979" indent="0">
              <a:buNone/>
              <a:defRPr sz="6613">
                <a:solidFill>
                  <a:schemeClr val="tx1">
                    <a:tint val="75000"/>
                  </a:schemeClr>
                </a:solidFill>
              </a:defRPr>
            </a:lvl5pPr>
            <a:lvl6pPr marL="9448724" indent="0">
              <a:buNone/>
              <a:defRPr sz="6613">
                <a:solidFill>
                  <a:schemeClr val="tx1">
                    <a:tint val="75000"/>
                  </a:schemeClr>
                </a:solidFill>
              </a:defRPr>
            </a:lvl6pPr>
            <a:lvl7pPr marL="11338469" indent="0">
              <a:buNone/>
              <a:defRPr sz="6613">
                <a:solidFill>
                  <a:schemeClr val="tx1">
                    <a:tint val="75000"/>
                  </a:schemeClr>
                </a:solidFill>
              </a:defRPr>
            </a:lvl7pPr>
            <a:lvl8pPr marL="13228213" indent="0">
              <a:buNone/>
              <a:defRPr sz="6613">
                <a:solidFill>
                  <a:schemeClr val="tx1">
                    <a:tint val="75000"/>
                  </a:schemeClr>
                </a:solidFill>
              </a:defRPr>
            </a:lvl8pPr>
            <a:lvl9pPr marL="15117958" indent="0">
              <a:buNone/>
              <a:defRPr sz="661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644FB6-68B2-DF4A-8C46-03DFC22EB621}"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299910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7545917"/>
            <a:ext cx="18653760" cy="17985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7545917"/>
            <a:ext cx="18653760" cy="17985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644FB6-68B2-DF4A-8C46-03DFC22EB621}"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323250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509189"/>
            <a:ext cx="37856160" cy="5478994"/>
          </a:xfrm>
        </p:spPr>
        <p:txBody>
          <a:bodyPr/>
          <a:lstStyle/>
          <a:p>
            <a:r>
              <a:rPr lang="en-US"/>
              <a:t>Click to edit Master title style</a:t>
            </a:r>
          </a:p>
        </p:txBody>
      </p:sp>
      <p:sp>
        <p:nvSpPr>
          <p:cNvPr id="3" name="Text Placeholder 2"/>
          <p:cNvSpPr>
            <a:spLocks noGrp="1"/>
          </p:cNvSpPr>
          <p:nvPr>
            <p:ph type="body" idx="1"/>
          </p:nvPr>
        </p:nvSpPr>
        <p:spPr>
          <a:xfrm>
            <a:off x="3023242" y="6948807"/>
            <a:ext cx="18568032" cy="3405503"/>
          </a:xfrm>
        </p:spPr>
        <p:txBody>
          <a:bodyPr anchor="b"/>
          <a:lstStyle>
            <a:lvl1pPr marL="0" indent="0">
              <a:buNone/>
              <a:defRPr sz="9920" b="1"/>
            </a:lvl1pPr>
            <a:lvl2pPr marL="1889745" indent="0">
              <a:buNone/>
              <a:defRPr sz="8267" b="1"/>
            </a:lvl2pPr>
            <a:lvl3pPr marL="3779490" indent="0">
              <a:buNone/>
              <a:defRPr sz="7440" b="1"/>
            </a:lvl3pPr>
            <a:lvl4pPr marL="5669234" indent="0">
              <a:buNone/>
              <a:defRPr sz="6613" b="1"/>
            </a:lvl4pPr>
            <a:lvl5pPr marL="7558979" indent="0">
              <a:buNone/>
              <a:defRPr sz="6613" b="1"/>
            </a:lvl5pPr>
            <a:lvl6pPr marL="9448724" indent="0">
              <a:buNone/>
              <a:defRPr sz="6613" b="1"/>
            </a:lvl6pPr>
            <a:lvl7pPr marL="11338469" indent="0">
              <a:buNone/>
              <a:defRPr sz="6613" b="1"/>
            </a:lvl7pPr>
            <a:lvl8pPr marL="13228213" indent="0">
              <a:buNone/>
              <a:defRPr sz="6613" b="1"/>
            </a:lvl8pPr>
            <a:lvl9pPr marL="15117958" indent="0">
              <a:buNone/>
              <a:defRPr sz="6613" b="1"/>
            </a:lvl9pPr>
          </a:lstStyle>
          <a:p>
            <a:pPr lvl="0"/>
            <a:r>
              <a:rPr lang="en-US"/>
              <a:t>Edit Master text styles</a:t>
            </a:r>
          </a:p>
        </p:txBody>
      </p:sp>
      <p:sp>
        <p:nvSpPr>
          <p:cNvPr id="4" name="Content Placeholder 3"/>
          <p:cNvSpPr>
            <a:spLocks noGrp="1"/>
          </p:cNvSpPr>
          <p:nvPr>
            <p:ph sz="half" idx="2"/>
          </p:nvPr>
        </p:nvSpPr>
        <p:spPr>
          <a:xfrm>
            <a:off x="3023242" y="10354310"/>
            <a:ext cx="18568032" cy="152296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6948807"/>
            <a:ext cx="18659477" cy="3405503"/>
          </a:xfrm>
        </p:spPr>
        <p:txBody>
          <a:bodyPr anchor="b"/>
          <a:lstStyle>
            <a:lvl1pPr marL="0" indent="0">
              <a:buNone/>
              <a:defRPr sz="9920" b="1"/>
            </a:lvl1pPr>
            <a:lvl2pPr marL="1889745" indent="0">
              <a:buNone/>
              <a:defRPr sz="8267" b="1"/>
            </a:lvl2pPr>
            <a:lvl3pPr marL="3779490" indent="0">
              <a:buNone/>
              <a:defRPr sz="7440" b="1"/>
            </a:lvl3pPr>
            <a:lvl4pPr marL="5669234" indent="0">
              <a:buNone/>
              <a:defRPr sz="6613" b="1"/>
            </a:lvl4pPr>
            <a:lvl5pPr marL="7558979" indent="0">
              <a:buNone/>
              <a:defRPr sz="6613" b="1"/>
            </a:lvl5pPr>
            <a:lvl6pPr marL="9448724" indent="0">
              <a:buNone/>
              <a:defRPr sz="6613" b="1"/>
            </a:lvl6pPr>
            <a:lvl7pPr marL="11338469" indent="0">
              <a:buNone/>
              <a:defRPr sz="6613" b="1"/>
            </a:lvl7pPr>
            <a:lvl8pPr marL="13228213" indent="0">
              <a:buNone/>
              <a:defRPr sz="6613" b="1"/>
            </a:lvl8pPr>
            <a:lvl9pPr marL="15117958" indent="0">
              <a:buNone/>
              <a:defRPr sz="6613" b="1"/>
            </a:lvl9pPr>
          </a:lstStyle>
          <a:p>
            <a:pPr lvl="0"/>
            <a:r>
              <a:rPr lang="en-US"/>
              <a:t>Edit Master text styles</a:t>
            </a:r>
          </a:p>
        </p:txBody>
      </p:sp>
      <p:sp>
        <p:nvSpPr>
          <p:cNvPr id="6" name="Content Placeholder 5"/>
          <p:cNvSpPr>
            <a:spLocks noGrp="1"/>
          </p:cNvSpPr>
          <p:nvPr>
            <p:ph sz="quarter" idx="4"/>
          </p:nvPr>
        </p:nvSpPr>
        <p:spPr>
          <a:xfrm>
            <a:off x="22219922" y="10354310"/>
            <a:ext cx="18659477" cy="152296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644FB6-68B2-DF4A-8C46-03DFC22EB621}" type="datetimeFigureOut">
              <a:rPr lang="en-US" smtClean="0"/>
              <a:t>5/14/20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348337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644FB6-68B2-DF4A-8C46-03DFC22EB621}" type="datetimeFigureOut">
              <a:rPr lang="en-US" smtClean="0"/>
              <a:t>5/14/20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30736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44FB6-68B2-DF4A-8C46-03DFC22EB621}" type="datetimeFigureOut">
              <a:rPr lang="en-US" smtClean="0"/>
              <a:t>5/14/20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201770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889760"/>
            <a:ext cx="14156054" cy="6614160"/>
          </a:xfrm>
        </p:spPr>
        <p:txBody>
          <a:bodyPr anchor="b"/>
          <a:lstStyle>
            <a:lvl1pPr>
              <a:defRPr sz="13227"/>
            </a:lvl1pPr>
          </a:lstStyle>
          <a:p>
            <a:r>
              <a:rPr lang="en-US"/>
              <a:t>Click to edit Master title style</a:t>
            </a:r>
          </a:p>
        </p:txBody>
      </p:sp>
      <p:sp>
        <p:nvSpPr>
          <p:cNvPr id="3" name="Content Placeholder 2"/>
          <p:cNvSpPr>
            <a:spLocks noGrp="1"/>
          </p:cNvSpPr>
          <p:nvPr>
            <p:ph idx="1"/>
          </p:nvPr>
        </p:nvSpPr>
        <p:spPr>
          <a:xfrm>
            <a:off x="18659477" y="4081363"/>
            <a:ext cx="22219920" cy="20144317"/>
          </a:xfrm>
        </p:spPr>
        <p:txBody>
          <a:bodyPr/>
          <a:lstStyle>
            <a:lvl1pPr>
              <a:defRPr sz="13227"/>
            </a:lvl1pPr>
            <a:lvl2pPr>
              <a:defRPr sz="11573"/>
            </a:lvl2pPr>
            <a:lvl3pPr>
              <a:defRPr sz="9920"/>
            </a:lvl3pPr>
            <a:lvl4pPr>
              <a:defRPr sz="8267"/>
            </a:lvl4pPr>
            <a:lvl5pPr>
              <a:defRPr sz="8267"/>
            </a:lvl5pPr>
            <a:lvl6pPr>
              <a:defRPr sz="8267"/>
            </a:lvl6pPr>
            <a:lvl7pPr>
              <a:defRPr sz="8267"/>
            </a:lvl7pPr>
            <a:lvl8pPr>
              <a:defRPr sz="8267"/>
            </a:lvl8pPr>
            <a:lvl9pPr>
              <a:defRPr sz="82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8503920"/>
            <a:ext cx="14156054" cy="15754564"/>
          </a:xfrm>
        </p:spPr>
        <p:txBody>
          <a:bodyPr/>
          <a:lstStyle>
            <a:lvl1pPr marL="0" indent="0">
              <a:buNone/>
              <a:defRPr sz="6613"/>
            </a:lvl1pPr>
            <a:lvl2pPr marL="1889745" indent="0">
              <a:buNone/>
              <a:defRPr sz="5787"/>
            </a:lvl2pPr>
            <a:lvl3pPr marL="3779490" indent="0">
              <a:buNone/>
              <a:defRPr sz="4960"/>
            </a:lvl3pPr>
            <a:lvl4pPr marL="5669234" indent="0">
              <a:buNone/>
              <a:defRPr sz="4133"/>
            </a:lvl4pPr>
            <a:lvl5pPr marL="7558979" indent="0">
              <a:buNone/>
              <a:defRPr sz="4133"/>
            </a:lvl5pPr>
            <a:lvl6pPr marL="9448724" indent="0">
              <a:buNone/>
              <a:defRPr sz="4133"/>
            </a:lvl6pPr>
            <a:lvl7pPr marL="11338469" indent="0">
              <a:buNone/>
              <a:defRPr sz="4133"/>
            </a:lvl7pPr>
            <a:lvl8pPr marL="13228213" indent="0">
              <a:buNone/>
              <a:defRPr sz="4133"/>
            </a:lvl8pPr>
            <a:lvl9pPr marL="15117958" indent="0">
              <a:buNone/>
              <a:defRPr sz="4133"/>
            </a:lvl9pPr>
          </a:lstStyle>
          <a:p>
            <a:pPr lvl="0"/>
            <a:r>
              <a:rPr lang="en-US"/>
              <a:t>Edit Master text styles</a:t>
            </a:r>
          </a:p>
        </p:txBody>
      </p:sp>
      <p:sp>
        <p:nvSpPr>
          <p:cNvPr id="5" name="Date Placeholder 4"/>
          <p:cNvSpPr>
            <a:spLocks noGrp="1"/>
          </p:cNvSpPr>
          <p:nvPr>
            <p:ph type="dt" sz="half" idx="10"/>
          </p:nvPr>
        </p:nvSpPr>
        <p:spPr/>
        <p:txBody>
          <a:bodyPr/>
          <a:lstStyle/>
          <a:p>
            <a:fld id="{BF644FB6-68B2-DF4A-8C46-03DFC22EB621}"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124598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889760"/>
            <a:ext cx="14156054" cy="6614160"/>
          </a:xfrm>
        </p:spPr>
        <p:txBody>
          <a:bodyPr anchor="b"/>
          <a:lstStyle>
            <a:lvl1pPr>
              <a:defRPr sz="13227"/>
            </a:lvl1pPr>
          </a:lstStyle>
          <a:p>
            <a:r>
              <a:rPr lang="en-US"/>
              <a:t>Click to edit Master title style</a:t>
            </a:r>
          </a:p>
        </p:txBody>
      </p:sp>
      <p:sp>
        <p:nvSpPr>
          <p:cNvPr id="3" name="Picture Placeholder 2"/>
          <p:cNvSpPr>
            <a:spLocks noGrp="1" noChangeAspect="1"/>
          </p:cNvSpPr>
          <p:nvPr>
            <p:ph type="pic" idx="1"/>
          </p:nvPr>
        </p:nvSpPr>
        <p:spPr>
          <a:xfrm>
            <a:off x="18659477" y="4081363"/>
            <a:ext cx="22219920" cy="20144317"/>
          </a:xfrm>
        </p:spPr>
        <p:txBody>
          <a:bodyPr anchor="t"/>
          <a:lstStyle>
            <a:lvl1pPr marL="0" indent="0">
              <a:buNone/>
              <a:defRPr sz="13227"/>
            </a:lvl1pPr>
            <a:lvl2pPr marL="1889745" indent="0">
              <a:buNone/>
              <a:defRPr sz="11573"/>
            </a:lvl2pPr>
            <a:lvl3pPr marL="3779490" indent="0">
              <a:buNone/>
              <a:defRPr sz="9920"/>
            </a:lvl3pPr>
            <a:lvl4pPr marL="5669234" indent="0">
              <a:buNone/>
              <a:defRPr sz="8267"/>
            </a:lvl4pPr>
            <a:lvl5pPr marL="7558979" indent="0">
              <a:buNone/>
              <a:defRPr sz="8267"/>
            </a:lvl5pPr>
            <a:lvl6pPr marL="9448724" indent="0">
              <a:buNone/>
              <a:defRPr sz="8267"/>
            </a:lvl6pPr>
            <a:lvl7pPr marL="11338469" indent="0">
              <a:buNone/>
              <a:defRPr sz="8267"/>
            </a:lvl7pPr>
            <a:lvl8pPr marL="13228213" indent="0">
              <a:buNone/>
              <a:defRPr sz="8267"/>
            </a:lvl8pPr>
            <a:lvl9pPr marL="15117958" indent="0">
              <a:buNone/>
              <a:defRPr sz="8267"/>
            </a:lvl9pPr>
          </a:lstStyle>
          <a:p>
            <a:r>
              <a:rPr lang="en-US"/>
              <a:t>Click icon to add picture</a:t>
            </a:r>
          </a:p>
        </p:txBody>
      </p:sp>
      <p:sp>
        <p:nvSpPr>
          <p:cNvPr id="4" name="Text Placeholder 3"/>
          <p:cNvSpPr>
            <a:spLocks noGrp="1"/>
          </p:cNvSpPr>
          <p:nvPr>
            <p:ph type="body" sz="half" idx="2"/>
          </p:nvPr>
        </p:nvSpPr>
        <p:spPr>
          <a:xfrm>
            <a:off x="3023237" y="8503920"/>
            <a:ext cx="14156054" cy="15754564"/>
          </a:xfrm>
        </p:spPr>
        <p:txBody>
          <a:bodyPr/>
          <a:lstStyle>
            <a:lvl1pPr marL="0" indent="0">
              <a:buNone/>
              <a:defRPr sz="6613"/>
            </a:lvl1pPr>
            <a:lvl2pPr marL="1889745" indent="0">
              <a:buNone/>
              <a:defRPr sz="5787"/>
            </a:lvl2pPr>
            <a:lvl3pPr marL="3779490" indent="0">
              <a:buNone/>
              <a:defRPr sz="4960"/>
            </a:lvl3pPr>
            <a:lvl4pPr marL="5669234" indent="0">
              <a:buNone/>
              <a:defRPr sz="4133"/>
            </a:lvl4pPr>
            <a:lvl5pPr marL="7558979" indent="0">
              <a:buNone/>
              <a:defRPr sz="4133"/>
            </a:lvl5pPr>
            <a:lvl6pPr marL="9448724" indent="0">
              <a:buNone/>
              <a:defRPr sz="4133"/>
            </a:lvl6pPr>
            <a:lvl7pPr marL="11338469" indent="0">
              <a:buNone/>
              <a:defRPr sz="4133"/>
            </a:lvl7pPr>
            <a:lvl8pPr marL="13228213" indent="0">
              <a:buNone/>
              <a:defRPr sz="4133"/>
            </a:lvl8pPr>
            <a:lvl9pPr marL="15117958" indent="0">
              <a:buNone/>
              <a:defRPr sz="4133"/>
            </a:lvl9pPr>
          </a:lstStyle>
          <a:p>
            <a:pPr lvl="0"/>
            <a:r>
              <a:rPr lang="en-US"/>
              <a:t>Edit Master text styles</a:t>
            </a:r>
          </a:p>
        </p:txBody>
      </p:sp>
      <p:sp>
        <p:nvSpPr>
          <p:cNvPr id="5" name="Date Placeholder 4"/>
          <p:cNvSpPr>
            <a:spLocks noGrp="1"/>
          </p:cNvSpPr>
          <p:nvPr>
            <p:ph type="dt" sz="half" idx="10"/>
          </p:nvPr>
        </p:nvSpPr>
        <p:spPr/>
        <p:txBody>
          <a:bodyPr/>
          <a:lstStyle/>
          <a:p>
            <a:fld id="{BF644FB6-68B2-DF4A-8C46-03DFC22EB621}"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0EF4A-9C8E-6B4B-B4AA-E339907B4D9D}" type="slidenum">
              <a:rPr lang="en-US" smtClean="0"/>
              <a:t>‹#›</a:t>
            </a:fld>
            <a:endParaRPr lang="en-US"/>
          </a:p>
        </p:txBody>
      </p:sp>
    </p:spTree>
    <p:extLst>
      <p:ext uri="{BB962C8B-B14F-4D97-AF65-F5344CB8AC3E}">
        <p14:creationId xmlns:p14="http://schemas.microsoft.com/office/powerpoint/2010/main" val="3394226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509189"/>
            <a:ext cx="37856160" cy="54789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7545917"/>
            <a:ext cx="37856160" cy="179855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26272920"/>
            <a:ext cx="9875520" cy="1509183"/>
          </a:xfrm>
          <a:prstGeom prst="rect">
            <a:avLst/>
          </a:prstGeom>
        </p:spPr>
        <p:txBody>
          <a:bodyPr vert="horz" lIns="91440" tIns="45720" rIns="91440" bIns="45720" rtlCol="0" anchor="ctr"/>
          <a:lstStyle>
            <a:lvl1pPr algn="l">
              <a:defRPr sz="4960">
                <a:solidFill>
                  <a:schemeClr val="tx1">
                    <a:tint val="75000"/>
                  </a:schemeClr>
                </a:solidFill>
              </a:defRPr>
            </a:lvl1pPr>
          </a:lstStyle>
          <a:p>
            <a:fld id="{BF644FB6-68B2-DF4A-8C46-03DFC22EB621}" type="datetimeFigureOut">
              <a:rPr lang="en-US" smtClean="0"/>
              <a:t>5/14/20</a:t>
            </a:fld>
            <a:endParaRPr lang="en-US"/>
          </a:p>
        </p:txBody>
      </p:sp>
      <p:sp>
        <p:nvSpPr>
          <p:cNvPr id="5" name="Footer Placeholder 4"/>
          <p:cNvSpPr>
            <a:spLocks noGrp="1"/>
          </p:cNvSpPr>
          <p:nvPr>
            <p:ph type="ftr" sz="quarter" idx="3"/>
          </p:nvPr>
        </p:nvSpPr>
        <p:spPr>
          <a:xfrm>
            <a:off x="14538960" y="26272920"/>
            <a:ext cx="14813280" cy="1509183"/>
          </a:xfrm>
          <a:prstGeom prst="rect">
            <a:avLst/>
          </a:prstGeom>
        </p:spPr>
        <p:txBody>
          <a:bodyPr vert="horz" lIns="91440" tIns="45720" rIns="91440" bIns="45720" rtlCol="0" anchor="ctr"/>
          <a:lstStyle>
            <a:lvl1pPr algn="ctr">
              <a:defRPr sz="4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6272920"/>
            <a:ext cx="9875520" cy="1509183"/>
          </a:xfrm>
          <a:prstGeom prst="rect">
            <a:avLst/>
          </a:prstGeom>
        </p:spPr>
        <p:txBody>
          <a:bodyPr vert="horz" lIns="91440" tIns="45720" rIns="91440" bIns="45720" rtlCol="0" anchor="ctr"/>
          <a:lstStyle>
            <a:lvl1pPr algn="r">
              <a:defRPr sz="4960">
                <a:solidFill>
                  <a:schemeClr val="tx1">
                    <a:tint val="75000"/>
                  </a:schemeClr>
                </a:solidFill>
              </a:defRPr>
            </a:lvl1pPr>
          </a:lstStyle>
          <a:p>
            <a:fld id="{72D0EF4A-9C8E-6B4B-B4AA-E339907B4D9D}" type="slidenum">
              <a:rPr lang="en-US" smtClean="0"/>
              <a:t>‹#›</a:t>
            </a:fld>
            <a:endParaRPr lang="en-US"/>
          </a:p>
        </p:txBody>
      </p:sp>
    </p:spTree>
    <p:extLst>
      <p:ext uri="{BB962C8B-B14F-4D97-AF65-F5344CB8AC3E}">
        <p14:creationId xmlns:p14="http://schemas.microsoft.com/office/powerpoint/2010/main" val="2446875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79490" rtl="0" eaLnBrk="1" latinLnBrk="0" hangingPunct="1">
        <a:lnSpc>
          <a:spcPct val="90000"/>
        </a:lnSpc>
        <a:spcBef>
          <a:spcPct val="0"/>
        </a:spcBef>
        <a:buNone/>
        <a:defRPr sz="18187" kern="1200">
          <a:solidFill>
            <a:schemeClr val="tx1"/>
          </a:solidFill>
          <a:latin typeface="+mj-lt"/>
          <a:ea typeface="+mj-ea"/>
          <a:cs typeface="+mj-cs"/>
        </a:defRPr>
      </a:lvl1pPr>
    </p:titleStyle>
    <p:bodyStyle>
      <a:lvl1pPr marL="944872" indent="-944872" algn="l" defTabSz="3779490" rtl="0" eaLnBrk="1" latinLnBrk="0" hangingPunct="1">
        <a:lnSpc>
          <a:spcPct val="90000"/>
        </a:lnSpc>
        <a:spcBef>
          <a:spcPts val="4133"/>
        </a:spcBef>
        <a:buFont typeface="Arial" panose="020B0604020202020204" pitchFamily="34" charset="0"/>
        <a:buChar char="•"/>
        <a:defRPr sz="11573" kern="1200">
          <a:solidFill>
            <a:schemeClr val="tx1"/>
          </a:solidFill>
          <a:latin typeface="+mn-lt"/>
          <a:ea typeface="+mn-ea"/>
          <a:cs typeface="+mn-cs"/>
        </a:defRPr>
      </a:lvl1pPr>
      <a:lvl2pPr marL="2834617" indent="-944872" algn="l" defTabSz="3779490" rtl="0" eaLnBrk="1" latinLnBrk="0" hangingPunct="1">
        <a:lnSpc>
          <a:spcPct val="90000"/>
        </a:lnSpc>
        <a:spcBef>
          <a:spcPts val="2067"/>
        </a:spcBef>
        <a:buFont typeface="Arial" panose="020B0604020202020204" pitchFamily="34" charset="0"/>
        <a:buChar char="•"/>
        <a:defRPr sz="9920" kern="1200">
          <a:solidFill>
            <a:schemeClr val="tx1"/>
          </a:solidFill>
          <a:latin typeface="+mn-lt"/>
          <a:ea typeface="+mn-ea"/>
          <a:cs typeface="+mn-cs"/>
        </a:defRPr>
      </a:lvl2pPr>
      <a:lvl3pPr marL="4724362" indent="-944872" algn="l" defTabSz="3779490" rtl="0" eaLnBrk="1" latinLnBrk="0" hangingPunct="1">
        <a:lnSpc>
          <a:spcPct val="90000"/>
        </a:lnSpc>
        <a:spcBef>
          <a:spcPts val="2067"/>
        </a:spcBef>
        <a:buFont typeface="Arial" panose="020B0604020202020204" pitchFamily="34" charset="0"/>
        <a:buChar char="•"/>
        <a:defRPr sz="8267" kern="1200">
          <a:solidFill>
            <a:schemeClr val="tx1"/>
          </a:solidFill>
          <a:latin typeface="+mn-lt"/>
          <a:ea typeface="+mn-ea"/>
          <a:cs typeface="+mn-cs"/>
        </a:defRPr>
      </a:lvl3pPr>
      <a:lvl4pPr marL="6614107"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4pPr>
      <a:lvl5pPr marL="8503851"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5pPr>
      <a:lvl6pPr marL="10393596"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6pPr>
      <a:lvl7pPr marL="12283341"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7pPr>
      <a:lvl8pPr marL="14173086"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8pPr>
      <a:lvl9pPr marL="16062830" indent="-944872" algn="l" defTabSz="3779490" rtl="0" eaLnBrk="1" latinLnBrk="0" hangingPunct="1">
        <a:lnSpc>
          <a:spcPct val="90000"/>
        </a:lnSpc>
        <a:spcBef>
          <a:spcPts val="2067"/>
        </a:spcBef>
        <a:buFont typeface="Arial" panose="020B0604020202020204" pitchFamily="34" charset="0"/>
        <a:buChar char="•"/>
        <a:defRPr sz="7440" kern="1200">
          <a:solidFill>
            <a:schemeClr val="tx1"/>
          </a:solidFill>
          <a:latin typeface="+mn-lt"/>
          <a:ea typeface="+mn-ea"/>
          <a:cs typeface="+mn-cs"/>
        </a:defRPr>
      </a:lvl9pPr>
    </p:bodyStyle>
    <p:otherStyle>
      <a:defPPr>
        <a:defRPr lang="en-US"/>
      </a:defPPr>
      <a:lvl1pPr marL="0" algn="l" defTabSz="3779490" rtl="0" eaLnBrk="1" latinLnBrk="0" hangingPunct="1">
        <a:defRPr sz="7440" kern="1200">
          <a:solidFill>
            <a:schemeClr val="tx1"/>
          </a:solidFill>
          <a:latin typeface="+mn-lt"/>
          <a:ea typeface="+mn-ea"/>
          <a:cs typeface="+mn-cs"/>
        </a:defRPr>
      </a:lvl1pPr>
      <a:lvl2pPr marL="1889745" algn="l" defTabSz="3779490" rtl="0" eaLnBrk="1" latinLnBrk="0" hangingPunct="1">
        <a:defRPr sz="7440" kern="1200">
          <a:solidFill>
            <a:schemeClr val="tx1"/>
          </a:solidFill>
          <a:latin typeface="+mn-lt"/>
          <a:ea typeface="+mn-ea"/>
          <a:cs typeface="+mn-cs"/>
        </a:defRPr>
      </a:lvl2pPr>
      <a:lvl3pPr marL="3779490" algn="l" defTabSz="3779490" rtl="0" eaLnBrk="1" latinLnBrk="0" hangingPunct="1">
        <a:defRPr sz="7440" kern="1200">
          <a:solidFill>
            <a:schemeClr val="tx1"/>
          </a:solidFill>
          <a:latin typeface="+mn-lt"/>
          <a:ea typeface="+mn-ea"/>
          <a:cs typeface="+mn-cs"/>
        </a:defRPr>
      </a:lvl3pPr>
      <a:lvl4pPr marL="5669234" algn="l" defTabSz="3779490" rtl="0" eaLnBrk="1" latinLnBrk="0" hangingPunct="1">
        <a:defRPr sz="7440" kern="1200">
          <a:solidFill>
            <a:schemeClr val="tx1"/>
          </a:solidFill>
          <a:latin typeface="+mn-lt"/>
          <a:ea typeface="+mn-ea"/>
          <a:cs typeface="+mn-cs"/>
        </a:defRPr>
      </a:lvl4pPr>
      <a:lvl5pPr marL="7558979" algn="l" defTabSz="3779490" rtl="0" eaLnBrk="1" latinLnBrk="0" hangingPunct="1">
        <a:defRPr sz="7440" kern="1200">
          <a:solidFill>
            <a:schemeClr val="tx1"/>
          </a:solidFill>
          <a:latin typeface="+mn-lt"/>
          <a:ea typeface="+mn-ea"/>
          <a:cs typeface="+mn-cs"/>
        </a:defRPr>
      </a:lvl5pPr>
      <a:lvl6pPr marL="9448724" algn="l" defTabSz="3779490" rtl="0" eaLnBrk="1" latinLnBrk="0" hangingPunct="1">
        <a:defRPr sz="7440" kern="1200">
          <a:solidFill>
            <a:schemeClr val="tx1"/>
          </a:solidFill>
          <a:latin typeface="+mn-lt"/>
          <a:ea typeface="+mn-ea"/>
          <a:cs typeface="+mn-cs"/>
        </a:defRPr>
      </a:lvl6pPr>
      <a:lvl7pPr marL="11338469" algn="l" defTabSz="3779490" rtl="0" eaLnBrk="1" latinLnBrk="0" hangingPunct="1">
        <a:defRPr sz="7440" kern="1200">
          <a:solidFill>
            <a:schemeClr val="tx1"/>
          </a:solidFill>
          <a:latin typeface="+mn-lt"/>
          <a:ea typeface="+mn-ea"/>
          <a:cs typeface="+mn-cs"/>
        </a:defRPr>
      </a:lvl7pPr>
      <a:lvl8pPr marL="13228213" algn="l" defTabSz="3779490" rtl="0" eaLnBrk="1" latinLnBrk="0" hangingPunct="1">
        <a:defRPr sz="7440" kern="1200">
          <a:solidFill>
            <a:schemeClr val="tx1"/>
          </a:solidFill>
          <a:latin typeface="+mn-lt"/>
          <a:ea typeface="+mn-ea"/>
          <a:cs typeface="+mn-cs"/>
        </a:defRPr>
      </a:lvl8pPr>
      <a:lvl9pPr marL="15117958" algn="l" defTabSz="3779490" rtl="0" eaLnBrk="1" latinLnBrk="0" hangingPunct="1">
        <a:defRPr sz="7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Shape 85">
            <a:extLst>
              <a:ext uri="{FF2B5EF4-FFF2-40B4-BE49-F238E27FC236}">
                <a16:creationId xmlns:a16="http://schemas.microsoft.com/office/drawing/2014/main" id="{9FB4D163-4673-1140-97C0-51F4258F81BB}"/>
              </a:ext>
            </a:extLst>
          </p:cNvPr>
          <p:cNvPicPr preferRelativeResize="0"/>
          <p:nvPr/>
        </p:nvPicPr>
        <p:blipFill rotWithShape="1">
          <a:blip r:embed="rId2">
            <a:alphaModFix/>
          </a:blip>
          <a:srcRect t="7827" b="8947"/>
          <a:stretch/>
        </p:blipFill>
        <p:spPr>
          <a:xfrm>
            <a:off x="1959429" y="366107"/>
            <a:ext cx="4705918" cy="3862877"/>
          </a:xfrm>
          <a:prstGeom prst="rect">
            <a:avLst/>
          </a:prstGeom>
          <a:noFill/>
          <a:ln>
            <a:noFill/>
          </a:ln>
        </p:spPr>
      </p:pic>
      <p:sp>
        <p:nvSpPr>
          <p:cNvPr id="16" name="Speech Bubble: Rectangle with Corners Rounded 15">
            <a:extLst>
              <a:ext uri="{FF2B5EF4-FFF2-40B4-BE49-F238E27FC236}">
                <a16:creationId xmlns:a16="http://schemas.microsoft.com/office/drawing/2014/main" id="{9C96CE9F-F9AC-47C5-A428-43AE54596998}"/>
              </a:ext>
            </a:extLst>
          </p:cNvPr>
          <p:cNvSpPr/>
          <p:nvPr/>
        </p:nvSpPr>
        <p:spPr>
          <a:xfrm>
            <a:off x="16398811" y="9995437"/>
            <a:ext cx="12650643" cy="2139013"/>
          </a:xfrm>
          <a:prstGeom prst="wedgeRoundRectCallout">
            <a:avLst/>
          </a:prstGeom>
          <a:solidFill>
            <a:srgbClr val="7F13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97E6AD-C8A0-B144-BC0A-60423116C301}"/>
              </a:ext>
            </a:extLst>
          </p:cNvPr>
          <p:cNvSpPr>
            <a:spLocks noGrp="1"/>
          </p:cNvSpPr>
          <p:nvPr>
            <p:ph type="ctrTitle"/>
          </p:nvPr>
        </p:nvSpPr>
        <p:spPr>
          <a:xfrm>
            <a:off x="7229559" y="366108"/>
            <a:ext cx="29456743" cy="3396344"/>
          </a:xfrm>
        </p:spPr>
        <p:txBody>
          <a:bodyPr>
            <a:normAutofit/>
          </a:bodyPr>
          <a:lstStyle/>
          <a:p>
            <a:r>
              <a:rPr lang="en-US" sz="8800" b="1">
                <a:solidFill>
                  <a:srgbClr val="7F1301"/>
                </a:solidFill>
                <a:latin typeface="Times New Roman"/>
                <a:cs typeface="Times New Roman"/>
              </a:rPr>
              <a:t>Effect of Participant Ageism Levels on Mock Juror Perceptions of Elder Maltreatment</a:t>
            </a:r>
            <a:br>
              <a:rPr lang="en-US" sz="8800" b="1">
                <a:latin typeface="Times New Roman" panose="02020603050405020304" pitchFamily="18" charset="0"/>
                <a:cs typeface="Times New Roman" panose="02020603050405020304" pitchFamily="18" charset="0"/>
              </a:rPr>
            </a:br>
            <a:r>
              <a:rPr lang="en-US" sz="6000">
                <a:solidFill>
                  <a:srgbClr val="C00000"/>
                </a:solidFill>
                <a:latin typeface="Times New Roman"/>
                <a:cs typeface="Times New Roman"/>
              </a:rPr>
              <a:t>Samantha M. Kameese, B.S. &amp; </a:t>
            </a:r>
            <a:r>
              <a:rPr lang="en-US" sz="6000" err="1">
                <a:solidFill>
                  <a:srgbClr val="C00000"/>
                </a:solidFill>
                <a:latin typeface="Times New Roman"/>
                <a:cs typeface="Times New Roman"/>
              </a:rPr>
              <a:t>Nesa</a:t>
            </a:r>
            <a:r>
              <a:rPr lang="en-US" sz="6000">
                <a:solidFill>
                  <a:srgbClr val="C00000"/>
                </a:solidFill>
                <a:latin typeface="Times New Roman"/>
                <a:cs typeface="Times New Roman"/>
              </a:rPr>
              <a:t> E. </a:t>
            </a:r>
            <a:r>
              <a:rPr lang="en-US" sz="6000" err="1">
                <a:solidFill>
                  <a:srgbClr val="C00000"/>
                </a:solidFill>
                <a:latin typeface="Times New Roman"/>
                <a:cs typeface="Times New Roman"/>
              </a:rPr>
              <a:t>Wasarhaley</a:t>
            </a:r>
            <a:r>
              <a:rPr lang="en-US" sz="6000">
                <a:solidFill>
                  <a:srgbClr val="C00000"/>
                </a:solidFill>
                <a:latin typeface="Times New Roman"/>
                <a:cs typeface="Times New Roman"/>
              </a:rPr>
              <a:t>, Ph.D.</a:t>
            </a:r>
            <a:endParaRPr lang="en-US" sz="8800" b="1">
              <a:solidFill>
                <a:srgbClr val="C00000"/>
              </a:solidFill>
              <a:latin typeface="Times New Roman"/>
              <a:cs typeface="Times New Roman"/>
            </a:endParaRPr>
          </a:p>
        </p:txBody>
      </p:sp>
      <p:sp>
        <p:nvSpPr>
          <p:cNvPr id="5" name="TextBox 4">
            <a:extLst>
              <a:ext uri="{FF2B5EF4-FFF2-40B4-BE49-F238E27FC236}">
                <a16:creationId xmlns:a16="http://schemas.microsoft.com/office/drawing/2014/main" id="{7D436285-26E6-4D46-A731-604B09B5EB86}"/>
              </a:ext>
            </a:extLst>
          </p:cNvPr>
          <p:cNvSpPr txBox="1"/>
          <p:nvPr/>
        </p:nvSpPr>
        <p:spPr>
          <a:xfrm>
            <a:off x="731014" y="3183533"/>
            <a:ext cx="15218229" cy="24329737"/>
          </a:xfrm>
          <a:prstGeom prst="rect">
            <a:avLst/>
          </a:prstGeom>
          <a:noFill/>
        </p:spPr>
        <p:txBody>
          <a:bodyPr wrap="square" lIns="457200" tIns="457200" rIns="457200" rtlCol="0" anchor="t">
            <a:spAutoFit/>
          </a:bodyPr>
          <a:lstStyle/>
          <a:p>
            <a:pPr algn="ctr" fontAlgn="base"/>
            <a:r>
              <a:rPr lang="en-US" sz="4000" b="1" dirty="0">
                <a:solidFill>
                  <a:srgbClr val="7F1301"/>
                </a:solidFill>
                <a:latin typeface="Times New Roman"/>
                <a:cs typeface="Times New Roman"/>
              </a:rPr>
              <a:t>Introduction</a:t>
            </a:r>
            <a:endParaRPr lang="en-US" sz="4400" b="1" dirty="0">
              <a:solidFill>
                <a:srgbClr val="7F1301"/>
              </a:solidFill>
              <a:latin typeface="Times New Roman"/>
              <a:cs typeface="Times New Roman"/>
            </a:endParaRPr>
          </a:p>
          <a:p>
            <a:pPr algn="just" fontAlgn="base"/>
            <a:r>
              <a:rPr lang="en-US" sz="3600" dirty="0"/>
              <a:t>Elder maltreatment (EM) is the intentional action that causes or risks harm, or the failure to provide necessary care, to an elder</a:t>
            </a:r>
            <a:r>
              <a:rPr lang="en-US" sz="3600" baseline="30000" dirty="0"/>
              <a:t>1</a:t>
            </a:r>
            <a:r>
              <a:rPr lang="en-US" sz="3600" dirty="0"/>
              <a:t>. EM is a serious problem in the U.S., affecting about 1 in 10 individuals over the age of 60</a:t>
            </a:r>
            <a:r>
              <a:rPr lang="en-US" sz="3600" baseline="30000" dirty="0"/>
              <a:t>2</a:t>
            </a:r>
            <a:r>
              <a:rPr lang="en-US" sz="3600" dirty="0"/>
              <a:t>. Elders are typically viewed as warm individuals who lack competence, which may lead them to be subject to paternalistic prejudice in the form of pity</a:t>
            </a:r>
            <a:r>
              <a:rPr lang="en-US" sz="3600" baseline="30000" dirty="0"/>
              <a:t>3</a:t>
            </a:r>
            <a:r>
              <a:rPr lang="en-US" sz="3600" dirty="0"/>
              <a:t>. This contributes to the general devaluing of elders. ​</a:t>
            </a:r>
            <a:endParaRPr lang="en-US" sz="3600" dirty="0">
              <a:cs typeface="Calibri"/>
            </a:endParaRPr>
          </a:p>
          <a:p>
            <a:pPr algn="just"/>
            <a:r>
              <a:rPr lang="en-US" sz="1600" dirty="0">
                <a:cs typeface="Calibri"/>
              </a:rPr>
              <a:t>  </a:t>
            </a:r>
          </a:p>
          <a:p>
            <a:pPr algn="just" fontAlgn="base"/>
            <a:r>
              <a:rPr lang="en-US" sz="3600" dirty="0"/>
              <a:t>Ageism contributes to EM and affects perceptions of such cases. The current research on juror biases within EM trials suggest that participants high in ageism are less likely to render judgments in favor of the victim</a:t>
            </a:r>
            <a:r>
              <a:rPr lang="en-US" sz="3600" baseline="30000" dirty="0"/>
              <a:t>4</a:t>
            </a:r>
            <a:r>
              <a:rPr lang="en-US" sz="3600" dirty="0"/>
              <a:t>. Similarly, when the victim was presented with a cognitive deficit there tended to be lower pro-victim ratings</a:t>
            </a:r>
            <a:r>
              <a:rPr lang="en-US" sz="3600" baseline="30000" dirty="0"/>
              <a:t>5</a:t>
            </a:r>
            <a:r>
              <a:rPr lang="en-US" sz="3600" dirty="0"/>
              <a:t>. Even with these cases of juror perceptions of EM, there has yet to be a study directly comparing perceptions of different types of harm.</a:t>
            </a:r>
            <a:endParaRPr lang="en-US" sz="3600" dirty="0">
              <a:cs typeface="Calibri"/>
            </a:endParaRPr>
          </a:p>
          <a:p>
            <a:pPr algn="just"/>
            <a:r>
              <a:rPr lang="en-US" sz="1600" dirty="0">
                <a:cs typeface="Calibri"/>
              </a:rPr>
              <a:t>    </a:t>
            </a:r>
          </a:p>
          <a:p>
            <a:pPr algn="just" fontAlgn="base"/>
            <a:r>
              <a:rPr lang="en-US" sz="3600" dirty="0"/>
              <a:t>The present study employed an experimental mock juror paradigm to examine perceptions of elder maltreatment and whether participants’ ageism levels, the type of harm, or the victim’s cognitive ability would affect outcomes in a fictional trial. </a:t>
            </a:r>
            <a:endParaRPr lang="en-US" sz="3600" dirty="0">
              <a:cs typeface="Calibri" panose="020F0502020204030204"/>
            </a:endParaRPr>
          </a:p>
          <a:p>
            <a:pPr algn="just"/>
            <a:r>
              <a:rPr lang="en-US" sz="1600" dirty="0">
                <a:cs typeface="Calibri"/>
              </a:rPr>
              <a:t>  </a:t>
            </a:r>
          </a:p>
          <a:p>
            <a:pPr algn="ctr" fontAlgn="base"/>
            <a:r>
              <a:rPr lang="en-US" sz="4000" dirty="0"/>
              <a:t>​</a:t>
            </a:r>
            <a:r>
              <a:rPr lang="en-US" sz="4000" b="1" dirty="0">
                <a:solidFill>
                  <a:srgbClr val="7F1301"/>
                </a:solidFill>
                <a:latin typeface="Times New Roman"/>
                <a:cs typeface="Times New Roman"/>
              </a:rPr>
              <a:t>Methods</a:t>
            </a:r>
            <a:endParaRPr lang="en-US" sz="4000" dirty="0">
              <a:ea typeface="+mn-lt"/>
              <a:cs typeface="+mn-lt"/>
            </a:endParaRPr>
          </a:p>
          <a:p>
            <a:pPr algn="just"/>
            <a:r>
              <a:rPr lang="en-US" sz="3600" b="1" dirty="0">
                <a:ea typeface="+mn-lt"/>
                <a:cs typeface="Arial" panose="020B0604020202020204" pitchFamily="34" charset="0"/>
              </a:rPr>
              <a:t>Participants</a:t>
            </a:r>
            <a:endParaRPr lang="en-US" sz="3600" dirty="0">
              <a:ea typeface="+mn-lt"/>
              <a:cs typeface="Arial" panose="020B0604020202020204" pitchFamily="34" charset="0"/>
            </a:endParaRPr>
          </a:p>
          <a:p>
            <a:pPr algn="just"/>
            <a:r>
              <a:rPr lang="en-US" sz="3600" dirty="0">
                <a:ea typeface="+mn-lt"/>
                <a:cs typeface="Arial"/>
              </a:rPr>
              <a:t>255 U.S. Citizens (60% female) recruited vis Mechanical Turk (</a:t>
            </a:r>
            <a:r>
              <a:rPr lang="en-US" sz="3600" dirty="0" err="1">
                <a:ea typeface="+mn-lt"/>
                <a:cs typeface="Arial"/>
              </a:rPr>
              <a:t>MTurk</a:t>
            </a:r>
            <a:r>
              <a:rPr lang="en-US" sz="3600" dirty="0">
                <a:ea typeface="+mn-lt"/>
                <a:cs typeface="Arial"/>
              </a:rPr>
              <a:t>); 18 to 70 years of age; mean age of 39.1 (</a:t>
            </a:r>
            <a:r>
              <a:rPr lang="en-US" sz="3600" i="1" dirty="0">
                <a:ea typeface="+mn-lt"/>
                <a:cs typeface="Arial"/>
              </a:rPr>
              <a:t>SD</a:t>
            </a:r>
            <a:r>
              <a:rPr lang="en-US" sz="3600" dirty="0">
                <a:ea typeface="+mn-lt"/>
                <a:cs typeface="Arial"/>
              </a:rPr>
              <a:t>=11.5).</a:t>
            </a:r>
          </a:p>
          <a:p>
            <a:pPr algn="just"/>
            <a:endParaRPr lang="en-US" sz="1600" dirty="0">
              <a:ea typeface="+mn-lt"/>
              <a:cs typeface="Arial" panose="020B0604020202020204" pitchFamily="34" charset="0"/>
            </a:endParaRPr>
          </a:p>
          <a:p>
            <a:pPr algn="just"/>
            <a:r>
              <a:rPr lang="en-US" sz="3600" b="1" dirty="0">
                <a:ea typeface="+mn-lt"/>
                <a:cs typeface="Arial" panose="020B0604020202020204" pitchFamily="34" charset="0"/>
              </a:rPr>
              <a:t>Materials</a:t>
            </a:r>
            <a:endParaRPr lang="en-US" sz="3600" dirty="0">
              <a:ea typeface="+mn-lt"/>
              <a:cs typeface="Arial" panose="020B0604020202020204" pitchFamily="34" charset="0"/>
            </a:endParaRPr>
          </a:p>
          <a:p>
            <a:pPr algn="just"/>
            <a:r>
              <a:rPr lang="en-US" sz="3600" i="1" dirty="0">
                <a:ea typeface="+mn-lt"/>
                <a:cs typeface="Arial"/>
              </a:rPr>
              <a:t>Trial summary.</a:t>
            </a:r>
            <a:r>
              <a:rPr lang="en-US" sz="3600" dirty="0">
                <a:ea typeface="+mn-lt"/>
                <a:cs typeface="Arial"/>
              </a:rPr>
              <a:t> Participants read a fictional summary of an EM trial in which the defendant either neglected or physically  abused the victim in her assisted living facility. The victim was described as cognitively healthy or having Alzheimer's disease. The trial summary stated the defendant was being charged with recklessly committing abuse, neglect, or mistreatment upon an elder or person with disability.</a:t>
            </a:r>
          </a:p>
          <a:p>
            <a:pPr algn="just"/>
            <a:r>
              <a:rPr lang="en-US" sz="1600" dirty="0">
                <a:ea typeface="+mn-lt"/>
                <a:cs typeface="Arial" panose="020B0604020202020204" pitchFamily="34" charset="0"/>
              </a:rPr>
              <a:t>  </a:t>
            </a:r>
          </a:p>
          <a:p>
            <a:pPr algn="just"/>
            <a:r>
              <a:rPr lang="en-US" sz="3600" i="1" dirty="0">
                <a:ea typeface="+mn-lt"/>
                <a:cs typeface="Arial" panose="020B0604020202020204" pitchFamily="34" charset="0"/>
              </a:rPr>
              <a:t>Trial questionnaire.</a:t>
            </a:r>
            <a:r>
              <a:rPr lang="en-US" sz="3600" dirty="0">
                <a:ea typeface="+mn-lt"/>
                <a:cs typeface="Arial" panose="020B0604020202020204" pitchFamily="34" charset="0"/>
              </a:rPr>
              <a:t> Participants rendered their verdict, </a:t>
            </a:r>
            <a:r>
              <a:rPr lang="en-US" sz="3600" i="1" dirty="0">
                <a:ea typeface="+mn-lt"/>
                <a:cs typeface="Arial" panose="020B0604020202020204" pitchFamily="34" charset="0"/>
              </a:rPr>
              <a:t>guilty</a:t>
            </a:r>
            <a:r>
              <a:rPr lang="en-US" sz="3600" dirty="0">
                <a:ea typeface="+mn-lt"/>
                <a:cs typeface="Arial" panose="020B0604020202020204" pitchFamily="34" charset="0"/>
              </a:rPr>
              <a:t> or </a:t>
            </a:r>
            <a:r>
              <a:rPr lang="en-US" sz="3600" i="1" dirty="0">
                <a:ea typeface="+mn-lt"/>
                <a:cs typeface="Arial" panose="020B0604020202020204" pitchFamily="34" charset="0"/>
              </a:rPr>
              <a:t>not guilty</a:t>
            </a:r>
            <a:r>
              <a:rPr lang="en-US" sz="3600" dirty="0">
                <a:ea typeface="+mn-lt"/>
                <a:cs typeface="Arial" panose="020B0604020202020204" pitchFamily="34" charset="0"/>
              </a:rPr>
              <a:t>, and rated various aspects of the trial (e.g., victim/defendant credibility). Participants also gave reasons as to why they chose their verdict.</a:t>
            </a:r>
          </a:p>
          <a:p>
            <a:pPr algn="just"/>
            <a:r>
              <a:rPr lang="en-US" sz="1600" dirty="0">
                <a:ea typeface="+mn-lt"/>
                <a:cs typeface="Arial" panose="020B0604020202020204" pitchFamily="34" charset="0"/>
              </a:rPr>
              <a:t>  </a:t>
            </a:r>
          </a:p>
          <a:p>
            <a:pPr algn="just"/>
            <a:r>
              <a:rPr lang="en-US" sz="3600" i="1" dirty="0" err="1">
                <a:ea typeface="+mn-lt"/>
                <a:cs typeface="Arial"/>
              </a:rPr>
              <a:t>Fraboni</a:t>
            </a:r>
            <a:r>
              <a:rPr lang="en-US" sz="3600" i="1" dirty="0">
                <a:ea typeface="+mn-lt"/>
                <a:cs typeface="Arial"/>
              </a:rPr>
              <a:t> Scale of Ageism</a:t>
            </a:r>
            <a:r>
              <a:rPr lang="en-US" sz="3600" i="1" baseline="30000" dirty="0">
                <a:ea typeface="+mn-lt"/>
                <a:cs typeface="Arial"/>
              </a:rPr>
              <a:t>6</a:t>
            </a:r>
            <a:r>
              <a:rPr lang="en-US" sz="3600" i="1" dirty="0">
                <a:ea typeface="+mn-lt"/>
                <a:cs typeface="Arial"/>
              </a:rPr>
              <a:t>.</a:t>
            </a:r>
            <a:r>
              <a:rPr lang="en-US" sz="3600" dirty="0">
                <a:ea typeface="+mn-lt"/>
                <a:cs typeface="Arial"/>
              </a:rPr>
              <a:t> Participants rated how much they agreed with statements about older adults (e.g., “Many old people just live in the past”) on a scale of 1 (</a:t>
            </a:r>
            <a:r>
              <a:rPr lang="en-US" sz="3600" i="1" dirty="0">
                <a:ea typeface="+mn-lt"/>
                <a:cs typeface="Arial"/>
              </a:rPr>
              <a:t>strongly agree</a:t>
            </a:r>
            <a:r>
              <a:rPr lang="en-US" sz="3600" dirty="0">
                <a:ea typeface="+mn-lt"/>
                <a:cs typeface="Arial"/>
              </a:rPr>
              <a:t>) to 4 (</a:t>
            </a:r>
            <a:r>
              <a:rPr lang="en-US" sz="3600" i="1" dirty="0">
                <a:ea typeface="+mn-lt"/>
                <a:cs typeface="Arial"/>
              </a:rPr>
              <a:t>strongly disagree</a:t>
            </a:r>
            <a:r>
              <a:rPr lang="en-US" sz="3600" dirty="0">
                <a:ea typeface="+mn-lt"/>
                <a:cs typeface="Arial"/>
              </a:rPr>
              <a:t>). </a:t>
            </a:r>
            <a:endParaRPr lang="en-US" sz="1600" dirty="0">
              <a:ea typeface="+mn-lt"/>
              <a:cs typeface="Arial"/>
            </a:endParaRPr>
          </a:p>
          <a:p>
            <a:pPr algn="just"/>
            <a:r>
              <a:rPr lang="en-US" sz="1600" dirty="0">
                <a:ea typeface="+mn-lt"/>
                <a:cs typeface="Arial" panose="020B0604020202020204" pitchFamily="34" charset="0"/>
              </a:rPr>
              <a:t>  </a:t>
            </a:r>
          </a:p>
          <a:p>
            <a:pPr algn="just"/>
            <a:r>
              <a:rPr lang="en-US" sz="3600" b="1" dirty="0">
                <a:ea typeface="+mn-lt"/>
                <a:cs typeface="Arial" panose="020B0604020202020204" pitchFamily="34" charset="0"/>
              </a:rPr>
              <a:t>Procedure</a:t>
            </a:r>
            <a:r>
              <a:rPr lang="en-US" sz="3600" dirty="0">
                <a:ea typeface="+mn-lt"/>
                <a:cs typeface="Arial" panose="020B0604020202020204" pitchFamily="34" charset="0"/>
              </a:rPr>
              <a:t> </a:t>
            </a:r>
          </a:p>
          <a:p>
            <a:pPr algn="just"/>
            <a:r>
              <a:rPr lang="en-US" sz="3600" dirty="0">
                <a:ea typeface="+mn-lt"/>
                <a:cs typeface="Arial" panose="020B0604020202020204" pitchFamily="34" charset="0"/>
              </a:rPr>
              <a:t>Participants were recruited via </a:t>
            </a:r>
            <a:r>
              <a:rPr lang="en-US" sz="3600" dirty="0" err="1">
                <a:ea typeface="+mn-lt"/>
                <a:cs typeface="Arial" panose="020B0604020202020204" pitchFamily="34" charset="0"/>
              </a:rPr>
              <a:t>MTurk</a:t>
            </a:r>
            <a:r>
              <a:rPr lang="en-US" sz="3600" dirty="0">
                <a:ea typeface="+mn-lt"/>
                <a:cs typeface="Arial" panose="020B0604020202020204" pitchFamily="34" charset="0"/>
              </a:rPr>
              <a:t> and completed the study online in </a:t>
            </a:r>
            <a:r>
              <a:rPr lang="en-US" sz="3600" dirty="0" err="1">
                <a:ea typeface="+mn-lt"/>
                <a:cs typeface="Arial" panose="020B0604020202020204" pitchFamily="34" charset="0"/>
              </a:rPr>
              <a:t>Qualtrics.com</a:t>
            </a:r>
            <a:r>
              <a:rPr lang="en-US" sz="3600" dirty="0">
                <a:ea typeface="+mn-lt"/>
                <a:cs typeface="Arial" panose="020B0604020202020204" pitchFamily="34" charset="0"/>
              </a:rPr>
              <a:t>. They answered a demographics questionnaire, were randomly assigned to read the physical abuse or neglect trial summary, then completed the trial questionnaire.</a:t>
            </a:r>
            <a:endParaRPr lang="en-US" dirty="0">
              <a:ea typeface="+mn-lt"/>
              <a:cs typeface="Arial" panose="020B0604020202020204" pitchFamily="34" charset="0"/>
            </a:endParaRPr>
          </a:p>
        </p:txBody>
      </p:sp>
      <p:sp>
        <p:nvSpPr>
          <p:cNvPr id="7" name="TextBox 6">
            <a:extLst>
              <a:ext uri="{FF2B5EF4-FFF2-40B4-BE49-F238E27FC236}">
                <a16:creationId xmlns:a16="http://schemas.microsoft.com/office/drawing/2014/main" id="{77F3433B-8663-4612-A2A0-8BCA1F8FCE1B}"/>
              </a:ext>
            </a:extLst>
          </p:cNvPr>
          <p:cNvSpPr txBox="1"/>
          <p:nvPr/>
        </p:nvSpPr>
        <p:spPr>
          <a:xfrm>
            <a:off x="30399381" y="22167588"/>
            <a:ext cx="12578653" cy="56117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solidFill>
                  <a:srgbClr val="7F1301"/>
                </a:solidFill>
                <a:latin typeface="Times New Roman"/>
                <a:cs typeface="Times New Roman"/>
              </a:rPr>
              <a:t>References</a:t>
            </a:r>
            <a:endParaRPr lang="en-US" b="1">
              <a:cs typeface="Calibri" panose="020F0502020204030204"/>
            </a:endParaRPr>
          </a:p>
          <a:p>
            <a:pPr algn="just"/>
            <a:r>
              <a:rPr lang="en-US" sz="2000" baseline="30000">
                <a:latin typeface="Arial"/>
                <a:cs typeface="Arial"/>
              </a:rPr>
              <a:t>1</a:t>
            </a:r>
            <a:r>
              <a:rPr lang="en-US" sz="2400">
                <a:latin typeface="Times New Roman"/>
                <a:cs typeface="Arial"/>
              </a:rPr>
              <a:t>Bonnie, R. J. &amp; Wallace, R. B. (Eds., 2003). </a:t>
            </a:r>
            <a:r>
              <a:rPr lang="en-US" sz="2400" i="1">
                <a:latin typeface="Times New Roman"/>
                <a:cs typeface="Arial"/>
              </a:rPr>
              <a:t>Elder Mistreatment: Abuse, Neglect, and Exploitation in an Aging Population.</a:t>
            </a:r>
            <a:r>
              <a:rPr lang="en-US" sz="2400">
                <a:latin typeface="Times New Roman"/>
                <a:cs typeface="Arial"/>
              </a:rPr>
              <a:t> Washington, D.C.: National Academies Press.</a:t>
            </a:r>
            <a:endParaRPr lang="en-US" sz="2400">
              <a:latin typeface="Times New Roman"/>
              <a:ea typeface="+mn-lt"/>
              <a:cs typeface="+mn-lt"/>
            </a:endParaRPr>
          </a:p>
          <a:p>
            <a:pPr algn="just"/>
            <a:r>
              <a:rPr lang="en-US" sz="2400" baseline="30000">
                <a:latin typeface="Times New Roman"/>
                <a:cs typeface="Arial"/>
              </a:rPr>
              <a:t>2 </a:t>
            </a:r>
            <a:r>
              <a:rPr lang="en-US" sz="2400" err="1">
                <a:latin typeface="Times New Roman"/>
                <a:cs typeface="Arial"/>
              </a:rPr>
              <a:t>Lachs</a:t>
            </a:r>
            <a:r>
              <a:rPr lang="en-US" sz="2400">
                <a:latin typeface="Times New Roman"/>
                <a:cs typeface="Arial"/>
              </a:rPr>
              <a:t>, M., &amp; Pillemer, K. (2015). Elder abuse. </a:t>
            </a:r>
            <a:r>
              <a:rPr lang="en-US" sz="2400" i="1">
                <a:latin typeface="Times New Roman"/>
                <a:cs typeface="Arial"/>
              </a:rPr>
              <a:t>New England Journal of Medicine, 373,</a:t>
            </a:r>
            <a:r>
              <a:rPr lang="en-US" sz="2400">
                <a:latin typeface="Times New Roman"/>
                <a:cs typeface="Arial"/>
              </a:rPr>
              <a:t> 1947-56. </a:t>
            </a:r>
            <a:endParaRPr lang="en-US" sz="2400">
              <a:latin typeface="Times New Roman"/>
              <a:ea typeface="+mn-lt"/>
              <a:cs typeface="+mn-lt"/>
            </a:endParaRPr>
          </a:p>
          <a:p>
            <a:pPr algn="just"/>
            <a:r>
              <a:rPr lang="en-US" sz="2400" baseline="30000">
                <a:latin typeface="Times New Roman"/>
                <a:cs typeface="Arial"/>
              </a:rPr>
              <a:t>3</a:t>
            </a:r>
            <a:r>
              <a:rPr lang="en-US" sz="2400">
                <a:latin typeface="Times New Roman"/>
                <a:cs typeface="Arial"/>
              </a:rPr>
              <a:t>Fiske, S. T., Cuddy, A. C., Glick, P., &amp; Xu, J. (2002). A model of (often mixed) stereotype content: Competence and warmth respectively follow from perceived status and competition. </a:t>
            </a:r>
            <a:r>
              <a:rPr lang="en-US" sz="2400" i="1">
                <a:latin typeface="Times New Roman"/>
                <a:cs typeface="Arial"/>
              </a:rPr>
              <a:t>Journal of Personality and Social Psychology</a:t>
            </a:r>
            <a:r>
              <a:rPr lang="en-US" sz="2400">
                <a:latin typeface="Times New Roman"/>
                <a:cs typeface="Arial"/>
              </a:rPr>
              <a:t>, </a:t>
            </a:r>
            <a:r>
              <a:rPr lang="en-US" sz="2400" i="1">
                <a:latin typeface="Times New Roman"/>
                <a:cs typeface="Arial"/>
              </a:rPr>
              <a:t>82</a:t>
            </a:r>
            <a:r>
              <a:rPr lang="en-US" sz="2400">
                <a:latin typeface="Times New Roman"/>
                <a:cs typeface="Arial"/>
              </a:rPr>
              <a:t>(6), 878-902.</a:t>
            </a:r>
          </a:p>
          <a:p>
            <a:pPr algn="just"/>
            <a:r>
              <a:rPr lang="en-US" sz="2400" baseline="30000">
                <a:latin typeface="Times New Roman"/>
                <a:cs typeface="Calibri"/>
              </a:rPr>
              <a:t>4</a:t>
            </a:r>
            <a:r>
              <a:rPr lang="en-US" sz="2400">
                <a:latin typeface="Times New Roman"/>
                <a:cs typeface="Calibri"/>
              </a:rPr>
              <a:t>Wasarhaley</a:t>
            </a:r>
            <a:r>
              <a:rPr lang="en-US" sz="2400">
                <a:latin typeface="Times New Roman"/>
                <a:ea typeface="+mn-lt"/>
                <a:cs typeface="+mn-lt"/>
              </a:rPr>
              <a:t>, N. E. &amp; Golding, J. M. (2017). Ageism in the courtroom: Mock juror perceptions of elder neglect. </a:t>
            </a:r>
            <a:r>
              <a:rPr lang="en-US" sz="2400" i="1">
                <a:latin typeface="Times New Roman"/>
                <a:ea typeface="+mn-lt"/>
                <a:cs typeface="+mn-lt"/>
              </a:rPr>
              <a:t>Psychology, Crime &amp; Law, 23(9),</a:t>
            </a:r>
            <a:r>
              <a:rPr lang="en-US" sz="2400">
                <a:latin typeface="Times New Roman"/>
                <a:ea typeface="+mn-lt"/>
                <a:cs typeface="+mn-lt"/>
              </a:rPr>
              <a:t> 874-898.</a:t>
            </a:r>
          </a:p>
          <a:p>
            <a:pPr algn="just"/>
            <a:r>
              <a:rPr lang="en-US" sz="2400" baseline="30000">
                <a:latin typeface="Times New Roman"/>
                <a:ea typeface="+mn-lt"/>
                <a:cs typeface="+mn-lt"/>
              </a:rPr>
              <a:t>5</a:t>
            </a:r>
            <a:r>
              <a:rPr lang="en-US" sz="2400">
                <a:latin typeface="Times New Roman"/>
                <a:ea typeface="+mn-lt"/>
                <a:cs typeface="+mn-lt"/>
              </a:rPr>
              <a:t>Golding J. G., Hodell, E. C., Dunlap, E. E., </a:t>
            </a:r>
            <a:r>
              <a:rPr lang="en-US" sz="2400" err="1">
                <a:latin typeface="Times New Roman"/>
                <a:ea typeface="+mn-lt"/>
                <a:cs typeface="+mn-lt"/>
              </a:rPr>
              <a:t>Wasarhaley</a:t>
            </a:r>
            <a:r>
              <a:rPr lang="en-US" sz="2400">
                <a:latin typeface="Times New Roman"/>
                <a:ea typeface="+mn-lt"/>
                <a:cs typeface="+mn-lt"/>
              </a:rPr>
              <a:t>, N. E., &amp; Keller, P. S. (2013). When a son steals money from his mother: Courtroom perceptions of elder financial exploitation.</a:t>
            </a:r>
            <a:r>
              <a:rPr lang="en-US" sz="2400" i="1">
                <a:latin typeface="Times New Roman"/>
                <a:ea typeface="+mn-lt"/>
                <a:cs typeface="+mn-lt"/>
              </a:rPr>
              <a:t> Journal of Elder Abuse &amp; Neglect, 25</a:t>
            </a:r>
            <a:r>
              <a:rPr lang="en-US" sz="2400">
                <a:latin typeface="Times New Roman"/>
                <a:ea typeface="+mn-lt"/>
                <a:cs typeface="+mn-lt"/>
              </a:rPr>
              <a:t>(2), 126-148.</a:t>
            </a:r>
          </a:p>
          <a:p>
            <a:pPr algn="just"/>
            <a:r>
              <a:rPr lang="en-US" sz="2400" baseline="30000">
                <a:latin typeface="Times New Roman"/>
                <a:ea typeface="+mn-lt"/>
                <a:cs typeface="+mn-lt"/>
              </a:rPr>
              <a:t>6</a:t>
            </a:r>
            <a:r>
              <a:rPr lang="en-US" sz="2400">
                <a:latin typeface="Times New Roman"/>
                <a:ea typeface="+mn-lt"/>
                <a:cs typeface="+mn-lt"/>
              </a:rPr>
              <a:t>Fraboni, M., </a:t>
            </a:r>
            <a:r>
              <a:rPr lang="en-US" sz="2400" err="1">
                <a:latin typeface="Times New Roman"/>
                <a:ea typeface="+mn-lt"/>
                <a:cs typeface="+mn-lt"/>
              </a:rPr>
              <a:t>Saltstone</a:t>
            </a:r>
            <a:r>
              <a:rPr lang="en-US" sz="2400">
                <a:latin typeface="Times New Roman"/>
                <a:ea typeface="+mn-lt"/>
                <a:cs typeface="+mn-lt"/>
              </a:rPr>
              <a:t> R., &amp; Hughes, S. (1990). The </a:t>
            </a:r>
            <a:r>
              <a:rPr lang="en-US" sz="2400" err="1">
                <a:latin typeface="Times New Roman"/>
                <a:ea typeface="+mn-lt"/>
                <a:cs typeface="+mn-lt"/>
              </a:rPr>
              <a:t>Fraboni</a:t>
            </a:r>
            <a:r>
              <a:rPr lang="en-US" sz="2400">
                <a:latin typeface="Times New Roman"/>
                <a:ea typeface="+mn-lt"/>
                <a:cs typeface="+mn-lt"/>
              </a:rPr>
              <a:t> Scale of Ageism (FSA): An attempt at a more precise measure of ageism.</a:t>
            </a:r>
            <a:r>
              <a:rPr lang="en-US" sz="2400" i="1">
                <a:latin typeface="Times New Roman"/>
                <a:ea typeface="+mn-lt"/>
                <a:cs typeface="+mn-lt"/>
              </a:rPr>
              <a:t> Canadian Journal on Aging, 9</a:t>
            </a:r>
            <a:r>
              <a:rPr lang="en-US" sz="2400">
                <a:latin typeface="Times New Roman"/>
                <a:ea typeface="+mn-lt"/>
                <a:cs typeface="+mn-lt"/>
              </a:rPr>
              <a:t>(1), 56-66.</a:t>
            </a:r>
          </a:p>
        </p:txBody>
      </p:sp>
      <p:graphicFrame>
        <p:nvGraphicFramePr>
          <p:cNvPr id="9" name="Table 8">
            <a:extLst>
              <a:ext uri="{FF2B5EF4-FFF2-40B4-BE49-F238E27FC236}">
                <a16:creationId xmlns:a16="http://schemas.microsoft.com/office/drawing/2014/main" id="{A4DD851C-4B4C-4007-A8DE-526E6E9842BB}"/>
              </a:ext>
            </a:extLst>
          </p:cNvPr>
          <p:cNvGraphicFramePr>
            <a:graphicFrameLocks noGrp="1"/>
          </p:cNvGraphicFramePr>
          <p:nvPr>
            <p:extLst>
              <p:ext uri="{D42A27DB-BD31-4B8C-83A1-F6EECF244321}">
                <p14:modId xmlns:p14="http://schemas.microsoft.com/office/powerpoint/2010/main" val="2906918468"/>
              </p:ext>
            </p:extLst>
          </p:nvPr>
        </p:nvGraphicFramePr>
        <p:xfrm>
          <a:off x="16398811" y="4729622"/>
          <a:ext cx="12629126" cy="4934492"/>
        </p:xfrm>
        <a:graphic>
          <a:graphicData uri="http://schemas.openxmlformats.org/drawingml/2006/table">
            <a:tbl>
              <a:tblPr firstRow="1" bandRow="1">
                <a:tableStyleId>{21E4AEA4-8DFA-4A89-87EB-49C32662AFE0}</a:tableStyleId>
              </a:tblPr>
              <a:tblGrid>
                <a:gridCol w="5029023">
                  <a:extLst>
                    <a:ext uri="{9D8B030D-6E8A-4147-A177-3AD203B41FA5}">
                      <a16:colId xmlns:a16="http://schemas.microsoft.com/office/drawing/2014/main" val="2426834516"/>
                    </a:ext>
                  </a:extLst>
                </a:gridCol>
                <a:gridCol w="2608991">
                  <a:extLst>
                    <a:ext uri="{9D8B030D-6E8A-4147-A177-3AD203B41FA5}">
                      <a16:colId xmlns:a16="http://schemas.microsoft.com/office/drawing/2014/main" val="858391264"/>
                    </a:ext>
                  </a:extLst>
                </a:gridCol>
                <a:gridCol w="2382121">
                  <a:extLst>
                    <a:ext uri="{9D8B030D-6E8A-4147-A177-3AD203B41FA5}">
                      <a16:colId xmlns:a16="http://schemas.microsoft.com/office/drawing/2014/main" val="3922300849"/>
                    </a:ext>
                  </a:extLst>
                </a:gridCol>
                <a:gridCol w="2608991">
                  <a:extLst>
                    <a:ext uri="{9D8B030D-6E8A-4147-A177-3AD203B41FA5}">
                      <a16:colId xmlns:a16="http://schemas.microsoft.com/office/drawing/2014/main" val="1009742803"/>
                    </a:ext>
                  </a:extLst>
                </a:gridCol>
              </a:tblGrid>
              <a:tr h="633229">
                <a:tc>
                  <a:txBody>
                    <a:bodyPr/>
                    <a:lstStyle/>
                    <a:p>
                      <a:r>
                        <a:rPr lang="en-US" sz="4000"/>
                        <a:t>Rating</a:t>
                      </a:r>
                    </a:p>
                  </a:txBody>
                  <a:tcPr anchor="ctr">
                    <a:solidFill>
                      <a:srgbClr val="7F1301"/>
                    </a:solidFill>
                  </a:tcPr>
                </a:tc>
                <a:tc>
                  <a:txBody>
                    <a:bodyPr/>
                    <a:lstStyle/>
                    <a:p>
                      <a:pPr lvl="0" algn="ctr">
                        <a:lnSpc>
                          <a:spcPct val="100000"/>
                        </a:lnSpc>
                        <a:spcBef>
                          <a:spcPts val="0"/>
                        </a:spcBef>
                        <a:spcAft>
                          <a:spcPts val="0"/>
                        </a:spcAft>
                        <a:buNone/>
                      </a:pPr>
                      <a:r>
                        <a:rPr lang="en-US" sz="4000" b="1" i="1" u="none" strike="noStrike" noProof="0">
                          <a:latin typeface="Calibri"/>
                        </a:rPr>
                        <a:t>β</a:t>
                      </a:r>
                      <a:endParaRPr lang="en-US"/>
                    </a:p>
                  </a:txBody>
                  <a:tcPr anchor="ctr">
                    <a:solidFill>
                      <a:srgbClr val="7F1301"/>
                    </a:solidFill>
                  </a:tcPr>
                </a:tc>
                <a:tc>
                  <a:txBody>
                    <a:bodyPr/>
                    <a:lstStyle/>
                    <a:p>
                      <a:pPr algn="ctr"/>
                      <a:r>
                        <a:rPr lang="en-US" sz="4000" i="1"/>
                        <a:t>t</a:t>
                      </a:r>
                    </a:p>
                  </a:txBody>
                  <a:tcPr anchor="ctr">
                    <a:solidFill>
                      <a:srgbClr val="7F1301"/>
                    </a:solidFill>
                  </a:tcPr>
                </a:tc>
                <a:tc>
                  <a:txBody>
                    <a:bodyPr/>
                    <a:lstStyle/>
                    <a:p>
                      <a:pPr lvl="0" algn="ctr">
                        <a:buNone/>
                      </a:pPr>
                      <a:r>
                        <a:rPr lang="en-US" sz="4000" i="1"/>
                        <a:t>p</a:t>
                      </a:r>
                    </a:p>
                  </a:txBody>
                  <a:tcPr anchor="ctr">
                    <a:solidFill>
                      <a:srgbClr val="7F1301"/>
                    </a:solidFill>
                  </a:tcPr>
                </a:tc>
                <a:extLst>
                  <a:ext uri="{0D108BD9-81ED-4DB2-BD59-A6C34878D82A}">
                    <a16:rowId xmlns:a16="http://schemas.microsoft.com/office/drawing/2014/main" val="143172231"/>
                  </a:ext>
                </a:extLst>
              </a:tr>
              <a:tr h="633229">
                <a:tc>
                  <a:txBody>
                    <a:bodyPr/>
                    <a:lstStyle/>
                    <a:p>
                      <a:r>
                        <a:rPr lang="en-US" sz="4000"/>
                        <a:t>Victim Credibility</a:t>
                      </a:r>
                    </a:p>
                  </a:txBody>
                  <a:tcPr anchor="ctr"/>
                </a:tc>
                <a:tc>
                  <a:txBody>
                    <a:bodyPr/>
                    <a:lstStyle/>
                    <a:p>
                      <a:pPr algn="ctr"/>
                      <a:r>
                        <a:rPr lang="en-US" sz="4000"/>
                        <a:t>-0.257</a:t>
                      </a:r>
                    </a:p>
                  </a:txBody>
                  <a:tcPr anchor="ctr"/>
                </a:tc>
                <a:tc>
                  <a:txBody>
                    <a:bodyPr/>
                    <a:lstStyle/>
                    <a:p>
                      <a:pPr algn="ctr"/>
                      <a:r>
                        <a:rPr lang="en-US" sz="4000"/>
                        <a:t>-4.226</a:t>
                      </a:r>
                    </a:p>
                  </a:txBody>
                  <a:tcPr anchor="ctr"/>
                </a:tc>
                <a:tc>
                  <a:txBody>
                    <a:bodyPr/>
                    <a:lstStyle/>
                    <a:p>
                      <a:pPr algn="ctr"/>
                      <a:r>
                        <a:rPr lang="en-US" sz="4000" b="1"/>
                        <a:t>&lt; 0.001</a:t>
                      </a:r>
                    </a:p>
                  </a:txBody>
                  <a:tcPr anchor="ctr"/>
                </a:tc>
                <a:extLst>
                  <a:ext uri="{0D108BD9-81ED-4DB2-BD59-A6C34878D82A}">
                    <a16:rowId xmlns:a16="http://schemas.microsoft.com/office/drawing/2014/main" val="1580271616"/>
                  </a:ext>
                </a:extLst>
              </a:tr>
              <a:tr h="633229">
                <a:tc>
                  <a:txBody>
                    <a:bodyPr/>
                    <a:lstStyle/>
                    <a:p>
                      <a:r>
                        <a:rPr lang="en-US" sz="4000"/>
                        <a:t>Victim Blame</a:t>
                      </a:r>
                    </a:p>
                  </a:txBody>
                  <a:tcPr anchor="ctr"/>
                </a:tc>
                <a:tc>
                  <a:txBody>
                    <a:bodyPr/>
                    <a:lstStyle/>
                    <a:p>
                      <a:pPr algn="ctr"/>
                      <a:r>
                        <a:rPr lang="en-US" sz="4000"/>
                        <a:t>0.368</a:t>
                      </a:r>
                    </a:p>
                  </a:txBody>
                  <a:tcPr anchor="ctr"/>
                </a:tc>
                <a:tc>
                  <a:txBody>
                    <a:bodyPr/>
                    <a:lstStyle/>
                    <a:p>
                      <a:pPr algn="ctr"/>
                      <a:r>
                        <a:rPr lang="en-US" sz="4000"/>
                        <a:t>6.277</a:t>
                      </a:r>
                    </a:p>
                  </a:txBody>
                  <a:tcPr anchor="ctr"/>
                </a:tc>
                <a:tc>
                  <a:txBody>
                    <a:bodyPr/>
                    <a:lstStyle/>
                    <a:p>
                      <a:pPr algn="ctr"/>
                      <a:r>
                        <a:rPr lang="en-US" sz="4000" b="1"/>
                        <a:t>&lt; 0.001</a:t>
                      </a:r>
                    </a:p>
                  </a:txBody>
                  <a:tcPr anchor="ctr"/>
                </a:tc>
                <a:extLst>
                  <a:ext uri="{0D108BD9-81ED-4DB2-BD59-A6C34878D82A}">
                    <a16:rowId xmlns:a16="http://schemas.microsoft.com/office/drawing/2014/main" val="2484779470"/>
                  </a:ext>
                </a:extLst>
              </a:tr>
              <a:tr h="633229">
                <a:tc>
                  <a:txBody>
                    <a:bodyPr/>
                    <a:lstStyle/>
                    <a:p>
                      <a:r>
                        <a:rPr lang="en-US" sz="4000"/>
                        <a:t>Victim Memory</a:t>
                      </a:r>
                    </a:p>
                  </a:txBody>
                  <a:tcPr anchor="ctr"/>
                </a:tc>
                <a:tc>
                  <a:txBody>
                    <a:bodyPr/>
                    <a:lstStyle/>
                    <a:p>
                      <a:pPr algn="ctr"/>
                      <a:r>
                        <a:rPr lang="en-US" sz="4000"/>
                        <a:t>-0.158</a:t>
                      </a:r>
                    </a:p>
                  </a:txBody>
                  <a:tcPr anchor="ctr"/>
                </a:tc>
                <a:tc>
                  <a:txBody>
                    <a:bodyPr/>
                    <a:lstStyle/>
                    <a:p>
                      <a:pPr algn="ctr"/>
                      <a:r>
                        <a:rPr lang="en-US" sz="4000"/>
                        <a:t>-2.535</a:t>
                      </a:r>
                    </a:p>
                  </a:txBody>
                  <a:tcPr anchor="ctr"/>
                </a:tc>
                <a:tc>
                  <a:txBody>
                    <a:bodyPr/>
                    <a:lstStyle/>
                    <a:p>
                      <a:pPr algn="ctr"/>
                      <a:r>
                        <a:rPr lang="en-US" sz="4000" b="1"/>
                        <a:t>0.012</a:t>
                      </a:r>
                    </a:p>
                  </a:txBody>
                  <a:tcPr anchor="ctr"/>
                </a:tc>
                <a:extLst>
                  <a:ext uri="{0D108BD9-81ED-4DB2-BD59-A6C34878D82A}">
                    <a16:rowId xmlns:a16="http://schemas.microsoft.com/office/drawing/2014/main" val="668202634"/>
                  </a:ext>
                </a:extLst>
              </a:tr>
              <a:tr h="714646">
                <a:tc>
                  <a:txBody>
                    <a:bodyPr/>
                    <a:lstStyle/>
                    <a:p>
                      <a:r>
                        <a:rPr lang="en-US" sz="4000"/>
                        <a:t>Defendant Credibility</a:t>
                      </a:r>
                    </a:p>
                  </a:txBody>
                  <a:tcPr anchor="ctr"/>
                </a:tc>
                <a:tc>
                  <a:txBody>
                    <a:bodyPr/>
                    <a:lstStyle/>
                    <a:p>
                      <a:pPr algn="ctr"/>
                      <a:r>
                        <a:rPr lang="en-US" sz="4000"/>
                        <a:t>0.148</a:t>
                      </a:r>
                    </a:p>
                  </a:txBody>
                  <a:tcPr anchor="ctr"/>
                </a:tc>
                <a:tc>
                  <a:txBody>
                    <a:bodyPr/>
                    <a:lstStyle/>
                    <a:p>
                      <a:pPr algn="ctr"/>
                      <a:r>
                        <a:rPr lang="en-US" sz="4000"/>
                        <a:t>2.368</a:t>
                      </a:r>
                    </a:p>
                  </a:txBody>
                  <a:tcPr anchor="ctr"/>
                </a:tc>
                <a:tc>
                  <a:txBody>
                    <a:bodyPr/>
                    <a:lstStyle/>
                    <a:p>
                      <a:pPr algn="ctr"/>
                      <a:r>
                        <a:rPr lang="en-US" sz="4000" b="1"/>
                        <a:t>0.019</a:t>
                      </a:r>
                    </a:p>
                  </a:txBody>
                  <a:tcPr anchor="ctr"/>
                </a:tc>
                <a:extLst>
                  <a:ext uri="{0D108BD9-81ED-4DB2-BD59-A6C34878D82A}">
                    <a16:rowId xmlns:a16="http://schemas.microsoft.com/office/drawing/2014/main" val="1030032600"/>
                  </a:ext>
                </a:extLst>
              </a:tr>
              <a:tr h="714646">
                <a:tc>
                  <a:txBody>
                    <a:bodyPr/>
                    <a:lstStyle/>
                    <a:p>
                      <a:pPr lvl="0">
                        <a:buNone/>
                      </a:pPr>
                      <a:r>
                        <a:rPr lang="en-US" sz="4000"/>
                        <a:t>Defendant Blame</a:t>
                      </a:r>
                    </a:p>
                  </a:txBody>
                  <a:tcPr anchor="ctr"/>
                </a:tc>
                <a:tc>
                  <a:txBody>
                    <a:bodyPr/>
                    <a:lstStyle/>
                    <a:p>
                      <a:pPr lvl="0" algn="ctr">
                        <a:buNone/>
                      </a:pPr>
                      <a:r>
                        <a:rPr lang="en-US" sz="4000"/>
                        <a:t>-0.104</a:t>
                      </a:r>
                    </a:p>
                  </a:txBody>
                  <a:tcPr anchor="ctr"/>
                </a:tc>
                <a:tc>
                  <a:txBody>
                    <a:bodyPr/>
                    <a:lstStyle/>
                    <a:p>
                      <a:pPr lvl="0" algn="ctr">
                        <a:buNone/>
                      </a:pPr>
                      <a:r>
                        <a:rPr lang="en-US" sz="4000"/>
                        <a:t>-1.658</a:t>
                      </a:r>
                    </a:p>
                  </a:txBody>
                  <a:tcPr anchor="ctr"/>
                </a:tc>
                <a:tc>
                  <a:txBody>
                    <a:bodyPr/>
                    <a:lstStyle/>
                    <a:p>
                      <a:pPr lvl="0" algn="ctr">
                        <a:buNone/>
                      </a:pPr>
                      <a:r>
                        <a:rPr lang="en-US" sz="4000"/>
                        <a:t>0.099</a:t>
                      </a:r>
                    </a:p>
                  </a:txBody>
                  <a:tcPr anchor="ctr"/>
                </a:tc>
                <a:extLst>
                  <a:ext uri="{0D108BD9-81ED-4DB2-BD59-A6C34878D82A}">
                    <a16:rowId xmlns:a16="http://schemas.microsoft.com/office/drawing/2014/main" val="2391797427"/>
                  </a:ext>
                </a:extLst>
              </a:tr>
              <a:tr h="633229">
                <a:tc>
                  <a:txBody>
                    <a:bodyPr/>
                    <a:lstStyle/>
                    <a:p>
                      <a:r>
                        <a:rPr lang="en-US" sz="4000"/>
                        <a:t>Seriousness of Incident</a:t>
                      </a:r>
                    </a:p>
                  </a:txBody>
                  <a:tcPr anchor="ctr"/>
                </a:tc>
                <a:tc>
                  <a:txBody>
                    <a:bodyPr/>
                    <a:lstStyle/>
                    <a:p>
                      <a:pPr algn="ctr"/>
                      <a:r>
                        <a:rPr lang="en-US" sz="4000"/>
                        <a:t>-0.257</a:t>
                      </a:r>
                    </a:p>
                  </a:txBody>
                  <a:tcPr anchor="ctr"/>
                </a:tc>
                <a:tc>
                  <a:txBody>
                    <a:bodyPr/>
                    <a:lstStyle/>
                    <a:p>
                      <a:pPr algn="ctr"/>
                      <a:r>
                        <a:rPr lang="en-US" sz="4000"/>
                        <a:t>-4.215</a:t>
                      </a:r>
                    </a:p>
                  </a:txBody>
                  <a:tcPr anchor="ctr"/>
                </a:tc>
                <a:tc>
                  <a:txBody>
                    <a:bodyPr/>
                    <a:lstStyle/>
                    <a:p>
                      <a:pPr algn="ctr"/>
                      <a:r>
                        <a:rPr lang="en-US" sz="4000" b="1"/>
                        <a:t>&lt; 0.001</a:t>
                      </a:r>
                    </a:p>
                  </a:txBody>
                  <a:tcPr anchor="ctr"/>
                </a:tc>
                <a:extLst>
                  <a:ext uri="{0D108BD9-81ED-4DB2-BD59-A6C34878D82A}">
                    <a16:rowId xmlns:a16="http://schemas.microsoft.com/office/drawing/2014/main" val="2672195749"/>
                  </a:ext>
                </a:extLst>
              </a:tr>
            </a:tbl>
          </a:graphicData>
        </a:graphic>
      </p:graphicFrame>
      <p:sp>
        <p:nvSpPr>
          <p:cNvPr id="10" name="TextBox 9">
            <a:extLst>
              <a:ext uri="{FF2B5EF4-FFF2-40B4-BE49-F238E27FC236}">
                <a16:creationId xmlns:a16="http://schemas.microsoft.com/office/drawing/2014/main" id="{7D09B292-9BDA-4895-9BD4-D61BFC2FE810}"/>
              </a:ext>
            </a:extLst>
          </p:cNvPr>
          <p:cNvSpPr txBox="1"/>
          <p:nvPr/>
        </p:nvSpPr>
        <p:spPr>
          <a:xfrm>
            <a:off x="16398811" y="4228985"/>
            <a:ext cx="1178589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Table 1. </a:t>
            </a:r>
            <a:r>
              <a:rPr lang="en-US" sz="2800" i="1"/>
              <a:t>Effects of ageism scores on trial ratings</a:t>
            </a:r>
            <a:endParaRPr lang="en-US" sz="2800" i="1">
              <a:cs typeface="Calibri"/>
            </a:endParaRPr>
          </a:p>
        </p:txBody>
      </p:sp>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569647998"/>
              </p:ext>
            </p:extLst>
          </p:nvPr>
        </p:nvGraphicFramePr>
        <p:xfrm>
          <a:off x="16220734" y="13985560"/>
          <a:ext cx="12629126" cy="56606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F81710AD-6336-4013-9EC4-8092073AF5E3}"/>
              </a:ext>
            </a:extLst>
          </p:cNvPr>
          <p:cNvGraphicFramePr>
            <a:graphicFrameLocks/>
          </p:cNvGraphicFramePr>
          <p:nvPr>
            <p:extLst>
              <p:ext uri="{D42A27DB-BD31-4B8C-83A1-F6EECF244321}">
                <p14:modId xmlns:p14="http://schemas.microsoft.com/office/powerpoint/2010/main" val="1832465944"/>
              </p:ext>
            </p:extLst>
          </p:nvPr>
        </p:nvGraphicFramePr>
        <p:xfrm>
          <a:off x="16220735" y="20873317"/>
          <a:ext cx="12629125" cy="594381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223AAE83-61CB-4849-967D-E87095840371}"/>
              </a:ext>
            </a:extLst>
          </p:cNvPr>
          <p:cNvSpPr txBox="1"/>
          <p:nvPr/>
        </p:nvSpPr>
        <p:spPr>
          <a:xfrm>
            <a:off x="16398811" y="19722817"/>
            <a:ext cx="13015263" cy="954107"/>
          </a:xfrm>
          <a:prstGeom prst="rect">
            <a:avLst/>
          </a:prstGeom>
          <a:noFill/>
        </p:spPr>
        <p:txBody>
          <a:bodyPr wrap="square" rtlCol="0" anchor="t">
            <a:spAutoFit/>
          </a:bodyPr>
          <a:lstStyle/>
          <a:p>
            <a:r>
              <a:rPr lang="en-US" sz="2800"/>
              <a:t>Figure 1. </a:t>
            </a:r>
            <a:r>
              <a:rPr lang="en-US" sz="2800" i="1"/>
              <a:t>Interactions between harm type, cognitive ability, and participants' ageism scores on perceived victim credibility</a:t>
            </a:r>
          </a:p>
        </p:txBody>
      </p:sp>
      <p:sp>
        <p:nvSpPr>
          <p:cNvPr id="8" name="TextBox 7">
            <a:extLst>
              <a:ext uri="{FF2B5EF4-FFF2-40B4-BE49-F238E27FC236}">
                <a16:creationId xmlns:a16="http://schemas.microsoft.com/office/drawing/2014/main" id="{32197A9B-B3A7-1246-BA29-D834FDE0EB98}"/>
              </a:ext>
            </a:extLst>
          </p:cNvPr>
          <p:cNvSpPr txBox="1"/>
          <p:nvPr/>
        </p:nvSpPr>
        <p:spPr>
          <a:xfrm>
            <a:off x="16661483" y="26784847"/>
            <a:ext cx="12459868" cy="1231106"/>
          </a:xfrm>
          <a:prstGeom prst="rect">
            <a:avLst/>
          </a:prstGeom>
          <a:noFill/>
        </p:spPr>
        <p:txBody>
          <a:bodyPr wrap="square" rtlCol="0" anchor="t">
            <a:spAutoFit/>
          </a:bodyPr>
          <a:lstStyle/>
          <a:p>
            <a:r>
              <a:rPr lang="en-US" sz="2800"/>
              <a:t>Figure 2. </a:t>
            </a:r>
            <a:r>
              <a:rPr lang="en-US" sz="2800" i="1"/>
              <a:t>Interactions between harm type, cognitive ability, and participants' ageism scores on perceived victim memory.</a:t>
            </a:r>
            <a:endParaRPr lang="en-US" sz="2800" i="1">
              <a:cs typeface="Calibri"/>
            </a:endParaRPr>
          </a:p>
          <a:p>
            <a:endParaRPr lang="en-US"/>
          </a:p>
        </p:txBody>
      </p:sp>
      <p:sp>
        <p:nvSpPr>
          <p:cNvPr id="3" name="TextBox 2">
            <a:extLst>
              <a:ext uri="{FF2B5EF4-FFF2-40B4-BE49-F238E27FC236}">
                <a16:creationId xmlns:a16="http://schemas.microsoft.com/office/drawing/2014/main" id="{4C50BA77-967F-449D-BD44-8861D1437BB1}"/>
              </a:ext>
            </a:extLst>
          </p:cNvPr>
          <p:cNvSpPr txBox="1"/>
          <p:nvPr/>
        </p:nvSpPr>
        <p:spPr>
          <a:xfrm>
            <a:off x="30316255" y="12609406"/>
            <a:ext cx="12661779"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solidFill>
                  <a:srgbClr val="7F1301"/>
                </a:solidFill>
                <a:latin typeface="Times New Roman"/>
                <a:cs typeface="Times New Roman"/>
              </a:rPr>
              <a:t>Results</a:t>
            </a:r>
            <a:endParaRPr lang="en-US" sz="4400" b="1">
              <a:solidFill>
                <a:srgbClr val="7F1301"/>
              </a:solidFill>
              <a:latin typeface="Times New Roman"/>
              <a:cs typeface="Times New Roman"/>
            </a:endParaRPr>
          </a:p>
          <a:p>
            <a:pPr algn="just"/>
            <a:r>
              <a:rPr lang="en-US" sz="3600">
                <a:latin typeface="Calibri"/>
                <a:cs typeface="Times New Roman"/>
              </a:rPr>
              <a:t>See </a:t>
            </a:r>
            <a:r>
              <a:rPr lang="en-US" sz="3600" i="1">
                <a:latin typeface="Calibri"/>
                <a:cs typeface="Times New Roman"/>
              </a:rPr>
              <a:t>Table 1 and Figures 1 – 3 </a:t>
            </a:r>
            <a:r>
              <a:rPr lang="en-US" sz="3600">
                <a:latin typeface="Calibri"/>
                <a:cs typeface="Times New Roman"/>
              </a:rPr>
              <a:t>for results.</a:t>
            </a:r>
          </a:p>
          <a:p>
            <a:pPr algn="just"/>
            <a:r>
              <a:rPr lang="en-US" sz="1600">
                <a:solidFill>
                  <a:srgbClr val="7F1301"/>
                </a:solidFill>
                <a:latin typeface="Calibri"/>
                <a:cs typeface="Times New Roman"/>
              </a:rPr>
              <a:t> </a:t>
            </a:r>
          </a:p>
          <a:p>
            <a:pPr algn="just"/>
            <a:r>
              <a:rPr lang="en-US" sz="3600">
                <a:latin typeface="Calibri"/>
                <a:cs typeface="Times New Roman"/>
              </a:rPr>
              <a:t>Regarding guilty verdicts, the reasons for verdict was not influenced by participants’ ageism ratings. Throughout all levels of participant ageism scores, insufficient care, the physical evidence (e.g., bruising or bed sores), and blaming the defendant were the reasons stated the most for a guilty verdict.</a:t>
            </a:r>
          </a:p>
          <a:p>
            <a:endParaRPr lang="en-US" sz="4000">
              <a:solidFill>
                <a:srgbClr val="000000"/>
              </a:solidFill>
              <a:latin typeface="Calibri"/>
              <a:cs typeface="Times New Roman"/>
            </a:endParaRPr>
          </a:p>
        </p:txBody>
      </p:sp>
      <p:sp>
        <p:nvSpPr>
          <p:cNvPr id="14" name="TextBox 13">
            <a:extLst>
              <a:ext uri="{FF2B5EF4-FFF2-40B4-BE49-F238E27FC236}">
                <a16:creationId xmlns:a16="http://schemas.microsoft.com/office/drawing/2014/main" id="{72D58CC8-EA85-445D-8E72-3C5AF7B40FF8}"/>
              </a:ext>
            </a:extLst>
          </p:cNvPr>
          <p:cNvSpPr txBox="1"/>
          <p:nvPr/>
        </p:nvSpPr>
        <p:spPr>
          <a:xfrm>
            <a:off x="30330907" y="17235288"/>
            <a:ext cx="12661779"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solidFill>
                  <a:srgbClr val="7F1301"/>
                </a:solidFill>
                <a:latin typeface="Times New Roman"/>
                <a:cs typeface="Times New Roman"/>
              </a:rPr>
              <a:t>Conclusion</a:t>
            </a:r>
            <a:endParaRPr lang="en-US" sz="4400" b="1">
              <a:solidFill>
                <a:srgbClr val="7F1301"/>
              </a:solidFill>
              <a:latin typeface="Times New Roman"/>
              <a:cs typeface="Times New Roman"/>
            </a:endParaRPr>
          </a:p>
          <a:p>
            <a:pPr algn="just"/>
            <a:r>
              <a:rPr lang="en-US" sz="3600">
                <a:ea typeface="+mn-lt"/>
                <a:cs typeface="+mn-lt"/>
              </a:rPr>
              <a:t>The present findings suggest that the harm type, victim's perceived cognitive ability, and participant’s' ageism levels affect trial perceptions of an elder maltreatment trial. Participants with higher levels of ageism tended to have more negative views of the victim and minimized the seriousness of the trial.</a:t>
            </a:r>
            <a:endParaRPr lang="en-US" sz="3600">
              <a:cs typeface="Calibri"/>
            </a:endParaRPr>
          </a:p>
          <a:p>
            <a:pPr algn="just"/>
            <a:r>
              <a:rPr lang="en-US" sz="1600">
                <a:ea typeface="+mn-lt"/>
                <a:cs typeface="+mn-lt"/>
              </a:rPr>
              <a:t>  </a:t>
            </a:r>
          </a:p>
          <a:p>
            <a:pPr algn="just"/>
            <a:r>
              <a:rPr lang="en-US" sz="3600">
                <a:ea typeface="+mn-lt"/>
                <a:cs typeface="+mn-lt"/>
              </a:rPr>
              <a:t>These findings emphasize the need for assessing jurors’ ageism levels before placing them on a trial involving an elderly victim.</a:t>
            </a:r>
            <a:r>
              <a:rPr lang="en-US" sz="4000">
                <a:ea typeface="+mn-lt"/>
                <a:cs typeface="+mn-lt"/>
              </a:rPr>
              <a:t> </a:t>
            </a:r>
            <a:endParaRPr lang="en-US"/>
          </a:p>
        </p:txBody>
      </p:sp>
      <p:sp>
        <p:nvSpPr>
          <p:cNvPr id="15" name="TextBox 14">
            <a:extLst>
              <a:ext uri="{FF2B5EF4-FFF2-40B4-BE49-F238E27FC236}">
                <a16:creationId xmlns:a16="http://schemas.microsoft.com/office/drawing/2014/main" id="{1C8EE9CE-9B52-4883-86FC-887FC21AE667}"/>
              </a:ext>
            </a:extLst>
          </p:cNvPr>
          <p:cNvSpPr txBox="1"/>
          <p:nvPr/>
        </p:nvSpPr>
        <p:spPr>
          <a:xfrm>
            <a:off x="16768638" y="10164751"/>
            <a:ext cx="12081222"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a:solidFill>
                  <a:schemeClr val="bg1"/>
                </a:solidFill>
                <a:ea typeface="+mn-lt"/>
                <a:cs typeface="+mn-lt"/>
              </a:rPr>
              <a:t>"Because there's no real evidence besides the word of an old woman with Alzheimer's."</a:t>
            </a:r>
            <a:endParaRPr lang="en-US" sz="4800" b="1">
              <a:solidFill>
                <a:schemeClr val="bg1"/>
              </a:solidFill>
              <a:cs typeface="Calibri"/>
            </a:endParaRPr>
          </a:p>
          <a:p>
            <a:endParaRPr lang="en-US" sz="1600" b="1">
              <a:cs typeface="Calibri"/>
            </a:endParaRPr>
          </a:p>
          <a:p>
            <a:endParaRPr lang="en-US" sz="1600" b="1">
              <a:cs typeface="Calibri"/>
            </a:endParaRPr>
          </a:p>
          <a:p>
            <a:endParaRPr lang="en-US" sz="3200" b="1">
              <a:cs typeface="Calibri"/>
            </a:endParaRPr>
          </a:p>
          <a:p>
            <a:pPr algn="r"/>
            <a:r>
              <a:rPr lang="en-US" sz="3600">
                <a:cs typeface="Calibri"/>
              </a:rPr>
              <a:t>- Reason for not guilty verdict from a participant high in ageism</a:t>
            </a:r>
          </a:p>
        </p:txBody>
      </p:sp>
      <p:graphicFrame>
        <p:nvGraphicFramePr>
          <p:cNvPr id="17" name="Chart 16">
            <a:extLst>
              <a:ext uri="{FF2B5EF4-FFF2-40B4-BE49-F238E27FC236}">
                <a16:creationId xmlns:a16="http://schemas.microsoft.com/office/drawing/2014/main" id="{B948C1C6-E4B0-BA49-BCC1-3E497DBC5070}"/>
              </a:ext>
            </a:extLst>
          </p:cNvPr>
          <p:cNvGraphicFramePr>
            <a:graphicFrameLocks/>
          </p:cNvGraphicFramePr>
          <p:nvPr>
            <p:extLst>
              <p:ext uri="{D42A27DB-BD31-4B8C-83A1-F6EECF244321}">
                <p14:modId xmlns:p14="http://schemas.microsoft.com/office/powerpoint/2010/main" val="230332731"/>
              </p:ext>
            </p:extLst>
          </p:nvPr>
        </p:nvGraphicFramePr>
        <p:xfrm>
          <a:off x="30330907" y="4752205"/>
          <a:ext cx="12661779" cy="6920938"/>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DA1A359F-46DA-574D-9C77-2C57E111E779}"/>
              </a:ext>
            </a:extLst>
          </p:cNvPr>
          <p:cNvSpPr txBox="1"/>
          <p:nvPr/>
        </p:nvSpPr>
        <p:spPr>
          <a:xfrm>
            <a:off x="30316255" y="11673143"/>
            <a:ext cx="12661779" cy="523220"/>
          </a:xfrm>
          <a:prstGeom prst="rect">
            <a:avLst/>
          </a:prstGeom>
          <a:noFill/>
        </p:spPr>
        <p:txBody>
          <a:bodyPr wrap="square" rtlCol="0" anchor="t">
            <a:spAutoFit/>
          </a:bodyPr>
          <a:lstStyle/>
          <a:p>
            <a:r>
              <a:rPr lang="en-US" sz="2800"/>
              <a:t>Figure 3. </a:t>
            </a:r>
            <a:r>
              <a:rPr lang="en-US" sz="2800" i="1"/>
              <a:t>Most common reasons for not guilty verdict by FSA quartiles.</a:t>
            </a:r>
            <a:endParaRPr lang="en-US" sz="2800"/>
          </a:p>
        </p:txBody>
      </p:sp>
      <p:sp>
        <p:nvSpPr>
          <p:cNvPr id="18" name="TextBox 17">
            <a:extLst>
              <a:ext uri="{FF2B5EF4-FFF2-40B4-BE49-F238E27FC236}">
                <a16:creationId xmlns:a16="http://schemas.microsoft.com/office/drawing/2014/main" id="{ED669859-3255-BC4E-9598-4BFC7748098C}"/>
              </a:ext>
            </a:extLst>
          </p:cNvPr>
          <p:cNvSpPr txBox="1"/>
          <p:nvPr/>
        </p:nvSpPr>
        <p:spPr>
          <a:xfrm>
            <a:off x="1057118" y="27526627"/>
            <a:ext cx="15604365" cy="738664"/>
          </a:xfrm>
          <a:prstGeom prst="rect">
            <a:avLst/>
          </a:prstGeom>
          <a:noFill/>
        </p:spPr>
        <p:txBody>
          <a:bodyPr wrap="square" rtlCol="0" anchor="t">
            <a:spAutoFit/>
          </a:bodyPr>
          <a:lstStyle/>
          <a:p>
            <a:r>
              <a:rPr lang="en-US" sz="2400" dirty="0">
                <a:latin typeface="Arial"/>
                <a:cs typeface="Arial"/>
              </a:rPr>
              <a:t>Contact: </a:t>
            </a:r>
            <a:r>
              <a:rPr lang="en-US" sz="2400" dirty="0" err="1">
                <a:latin typeface="Arial"/>
                <a:cs typeface="Arial"/>
              </a:rPr>
              <a:t>skameese@student.bridgew.edu</a:t>
            </a:r>
            <a:endParaRPr lang="en-US" sz="2400" dirty="0">
              <a:latin typeface="Arial"/>
              <a:cs typeface="Arial"/>
            </a:endParaRPr>
          </a:p>
          <a:p>
            <a:r>
              <a:rPr lang="en-US" dirty="0">
                <a:latin typeface="Arial" panose="020B0604020202020204" pitchFamily="34" charset="0"/>
                <a:cs typeface="Arial" panose="020B0604020202020204" pitchFamily="34" charset="0"/>
              </a:rPr>
              <a:t>This project was generously funded by Bridgewater State University’s Office of Undergraduate Research</a:t>
            </a:r>
            <a:endParaRPr lang="en-US" dirty="0"/>
          </a:p>
        </p:txBody>
      </p:sp>
    </p:spTree>
    <p:extLst>
      <p:ext uri="{BB962C8B-B14F-4D97-AF65-F5344CB8AC3E}">
        <p14:creationId xmlns:p14="http://schemas.microsoft.com/office/powerpoint/2010/main" val="39473473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FCEE71E3554C498B3B24D3F7D3CF88" ma:contentTypeVersion="6" ma:contentTypeDescription="Create a new document." ma:contentTypeScope="" ma:versionID="c1b499f7f06df301c55ca9674552c5ba">
  <xsd:schema xmlns:xsd="http://www.w3.org/2001/XMLSchema" xmlns:xs="http://www.w3.org/2001/XMLSchema" xmlns:p="http://schemas.microsoft.com/office/2006/metadata/properties" xmlns:ns2="4f861d60-cb61-49b2-a0f7-ef00ee9e166f" xmlns:ns3="7382a184-823f-44e1-a9ad-e3fad8cfc46e" targetNamespace="http://schemas.microsoft.com/office/2006/metadata/properties" ma:root="true" ma:fieldsID="480f15ba16da744b2a540ead16592147" ns2:_="" ns3:_="">
    <xsd:import namespace="4f861d60-cb61-49b2-a0f7-ef00ee9e166f"/>
    <xsd:import namespace="7382a184-823f-44e1-a9ad-e3fad8cfc4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61d60-cb61-49b2-a0f7-ef00ee9e16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82a184-823f-44e1-a9ad-e3fad8cfc46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4A95EA-8832-473F-B544-42DB4C7B40EB}">
  <ds:schemaRefs>
    <ds:schemaRef ds:uri="http://schemas.microsoft.com/sharepoint/v3/contenttype/forms"/>
  </ds:schemaRefs>
</ds:datastoreItem>
</file>

<file path=customXml/itemProps2.xml><?xml version="1.0" encoding="utf-8"?>
<ds:datastoreItem xmlns:ds="http://schemas.openxmlformats.org/officeDocument/2006/customXml" ds:itemID="{12F483C1-195B-4630-989F-EB03963EC1D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B66D129-AE98-445D-A67D-57363D42C8A9}">
  <ds:schemaRefs>
    <ds:schemaRef ds:uri="4f861d60-cb61-49b2-a0f7-ef00ee9e166f"/>
    <ds:schemaRef ds:uri="7382a184-823f-44e1-a9ad-e3fad8cfc4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269</Words>
  <Application>Microsoft Macintosh PowerPoint</Application>
  <PresentationFormat>Custom</PresentationFormat>
  <Paragraphs>79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Effect of Participant Ageism Levels on Mock Juror Perceptions of Elder Maltreatment Samantha M. Kameese, B.S. &amp; Nesa E. Wasarhaley, Ph.D.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or Participant Ageism Levels on Mock Juror Perceptions of Elder Maltreatment Samantha M. Kameese, B.S. &amp; Nesa E. Wasarhaley, Ph.D.</dc:title>
  <dc:creator>Kameese, Samantha</dc:creator>
  <cp:lastModifiedBy>Kameese, Samantha</cp:lastModifiedBy>
  <cp:revision>2</cp:revision>
  <dcterms:created xsi:type="dcterms:W3CDTF">2020-02-01T15:59:41Z</dcterms:created>
  <dcterms:modified xsi:type="dcterms:W3CDTF">2020-05-14T04:45:41Z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0x010100F1FCEE71E3554C498B3B24D3F7D3CF88</vt:lpwstr>
  </property>
</Properties>
</file>