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8" r:id="rId5"/>
    <p:sldId id="263" r:id="rId6"/>
    <p:sldId id="264" r:id="rId7"/>
    <p:sldId id="265" r:id="rId8"/>
    <p:sldId id="262" r:id="rId9"/>
    <p:sldId id="26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71" autoAdjust="0"/>
  </p:normalViewPr>
  <p:slideViewPr>
    <p:cSldViewPr>
      <p:cViewPr>
        <p:scale>
          <a:sx n="86" d="100"/>
          <a:sy n="86" d="100"/>
        </p:scale>
        <p:origin x="-72"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89607F-C0EB-45A2-8DCD-6A3C6E35509A}" type="doc">
      <dgm:prSet loTypeId="urn:microsoft.com/office/officeart/2005/8/layout/hProcess9" loCatId="process" qsTypeId="urn:microsoft.com/office/officeart/2005/8/quickstyle/simple1" qsCatId="simple" csTypeId="urn:microsoft.com/office/officeart/2005/8/colors/accent1_2" csCatId="accent1" phldr="1"/>
      <dgm:spPr/>
    </dgm:pt>
    <dgm:pt modelId="{7ABA9FD3-7C33-4CE7-A367-FB544CC4A19F}">
      <dgm:prSet phldrT="[Text]"/>
      <dgm:spPr/>
      <dgm:t>
        <a:bodyPr/>
        <a:lstStyle/>
        <a:p>
          <a:r>
            <a:rPr lang="en-US" dirty="0" smtClean="0">
              <a:solidFill>
                <a:srgbClr val="FFFF00"/>
              </a:solidFill>
            </a:rPr>
            <a:t>Courses:</a:t>
          </a:r>
        </a:p>
        <a:p>
          <a:r>
            <a:rPr lang="en-US" dirty="0" smtClean="0"/>
            <a:t>Acquire Knowledge and Competencies</a:t>
          </a:r>
        </a:p>
        <a:p>
          <a:r>
            <a:rPr lang="en-US" dirty="0" smtClean="0"/>
            <a:t>EBPs of core content, behavior, transition, data-based individualization</a:t>
          </a:r>
          <a:endParaRPr lang="en-US" dirty="0"/>
        </a:p>
      </dgm:t>
      <dgm:extLst>
        <a:ext uri="{E40237B7-FDA0-4F09-8148-C483321AD2D9}">
          <dgm14:cNvPr xmlns:dgm14="http://schemas.microsoft.com/office/drawing/2010/diagram" id="0" name="" descr="The graphic is a flowchart with three subunits: Courses, Clinical Application, and Continuous Demonstration.&#10;Courses includes:&#10;Acquire Knowledge and Competencies&#10;EBPs of core content, behavior, transition, data-based individualization&#10;Courses is followed by Clinical Application. Clinical Application includes:&#10;Demonstrate Knowledge and Competencies&#10;Diagnostic Assessment, Interventions, Planning in Clinic/Field Placements/Internships&#10;Clinical Applications is followed by Continuous Demonstration. Continuous Demonstration includes:&#10;High-Need Schools to Improve Student Outcomes&#10;Model Demonstration Sites, Induction/Mentoring&#10;" title="Conception Framework: Highly-Qualified Special Education Teachers"/>
        </a:ext>
      </dgm:extLst>
    </dgm:pt>
    <dgm:pt modelId="{9256016B-58CC-4188-9573-244AF73E7DD1}" type="parTrans" cxnId="{E354C2E2-1B0C-4668-8B01-2B6F5F922FA5}">
      <dgm:prSet/>
      <dgm:spPr/>
      <dgm:t>
        <a:bodyPr/>
        <a:lstStyle/>
        <a:p>
          <a:endParaRPr lang="en-US"/>
        </a:p>
      </dgm:t>
    </dgm:pt>
    <dgm:pt modelId="{A9AE8EB1-1461-40D9-A1C3-9AB2A0C4BD5B}" type="sibTrans" cxnId="{E354C2E2-1B0C-4668-8B01-2B6F5F922FA5}">
      <dgm:prSet/>
      <dgm:spPr/>
      <dgm:t>
        <a:bodyPr/>
        <a:lstStyle/>
        <a:p>
          <a:endParaRPr lang="en-US"/>
        </a:p>
      </dgm:t>
    </dgm:pt>
    <dgm:pt modelId="{3E1D5B94-097C-46B3-AC5C-528058C519B8}">
      <dgm:prSet phldrT="[Text]"/>
      <dgm:spPr/>
      <dgm:t>
        <a:bodyPr/>
        <a:lstStyle/>
        <a:p>
          <a:r>
            <a:rPr lang="en-US" dirty="0" smtClean="0">
              <a:solidFill>
                <a:srgbClr val="FFFF00"/>
              </a:solidFill>
            </a:rPr>
            <a:t>Clinical Application:</a:t>
          </a:r>
        </a:p>
        <a:p>
          <a:r>
            <a:rPr lang="en-US" dirty="0" smtClean="0"/>
            <a:t>Demonstrate Knowledge and Competencies</a:t>
          </a:r>
        </a:p>
        <a:p>
          <a:r>
            <a:rPr lang="en-US" dirty="0" smtClean="0"/>
            <a:t>Diagnostic Assessment, Interventions, Planning in Clinic/Field Placements/Internships</a:t>
          </a:r>
          <a:endParaRPr lang="en-US" dirty="0"/>
        </a:p>
      </dgm:t>
      <dgm:extLst>
        <a:ext uri="{E40237B7-FDA0-4F09-8148-C483321AD2D9}">
          <dgm14:cNvPr xmlns:dgm14="http://schemas.microsoft.com/office/drawing/2010/diagram" id="0" name="" title="Conception Framework: Highly-Qualified Special Education Teachers"/>
        </a:ext>
      </dgm:extLst>
    </dgm:pt>
    <dgm:pt modelId="{2416AD98-4457-4B41-8113-D90E64D0BAA8}" type="parTrans" cxnId="{AF0317A4-C798-47CD-B80A-342EA7E7261E}">
      <dgm:prSet/>
      <dgm:spPr/>
      <dgm:t>
        <a:bodyPr/>
        <a:lstStyle/>
        <a:p>
          <a:endParaRPr lang="en-US"/>
        </a:p>
      </dgm:t>
    </dgm:pt>
    <dgm:pt modelId="{90731142-533A-443D-9A95-57CD2E60D03A}" type="sibTrans" cxnId="{AF0317A4-C798-47CD-B80A-342EA7E7261E}">
      <dgm:prSet/>
      <dgm:spPr/>
      <dgm:t>
        <a:bodyPr/>
        <a:lstStyle/>
        <a:p>
          <a:endParaRPr lang="en-US"/>
        </a:p>
      </dgm:t>
    </dgm:pt>
    <dgm:pt modelId="{8649D230-73B2-4DFF-A272-7469323E72A2}">
      <dgm:prSet phldrT="[Text]"/>
      <dgm:spPr/>
      <dgm:t>
        <a:bodyPr/>
        <a:lstStyle/>
        <a:p>
          <a:r>
            <a:rPr lang="en-US" dirty="0" smtClean="0">
              <a:solidFill>
                <a:srgbClr val="FFFF00"/>
              </a:solidFill>
            </a:rPr>
            <a:t>Continuous Demonstration:</a:t>
          </a:r>
        </a:p>
        <a:p>
          <a:r>
            <a:rPr lang="en-US" dirty="0" smtClean="0"/>
            <a:t>High-Need Schools to Improve Student Outcomes</a:t>
          </a:r>
        </a:p>
        <a:p>
          <a:r>
            <a:rPr lang="en-US" dirty="0" smtClean="0"/>
            <a:t>Model Demonstration Sites, Induction/Mentoring</a:t>
          </a:r>
          <a:endParaRPr lang="en-US" dirty="0"/>
        </a:p>
      </dgm:t>
      <dgm:extLst>
        <a:ext uri="{E40237B7-FDA0-4F09-8148-C483321AD2D9}">
          <dgm14:cNvPr xmlns:dgm14="http://schemas.microsoft.com/office/drawing/2010/diagram" id="0" name="" descr="The graphic is a flowchart with three subunits: Courses, Clinical Application, and Continuous Demonstration.&#10;Courses includes:&#10;Acquire Knowledge and Competencies&#10;EBPs of core content, behavior, transition, data-based individualization&#10;Courses is followed by Clinical Application. Clinical Application includes:&#10;Demonstrate Knowledge and Competencies&#10;Diagnostic Assessment, Interventions, Planning in Clinic/Field Placements/Internships&#10;Clinical Applications is followed by Continuous Demonstration. Continuous Demonstration includes:&#10;High-Need Schools to Improve Student Outcomes&#10;Model Demonstration Sites, Induction/Mentoring&#10;" title="Conception Framework: Highly-Qualified Special Education Teachers"/>
        </a:ext>
      </dgm:extLst>
    </dgm:pt>
    <dgm:pt modelId="{C240E55B-CA1C-4316-9EB0-6D0FBE266311}" type="parTrans" cxnId="{0E05DE0A-75A9-4CBB-AD4D-325538CF738F}">
      <dgm:prSet/>
      <dgm:spPr/>
      <dgm:t>
        <a:bodyPr/>
        <a:lstStyle/>
        <a:p>
          <a:endParaRPr lang="en-US"/>
        </a:p>
      </dgm:t>
    </dgm:pt>
    <dgm:pt modelId="{D6CA89B9-3143-44AD-8E36-01360AE2545A}" type="sibTrans" cxnId="{0E05DE0A-75A9-4CBB-AD4D-325538CF738F}">
      <dgm:prSet/>
      <dgm:spPr/>
      <dgm:t>
        <a:bodyPr/>
        <a:lstStyle/>
        <a:p>
          <a:endParaRPr lang="en-US"/>
        </a:p>
      </dgm:t>
    </dgm:pt>
    <dgm:pt modelId="{DAF54824-3430-40EB-95C3-17D65003028A}" type="pres">
      <dgm:prSet presAssocID="{4C89607F-C0EB-45A2-8DCD-6A3C6E35509A}" presName="CompostProcess" presStyleCnt="0">
        <dgm:presLayoutVars>
          <dgm:dir/>
          <dgm:resizeHandles val="exact"/>
        </dgm:presLayoutVars>
      </dgm:prSet>
      <dgm:spPr/>
    </dgm:pt>
    <dgm:pt modelId="{899E2AEA-86F0-4F30-A22E-DEEB204610E3}" type="pres">
      <dgm:prSet presAssocID="{4C89607F-C0EB-45A2-8DCD-6A3C6E35509A}" presName="arrow" presStyleLbl="bgShp" presStyleIdx="0" presStyleCnt="1"/>
      <dgm:spPr/>
    </dgm:pt>
    <dgm:pt modelId="{07C59B33-5015-4BD5-97BA-77003E57DB54}" type="pres">
      <dgm:prSet presAssocID="{4C89607F-C0EB-45A2-8DCD-6A3C6E35509A}" presName="linearProcess" presStyleCnt="0"/>
      <dgm:spPr/>
    </dgm:pt>
    <dgm:pt modelId="{C6F8DABF-7EEB-4BDC-AD5A-5EF7996E1586}" type="pres">
      <dgm:prSet presAssocID="{7ABA9FD3-7C33-4CE7-A367-FB544CC4A19F}" presName="textNode" presStyleLbl="node1" presStyleIdx="0" presStyleCnt="3">
        <dgm:presLayoutVars>
          <dgm:bulletEnabled val="1"/>
        </dgm:presLayoutVars>
      </dgm:prSet>
      <dgm:spPr/>
      <dgm:t>
        <a:bodyPr/>
        <a:lstStyle/>
        <a:p>
          <a:endParaRPr lang="en-US"/>
        </a:p>
      </dgm:t>
    </dgm:pt>
    <dgm:pt modelId="{55235E94-D644-4369-86D9-B4055D6E677D}" type="pres">
      <dgm:prSet presAssocID="{A9AE8EB1-1461-40D9-A1C3-9AB2A0C4BD5B}" presName="sibTrans" presStyleCnt="0"/>
      <dgm:spPr/>
    </dgm:pt>
    <dgm:pt modelId="{236C554B-0167-40CC-BE12-82204BC85A37}" type="pres">
      <dgm:prSet presAssocID="{3E1D5B94-097C-46B3-AC5C-528058C519B8}" presName="textNode" presStyleLbl="node1" presStyleIdx="1" presStyleCnt="3">
        <dgm:presLayoutVars>
          <dgm:bulletEnabled val="1"/>
        </dgm:presLayoutVars>
      </dgm:prSet>
      <dgm:spPr/>
      <dgm:t>
        <a:bodyPr/>
        <a:lstStyle/>
        <a:p>
          <a:endParaRPr lang="en-US"/>
        </a:p>
      </dgm:t>
    </dgm:pt>
    <dgm:pt modelId="{5D1210A4-54EA-49FD-B106-D90FC0155FA9}" type="pres">
      <dgm:prSet presAssocID="{90731142-533A-443D-9A95-57CD2E60D03A}" presName="sibTrans" presStyleCnt="0"/>
      <dgm:spPr/>
    </dgm:pt>
    <dgm:pt modelId="{29F0C4F1-DD51-420D-A3F2-03C54E8D76BF}" type="pres">
      <dgm:prSet presAssocID="{8649D230-73B2-4DFF-A272-7469323E72A2}" presName="textNode" presStyleLbl="node1" presStyleIdx="2" presStyleCnt="3">
        <dgm:presLayoutVars>
          <dgm:bulletEnabled val="1"/>
        </dgm:presLayoutVars>
      </dgm:prSet>
      <dgm:spPr/>
      <dgm:t>
        <a:bodyPr/>
        <a:lstStyle/>
        <a:p>
          <a:endParaRPr lang="en-US"/>
        </a:p>
      </dgm:t>
    </dgm:pt>
  </dgm:ptLst>
  <dgm:cxnLst>
    <dgm:cxn modelId="{26A7A2E1-876E-42A9-B183-E92F1FAE9FC4}" type="presOf" srcId="{4C89607F-C0EB-45A2-8DCD-6A3C6E35509A}" destId="{DAF54824-3430-40EB-95C3-17D65003028A}" srcOrd="0" destOrd="0" presId="urn:microsoft.com/office/officeart/2005/8/layout/hProcess9"/>
    <dgm:cxn modelId="{0E05DE0A-75A9-4CBB-AD4D-325538CF738F}" srcId="{4C89607F-C0EB-45A2-8DCD-6A3C6E35509A}" destId="{8649D230-73B2-4DFF-A272-7469323E72A2}" srcOrd="2" destOrd="0" parTransId="{C240E55B-CA1C-4316-9EB0-6D0FBE266311}" sibTransId="{D6CA89B9-3143-44AD-8E36-01360AE2545A}"/>
    <dgm:cxn modelId="{E354C2E2-1B0C-4668-8B01-2B6F5F922FA5}" srcId="{4C89607F-C0EB-45A2-8DCD-6A3C6E35509A}" destId="{7ABA9FD3-7C33-4CE7-A367-FB544CC4A19F}" srcOrd="0" destOrd="0" parTransId="{9256016B-58CC-4188-9573-244AF73E7DD1}" sibTransId="{A9AE8EB1-1461-40D9-A1C3-9AB2A0C4BD5B}"/>
    <dgm:cxn modelId="{14D0CB64-8CCC-4A37-B076-4B54744F7D1F}" type="presOf" srcId="{7ABA9FD3-7C33-4CE7-A367-FB544CC4A19F}" destId="{C6F8DABF-7EEB-4BDC-AD5A-5EF7996E1586}" srcOrd="0" destOrd="0" presId="urn:microsoft.com/office/officeart/2005/8/layout/hProcess9"/>
    <dgm:cxn modelId="{822D28CE-7C49-42E3-B8F9-95C010A3F15B}" type="presOf" srcId="{8649D230-73B2-4DFF-A272-7469323E72A2}" destId="{29F0C4F1-DD51-420D-A3F2-03C54E8D76BF}" srcOrd="0" destOrd="0" presId="urn:microsoft.com/office/officeart/2005/8/layout/hProcess9"/>
    <dgm:cxn modelId="{BCDE143E-8965-4E72-8DF9-0CF5CA4310D6}" type="presOf" srcId="{3E1D5B94-097C-46B3-AC5C-528058C519B8}" destId="{236C554B-0167-40CC-BE12-82204BC85A37}" srcOrd="0" destOrd="0" presId="urn:microsoft.com/office/officeart/2005/8/layout/hProcess9"/>
    <dgm:cxn modelId="{AF0317A4-C798-47CD-B80A-342EA7E7261E}" srcId="{4C89607F-C0EB-45A2-8DCD-6A3C6E35509A}" destId="{3E1D5B94-097C-46B3-AC5C-528058C519B8}" srcOrd="1" destOrd="0" parTransId="{2416AD98-4457-4B41-8113-D90E64D0BAA8}" sibTransId="{90731142-533A-443D-9A95-57CD2E60D03A}"/>
    <dgm:cxn modelId="{79D69ACA-C510-45E9-A745-54AB30A7EA17}" type="presParOf" srcId="{DAF54824-3430-40EB-95C3-17D65003028A}" destId="{899E2AEA-86F0-4F30-A22E-DEEB204610E3}" srcOrd="0" destOrd="0" presId="urn:microsoft.com/office/officeart/2005/8/layout/hProcess9"/>
    <dgm:cxn modelId="{E2AB41A2-16C3-494A-8D8E-93A7406838C8}" type="presParOf" srcId="{DAF54824-3430-40EB-95C3-17D65003028A}" destId="{07C59B33-5015-4BD5-97BA-77003E57DB54}" srcOrd="1" destOrd="0" presId="urn:microsoft.com/office/officeart/2005/8/layout/hProcess9"/>
    <dgm:cxn modelId="{DB377215-37B7-46EB-B5B2-FE5C724DEEA2}" type="presParOf" srcId="{07C59B33-5015-4BD5-97BA-77003E57DB54}" destId="{C6F8DABF-7EEB-4BDC-AD5A-5EF7996E1586}" srcOrd="0" destOrd="0" presId="urn:microsoft.com/office/officeart/2005/8/layout/hProcess9"/>
    <dgm:cxn modelId="{09E026EE-55A2-4835-9D54-3F8DC4E706B7}" type="presParOf" srcId="{07C59B33-5015-4BD5-97BA-77003E57DB54}" destId="{55235E94-D644-4369-86D9-B4055D6E677D}" srcOrd="1" destOrd="0" presId="urn:microsoft.com/office/officeart/2005/8/layout/hProcess9"/>
    <dgm:cxn modelId="{5343A318-83FC-455A-8C91-B93889705903}" type="presParOf" srcId="{07C59B33-5015-4BD5-97BA-77003E57DB54}" destId="{236C554B-0167-40CC-BE12-82204BC85A37}" srcOrd="2" destOrd="0" presId="urn:microsoft.com/office/officeart/2005/8/layout/hProcess9"/>
    <dgm:cxn modelId="{57E9D12F-41C1-4C79-92EC-EE7B19970DFA}" type="presParOf" srcId="{07C59B33-5015-4BD5-97BA-77003E57DB54}" destId="{5D1210A4-54EA-49FD-B106-D90FC0155FA9}" srcOrd="3" destOrd="0" presId="urn:microsoft.com/office/officeart/2005/8/layout/hProcess9"/>
    <dgm:cxn modelId="{E8BDFE70-65FC-4ECC-98C2-75F8F474D308}" type="presParOf" srcId="{07C59B33-5015-4BD5-97BA-77003E57DB54}" destId="{29F0C4F1-DD51-420D-A3F2-03C54E8D76B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E2AEA-86F0-4F30-A22E-DEEB204610E3}">
      <dsp:nvSpPr>
        <dsp:cNvPr id="0" name=""/>
        <dsp:cNvSpPr/>
      </dsp:nvSpPr>
      <dsp:spPr>
        <a:xfrm>
          <a:off x="617219" y="0"/>
          <a:ext cx="699516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F8DABF-7EEB-4BDC-AD5A-5EF7996E1586}">
      <dsp:nvSpPr>
        <dsp:cNvPr id="0" name=""/>
        <dsp:cNvSpPr/>
      </dsp:nvSpPr>
      <dsp:spPr>
        <a:xfrm>
          <a:off x="278874" y="1371599"/>
          <a:ext cx="2468880"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00"/>
              </a:solidFill>
            </a:rPr>
            <a:t>Courses:</a:t>
          </a:r>
        </a:p>
        <a:p>
          <a:pPr lvl="0" algn="ctr" defTabSz="622300">
            <a:lnSpc>
              <a:spcPct val="90000"/>
            </a:lnSpc>
            <a:spcBef>
              <a:spcPct val="0"/>
            </a:spcBef>
            <a:spcAft>
              <a:spcPct val="35000"/>
            </a:spcAft>
          </a:pPr>
          <a:r>
            <a:rPr lang="en-US" sz="1400" kern="1200" dirty="0" smtClean="0"/>
            <a:t>Acquire Knowledge and Competencies</a:t>
          </a:r>
        </a:p>
        <a:p>
          <a:pPr lvl="0" algn="ctr" defTabSz="622300">
            <a:lnSpc>
              <a:spcPct val="90000"/>
            </a:lnSpc>
            <a:spcBef>
              <a:spcPct val="0"/>
            </a:spcBef>
            <a:spcAft>
              <a:spcPct val="35000"/>
            </a:spcAft>
          </a:pPr>
          <a:r>
            <a:rPr lang="en-US" sz="1400" kern="1200" dirty="0" smtClean="0"/>
            <a:t>EBPs of core content, behavior, transition, data-based individualization</a:t>
          </a:r>
          <a:endParaRPr lang="en-US" sz="1400" kern="1200" dirty="0"/>
        </a:p>
      </dsp:txBody>
      <dsp:txXfrm>
        <a:off x="368149" y="1460874"/>
        <a:ext cx="2290330" cy="1650250"/>
      </dsp:txXfrm>
    </dsp:sp>
    <dsp:sp modelId="{236C554B-0167-40CC-BE12-82204BC85A37}">
      <dsp:nvSpPr>
        <dsp:cNvPr id="0" name=""/>
        <dsp:cNvSpPr/>
      </dsp:nvSpPr>
      <dsp:spPr>
        <a:xfrm>
          <a:off x="2880359" y="1371599"/>
          <a:ext cx="2468880"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00"/>
              </a:solidFill>
            </a:rPr>
            <a:t>Clinical Application:</a:t>
          </a:r>
        </a:p>
        <a:p>
          <a:pPr lvl="0" algn="ctr" defTabSz="622300">
            <a:lnSpc>
              <a:spcPct val="90000"/>
            </a:lnSpc>
            <a:spcBef>
              <a:spcPct val="0"/>
            </a:spcBef>
            <a:spcAft>
              <a:spcPct val="35000"/>
            </a:spcAft>
          </a:pPr>
          <a:r>
            <a:rPr lang="en-US" sz="1400" kern="1200" dirty="0" smtClean="0"/>
            <a:t>Demonstrate Knowledge and Competencies</a:t>
          </a:r>
        </a:p>
        <a:p>
          <a:pPr lvl="0" algn="ctr" defTabSz="622300">
            <a:lnSpc>
              <a:spcPct val="90000"/>
            </a:lnSpc>
            <a:spcBef>
              <a:spcPct val="0"/>
            </a:spcBef>
            <a:spcAft>
              <a:spcPct val="35000"/>
            </a:spcAft>
          </a:pPr>
          <a:r>
            <a:rPr lang="en-US" sz="1400" kern="1200" dirty="0" smtClean="0"/>
            <a:t>Diagnostic Assessment, Interventions, Planning in Clinic/Field Placements/Internships</a:t>
          </a:r>
          <a:endParaRPr lang="en-US" sz="1400" kern="1200" dirty="0"/>
        </a:p>
      </dsp:txBody>
      <dsp:txXfrm>
        <a:off x="2969634" y="1460874"/>
        <a:ext cx="2290330" cy="1650250"/>
      </dsp:txXfrm>
    </dsp:sp>
    <dsp:sp modelId="{29F0C4F1-DD51-420D-A3F2-03C54E8D76BF}">
      <dsp:nvSpPr>
        <dsp:cNvPr id="0" name=""/>
        <dsp:cNvSpPr/>
      </dsp:nvSpPr>
      <dsp:spPr>
        <a:xfrm>
          <a:off x="5481845" y="1371599"/>
          <a:ext cx="2468880"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00"/>
              </a:solidFill>
            </a:rPr>
            <a:t>Continuous Demonstration:</a:t>
          </a:r>
        </a:p>
        <a:p>
          <a:pPr lvl="0" algn="ctr" defTabSz="622300">
            <a:lnSpc>
              <a:spcPct val="90000"/>
            </a:lnSpc>
            <a:spcBef>
              <a:spcPct val="0"/>
            </a:spcBef>
            <a:spcAft>
              <a:spcPct val="35000"/>
            </a:spcAft>
          </a:pPr>
          <a:r>
            <a:rPr lang="en-US" sz="1400" kern="1200" dirty="0" smtClean="0"/>
            <a:t>High-Need Schools to Improve Student Outcomes</a:t>
          </a:r>
        </a:p>
        <a:p>
          <a:pPr lvl="0" algn="ctr" defTabSz="622300">
            <a:lnSpc>
              <a:spcPct val="90000"/>
            </a:lnSpc>
            <a:spcBef>
              <a:spcPct val="0"/>
            </a:spcBef>
            <a:spcAft>
              <a:spcPct val="35000"/>
            </a:spcAft>
          </a:pPr>
          <a:r>
            <a:rPr lang="en-US" sz="1400" kern="1200" dirty="0" smtClean="0"/>
            <a:t>Model Demonstration Sites, Induction/Mentoring</a:t>
          </a:r>
          <a:endParaRPr lang="en-US" sz="1400" kern="1200" dirty="0"/>
        </a:p>
      </dsp:txBody>
      <dsp:txXfrm>
        <a:off x="5571120" y="1460874"/>
        <a:ext cx="2290330" cy="16502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458F46-55AD-4EB5-A452-65861B783DD2}" type="datetimeFigureOut">
              <a:rPr lang="en-US"/>
              <a:pPr>
                <a:defRPr/>
              </a:pPr>
              <a:t>4/15/2015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2A641-9B5D-408B-8D3F-0910FED817F8}" type="slidenum">
              <a:rPr lang="en-US"/>
              <a:pPr>
                <a:defRPr/>
              </a:pPr>
              <a:t>‹#›</a:t>
            </a:fld>
            <a:endParaRPr lang="en-US"/>
          </a:p>
        </p:txBody>
      </p:sp>
    </p:spTree>
    <p:extLst>
      <p:ext uri="{BB962C8B-B14F-4D97-AF65-F5344CB8AC3E}">
        <p14:creationId xmlns:p14="http://schemas.microsoft.com/office/powerpoint/2010/main" val="322187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51B0AD-9FF3-4F57-8C85-2B824C11035F}" type="datetimeFigureOut">
              <a:rPr lang="en-US"/>
              <a:pPr>
                <a:defRPr/>
              </a:pPr>
              <a:t>4/15/2015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DE96D1-DD57-4BC1-98DC-F713054F9AF0}" type="slidenum">
              <a:rPr lang="en-US"/>
              <a:pPr>
                <a:defRPr/>
              </a:pPr>
              <a:t>‹#›</a:t>
            </a:fld>
            <a:endParaRPr lang="en-US"/>
          </a:p>
        </p:txBody>
      </p:sp>
    </p:spTree>
    <p:extLst>
      <p:ext uri="{BB962C8B-B14F-4D97-AF65-F5344CB8AC3E}">
        <p14:creationId xmlns:p14="http://schemas.microsoft.com/office/powerpoint/2010/main" val="71768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0312C1-31D5-4ED6-94B9-48BAFA247C1B}" type="datetimeFigureOut">
              <a:rPr lang="en-US"/>
              <a:pPr>
                <a:defRPr/>
              </a:pPr>
              <a:t>4/15/2015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3E0223-5CFE-44B1-85B3-E6BBADA712FB}" type="slidenum">
              <a:rPr lang="en-US"/>
              <a:pPr>
                <a:defRPr/>
              </a:pPr>
              <a:t>‹#›</a:t>
            </a:fld>
            <a:endParaRPr lang="en-US"/>
          </a:p>
        </p:txBody>
      </p:sp>
    </p:spTree>
    <p:extLst>
      <p:ext uri="{BB962C8B-B14F-4D97-AF65-F5344CB8AC3E}">
        <p14:creationId xmlns:p14="http://schemas.microsoft.com/office/powerpoint/2010/main" val="427695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3A6804-A914-44FB-BDD8-123A953EEB53}" type="datetimeFigureOut">
              <a:rPr lang="en-US"/>
              <a:pPr>
                <a:defRPr/>
              </a:pPr>
              <a:t>4/15/2015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6008F-1615-4295-B9B8-011564FCF336}" type="slidenum">
              <a:rPr lang="en-US"/>
              <a:pPr>
                <a:defRPr/>
              </a:pPr>
              <a:t>‹#›</a:t>
            </a:fld>
            <a:endParaRPr lang="en-US"/>
          </a:p>
        </p:txBody>
      </p:sp>
    </p:spTree>
    <p:extLst>
      <p:ext uri="{BB962C8B-B14F-4D97-AF65-F5344CB8AC3E}">
        <p14:creationId xmlns:p14="http://schemas.microsoft.com/office/powerpoint/2010/main" val="7550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3AA41D-8E3B-407C-BAF4-EEB9F905D6D9}" type="datetimeFigureOut">
              <a:rPr lang="en-US"/>
              <a:pPr>
                <a:defRPr/>
              </a:pPr>
              <a:t>4/15/2015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A54866-2759-4B78-9483-C4B047406D1D}" type="slidenum">
              <a:rPr lang="en-US"/>
              <a:pPr>
                <a:defRPr/>
              </a:pPr>
              <a:t>‹#›</a:t>
            </a:fld>
            <a:endParaRPr lang="en-US"/>
          </a:p>
        </p:txBody>
      </p:sp>
    </p:spTree>
    <p:extLst>
      <p:ext uri="{BB962C8B-B14F-4D97-AF65-F5344CB8AC3E}">
        <p14:creationId xmlns:p14="http://schemas.microsoft.com/office/powerpoint/2010/main" val="176341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68A310-0382-4A64-998D-C7C5D01CDE78}" type="datetimeFigureOut">
              <a:rPr lang="en-US"/>
              <a:pPr>
                <a:defRPr/>
              </a:pPr>
              <a:t>4/15/2015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6AFC6E-4DF1-426F-934D-84810647B0AB}" type="slidenum">
              <a:rPr lang="en-US"/>
              <a:pPr>
                <a:defRPr/>
              </a:pPr>
              <a:t>‹#›</a:t>
            </a:fld>
            <a:endParaRPr lang="en-US"/>
          </a:p>
        </p:txBody>
      </p:sp>
    </p:spTree>
    <p:extLst>
      <p:ext uri="{BB962C8B-B14F-4D97-AF65-F5344CB8AC3E}">
        <p14:creationId xmlns:p14="http://schemas.microsoft.com/office/powerpoint/2010/main" val="1748354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A6A519-3E02-48FF-90E8-D00837F19A43}" type="datetimeFigureOut">
              <a:rPr lang="en-US"/>
              <a:pPr>
                <a:defRPr/>
              </a:pPr>
              <a:t>4/15/2015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D2EFAE-7E5A-4CCB-9C08-2ECCD5064A49}" type="slidenum">
              <a:rPr lang="en-US"/>
              <a:pPr>
                <a:defRPr/>
              </a:pPr>
              <a:t>‹#›</a:t>
            </a:fld>
            <a:endParaRPr lang="en-US"/>
          </a:p>
        </p:txBody>
      </p:sp>
    </p:spTree>
    <p:extLst>
      <p:ext uri="{BB962C8B-B14F-4D97-AF65-F5344CB8AC3E}">
        <p14:creationId xmlns:p14="http://schemas.microsoft.com/office/powerpoint/2010/main" val="309498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03A088E-3005-4DC5-942E-76E834199BF5}" type="datetimeFigureOut">
              <a:rPr lang="en-US"/>
              <a:pPr>
                <a:defRPr/>
              </a:pPr>
              <a:t>4/15/2015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88E874-70BE-4B1A-BFB3-0D7C470B62A0}" type="slidenum">
              <a:rPr lang="en-US"/>
              <a:pPr>
                <a:defRPr/>
              </a:pPr>
              <a:t>‹#›</a:t>
            </a:fld>
            <a:endParaRPr lang="en-US"/>
          </a:p>
        </p:txBody>
      </p:sp>
    </p:spTree>
    <p:extLst>
      <p:ext uri="{BB962C8B-B14F-4D97-AF65-F5344CB8AC3E}">
        <p14:creationId xmlns:p14="http://schemas.microsoft.com/office/powerpoint/2010/main" val="923885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0407CA-E9B4-4E39-9787-F90D25E02DA4}" type="datetimeFigureOut">
              <a:rPr lang="en-US"/>
              <a:pPr>
                <a:defRPr/>
              </a:pPr>
              <a:t>4/15/2015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1CB2BDE-FE00-44B8-9DB1-D5FD1C7F34B4}" type="slidenum">
              <a:rPr lang="en-US"/>
              <a:pPr>
                <a:defRPr/>
              </a:pPr>
              <a:t>‹#›</a:t>
            </a:fld>
            <a:endParaRPr lang="en-US"/>
          </a:p>
        </p:txBody>
      </p:sp>
    </p:spTree>
    <p:extLst>
      <p:ext uri="{BB962C8B-B14F-4D97-AF65-F5344CB8AC3E}">
        <p14:creationId xmlns:p14="http://schemas.microsoft.com/office/powerpoint/2010/main" val="87916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56029E-3836-41A1-A8A4-83EAA718C60B}" type="datetimeFigureOut">
              <a:rPr lang="en-US"/>
              <a:pPr>
                <a:defRPr/>
              </a:pPr>
              <a:t>4/15/2015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16E910-30BE-4697-B6C3-EFAC9A1BC102}" type="slidenum">
              <a:rPr lang="en-US"/>
              <a:pPr>
                <a:defRPr/>
              </a:pPr>
              <a:t>‹#›</a:t>
            </a:fld>
            <a:endParaRPr lang="en-US"/>
          </a:p>
        </p:txBody>
      </p:sp>
    </p:spTree>
    <p:extLst>
      <p:ext uri="{BB962C8B-B14F-4D97-AF65-F5344CB8AC3E}">
        <p14:creationId xmlns:p14="http://schemas.microsoft.com/office/powerpoint/2010/main" val="84737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70E74B2-C00F-4B26-BAC0-64C30674B33E}" type="datetimeFigureOut">
              <a:rPr lang="en-US"/>
              <a:pPr>
                <a:defRPr/>
              </a:pPr>
              <a:t>4/15/2015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08E48C-81AF-446F-9A25-BE8DC433B6C5}" type="slidenum">
              <a:rPr lang="en-US"/>
              <a:pPr>
                <a:defRPr/>
              </a:pPr>
              <a:t>‹#›</a:t>
            </a:fld>
            <a:endParaRPr lang="en-US"/>
          </a:p>
        </p:txBody>
      </p:sp>
    </p:spTree>
    <p:extLst>
      <p:ext uri="{BB962C8B-B14F-4D97-AF65-F5344CB8AC3E}">
        <p14:creationId xmlns:p14="http://schemas.microsoft.com/office/powerpoint/2010/main" val="403439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F84ACE0-041C-471C-973D-2BE14676A7EC}" type="datetimeFigureOut">
              <a:rPr lang="en-US"/>
              <a:pPr>
                <a:defRPr/>
              </a:pPr>
              <a:t>4/15/2015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4D50C3B-6253-42FF-A24A-D2B3FF2525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ynthia.Pearl@ucf.edu" TargetMode="External"/><Relationship Id="rId2" Type="http://schemas.openxmlformats.org/officeDocument/2006/relationships/hyperlink" Target="mailto:Mary.Little@ucf.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ceedar.education.ufl.edu/" TargetMode="External"/><Relationship Id="rId2" Type="http://schemas.openxmlformats.org/officeDocument/2006/relationships/hyperlink" Target="http://www.intensiveintervention.org/" TargetMode="External"/><Relationship Id="rId1" Type="http://schemas.openxmlformats.org/officeDocument/2006/relationships/slideLayout" Target="../slideLayouts/slideLayout2.xml"/><Relationship Id="rId5" Type="http://schemas.openxmlformats.org/officeDocument/2006/relationships/hyperlink" Target="tjeei.ucf.edu/" TargetMode="External"/><Relationship Id="rId4" Type="http://schemas.openxmlformats.org/officeDocument/2006/relationships/hyperlink" Target="fldoe.org/"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457200"/>
            <a:ext cx="7772400" cy="1447800"/>
          </a:xfrm>
        </p:spPr>
        <p:txBody>
          <a:bodyPr/>
          <a:lstStyle/>
          <a:p>
            <a:pPr eaLnBrk="1" hangingPunct="1"/>
            <a:r>
              <a:rPr lang="en-US" altLang="en-US" dirty="0" smtClean="0"/>
              <a:t>Preparation in Intensive Interventions</a:t>
            </a:r>
          </a:p>
        </p:txBody>
      </p:sp>
      <p:sp>
        <p:nvSpPr>
          <p:cNvPr id="3" name="Subtitle 2"/>
          <p:cNvSpPr>
            <a:spLocks noGrp="1"/>
          </p:cNvSpPr>
          <p:nvPr>
            <p:ph type="subTitle" idx="1"/>
          </p:nvPr>
        </p:nvSpPr>
        <p:spPr>
          <a:xfrm>
            <a:off x="1371600" y="2514600"/>
            <a:ext cx="6400800" cy="4038600"/>
          </a:xfrm>
        </p:spPr>
        <p:txBody>
          <a:bodyPr rtlCol="0">
            <a:normAutofit fontScale="85000" lnSpcReduction="20000"/>
          </a:bodyPr>
          <a:lstStyle/>
          <a:p>
            <a:pPr eaLnBrk="1" fontAlgn="auto" hangingPunct="1">
              <a:spcAft>
                <a:spcPts val="0"/>
              </a:spcAft>
              <a:buFont typeface="Arial" pitchFamily="34" charset="0"/>
              <a:buNone/>
              <a:defRPr/>
            </a:pPr>
            <a:r>
              <a:rPr lang="en-US" dirty="0" smtClean="0"/>
              <a:t>Mary E. Little, Ph.D.</a:t>
            </a:r>
          </a:p>
          <a:p>
            <a:pPr eaLnBrk="1" fontAlgn="auto" hangingPunct="1">
              <a:spcAft>
                <a:spcPts val="0"/>
              </a:spcAft>
              <a:buFont typeface="Arial" pitchFamily="34" charset="0"/>
              <a:buNone/>
              <a:defRPr/>
            </a:pPr>
            <a:r>
              <a:rPr lang="en-US" dirty="0" smtClean="0"/>
              <a:t>Cynthia Pearl, Ph. D.</a:t>
            </a:r>
          </a:p>
          <a:p>
            <a:pPr eaLnBrk="1" fontAlgn="auto" hangingPunct="1">
              <a:spcAft>
                <a:spcPts val="0"/>
              </a:spcAft>
              <a:buFont typeface="Arial" pitchFamily="34" charset="0"/>
              <a:buNone/>
              <a:defRPr/>
            </a:pPr>
            <a:r>
              <a:rPr lang="en-US" dirty="0" smtClean="0"/>
              <a:t>Co-Principal Investigators</a:t>
            </a:r>
          </a:p>
          <a:p>
            <a:pPr eaLnBrk="1" fontAlgn="auto" hangingPunct="1">
              <a:spcAft>
                <a:spcPts val="0"/>
              </a:spcAft>
              <a:buFont typeface="Arial" pitchFamily="34" charset="0"/>
              <a:buNone/>
              <a:defRPr/>
            </a:pPr>
            <a:r>
              <a:rPr lang="en-US" dirty="0" smtClean="0"/>
              <a:t>University of Central Florida</a:t>
            </a:r>
          </a:p>
          <a:p>
            <a:pPr eaLnBrk="1" fontAlgn="auto" hangingPunct="1">
              <a:spcAft>
                <a:spcPts val="0"/>
              </a:spcAft>
              <a:buFont typeface="Arial" pitchFamily="34" charset="0"/>
              <a:buNone/>
              <a:defRPr/>
            </a:pPr>
            <a:r>
              <a:rPr lang="en-US" dirty="0" smtClean="0">
                <a:hlinkClick r:id="rId2"/>
              </a:rPr>
              <a:t>Mary.Little@ucf.edu</a:t>
            </a:r>
            <a:endParaRPr lang="en-US" dirty="0" smtClean="0"/>
          </a:p>
          <a:p>
            <a:pPr eaLnBrk="1" fontAlgn="auto" hangingPunct="1">
              <a:spcAft>
                <a:spcPts val="0"/>
              </a:spcAft>
              <a:buFont typeface="Arial" pitchFamily="34" charset="0"/>
              <a:buNone/>
              <a:defRPr/>
            </a:pPr>
            <a:r>
              <a:rPr lang="en-US" dirty="0" smtClean="0">
                <a:hlinkClick r:id="rId3"/>
              </a:rPr>
              <a:t>Cynthia.Pearl@ucf.edu</a:t>
            </a: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i="1" dirty="0" smtClean="0"/>
              <a:t>2015 OSEP Project Directors Conference</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639762"/>
          </a:xfrm>
        </p:spPr>
        <p:txBody>
          <a:bodyPr/>
          <a:lstStyle/>
          <a:p>
            <a:pPr eaLnBrk="1" hangingPunct="1"/>
            <a:r>
              <a:rPr lang="en-US" altLang="en-US" smtClean="0"/>
              <a:t>Abstract</a:t>
            </a:r>
          </a:p>
        </p:txBody>
      </p:sp>
      <p:sp>
        <p:nvSpPr>
          <p:cNvPr id="3075" name="Content Placeholder 2"/>
          <p:cNvSpPr>
            <a:spLocks noGrp="1"/>
          </p:cNvSpPr>
          <p:nvPr>
            <p:ph idx="1"/>
          </p:nvPr>
        </p:nvSpPr>
        <p:spPr>
          <a:xfrm>
            <a:off x="0" y="914400"/>
            <a:ext cx="9144000" cy="5638800"/>
          </a:xfrm>
        </p:spPr>
        <p:txBody>
          <a:bodyPr/>
          <a:lstStyle/>
          <a:p>
            <a:pPr marL="0" indent="0" algn="ctr" eaLnBrk="1" hangingPunct="1">
              <a:buFont typeface="Arial" charset="0"/>
              <a:buNone/>
            </a:pPr>
            <a:r>
              <a:rPr lang="en-US" altLang="en-US" sz="2400" smtClean="0"/>
              <a:t>This project is designed to prepare highly qualified special education teachers as intensive interventionists to serve students with low incidence disabilities (LID) including students with persistent and severe learning and behavioral problems that require the most intensive individualized supports. This will be accomplished through a coordinated, efficient system of personnel development of Scholars within a pre-existing Master’s program that incorporates an intensive intervention certificate. The program of study will focus on evidence-based knowledge, skills, and resources for students with LID; professional competencies as an “intervention specialist”; national and state instruction and intervention frameworks of Response to Intervention (2010); and current educational policies nationally and within Florida.  Project goals will be to prepare Scholars in special education to provide evidence-based intensive interventions and specialized services to high-need, school-age children with LID to improve college and career-ready outcomes.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792162"/>
          </a:xfrm>
        </p:spPr>
        <p:txBody>
          <a:bodyPr/>
          <a:lstStyle/>
          <a:p>
            <a:r>
              <a:rPr lang="en-US" altLang="en-US" smtClean="0"/>
              <a:t>Poster Overview</a:t>
            </a:r>
          </a:p>
        </p:txBody>
      </p:sp>
      <p:sp>
        <p:nvSpPr>
          <p:cNvPr id="4099" name="Content Placeholder 2"/>
          <p:cNvSpPr>
            <a:spLocks noGrp="1"/>
          </p:cNvSpPr>
          <p:nvPr>
            <p:ph idx="1"/>
          </p:nvPr>
        </p:nvSpPr>
        <p:spPr>
          <a:xfrm>
            <a:off x="304800" y="1066800"/>
            <a:ext cx="8382000" cy="5059363"/>
          </a:xfrm>
        </p:spPr>
        <p:txBody>
          <a:bodyPr/>
          <a:lstStyle/>
          <a:p>
            <a:r>
              <a:rPr lang="en-US" altLang="en-US" smtClean="0"/>
              <a:t>Conceptual Framework</a:t>
            </a:r>
          </a:p>
          <a:p>
            <a:r>
              <a:rPr lang="en-US" altLang="en-US" smtClean="0"/>
              <a:t>Logic Model</a:t>
            </a:r>
          </a:p>
          <a:p>
            <a:r>
              <a:rPr lang="en-US" altLang="en-US" smtClean="0"/>
              <a:t>Partnerships</a:t>
            </a:r>
          </a:p>
          <a:p>
            <a:pPr lvl="1"/>
            <a:r>
              <a:rPr lang="en-US" altLang="en-US" smtClean="0">
                <a:hlinkClick r:id="rId2"/>
              </a:rPr>
              <a:t>National Center of Intensive Interventions (NCII) </a:t>
            </a:r>
            <a:endParaRPr lang="en-US" altLang="en-US" smtClean="0"/>
          </a:p>
          <a:p>
            <a:pPr lvl="1"/>
            <a:r>
              <a:rPr lang="en-US" altLang="en-US" smtClean="0">
                <a:hlinkClick r:id="rId3" action="ppaction://hlinkfile"/>
              </a:rPr>
              <a:t>CEEDAR Center</a:t>
            </a:r>
            <a:endParaRPr lang="en-US" altLang="en-US" smtClean="0"/>
          </a:p>
          <a:p>
            <a:pPr lvl="1"/>
            <a:r>
              <a:rPr lang="en-US" altLang="en-US" smtClean="0">
                <a:hlinkClick r:id="rId4" action="ppaction://hlinkfile"/>
              </a:rPr>
              <a:t>Florida Department of Education (FLDOE) </a:t>
            </a:r>
            <a:endParaRPr lang="en-US" altLang="en-US" smtClean="0"/>
          </a:p>
          <a:p>
            <a:pPr lvl="1"/>
            <a:r>
              <a:rPr lang="en-US" altLang="en-US" smtClean="0"/>
              <a:t>Multiple Departments within UCF College of Education, including the </a:t>
            </a:r>
            <a:r>
              <a:rPr lang="en-US" altLang="en-US" smtClean="0">
                <a:hlinkClick r:id="rId5" action="ppaction://hlinkfile"/>
              </a:rPr>
              <a:t>Toni Jennings Exceptional Education Institute (TJEEI), </a:t>
            </a:r>
            <a:endParaRPr lang="en-US" altLang="en-US" sz="5000" smtClean="0"/>
          </a:p>
          <a:p>
            <a:pPr lvl="1"/>
            <a:r>
              <a:rPr lang="en-US" altLang="en-US" smtClean="0"/>
              <a:t>School District Personnel in High Need Schools</a:t>
            </a:r>
          </a:p>
          <a:p>
            <a:pPr lvl="1"/>
            <a:endParaRPr lang="en-US" altLang="en-US" smtClean="0"/>
          </a:p>
          <a:p>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title="Conceptual Framework:"/>
          <p:cNvSpPr>
            <a:spLocks noGrp="1"/>
          </p:cNvSpPr>
          <p:nvPr>
            <p:ph type="title"/>
          </p:nvPr>
        </p:nvSpPr>
        <p:spPr/>
        <p:txBody>
          <a:bodyPr/>
          <a:lstStyle/>
          <a:p>
            <a:r>
              <a:rPr lang="en-US" altLang="en-US" sz="2800" dirty="0" smtClean="0"/>
              <a:t>Conceptual Framework:</a:t>
            </a:r>
            <a:br>
              <a:rPr lang="en-US" altLang="en-US" sz="2800" dirty="0" smtClean="0"/>
            </a:br>
            <a:r>
              <a:rPr lang="en-US" altLang="en-US" sz="2800" dirty="0" smtClean="0"/>
              <a:t>Highly-Qualified Special Education Teachers</a:t>
            </a:r>
            <a:br>
              <a:rPr lang="en-US" altLang="en-US" sz="2800" dirty="0" smtClean="0"/>
            </a:br>
            <a:r>
              <a:rPr lang="en-US" altLang="en-US" sz="2800" dirty="0" smtClean="0"/>
              <a:t>Focus: Intensive Interventions-Students with LID</a:t>
            </a:r>
          </a:p>
        </p:txBody>
      </p:sp>
      <p:graphicFrame>
        <p:nvGraphicFramePr>
          <p:cNvPr id="7" name="Content Placeholder 6" descr="The graphic is a flowchart with three subunits: Courses, Clinical Application, and Continuous Demonstration.&#10;Courses includes:&#10;Acquire Knowledge and Competencies&#10;EBPs of core content, behavior, transition, data-based individualization&#10;Courses is followed by Clinical Application. Clinical Application includes:&#10;Demonstrate Knowledge and Competencies&#10;Diagnostic Assessment, Interventions, Planning in Clinic/Field Placements/Internships&#10;Clinical Applications is followed by Continuous Demonstration. Continuous Demonstration includes:&#10;High-Need Schools to Improve Student Outcomes&#10;Model Demonstration Sites, Induction/Mentoring&#10;" title="Conceptual Framework: Highly-Qualified Special Education Teachers"/>
          <p:cNvGraphicFramePr>
            <a:graphicFrameLocks noGrp="1"/>
          </p:cNvGraphicFramePr>
          <p:nvPr>
            <p:ph idx="1"/>
            <p:extLst>
              <p:ext uri="{D42A27DB-BD31-4B8C-83A1-F6EECF244321}">
                <p14:modId xmlns:p14="http://schemas.microsoft.com/office/powerpoint/2010/main" val="3407954281"/>
              </p:ext>
            </p:extLst>
          </p:nvPr>
        </p:nvGraphicFramePr>
        <p:xfrm>
          <a:off x="457200" y="18288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a:xfrm>
            <a:off x="457200" y="152400"/>
            <a:ext cx="8229600" cy="685800"/>
          </a:xfrm>
        </p:spPr>
        <p:txBody>
          <a:bodyPr/>
          <a:lstStyle/>
          <a:p>
            <a:r>
              <a:rPr lang="en-US" altLang="en-US" smtClean="0"/>
              <a:t>Objectives</a:t>
            </a:r>
          </a:p>
        </p:txBody>
      </p:sp>
      <p:sp>
        <p:nvSpPr>
          <p:cNvPr id="6147" name="Content Placeholder 5"/>
          <p:cNvSpPr>
            <a:spLocks noGrp="1"/>
          </p:cNvSpPr>
          <p:nvPr>
            <p:ph idx="1"/>
          </p:nvPr>
        </p:nvSpPr>
        <p:spPr>
          <a:xfrm>
            <a:off x="0" y="838200"/>
            <a:ext cx="8991600" cy="5287963"/>
          </a:xfrm>
        </p:spPr>
        <p:txBody>
          <a:bodyPr/>
          <a:lstStyle/>
          <a:p>
            <a:pPr>
              <a:buFont typeface="Arial" charset="0"/>
              <a:buNone/>
            </a:pPr>
            <a:r>
              <a:rPr lang="en-US" altLang="en-US" sz="2400" smtClean="0">
                <a:solidFill>
                  <a:srgbClr val="C00000"/>
                </a:solidFill>
              </a:rPr>
              <a:t>Recruit</a:t>
            </a:r>
            <a:r>
              <a:rPr lang="en-US" altLang="en-US" sz="2400" smtClean="0"/>
              <a:t> high-quality graduate level scholars including those from traditionally underrepresented groups who have potential to become highly effective special education teachers for students with low incidence disabilities including students with persistent and severe learning and behavioral problems that require the most intensive individualized supports;</a:t>
            </a:r>
          </a:p>
          <a:p>
            <a:pPr>
              <a:buFont typeface="Arial" charset="0"/>
              <a:buNone/>
            </a:pPr>
            <a:r>
              <a:rPr lang="en-US" altLang="en-US" sz="2400" smtClean="0">
                <a:solidFill>
                  <a:srgbClr val="C00000"/>
                </a:solidFill>
              </a:rPr>
              <a:t>Prepare </a:t>
            </a:r>
            <a:r>
              <a:rPr lang="en-US" altLang="en-US" sz="2400" smtClean="0"/>
              <a:t>scholars in an evidence-based Master’s in Exceptional Student Education program that includes field experiences in high poverty settings and leads to state certification in Exceptional Student Education and a graduate certificate in Intensive Interventions to provide high-quality instruction, evidence-based interventions, and services to high-need, school-aged children with disabilities that result in improvements in learning and developmental outcomes; </a:t>
            </a:r>
          </a:p>
          <a:p>
            <a:pPr>
              <a:buFont typeface="Arial" charset="0"/>
              <a:buNone/>
            </a:pPr>
            <a:r>
              <a:rPr lang="en-US" altLang="en-US" sz="2400" smtClean="0">
                <a:solidFill>
                  <a:srgbClr val="C00000"/>
                </a:solidFill>
              </a:rPr>
              <a:t>Retain</a:t>
            </a:r>
            <a:r>
              <a:rPr lang="en-US" altLang="en-US" sz="2400" smtClean="0"/>
              <a:t> Scholars through completion of the program and induction into the profession through ongoing advisement, financial and academic support, and mentorship.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US" altLang="en-US" smtClean="0"/>
              <a:t>Methods</a:t>
            </a:r>
          </a:p>
        </p:txBody>
      </p:sp>
      <p:sp>
        <p:nvSpPr>
          <p:cNvPr id="7171" name="Content Placeholder 5"/>
          <p:cNvSpPr>
            <a:spLocks noGrp="1"/>
          </p:cNvSpPr>
          <p:nvPr>
            <p:ph idx="1"/>
          </p:nvPr>
        </p:nvSpPr>
        <p:spPr>
          <a:xfrm>
            <a:off x="152400" y="1066800"/>
            <a:ext cx="8534400" cy="5059363"/>
          </a:xfrm>
        </p:spPr>
        <p:txBody>
          <a:bodyPr/>
          <a:lstStyle/>
          <a:p>
            <a:r>
              <a:rPr lang="en-US" altLang="en-US" smtClean="0">
                <a:solidFill>
                  <a:srgbClr val="C00000"/>
                </a:solidFill>
              </a:rPr>
              <a:t>Recruit</a:t>
            </a:r>
          </a:p>
          <a:p>
            <a:pPr lvl="1"/>
            <a:r>
              <a:rPr lang="en-US" altLang="en-US" smtClean="0"/>
              <a:t>Collaboratively develop Certificate program for Intensive Interventions</a:t>
            </a:r>
          </a:p>
          <a:p>
            <a:pPr lvl="1"/>
            <a:r>
              <a:rPr lang="en-US" altLang="en-US" smtClean="0"/>
              <a:t>Recruit cohort of teacher leaders across local school districts</a:t>
            </a:r>
          </a:p>
          <a:p>
            <a:r>
              <a:rPr lang="en-US" altLang="en-US" smtClean="0">
                <a:solidFill>
                  <a:srgbClr val="C00000"/>
                </a:solidFill>
              </a:rPr>
              <a:t>Prepare</a:t>
            </a:r>
          </a:p>
          <a:p>
            <a:pPr lvl="1"/>
            <a:r>
              <a:rPr lang="en-US" altLang="en-US" smtClean="0"/>
              <a:t>Enhance courses to include Universal Design for Learning (UDL), technology, diagnostic assessments, DBI, and intensive interventions</a:t>
            </a:r>
          </a:p>
          <a:p>
            <a:r>
              <a:rPr lang="en-US" altLang="en-US" smtClean="0">
                <a:solidFill>
                  <a:srgbClr val="C00000"/>
                </a:solidFill>
              </a:rPr>
              <a:t>Retain</a:t>
            </a:r>
          </a:p>
          <a:p>
            <a:pPr lvl="1"/>
            <a:r>
              <a:rPr lang="en-US" altLang="en-US" smtClean="0"/>
              <a:t>Develop Virtual Professional Learning Communities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533400" y="228600"/>
            <a:ext cx="8229600" cy="685800"/>
          </a:xfrm>
        </p:spPr>
        <p:txBody>
          <a:bodyPr/>
          <a:lstStyle/>
          <a:p>
            <a:r>
              <a:rPr lang="en-US" altLang="en-US" smtClean="0"/>
              <a:t>Initial Activities</a:t>
            </a:r>
          </a:p>
        </p:txBody>
      </p:sp>
      <p:sp>
        <p:nvSpPr>
          <p:cNvPr id="8195" name="Content Placeholder 5"/>
          <p:cNvSpPr>
            <a:spLocks noGrp="1"/>
          </p:cNvSpPr>
          <p:nvPr>
            <p:ph idx="1"/>
          </p:nvPr>
        </p:nvSpPr>
        <p:spPr>
          <a:xfrm>
            <a:off x="152400" y="990600"/>
            <a:ext cx="8839200" cy="5135563"/>
          </a:xfrm>
        </p:spPr>
        <p:txBody>
          <a:bodyPr/>
          <a:lstStyle/>
          <a:p>
            <a:r>
              <a:rPr lang="en-US" altLang="en-US" smtClean="0"/>
              <a:t>Project staff met to Review Logic Model and develop a way of work (See Logic Model).</a:t>
            </a:r>
          </a:p>
          <a:p>
            <a:r>
              <a:rPr lang="en-US" altLang="en-US" smtClean="0"/>
              <a:t>Developed and disseminated Recruitment resources and strategies (See Inquiry Letter).</a:t>
            </a:r>
          </a:p>
          <a:p>
            <a:r>
              <a:rPr lang="en-US" altLang="en-US" smtClean="0"/>
              <a:t>Hosted initial Advisory Committee meeting, consisting of partners (See Minutes).</a:t>
            </a:r>
          </a:p>
          <a:p>
            <a:r>
              <a:rPr lang="en-US" altLang="en-US" smtClean="0"/>
              <a:t>Met with NCII and FDOE to develop collaborative plans for building and sustaining efforts to recruit, prepare, and retain.</a:t>
            </a:r>
          </a:p>
          <a:p>
            <a:r>
              <a:rPr lang="en-US" altLang="en-US" smtClean="0"/>
              <a:t>Met with external evaluator, Dr. Harvey Rude, to discuss/finalize evaluation of outcomes.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Evaluation of Outcomes</a:t>
            </a:r>
          </a:p>
        </p:txBody>
      </p:sp>
      <p:sp>
        <p:nvSpPr>
          <p:cNvPr id="9219" name="Content Placeholder 2"/>
          <p:cNvSpPr>
            <a:spLocks noGrp="1"/>
          </p:cNvSpPr>
          <p:nvPr>
            <p:ph idx="1"/>
          </p:nvPr>
        </p:nvSpPr>
        <p:spPr>
          <a:xfrm>
            <a:off x="152400" y="1219200"/>
            <a:ext cx="8839200" cy="4895850"/>
          </a:xfrm>
        </p:spPr>
        <p:txBody>
          <a:bodyPr/>
          <a:lstStyle/>
          <a:p>
            <a:pPr marL="0" indent="0" eaLnBrk="1" hangingPunct="1">
              <a:buFont typeface="Arial" charset="0"/>
              <a:buNone/>
            </a:pPr>
            <a:r>
              <a:rPr lang="en-US" altLang="en-US" sz="2400" b="1" smtClean="0"/>
              <a:t>Goal 1-Evaluations </a:t>
            </a:r>
            <a:r>
              <a:rPr lang="en-US" altLang="en-US" sz="2400" smtClean="0"/>
              <a:t>measure effectiveness of recruitment strategies in attaining Goal 1: Recruit high-quality graduate level scholars including those from traditionally underrepresented groups who have potential to become highly effective teachers of students with LID.</a:t>
            </a:r>
          </a:p>
          <a:p>
            <a:pPr marL="0" indent="0" eaLnBrk="1" hangingPunct="1">
              <a:buFont typeface="Arial" charset="0"/>
              <a:buNone/>
            </a:pPr>
            <a:r>
              <a:rPr lang="en-US" altLang="en-US" sz="2400" b="1" smtClean="0"/>
              <a:t>Goal 2 Evaluations measure </a:t>
            </a:r>
            <a:r>
              <a:rPr lang="en-US" altLang="en-US" sz="2400" smtClean="0"/>
              <a:t>effectiveness of course delivery, course content, field-based experiences and internship in attaining GOAL 2: Prepare scholars in an evidence-based special education program that includes field experiences in high poverty settings and leads to state certification in Exceptional Student Education and certificate  in Intervention Specialist.</a:t>
            </a:r>
          </a:p>
          <a:p>
            <a:pPr marL="0" indent="0" eaLnBrk="1" hangingPunct="1">
              <a:buFont typeface="Arial" charset="0"/>
              <a:buNone/>
            </a:pPr>
            <a:r>
              <a:rPr lang="en-US" altLang="en-US" sz="2400" b="1" smtClean="0"/>
              <a:t>Goal 3 Management Activities</a:t>
            </a:r>
            <a:r>
              <a:rPr lang="en-US" altLang="en-US" sz="2400" smtClean="0"/>
              <a:t> measure the effectiveness of advisement and scholar supports, including the MDC program, in attaining GOAL 3: Retain scholars through completion of the program and induction into the profession through ongoing mentorship</a:t>
            </a:r>
            <a:r>
              <a:rPr lang="en-US" altLang="en-US" smtClean="0"/>
              <a:t>.</a:t>
            </a:r>
          </a:p>
          <a:p>
            <a:pPr marL="0" indent="0"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609600"/>
          </a:xfrm>
        </p:spPr>
        <p:txBody>
          <a:bodyPr/>
          <a:lstStyle/>
          <a:p>
            <a:pPr eaLnBrk="1" hangingPunct="1"/>
            <a:r>
              <a:rPr lang="en-US" altLang="en-US" smtClean="0"/>
              <a:t>Sample References </a:t>
            </a:r>
          </a:p>
        </p:txBody>
      </p:sp>
      <p:sp>
        <p:nvSpPr>
          <p:cNvPr id="10243" name="Content Placeholder 2"/>
          <p:cNvSpPr>
            <a:spLocks noGrp="1"/>
          </p:cNvSpPr>
          <p:nvPr>
            <p:ph idx="1"/>
          </p:nvPr>
        </p:nvSpPr>
        <p:spPr>
          <a:xfrm>
            <a:off x="152400" y="609600"/>
            <a:ext cx="8839200" cy="6096000"/>
          </a:xfrm>
        </p:spPr>
        <p:txBody>
          <a:bodyPr/>
          <a:lstStyle/>
          <a:p>
            <a:pPr eaLnBrk="1" hangingPunct="1">
              <a:buFont typeface="Arial" charset="0"/>
              <a:buNone/>
            </a:pPr>
            <a:r>
              <a:rPr lang="en-US" altLang="en-US" sz="1400" dirty="0" smtClean="0"/>
              <a:t>Brownell, M., </a:t>
            </a:r>
            <a:r>
              <a:rPr lang="en-US" altLang="en-US" sz="1400" dirty="0" err="1" smtClean="0"/>
              <a:t>Sindelar</a:t>
            </a:r>
            <a:r>
              <a:rPr lang="en-US" altLang="en-US" sz="1400" dirty="0" smtClean="0"/>
              <a:t>, P., </a:t>
            </a:r>
            <a:r>
              <a:rPr lang="en-US" altLang="en-US" sz="1400" dirty="0" err="1" smtClean="0"/>
              <a:t>Kiely</a:t>
            </a:r>
            <a:r>
              <a:rPr lang="en-US" altLang="en-US" sz="1400" dirty="0" smtClean="0"/>
              <a:t>, F., &amp; Danielson, L. (2010). The necessary restructuring of teacher education. </a:t>
            </a:r>
            <a:r>
              <a:rPr lang="en-US" altLang="en-US" sz="1400" i="1" dirty="0" smtClean="0"/>
              <a:t>Teacher Education in Special Education, </a:t>
            </a:r>
            <a:r>
              <a:rPr lang="en-US" altLang="en-US" sz="1400" dirty="0" smtClean="0"/>
              <a:t>33(4), 242-257.</a:t>
            </a:r>
          </a:p>
          <a:p>
            <a:pPr eaLnBrk="1" hangingPunct="1">
              <a:buFont typeface="Arial" charset="0"/>
              <a:buNone/>
            </a:pPr>
            <a:r>
              <a:rPr lang="en-US" altLang="en-US" sz="1400" dirty="0" smtClean="0"/>
              <a:t>Center on Positive Behavioral Interventions &amp; Supports. (2009). </a:t>
            </a:r>
            <a:r>
              <a:rPr lang="en-US" altLang="en-US" sz="1400" i="1" dirty="0" smtClean="0"/>
              <a:t>What is school-wide positive behavioral interventions and supports</a:t>
            </a:r>
            <a:r>
              <a:rPr lang="en-US" altLang="en-US" sz="1400" dirty="0" smtClean="0"/>
              <a:t>? Washington, DC: U.S. Department of Education, Office of Special Education Programs, Center on Positive Behavioral Intervention and Support. Retrieved from http://www.pbis.org/common/cms/documents/</a:t>
            </a:r>
          </a:p>
          <a:p>
            <a:pPr eaLnBrk="1" hangingPunct="1">
              <a:buFont typeface="Arial" charset="0"/>
              <a:buNone/>
            </a:pPr>
            <a:r>
              <a:rPr lang="en-US" altLang="en-US" sz="1400" dirty="0" smtClean="0"/>
              <a:t>Council for Exceptional Children. (2010). </a:t>
            </a:r>
            <a:r>
              <a:rPr lang="en-US" altLang="en-US" sz="1400" i="1" dirty="0" smtClean="0"/>
              <a:t>What every special educator must know: The standards for the preparation and licensure of special educators </a:t>
            </a:r>
            <a:r>
              <a:rPr lang="en-US" altLang="en-US" sz="1400" dirty="0" smtClean="0"/>
              <a:t> (4</a:t>
            </a:r>
            <a:r>
              <a:rPr lang="en-US" altLang="en-US" sz="1400" baseline="30000" dirty="0" smtClean="0"/>
              <a:t>th</a:t>
            </a:r>
            <a:r>
              <a:rPr lang="en-US" altLang="en-US" sz="1400" dirty="0" smtClean="0"/>
              <a:t> Ed.). Reston, VA: Author.</a:t>
            </a:r>
          </a:p>
          <a:p>
            <a:pPr eaLnBrk="1" hangingPunct="1">
              <a:buFont typeface="Arial" charset="0"/>
              <a:buNone/>
            </a:pPr>
            <a:r>
              <a:rPr lang="en-US" altLang="en-US" sz="1400" dirty="0" smtClean="0"/>
              <a:t>Geiger, W.L., Mickelson, A., </a:t>
            </a:r>
            <a:r>
              <a:rPr lang="en-US" altLang="en-US" sz="1400" dirty="0" err="1" smtClean="0"/>
              <a:t>McKeown</a:t>
            </a:r>
            <a:r>
              <a:rPr lang="en-US" altLang="en-US" sz="1400" dirty="0" smtClean="0"/>
              <a:t>, D., Barton, J., </a:t>
            </a:r>
            <a:r>
              <a:rPr lang="en-US" altLang="en-US" sz="1400" dirty="0" err="1" smtClean="0"/>
              <a:t>Kleinhammer-Tramill</a:t>
            </a:r>
            <a:r>
              <a:rPr lang="en-US" altLang="en-US" sz="1400" dirty="0" smtClean="0"/>
              <a:t>, J., &amp; </a:t>
            </a:r>
            <a:r>
              <a:rPr lang="en-US" altLang="en-US" sz="1400" dirty="0" err="1" smtClean="0"/>
              <a:t>Steinbrecher</a:t>
            </a:r>
            <a:r>
              <a:rPr lang="en-US" altLang="en-US" sz="1400" dirty="0" smtClean="0"/>
              <a:t>, T. (2014). Patterns of licensure for special education teachers. In P.T. </a:t>
            </a:r>
            <a:r>
              <a:rPr lang="en-US" altLang="en-US" sz="1400" dirty="0" err="1" smtClean="0"/>
              <a:t>Sindelar</a:t>
            </a:r>
            <a:r>
              <a:rPr lang="en-US" altLang="en-US" sz="1400" dirty="0" smtClean="0"/>
              <a:t>, E.D. McCray, M.T. Brownell, &amp; B. </a:t>
            </a:r>
            <a:r>
              <a:rPr lang="en-US" altLang="en-US" sz="1400" dirty="0" err="1" smtClean="0"/>
              <a:t>Lignugaris</a:t>
            </a:r>
            <a:r>
              <a:rPr lang="en-US" altLang="en-US" sz="1400" dirty="0" smtClean="0"/>
              <a:t>/Kraft (Eds</a:t>
            </a:r>
            <a:r>
              <a:rPr lang="en-US" altLang="en-US" sz="1400" i="1" dirty="0" smtClean="0"/>
              <a:t>.), Handbook of research on special education teacher preparation </a:t>
            </a:r>
            <a:r>
              <a:rPr lang="en-US" altLang="en-US" sz="1400" dirty="0" smtClean="0"/>
              <a:t>(pp 30-46). New York, NY: Routledge.</a:t>
            </a:r>
          </a:p>
          <a:p>
            <a:pPr eaLnBrk="1" hangingPunct="1">
              <a:buFont typeface="Arial" charset="0"/>
              <a:buNone/>
            </a:pPr>
            <a:r>
              <a:rPr lang="en-US" altLang="en-US" sz="1400" dirty="0" err="1" smtClean="0"/>
              <a:t>Gersten</a:t>
            </a:r>
            <a:r>
              <a:rPr lang="en-US" altLang="en-US" sz="1400" dirty="0" smtClean="0"/>
              <a:t>, R., Beckmann, S., Clarke, B., </a:t>
            </a:r>
            <a:r>
              <a:rPr lang="en-US" altLang="en-US" sz="1400" dirty="0" err="1" smtClean="0"/>
              <a:t>Foegen</a:t>
            </a:r>
            <a:r>
              <a:rPr lang="en-US" altLang="en-US" sz="1400" dirty="0" smtClean="0"/>
              <a:t>, A., Marsh, L., Star, J. R., et al. (2009).</a:t>
            </a:r>
            <a:r>
              <a:rPr lang="en-US" altLang="en-US" sz="1400" i="1" dirty="0" smtClean="0"/>
              <a:t> Assisting students struggling with mathematics: Response to Intervention (</a:t>
            </a:r>
            <a:r>
              <a:rPr lang="en-US" altLang="en-US" sz="1400" i="1" dirty="0" err="1" smtClean="0"/>
              <a:t>RtI</a:t>
            </a:r>
            <a:r>
              <a:rPr lang="en-US" altLang="en-US" sz="1400" i="1" dirty="0" smtClean="0"/>
              <a:t>) for elementary and middle schools </a:t>
            </a:r>
            <a:r>
              <a:rPr lang="en-US" altLang="en-US" sz="1400" dirty="0" smtClean="0"/>
              <a:t>(NCEE 2009-4060). Washington, DC: National Center for Education Evaluation and Regional Assistance, Institute of Education Sciences, U.S. Department of Education. Retrieved from </a:t>
            </a:r>
            <a:r>
              <a:rPr lang="en-US" altLang="en-US" sz="1400" u="sng" dirty="0" smtClean="0"/>
              <a:t>http://ies.ed.gov/ncee/wwc/publications/practiceguides/</a:t>
            </a:r>
          </a:p>
          <a:p>
            <a:pPr eaLnBrk="1" hangingPunct="1">
              <a:buFont typeface="Arial" charset="0"/>
              <a:buNone/>
            </a:pPr>
            <a:r>
              <a:rPr lang="en-US" altLang="en-US" sz="1400" dirty="0" smtClean="0"/>
              <a:t>Herrington, A., Herrington, J., </a:t>
            </a:r>
            <a:r>
              <a:rPr lang="en-US" altLang="en-US" sz="1400" dirty="0" err="1" smtClean="0"/>
              <a:t>Kervin</a:t>
            </a:r>
            <a:r>
              <a:rPr lang="en-US" altLang="en-US" sz="1400" dirty="0" smtClean="0"/>
              <a:t>, L., &amp; Ferry, B. (2006). The design of an online community of practice for beginning teachers. </a:t>
            </a:r>
            <a:r>
              <a:rPr lang="en-US" altLang="en-US" sz="1400" i="1" dirty="0" smtClean="0"/>
              <a:t>Contemporary Issues in Technology and Teacher Education </a:t>
            </a:r>
            <a:r>
              <a:rPr lang="en-US" altLang="en-US" sz="1400" dirty="0" smtClean="0"/>
              <a:t>[Online serial], 6(1). Retrieved from </a:t>
            </a:r>
            <a:r>
              <a:rPr lang="en-US" altLang="en-US" sz="1400" u="sng" dirty="0" smtClean="0"/>
              <a:t>http://www.citejournal.org/voI6/iss1/generalfarticlel.cfm</a:t>
            </a:r>
            <a:endParaRPr lang="en-US" altLang="en-US" sz="1400" dirty="0" smtClean="0"/>
          </a:p>
          <a:p>
            <a:pPr eaLnBrk="1" hangingPunct="1">
              <a:buFont typeface="Arial" charset="0"/>
              <a:buNone/>
            </a:pPr>
            <a:r>
              <a:rPr lang="en-US" altLang="en-US" sz="1400" dirty="0" smtClean="0"/>
              <a:t>Little, M.E., Hunt, J. &amp; Powell, S. (2013). Electronic mentoring of beginning special education teachers. </a:t>
            </a:r>
            <a:r>
              <a:rPr lang="en-US" altLang="en-US" sz="1400" i="1" dirty="0" smtClean="0"/>
              <a:t>Teacher Education in Special Education, </a:t>
            </a:r>
            <a:r>
              <a:rPr lang="en-US" altLang="en-US" sz="1400" dirty="0" smtClean="0"/>
              <a:t>36(4), 286-297.</a:t>
            </a:r>
          </a:p>
          <a:p>
            <a:pPr eaLnBrk="1" hangingPunct="1">
              <a:buFont typeface="Arial" charset="0"/>
              <a:buNone/>
            </a:pPr>
            <a:r>
              <a:rPr lang="en-US" altLang="en-US" sz="1400" dirty="0" err="1" smtClean="0"/>
              <a:t>McLeskey</a:t>
            </a:r>
            <a:r>
              <a:rPr lang="en-US" altLang="en-US" sz="1400" dirty="0" smtClean="0"/>
              <a:t>, J., &amp; Billingsley, B. (2008). How does the quality and stability of the teaching force influence the research-to-practice gap? </a:t>
            </a:r>
            <a:r>
              <a:rPr lang="en-US" altLang="en-US" sz="1400" i="1" dirty="0" smtClean="0"/>
              <a:t>Remedial and Special Education, 29</a:t>
            </a:r>
            <a:r>
              <a:rPr lang="en-US" altLang="en-US" sz="1400" dirty="0" smtClean="0"/>
              <a:t>(5), 293-305. http://rse.sagepub.com/content/</a:t>
            </a:r>
          </a:p>
          <a:p>
            <a:pPr eaLnBrk="1" hangingPunct="1">
              <a:buFont typeface="Arial" charset="0"/>
              <a:buNone/>
            </a:pPr>
            <a:r>
              <a:rPr lang="en-US" altLang="en-US" sz="1400" dirty="0" smtClean="0"/>
              <a:t>National Center on Intensive Interventions, 2013.  Washington, D.C: U.S. Department of Education, Office of Special Education Programs. National Center on Intensive Intervention</a:t>
            </a:r>
          </a:p>
          <a:p>
            <a:pPr eaLnBrk="1" hangingPunct="1">
              <a:buFont typeface="Arial" charset="0"/>
              <a:buNone/>
            </a:pPr>
            <a:r>
              <a:rPr lang="en-US" altLang="en-US" sz="1400" dirty="0" err="1" smtClean="0"/>
              <a:t>Scammaca</a:t>
            </a:r>
            <a:r>
              <a:rPr lang="en-US" altLang="en-US" sz="1400" dirty="0" smtClean="0"/>
              <a:t>, N., Vaughn, S., Roberts, G., </a:t>
            </a:r>
            <a:r>
              <a:rPr lang="en-US" altLang="en-US" sz="1400" dirty="0" err="1" smtClean="0"/>
              <a:t>Wanzel</a:t>
            </a:r>
            <a:r>
              <a:rPr lang="en-US" altLang="en-US" sz="1400" dirty="0" smtClean="0"/>
              <a:t>, J., &amp; </a:t>
            </a:r>
            <a:r>
              <a:rPr lang="en-US" altLang="en-US" sz="1400" dirty="0" err="1" smtClean="0"/>
              <a:t>Torgesen</a:t>
            </a:r>
            <a:r>
              <a:rPr lang="en-US" altLang="en-US" sz="1400" dirty="0" smtClean="0"/>
              <a:t>, J.K. (2007). </a:t>
            </a:r>
            <a:r>
              <a:rPr lang="en-US" altLang="en-US" sz="1400" i="1" dirty="0" smtClean="0"/>
              <a:t>Extensive reading interventions in grades k-3: From research to practice</a:t>
            </a:r>
            <a:r>
              <a:rPr lang="en-US" altLang="en-US" sz="1400" dirty="0" smtClean="0"/>
              <a:t>. Portsmouth, NH: Center on Instruction, RMC Research Corporation.</a:t>
            </a:r>
          </a:p>
          <a:p>
            <a:pPr eaLnBrk="1" hangingPunct="1">
              <a:buFont typeface="Arial" charset="0"/>
              <a:buNone/>
            </a:pPr>
            <a:r>
              <a:rPr lang="en-US" altLang="en-US" sz="1400" dirty="0" smtClean="0"/>
              <a:t>Vaughn, S., </a:t>
            </a:r>
            <a:r>
              <a:rPr lang="en-US" altLang="en-US" sz="1400" dirty="0" err="1" smtClean="0"/>
              <a:t>Wanzek</a:t>
            </a:r>
            <a:r>
              <a:rPr lang="en-US" altLang="en-US" sz="1400" dirty="0" smtClean="0"/>
              <a:t>, J., Murray, C.S., Roberts, G. (2012). </a:t>
            </a:r>
            <a:r>
              <a:rPr lang="en-US" altLang="en-US" sz="1400" i="1" dirty="0" smtClean="0"/>
              <a:t>Intensive interventions for students struggling in reading and mathematics: A practice guide</a:t>
            </a:r>
            <a:r>
              <a:rPr lang="en-US" altLang="en-US" sz="1400" dirty="0" smtClean="0"/>
              <a:t>. Portsmouth, NH: RMC Research Corporation, Center on Instruction.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TotalTime>
  <Words>1190</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Office Theme</vt:lpstr>
      <vt:lpstr>Preparation in Intensive Interventions</vt:lpstr>
      <vt:lpstr>Abstract</vt:lpstr>
      <vt:lpstr>Poster Overview</vt:lpstr>
      <vt:lpstr>Conceptual Framework: Highly-Qualified Special Education Teachers Focus: Intensive Interventions-Students with LID</vt:lpstr>
      <vt:lpstr>Objectives</vt:lpstr>
      <vt:lpstr>Methods</vt:lpstr>
      <vt:lpstr>Initial Activities</vt:lpstr>
      <vt:lpstr>Evaluation of Outcomes</vt:lpstr>
      <vt:lpstr>Sample References </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Mel Kutner</dc:creator>
  <cp:lastModifiedBy>Mullet, Benjamin</cp:lastModifiedBy>
  <cp:revision>32</cp:revision>
  <dcterms:created xsi:type="dcterms:W3CDTF">2015-02-05T16:03:58Z</dcterms:created>
  <dcterms:modified xsi:type="dcterms:W3CDTF">2015-04-15T20:58:24Z</dcterms:modified>
</cp:coreProperties>
</file>