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97" r:id="rId4"/>
    <p:sldId id="257" r:id="rId5"/>
    <p:sldId id="283" r:id="rId6"/>
    <p:sldId id="293" r:id="rId7"/>
    <p:sldId id="282" r:id="rId8"/>
    <p:sldId id="281" r:id="rId9"/>
    <p:sldId id="262" r:id="rId10"/>
    <p:sldId id="296" r:id="rId11"/>
    <p:sldId id="268" r:id="rId12"/>
    <p:sldId id="285" r:id="rId13"/>
    <p:sldId id="288" r:id="rId14"/>
    <p:sldId id="286" r:id="rId15"/>
    <p:sldId id="264" r:id="rId16"/>
    <p:sldId id="265" r:id="rId17"/>
    <p:sldId id="269" r:id="rId18"/>
    <p:sldId id="266" r:id="rId19"/>
    <p:sldId id="271" r:id="rId20"/>
    <p:sldId id="292" r:id="rId21"/>
    <p:sldId id="276" r:id="rId22"/>
    <p:sldId id="275" r:id="rId23"/>
    <p:sldId id="273" r:id="rId24"/>
    <p:sldId id="287" r:id="rId25"/>
    <p:sldId id="274" r:id="rId26"/>
    <p:sldId id="272" r:id="rId27"/>
    <p:sldId id="279" r:id="rId28"/>
    <p:sldId id="291" r:id="rId29"/>
    <p:sldId id="277" r:id="rId30"/>
    <p:sldId id="289" r:id="rId31"/>
    <p:sldId id="284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ey Weir" initials="KW" lastIdx="3" clrIdx="0">
    <p:extLst>
      <p:ext uri="{19B8F6BF-5375-455C-9EA6-DF929625EA0E}">
        <p15:presenceInfo xmlns:p15="http://schemas.microsoft.com/office/powerpoint/2012/main" userId="S-1-5-21-2381427994-4160072731-3448860392-9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1651" autoAdjust="0"/>
  </p:normalViewPr>
  <p:slideViewPr>
    <p:cSldViewPr snapToGrid="0">
      <p:cViewPr varScale="1">
        <p:scale>
          <a:sx n="51" d="100"/>
          <a:sy n="51" d="100"/>
        </p:scale>
        <p:origin x="-77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3T11:20:00.496" idx="1">
    <p:pos x="2126" y="623"/>
    <p:text>Wording is kind of confusing.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5T10:09:38.490" idx="2">
    <p:pos x="2332" y="2257"/>
    <p:text>make sure to explain the problem and the solution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5T10:10:22.239" idx="3">
    <p:pos x="3267" y="1379"/>
    <p:text>Make sure to explain problem and solution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6701-DEB6-49A3-BD1C-3972C01434A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74FF7-EB41-46DF-920C-2EFAB8AE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0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4FF7-EB41-46DF-920C-2EFAB8AE81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B70BD-6A3D-4A1D-B561-3C49C541326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35200"/>
            <a:ext cx="9144000" cy="141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238" y="2327563"/>
            <a:ext cx="7444058" cy="1219201"/>
          </a:xfrm>
        </p:spPr>
        <p:txBody>
          <a:bodyPr>
            <a:noAutofit/>
          </a:bodyPr>
          <a:lstStyle/>
          <a:p>
            <a:r>
              <a:rPr lang="en-US" sz="2800" b="1" dirty="0"/>
              <a:t>MySQL Advantages for </a:t>
            </a:r>
            <a:r>
              <a:rPr lang="en-US" sz="2800" b="1" dirty="0" smtClean="0"/>
              <a:t>Delivering </a:t>
            </a:r>
            <a:r>
              <a:rPr lang="en-US" sz="2800" b="1" dirty="0"/>
              <a:t>a HA </a:t>
            </a:r>
            <a:r>
              <a:rPr lang="en-US" sz="2800" b="1" dirty="0" smtClean="0"/>
              <a:t>&amp;</a:t>
            </a:r>
            <a:br>
              <a:rPr lang="en-US" sz="2800" b="1" dirty="0" smtClean="0"/>
            </a:br>
            <a:r>
              <a:rPr lang="en-US" sz="2800" b="1" dirty="0" smtClean="0"/>
              <a:t>Scalable Database </a:t>
            </a:r>
            <a:r>
              <a:rPr lang="en-US" sz="2800" b="1" dirty="0" smtClean="0"/>
              <a:t>S</a:t>
            </a:r>
            <a:r>
              <a:rPr lang="en-US" sz="2800" b="1" dirty="0" smtClean="0"/>
              <a:t>olution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" y="0"/>
            <a:ext cx="3975779" cy="1656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4871" y="3765324"/>
            <a:ext cx="4507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by </a:t>
            </a:r>
            <a:r>
              <a:rPr lang="en-US" dirty="0" err="1" smtClean="0">
                <a:solidFill>
                  <a:schemeClr val="bg1"/>
                </a:solidFill>
              </a:rPr>
              <a:t>Srinivasa</a:t>
            </a:r>
            <a:r>
              <a:rPr lang="en-US" dirty="0" smtClean="0">
                <a:solidFill>
                  <a:schemeClr val="bg1"/>
                </a:solidFill>
              </a:rPr>
              <a:t> (Krishna) </a:t>
            </a:r>
            <a:r>
              <a:rPr lang="en-US" dirty="0" err="1" smtClean="0">
                <a:solidFill>
                  <a:schemeClr val="bg1"/>
                </a:solidFill>
              </a:rPr>
              <a:t>Mamillapalli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Senior MySQL </a:t>
            </a:r>
            <a:r>
              <a:rPr lang="en-US" dirty="0" smtClean="0">
                <a:solidFill>
                  <a:schemeClr val="bg1"/>
                </a:solidFill>
              </a:rPr>
              <a:t>DBA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Datavail</a:t>
            </a:r>
            <a:r>
              <a:rPr lang="en-US" dirty="0" smtClean="0">
                <a:solidFill>
                  <a:schemeClr val="bg1"/>
                </a:solidFill>
              </a:rPr>
              <a:t>, ©2015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3704" y="3765324"/>
            <a:ext cx="1055733" cy="10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344383"/>
            <a:ext cx="3439221" cy="518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MySQL Architecture</a:t>
            </a:r>
            <a:r>
              <a:rPr lang="en-US" sz="1600" dirty="0" smtClean="0"/>
              <a:t>	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50" y="834269"/>
            <a:ext cx="6431330" cy="38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804355" cy="7535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Storage Engines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984" y="994356"/>
            <a:ext cx="6126536" cy="3107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MyISAM</a:t>
            </a:r>
          </a:p>
          <a:p>
            <a:r>
              <a:rPr lang="en-US" sz="2400" dirty="0" smtClean="0"/>
              <a:t>InnoDB/XtraDB</a:t>
            </a:r>
          </a:p>
          <a:p>
            <a:r>
              <a:rPr lang="en-US" sz="2400" dirty="0" err="1" smtClean="0"/>
              <a:t>TokuDB</a:t>
            </a:r>
            <a:endParaRPr lang="en-US" sz="2400" dirty="0" smtClean="0"/>
          </a:p>
          <a:p>
            <a:r>
              <a:rPr lang="en-US" sz="2400" dirty="0" smtClean="0"/>
              <a:t>MariaDB</a:t>
            </a:r>
          </a:p>
          <a:p>
            <a:r>
              <a:rPr lang="en-US" sz="2400" dirty="0" smtClean="0"/>
              <a:t>Memory</a:t>
            </a:r>
          </a:p>
          <a:p>
            <a:r>
              <a:rPr lang="en-US" sz="2400" dirty="0" smtClean="0"/>
              <a:t>NDB</a:t>
            </a:r>
          </a:p>
          <a:p>
            <a:r>
              <a:rPr lang="en-US" sz="2400" dirty="0" smtClean="0"/>
              <a:t>CSV and so on…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881" y="770094"/>
            <a:ext cx="6837810" cy="37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93" y="196572"/>
            <a:ext cx="2910651" cy="6783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Quick Comparison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83" y="921926"/>
            <a:ext cx="7145893" cy="3151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735" y="388731"/>
            <a:ext cx="2900940" cy="623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Supports..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584" y="1107228"/>
            <a:ext cx="4487000" cy="2638519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Views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Indexing Types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Stored </a:t>
            </a:r>
            <a:r>
              <a:rPr lang="en-US" sz="2800" dirty="0">
                <a:solidFill>
                  <a:schemeClr val="bg1"/>
                </a:solidFill>
              </a:rPr>
              <a:t>Functions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Stored Procedures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Cursors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Triggers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Event Scheduler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258735" y="-232259"/>
            <a:ext cx="1515264" cy="3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3804355" cy="75357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InnoDB-</a:t>
            </a:r>
            <a:r>
              <a:rPr lang="en-US" sz="2800" dirty="0" err="1" smtClean="0"/>
              <a:t>TokuDB</a:t>
            </a:r>
            <a:r>
              <a:rPr lang="en-US" sz="2800" dirty="0" smtClean="0"/>
              <a:t>-MariaDB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984" y="994356"/>
            <a:ext cx="6126536" cy="3107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Transaction </a:t>
            </a:r>
            <a:r>
              <a:rPr lang="en-US" sz="2400" dirty="0" smtClean="0"/>
              <a:t>Safe</a:t>
            </a:r>
            <a:endParaRPr lang="en-US" sz="2400" dirty="0" smtClean="0"/>
          </a:p>
          <a:p>
            <a:r>
              <a:rPr lang="en-US" sz="2400" dirty="0" smtClean="0"/>
              <a:t>MVCC,ACID </a:t>
            </a:r>
            <a:r>
              <a:rPr lang="en-US" sz="2400" dirty="0" smtClean="0"/>
              <a:t>support</a:t>
            </a:r>
            <a:endParaRPr lang="en-US" sz="2400" dirty="0" smtClean="0"/>
          </a:p>
          <a:p>
            <a:r>
              <a:rPr lang="en-US" sz="2400" dirty="0" err="1" smtClean="0"/>
              <a:t>InnoDB</a:t>
            </a:r>
            <a:r>
              <a:rPr lang="en-US" sz="2400" dirty="0" smtClean="0"/>
              <a:t> </a:t>
            </a:r>
            <a:r>
              <a:rPr lang="en-US" sz="2400" dirty="0" smtClean="0"/>
              <a:t>compression</a:t>
            </a:r>
            <a:endParaRPr lang="en-US" sz="2400" dirty="0" smtClean="0"/>
          </a:p>
          <a:p>
            <a:r>
              <a:rPr lang="en-US" sz="2400" dirty="0" err="1" smtClean="0"/>
              <a:t>TokuDB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Significant IO </a:t>
            </a:r>
            <a:r>
              <a:rPr lang="en-US" sz="2000" dirty="0" smtClean="0"/>
              <a:t>reduction</a:t>
            </a:r>
            <a:endParaRPr lang="en-US" sz="2000" dirty="0" smtClean="0"/>
          </a:p>
          <a:p>
            <a:pPr lvl="1"/>
            <a:r>
              <a:rPr lang="en-US" sz="2000" dirty="0" smtClean="0"/>
              <a:t>5x Compression, 90% reduction in </a:t>
            </a:r>
            <a:r>
              <a:rPr lang="en-US" sz="2000" dirty="0" smtClean="0"/>
              <a:t>size</a:t>
            </a:r>
            <a:endParaRPr lang="en-US" sz="2000" dirty="0" smtClean="0"/>
          </a:p>
          <a:p>
            <a:r>
              <a:rPr lang="en-US" sz="2400" dirty="0" smtClean="0"/>
              <a:t>MariaDB – More Enhanced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3186" y="316162"/>
            <a:ext cx="3687704" cy="699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MySQL High Availability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6163" y="1000950"/>
            <a:ext cx="5939838" cy="3298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Replication Topologies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          M-S,M-M and Chained Replication, etc.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Data integrity with </a:t>
            </a:r>
            <a:r>
              <a:rPr lang="en-US" sz="2400" dirty="0" smtClean="0">
                <a:solidFill>
                  <a:schemeClr val="bg1"/>
                </a:solidFill>
              </a:rPr>
              <a:t>GTID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Multi-threaded replication </a:t>
            </a:r>
            <a:r>
              <a:rPr lang="en-US" sz="2400" dirty="0" smtClean="0">
                <a:solidFill>
                  <a:schemeClr val="bg1"/>
                </a:solidFill>
              </a:rPr>
              <a:t>slave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Faster Failover/Failback </a:t>
            </a:r>
            <a:r>
              <a:rPr lang="en-US" sz="2400" dirty="0" smtClean="0">
                <a:solidFill>
                  <a:schemeClr val="bg1"/>
                </a:solidFill>
              </a:rPr>
              <a:t>support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Geographic Redundancy for </a:t>
            </a:r>
            <a:r>
              <a:rPr lang="en-US" sz="2400" dirty="0" smtClean="0">
                <a:solidFill>
                  <a:schemeClr val="bg1"/>
                </a:solidFill>
              </a:rPr>
              <a:t>DR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mysqlfabric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MHA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MMM, etc.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62" y="1000950"/>
            <a:ext cx="6837810" cy="37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5038" y="188148"/>
            <a:ext cx="3744148" cy="56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MySQL HA Comparison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6" y="777395"/>
            <a:ext cx="7008518" cy="3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91" y="281238"/>
            <a:ext cx="3672650" cy="7065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 Clustering solutions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532" y="993187"/>
            <a:ext cx="6175023" cy="32213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MySQL NDB Cluster</a:t>
            </a:r>
          </a:p>
          <a:p>
            <a:r>
              <a:rPr lang="en-US" sz="2400" dirty="0" smtClean="0"/>
              <a:t>Percona XtraDB Cluster</a:t>
            </a:r>
          </a:p>
          <a:p>
            <a:r>
              <a:rPr lang="en-US" sz="2400" dirty="0"/>
              <a:t>MySQL Galera </a:t>
            </a:r>
            <a:r>
              <a:rPr lang="en-US" sz="2400" dirty="0" smtClean="0"/>
              <a:t>Cluster</a:t>
            </a:r>
          </a:p>
          <a:p>
            <a:r>
              <a:rPr lang="en-US" sz="2400" dirty="0" smtClean="0"/>
              <a:t>MySQL/DRBD</a:t>
            </a:r>
          </a:p>
          <a:p>
            <a:r>
              <a:rPr lang="en-US" sz="2400" dirty="0" smtClean="0"/>
              <a:t>Cloud based – AWS RDS/EC2,etc.</a:t>
            </a:r>
          </a:p>
          <a:p>
            <a:pPr>
              <a:buFont typeface="Arial"/>
              <a:buChar char="•"/>
            </a:pPr>
            <a:r>
              <a:rPr lang="en-US" sz="2400" dirty="0"/>
              <a:t>Supports Windows </a:t>
            </a:r>
            <a:r>
              <a:rPr lang="en-US" sz="2400" dirty="0" smtClean="0"/>
              <a:t>Clustering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Oracle Enterprise </a:t>
            </a:r>
            <a:r>
              <a:rPr lang="en-US" sz="2400" dirty="0" smtClean="0"/>
              <a:t>VMs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618499" y="297753"/>
            <a:ext cx="1515264" cy="3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0370" y="272815"/>
            <a:ext cx="3273778" cy="536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MySQL Scalability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64074" y="818444"/>
            <a:ext cx="6500518" cy="4007556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7200" kern="200" dirty="0" smtClean="0">
                <a:solidFill>
                  <a:schemeClr val="bg1"/>
                </a:solidFill>
              </a:rPr>
              <a:t>Distribute Traffic on Replicated Nodes(Slaves).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7200" kern="200" dirty="0">
                <a:solidFill>
                  <a:schemeClr val="bg1"/>
                </a:solidFill>
              </a:rPr>
              <a:t>Synchronous </a:t>
            </a:r>
            <a:r>
              <a:rPr lang="en-US" sz="7200" kern="200" dirty="0" smtClean="0">
                <a:solidFill>
                  <a:schemeClr val="bg1"/>
                </a:solidFill>
              </a:rPr>
              <a:t>Replication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7200" kern="200" dirty="0" smtClean="0">
                <a:solidFill>
                  <a:schemeClr val="bg1"/>
                </a:solidFill>
              </a:rPr>
              <a:t>Supports </a:t>
            </a:r>
            <a:r>
              <a:rPr lang="en-US" sz="7200" kern="200" dirty="0">
                <a:solidFill>
                  <a:schemeClr val="bg1"/>
                </a:solidFill>
              </a:rPr>
              <a:t>Multiple CPU </a:t>
            </a:r>
            <a:r>
              <a:rPr lang="en-US" sz="7200" kern="200" dirty="0" smtClean="0">
                <a:solidFill>
                  <a:schemeClr val="bg1"/>
                </a:solidFill>
              </a:rPr>
              <a:t>cores</a:t>
            </a:r>
            <a:endParaRPr lang="en-US" sz="7200" kern="200" dirty="0" smtClean="0">
              <a:solidFill>
                <a:schemeClr val="bg1"/>
              </a:solidFill>
            </a:endParaRP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7200" kern="200" dirty="0" smtClean="0">
                <a:solidFill>
                  <a:schemeClr val="bg1"/>
                </a:solidFill>
              </a:rPr>
              <a:t>Supports High read-write intensive work </a:t>
            </a:r>
            <a:r>
              <a:rPr lang="en-US" sz="7200" kern="200" dirty="0" smtClean="0">
                <a:solidFill>
                  <a:schemeClr val="bg1"/>
                </a:solidFill>
              </a:rPr>
              <a:t>loads</a:t>
            </a:r>
            <a:endParaRPr lang="en-US" sz="7200" kern="200" dirty="0" smtClean="0">
              <a:solidFill>
                <a:schemeClr val="bg1"/>
              </a:solidFill>
            </a:endParaRP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7200" kern="200" dirty="0" smtClean="0">
                <a:solidFill>
                  <a:schemeClr val="bg1"/>
                </a:solidFill>
              </a:rPr>
              <a:t>Supports Partitioning and </a:t>
            </a:r>
            <a:r>
              <a:rPr lang="en-US" sz="7200" kern="200" dirty="0" err="1" smtClean="0">
                <a:solidFill>
                  <a:schemeClr val="bg1"/>
                </a:solidFill>
              </a:rPr>
              <a:t>Sharding</a:t>
            </a:r>
            <a:endParaRPr lang="en-US" sz="7200" kern="200" dirty="0" smtClean="0">
              <a:solidFill>
                <a:schemeClr val="bg1"/>
              </a:solidFill>
            </a:endParaRP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7200" kern="200" dirty="0" smtClean="0">
                <a:solidFill>
                  <a:schemeClr val="bg1"/>
                </a:solidFill>
              </a:rPr>
              <a:t>MySQL and </a:t>
            </a:r>
            <a:r>
              <a:rPr lang="en-US" sz="7200" kern="200" dirty="0" err="1" smtClean="0">
                <a:solidFill>
                  <a:schemeClr val="bg1"/>
                </a:solidFill>
              </a:rPr>
              <a:t>Memcached</a:t>
            </a:r>
            <a:endParaRPr lang="en-US" sz="7200" kern="200" dirty="0" smtClean="0">
              <a:solidFill>
                <a:schemeClr val="bg1"/>
              </a:solidFill>
            </a:endParaRP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7200" dirty="0" smtClean="0">
                <a:solidFill>
                  <a:schemeClr val="bg1"/>
                </a:solidFill>
              </a:rPr>
              <a:t>Oracle Benchmarking Results: 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5600" dirty="0" smtClean="0">
                <a:solidFill>
                  <a:schemeClr val="bg1"/>
                </a:solidFill>
              </a:rPr>
              <a:t>          MySQL InnoDB scale up </a:t>
            </a:r>
            <a:r>
              <a:rPr lang="en-US" sz="5600" dirty="0" smtClean="0">
                <a:solidFill>
                  <a:schemeClr val="bg1"/>
                </a:solidFill>
              </a:rPr>
              <a:t>to…</a:t>
            </a:r>
            <a:endParaRPr lang="en-US" sz="5600" dirty="0" smtClean="0">
              <a:solidFill>
                <a:schemeClr val="bg1"/>
              </a:solidFill>
            </a:endParaRPr>
          </a:p>
          <a:p>
            <a:pPr lvl="2" algn="l"/>
            <a:r>
              <a:rPr lang="en-US" sz="5600" dirty="0" smtClean="0">
                <a:solidFill>
                  <a:schemeClr val="bg1"/>
                </a:solidFill>
              </a:rPr>
              <a:t>250K QPS(5.6.x, 32 cores), 500K QPS(5.7.x, 64 cores)</a:t>
            </a:r>
          </a:p>
          <a:p>
            <a:pPr lvl="2" algn="l"/>
            <a:r>
              <a:rPr lang="en-US" sz="5600" dirty="0" smtClean="0">
                <a:solidFill>
                  <a:schemeClr val="bg1"/>
                </a:solidFill>
              </a:rPr>
              <a:t>10K Tnx/sec for OLTP </a:t>
            </a:r>
            <a:r>
              <a:rPr lang="en-US" sz="5600" dirty="0" smtClean="0">
                <a:solidFill>
                  <a:schemeClr val="bg1"/>
                </a:solidFill>
              </a:rPr>
              <a:t>Read/Write</a:t>
            </a:r>
            <a:endParaRPr lang="en-US" sz="5600" dirty="0" smtClean="0">
              <a:solidFill>
                <a:schemeClr val="bg1"/>
              </a:solidFill>
            </a:endParaRPr>
          </a:p>
          <a:p>
            <a:pPr lvl="2" algn="l"/>
            <a:r>
              <a:rPr lang="en-US" sz="5600" dirty="0" smtClean="0">
                <a:solidFill>
                  <a:schemeClr val="bg1"/>
                </a:solidFill>
              </a:rPr>
              <a:t>14K Tnx/sec for OLTP </a:t>
            </a:r>
            <a:r>
              <a:rPr lang="en-US" sz="5600" dirty="0" smtClean="0">
                <a:solidFill>
                  <a:schemeClr val="bg1"/>
                </a:solidFill>
              </a:rPr>
              <a:t>Reads</a:t>
            </a:r>
            <a:endParaRPr lang="en-US" sz="5600" dirty="0" smtClean="0">
              <a:solidFill>
                <a:schemeClr val="bg1"/>
              </a:solidFill>
            </a:endParaRPr>
          </a:p>
          <a:p>
            <a:pPr lvl="2" algn="l"/>
            <a:r>
              <a:rPr lang="en-US" sz="5600" dirty="0" smtClean="0">
                <a:solidFill>
                  <a:schemeClr val="bg1"/>
                </a:solidFill>
              </a:rPr>
              <a:t>8K Concurrent User Connections</a:t>
            </a:r>
            <a:r>
              <a:rPr lang="en-US" sz="3600" dirty="0" smtClean="0">
                <a:solidFill>
                  <a:schemeClr val="bg1"/>
                </a:solidFill>
              </a:rPr>
              <a:t>                 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5600" dirty="0">
                <a:solidFill>
                  <a:schemeClr val="bg1"/>
                </a:solidFill>
              </a:rPr>
              <a:t> </a:t>
            </a:r>
            <a:r>
              <a:rPr lang="en-US" sz="5600" dirty="0" smtClean="0">
                <a:solidFill>
                  <a:schemeClr val="bg1"/>
                </a:solidFill>
              </a:rPr>
              <a:t>         MySQL </a:t>
            </a:r>
            <a:r>
              <a:rPr lang="en-US" sz="5600" dirty="0">
                <a:solidFill>
                  <a:schemeClr val="bg1"/>
                </a:solidFill>
              </a:rPr>
              <a:t>Cluster 7.4 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5600" dirty="0" smtClean="0">
                <a:solidFill>
                  <a:schemeClr val="bg1"/>
                </a:solidFill>
              </a:rPr>
              <a:t>                      200 Million NoSQL </a:t>
            </a:r>
            <a:r>
              <a:rPr lang="en-US" sz="5600" dirty="0" smtClean="0">
                <a:solidFill>
                  <a:schemeClr val="bg1"/>
                </a:solidFill>
              </a:rPr>
              <a:t>QPS</a:t>
            </a:r>
            <a:endParaRPr lang="en-US" sz="5600" dirty="0" smtClean="0">
              <a:solidFill>
                <a:schemeClr val="bg1"/>
              </a:solidFill>
            </a:endParaRPr>
          </a:p>
          <a:p>
            <a:pPr marL="0" lvl="1" algn="l">
              <a:lnSpc>
                <a:spcPct val="120000"/>
              </a:lnSpc>
              <a:spcBef>
                <a:spcPts val="0"/>
              </a:spcBef>
              <a:buSzPct val="93000"/>
            </a:pPr>
            <a:r>
              <a:rPr lang="en-US" sz="5600" dirty="0" smtClean="0">
                <a:solidFill>
                  <a:schemeClr val="bg1"/>
                </a:solidFill>
              </a:rPr>
              <a:t>                      </a:t>
            </a:r>
            <a:r>
              <a:rPr lang="en-US" sz="5600" dirty="0">
                <a:solidFill>
                  <a:schemeClr val="bg1"/>
                </a:solidFill>
              </a:rPr>
              <a:t>2.5 Million SQL </a:t>
            </a:r>
            <a:r>
              <a:rPr lang="en-US" sz="5600" dirty="0" smtClean="0">
                <a:solidFill>
                  <a:schemeClr val="bg1"/>
                </a:solidFill>
              </a:rPr>
              <a:t>statements </a:t>
            </a:r>
            <a:r>
              <a:rPr lang="en-US" sz="5600" dirty="0">
                <a:solidFill>
                  <a:schemeClr val="bg1"/>
                </a:solidFill>
              </a:rPr>
              <a:t>per </a:t>
            </a:r>
            <a:r>
              <a:rPr lang="en-US" sz="5600" dirty="0" smtClean="0">
                <a:solidFill>
                  <a:schemeClr val="bg1"/>
                </a:solidFill>
              </a:rPr>
              <a:t>second</a:t>
            </a:r>
            <a:endParaRPr lang="en-US" sz="5600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880" y="388322"/>
            <a:ext cx="3495191" cy="6591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Metrics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482" y="1130883"/>
            <a:ext cx="5551438" cy="254917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INFORMATION_SCHEMA Objects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Profiling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PERFRMANCE_SCHEMA </a:t>
            </a:r>
            <a:r>
              <a:rPr lang="en-US" sz="2400" dirty="0" smtClean="0">
                <a:solidFill>
                  <a:schemeClr val="bg1"/>
                </a:solidFill>
              </a:rPr>
              <a:t>Objects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SYS Schema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Benchmarking - </a:t>
            </a:r>
            <a:r>
              <a:rPr lang="en-US" sz="2400" dirty="0" err="1" smtClean="0">
                <a:solidFill>
                  <a:schemeClr val="bg1"/>
                </a:solidFill>
              </a:rPr>
              <a:t>mysqlslap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Load balancing - </a:t>
            </a:r>
            <a:r>
              <a:rPr lang="en-US" sz="2400" dirty="0" err="1" smtClean="0">
                <a:solidFill>
                  <a:schemeClr val="bg1"/>
                </a:solidFill>
              </a:rPr>
              <a:t>mysqlproxy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618499" y="1517964"/>
            <a:ext cx="1515264" cy="3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367" y="1031925"/>
            <a:ext cx="7103807" cy="2669113"/>
          </a:xfrm>
        </p:spPr>
        <p:txBody>
          <a:bodyPr>
            <a:normAutofit/>
          </a:bodyPr>
          <a:lstStyle/>
          <a:p>
            <a:pPr algn="l"/>
            <a:r>
              <a:rPr lang="en-US" sz="2200" dirty="0" err="1" smtClean="0"/>
              <a:t>Srinivasa</a:t>
            </a:r>
            <a:r>
              <a:rPr lang="en-US" sz="2200" dirty="0" smtClean="0"/>
              <a:t> “Krishna” </a:t>
            </a:r>
            <a:r>
              <a:rPr lang="en-US" sz="2200" dirty="0" err="1" smtClean="0"/>
              <a:t>Mamillapalli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Sr. MySQL </a:t>
            </a:r>
            <a:r>
              <a:rPr lang="en-US" sz="2200" dirty="0" smtClean="0"/>
              <a:t>DBA with 10</a:t>
            </a:r>
            <a:r>
              <a:rPr lang="en-US" sz="2200" dirty="0" smtClean="0"/>
              <a:t>+ </a:t>
            </a:r>
            <a:r>
              <a:rPr lang="en-US" sz="2200" dirty="0"/>
              <a:t>years of DBA Experience.</a:t>
            </a:r>
            <a:br>
              <a:rPr lang="en-US" sz="2200" dirty="0"/>
            </a:br>
            <a:r>
              <a:rPr lang="en-US" sz="2200" dirty="0"/>
              <a:t>MySQL 4.x to 5.6.x</a:t>
            </a:r>
            <a:br>
              <a:rPr lang="en-US" sz="2200" dirty="0"/>
            </a:br>
            <a:r>
              <a:rPr lang="en-US" sz="2200" dirty="0"/>
              <a:t>Percona </a:t>
            </a:r>
            <a:r>
              <a:rPr lang="en-US" sz="2200" dirty="0" smtClean="0"/>
              <a:t>MySQL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MongoDB</a:t>
            </a:r>
            <a:br>
              <a:rPr lang="en-US" sz="2200" dirty="0"/>
            </a:br>
            <a:r>
              <a:rPr lang="en-US" sz="2200" dirty="0"/>
              <a:t>Amazon Redshift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0519" y="344383"/>
            <a:ext cx="3022514" cy="68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About Me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880" y="388322"/>
            <a:ext cx="3727454" cy="6747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APIs/Connectors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481" y="1130883"/>
            <a:ext cx="6130678" cy="3259579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Supports Development </a:t>
            </a:r>
            <a:r>
              <a:rPr lang="en-US" sz="1800" dirty="0">
                <a:solidFill>
                  <a:schemeClr val="bg1"/>
                </a:solidFill>
              </a:rPr>
              <a:t>interfaces include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Connectors</a:t>
            </a:r>
          </a:p>
          <a:p>
            <a:pPr marL="800100" lvl="1" indent="-342900" algn="l">
              <a:buFont typeface="Courier New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Java,</a:t>
            </a:r>
          </a:p>
          <a:p>
            <a:pPr marL="800100" lvl="1" indent="-342900" algn="l">
              <a:buFont typeface="Courier New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C,C++</a:t>
            </a:r>
          </a:p>
          <a:p>
            <a:pPr marL="800100" lvl="1" indent="-342900" algn="l">
              <a:buFont typeface="Courier New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.NET</a:t>
            </a:r>
          </a:p>
          <a:p>
            <a:pPr marL="800100" lvl="1" indent="-342900" algn="l">
              <a:buFont typeface="Courier New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Python</a:t>
            </a:r>
          </a:p>
          <a:p>
            <a:pPr marL="800100" lvl="1" indent="-342900" algn="l">
              <a:buFont typeface="Courier New"/>
              <a:buChar char="o"/>
            </a:pPr>
            <a:r>
              <a:rPr lang="en-US" sz="1600" dirty="0" smtClean="0">
                <a:solidFill>
                  <a:schemeClr val="bg1"/>
                </a:solidFill>
              </a:rPr>
              <a:t>ODBC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PHP 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Perl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XML support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311" y="861280"/>
            <a:ext cx="6837810" cy="37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46" y="407138"/>
            <a:ext cx="4122565" cy="721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- Big data approach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778" y="1243869"/>
            <a:ext cx="6005558" cy="24558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InnoDB + NoSQL support </a:t>
            </a:r>
          </a:p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MySQL and Hadoop</a:t>
            </a:r>
          </a:p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MySQL Cluster: NoSQL API</a:t>
            </a:r>
          </a:p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JSON support</a:t>
            </a:r>
          </a:p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HandlerSocket NoSQL - Percona Plugin</a:t>
            </a:r>
          </a:p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Cassandra NoSQL - MariaDB </a:t>
            </a:r>
            <a:r>
              <a:rPr lang="en-US" sz="2600" dirty="0">
                <a:solidFill>
                  <a:schemeClr val="bg1"/>
                </a:solidFill>
              </a:rPr>
              <a:t>Plugin</a:t>
            </a:r>
          </a:p>
          <a:p>
            <a:pPr algn="l"/>
            <a:endParaRPr lang="en-US" sz="26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303706" y="-419577"/>
            <a:ext cx="1515264" cy="3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46" y="407138"/>
            <a:ext cx="3934417" cy="5336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Backup/Recovery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2222" y="1128889"/>
            <a:ext cx="6500112" cy="31874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Logical backups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m</a:t>
            </a:r>
            <a:r>
              <a:rPr lang="en-US" sz="1800" dirty="0" err="1" smtClean="0">
                <a:solidFill>
                  <a:schemeClr val="bg1"/>
                </a:solidFill>
              </a:rPr>
              <a:t>ysqldump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1800" dirty="0" err="1" smtClean="0">
                <a:solidFill>
                  <a:schemeClr val="bg1"/>
                </a:solidFill>
              </a:rPr>
              <a:t>mydumper</a:t>
            </a:r>
            <a:r>
              <a:rPr lang="en-US" sz="1800" dirty="0" smtClean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myloader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Physical Hot backup/Consistent backups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MEB – MySQL Enterprise Backup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PXB – Percona Xtrabackup.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Snapshot backups: LVM and FS snaps.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037" y="341286"/>
            <a:ext cx="2624667" cy="6276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Security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944" y="1149699"/>
            <a:ext cx="6160661" cy="2586845"/>
          </a:xfrm>
        </p:spPr>
        <p:txBody>
          <a:bodyPr>
            <a:normAutofit/>
          </a:bodyPr>
          <a:lstStyle/>
          <a:p>
            <a:pPr marL="685800" indent="-6858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User/Host specific login</a:t>
            </a:r>
          </a:p>
          <a:p>
            <a:pPr marL="685800" indent="-6858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Access Control/Privilege based access</a:t>
            </a:r>
          </a:p>
          <a:p>
            <a:pPr marL="685800" indent="-6858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Secure </a:t>
            </a:r>
            <a:r>
              <a:rPr lang="en-US" sz="2400" dirty="0">
                <a:solidFill>
                  <a:schemeClr val="bg1"/>
                </a:solidFill>
              </a:rPr>
              <a:t>Password</a:t>
            </a:r>
            <a:r>
              <a:rPr lang="en-US" sz="2400" dirty="0" smtClean="0">
                <a:solidFill>
                  <a:schemeClr val="bg1"/>
                </a:solidFill>
              </a:rPr>
              <a:t> authentication/hashing</a:t>
            </a:r>
          </a:p>
          <a:p>
            <a:pPr marL="685800" indent="-6858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Password Validation/Expiry.</a:t>
            </a:r>
          </a:p>
          <a:p>
            <a:pPr marL="685800" indent="-68580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PAM/LDAP Authentication.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4224538" y="2709223"/>
            <a:ext cx="1515264" cy="3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037" y="341286"/>
            <a:ext cx="2624667" cy="6276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Tools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9777" y="1034814"/>
            <a:ext cx="5658370" cy="3723297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Oracle MySQL Workbench utilities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</a:t>
            </a:r>
            <a:r>
              <a:rPr lang="en-US" sz="1800" dirty="0" smtClean="0">
                <a:solidFill>
                  <a:schemeClr val="bg1"/>
                </a:solidFill>
              </a:rPr>
              <a:t>igration toolkit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m</a:t>
            </a:r>
            <a:r>
              <a:rPr lang="en-US" sz="1800" dirty="0" err="1" smtClean="0">
                <a:solidFill>
                  <a:schemeClr val="bg1"/>
                </a:solidFill>
              </a:rPr>
              <a:t>ysqlserverclone</a:t>
            </a:r>
            <a:endParaRPr lang="en-US" sz="1800" dirty="0">
              <a:solidFill>
                <a:schemeClr val="bg1"/>
              </a:solidFill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m</a:t>
            </a:r>
            <a:r>
              <a:rPr lang="en-US" sz="1800" dirty="0" err="1" smtClean="0">
                <a:solidFill>
                  <a:schemeClr val="bg1"/>
                </a:solidFill>
              </a:rPr>
              <a:t>ysqlreplicate</a:t>
            </a:r>
            <a:endParaRPr lang="en-US" sz="1800" dirty="0">
              <a:solidFill>
                <a:schemeClr val="bg1"/>
              </a:solidFill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m</a:t>
            </a:r>
            <a:r>
              <a:rPr lang="en-US" sz="1800" dirty="0" err="1" smtClean="0">
                <a:solidFill>
                  <a:schemeClr val="bg1"/>
                </a:solidFill>
              </a:rPr>
              <a:t>ysqlfailover</a:t>
            </a:r>
            <a:endParaRPr lang="en-US" sz="1800" dirty="0">
              <a:solidFill>
                <a:schemeClr val="bg1"/>
              </a:solidFill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m</a:t>
            </a:r>
            <a:r>
              <a:rPr lang="en-US" sz="1800" dirty="0" err="1" smtClean="0">
                <a:solidFill>
                  <a:schemeClr val="bg1"/>
                </a:solidFill>
              </a:rPr>
              <a:t>ysqlrplsync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l"/>
            <a:r>
              <a:rPr lang="en-US" sz="1800" dirty="0" err="1" smtClean="0">
                <a:solidFill>
                  <a:schemeClr val="bg1"/>
                </a:solidFill>
              </a:rPr>
              <a:t>Pecona</a:t>
            </a:r>
            <a:r>
              <a:rPr lang="en-US" sz="1800" dirty="0" smtClean="0">
                <a:solidFill>
                  <a:schemeClr val="bg1"/>
                </a:solidFill>
              </a:rPr>
              <a:t> Toolkit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 err="1" smtClean="0">
                <a:solidFill>
                  <a:schemeClr val="bg1"/>
                </a:solidFill>
              </a:rPr>
              <a:t>pt</a:t>
            </a:r>
            <a:r>
              <a:rPr lang="en-US" sz="1800" dirty="0">
                <a:solidFill>
                  <a:schemeClr val="bg1"/>
                </a:solidFill>
              </a:rPr>
              <a:t>-online-schema-change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 err="1" smtClean="0">
                <a:solidFill>
                  <a:schemeClr val="bg1"/>
                </a:solidFill>
              </a:rPr>
              <a:t>pt</a:t>
            </a:r>
            <a:r>
              <a:rPr lang="en-US" sz="1800" dirty="0">
                <a:solidFill>
                  <a:schemeClr val="bg1"/>
                </a:solidFill>
              </a:rPr>
              <a:t>-query-digest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 err="1" smtClean="0">
                <a:solidFill>
                  <a:schemeClr val="bg1"/>
                </a:solidFill>
              </a:rPr>
              <a:t>pt</a:t>
            </a:r>
            <a:r>
              <a:rPr lang="en-US" sz="1800" dirty="0">
                <a:solidFill>
                  <a:schemeClr val="bg1"/>
                </a:solidFill>
              </a:rPr>
              <a:t>-table-checksum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 err="1" smtClean="0">
                <a:solidFill>
                  <a:schemeClr val="bg1"/>
                </a:solidFill>
              </a:rPr>
              <a:t>pt</a:t>
            </a:r>
            <a:r>
              <a:rPr lang="en-US" sz="1800" dirty="0">
                <a:solidFill>
                  <a:schemeClr val="bg1"/>
                </a:solidFill>
              </a:rPr>
              <a:t>-table-sync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24" y="458907"/>
            <a:ext cx="6837810" cy="37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2667" y="338667"/>
            <a:ext cx="2869259" cy="61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MySQL Limitations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66237" y="944505"/>
            <a:ext cx="7096948" cy="2846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No limits on number of databases/tables. Matches FS limits.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Max Table size cannot grow past to 64TB(InnoDB), MyISAM(&gt;256TB/OS limits).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Max Row size 65,535 bytes.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MyISAM – Table Level Locks.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InnoDB limits on 1000 columns/table.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Consistency issues with a mix of non-Tnx(MyISAM) queries inside a Tnx(InnoDB).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Might be slow on systems with Larger Tnx sizes with fewer commits.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Performance issues on Cloud-RDS.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pPr lvl="1"/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pPr lvl="1"/>
            <a:endParaRPr lang="en-US" sz="1800" dirty="0" smtClean="0">
              <a:solidFill>
                <a:schemeClr val="bg1"/>
              </a:solidFill>
            </a:endParaRPr>
          </a:p>
          <a:p>
            <a:pPr lvl="1"/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47" y="407140"/>
            <a:ext cx="4621158" cy="52419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MySQL Enterprise Solutions/Tools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539" y="1008587"/>
            <a:ext cx="5069388" cy="3074227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MySQL Enterprise Monitor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MySQL Enterprise Backup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MySQL Enterprise </a:t>
            </a:r>
            <a:r>
              <a:rPr lang="en-US" sz="2000" dirty="0" smtClean="0">
                <a:solidFill>
                  <a:schemeClr val="bg1"/>
                </a:solidFill>
              </a:rPr>
              <a:t>HA/Scalability 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MySQL </a:t>
            </a:r>
            <a:r>
              <a:rPr lang="en-US" sz="2000" dirty="0">
                <a:solidFill>
                  <a:schemeClr val="bg1"/>
                </a:solidFill>
              </a:rPr>
              <a:t>Enterprise Authentication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MySQL Enterprise Encryption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MySQL Enterprise Firewall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MySQL Enterprise Audit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528558" y="368203"/>
            <a:ext cx="1515264" cy="3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46" y="407139"/>
            <a:ext cx="7202174" cy="556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What's New in MySQL 5.7.9 (GA) </a:t>
            </a:r>
            <a:r>
              <a:rPr lang="en-US" sz="2800" dirty="0" smtClean="0"/>
              <a:t>Just last week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129" y="1248256"/>
            <a:ext cx="5910955" cy="3145561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JSON support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Multi-Source Replication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Virtual Columns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Multiple Triggers/multiple events per table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Optimizer improvements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1,600,000 queries per second (QPS)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3x </a:t>
            </a:r>
            <a:r>
              <a:rPr lang="en-US" sz="2000" dirty="0">
                <a:solidFill>
                  <a:schemeClr val="bg1"/>
                </a:solidFill>
              </a:rPr>
              <a:t>faster than MySQL 5.6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48" y="407138"/>
            <a:ext cx="3271470" cy="7144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Support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129" y="1248256"/>
            <a:ext cx="5289844" cy="206101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Many </a:t>
            </a:r>
            <a:r>
              <a:rPr lang="en-US" sz="2400" dirty="0" err="1" smtClean="0">
                <a:solidFill>
                  <a:schemeClr val="bg1"/>
                </a:solidFill>
              </a:rPr>
              <a:t>OpenSource</a:t>
            </a:r>
            <a:r>
              <a:rPr lang="en-US" sz="2400" dirty="0" smtClean="0">
                <a:solidFill>
                  <a:schemeClr val="bg1"/>
                </a:solidFill>
              </a:rPr>
              <a:t> Groups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User Groups/Forums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Community Support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Enterprise Support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Datavail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854001" y="1327574"/>
            <a:ext cx="1515264" cy="3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46" y="407138"/>
            <a:ext cx="4724639" cy="599456"/>
          </a:xfrm>
        </p:spPr>
        <p:txBody>
          <a:bodyPr>
            <a:noAutofit/>
          </a:bodyPr>
          <a:lstStyle/>
          <a:p>
            <a:r>
              <a:rPr lang="en-US" sz="2800" dirty="0" smtClean="0"/>
              <a:t>MySQL Customer Case Study 1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129" y="1002158"/>
            <a:ext cx="6941463" cy="310887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$</a:t>
            </a:r>
            <a:r>
              <a:rPr lang="en-US" sz="2400" dirty="0">
                <a:solidFill>
                  <a:schemeClr val="bg1"/>
                </a:solidFill>
              </a:rPr>
              <a:t>20 Billion in </a:t>
            </a:r>
            <a:r>
              <a:rPr lang="en-US" sz="2400" dirty="0" smtClean="0">
                <a:solidFill>
                  <a:schemeClr val="bg1"/>
                </a:solidFill>
              </a:rPr>
              <a:t>revenue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Fortune </a:t>
            </a:r>
            <a:r>
              <a:rPr lang="en-US" sz="2400" dirty="0">
                <a:solidFill>
                  <a:schemeClr val="bg1"/>
                </a:solidFill>
              </a:rPr>
              <a:t>150 </a:t>
            </a:r>
            <a:r>
              <a:rPr lang="en-US" sz="2400" dirty="0" smtClean="0">
                <a:solidFill>
                  <a:schemeClr val="bg1"/>
                </a:solidFill>
              </a:rPr>
              <a:t>company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KIND OF COMPANY (</a:t>
            </a:r>
            <a:r>
              <a:rPr lang="en-US" sz="2400" dirty="0" err="1" smtClean="0">
                <a:solidFill>
                  <a:schemeClr val="bg1"/>
                </a:solidFill>
              </a:rPr>
              <a:t>ie</a:t>
            </a:r>
            <a:r>
              <a:rPr lang="en-US" sz="2400" dirty="0" smtClean="0">
                <a:solidFill>
                  <a:schemeClr val="bg1"/>
                </a:solidFill>
              </a:rPr>
              <a:t> financial services)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16,500 </a:t>
            </a:r>
            <a:r>
              <a:rPr lang="en-US" sz="2400" dirty="0">
                <a:solidFill>
                  <a:schemeClr val="bg1"/>
                </a:solidFill>
              </a:rPr>
              <a:t>employees worldwide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Datavail </a:t>
            </a:r>
            <a:r>
              <a:rPr lang="en-US" sz="2400" dirty="0">
                <a:solidFill>
                  <a:schemeClr val="bg1"/>
                </a:solidFill>
              </a:rPr>
              <a:t>supports this </a:t>
            </a:r>
            <a:r>
              <a:rPr lang="en-US" sz="2400" dirty="0" smtClean="0">
                <a:solidFill>
                  <a:schemeClr val="bg1"/>
                </a:solidFill>
              </a:rPr>
              <a:t>MySQL environment.  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Geographically distributed.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Multiple regions for availability and scalability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DR </a:t>
            </a:r>
            <a:r>
              <a:rPr lang="en-US" sz="1800" dirty="0" smtClean="0">
                <a:solidFill>
                  <a:schemeClr val="bg1"/>
                </a:solidFill>
              </a:rPr>
              <a:t>Solutions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367" y="1031925"/>
            <a:ext cx="7103807" cy="266911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- Largest </a:t>
            </a:r>
            <a:r>
              <a:rPr lang="en-US" sz="2400" dirty="0"/>
              <a:t>pure-play database services provider </a:t>
            </a:r>
            <a:r>
              <a:rPr lang="en-US" sz="2400" dirty="0" smtClean="0"/>
              <a:t>in  North America</a:t>
            </a:r>
            <a:br>
              <a:rPr lang="en-US" sz="2400" dirty="0" smtClean="0"/>
            </a:br>
            <a:r>
              <a:rPr lang="en-US" sz="2400" dirty="0" smtClean="0"/>
              <a:t>- More </a:t>
            </a:r>
            <a:r>
              <a:rPr lang="en-US" sz="2400" dirty="0"/>
              <a:t>than 300 clients</a:t>
            </a:r>
            <a:br>
              <a:rPr lang="en-US" sz="2400" dirty="0"/>
            </a:br>
            <a:r>
              <a:rPr lang="en-US" sz="2400" dirty="0" smtClean="0"/>
              <a:t>- More </a:t>
            </a:r>
            <a:r>
              <a:rPr lang="en-US" sz="2400" dirty="0"/>
              <a:t>than 400 DBAs</a:t>
            </a:r>
            <a:br>
              <a:rPr lang="en-US" sz="2400" dirty="0"/>
            </a:br>
            <a:r>
              <a:rPr lang="en-US" sz="2400" dirty="0" smtClean="0"/>
              <a:t>- </a:t>
            </a:r>
            <a:r>
              <a:rPr lang="en-US" sz="2400" dirty="0"/>
              <a:t> 24×7 managed database services, database design, architecture, and staffing. 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0519" y="344383"/>
            <a:ext cx="3022514" cy="68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About </a:t>
            </a:r>
            <a:r>
              <a:rPr lang="en-US" sz="2800" dirty="0" err="1" smtClean="0"/>
              <a:t>Datavail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46" y="407138"/>
            <a:ext cx="4724639" cy="599456"/>
          </a:xfrm>
        </p:spPr>
        <p:txBody>
          <a:bodyPr>
            <a:noAutofit/>
          </a:bodyPr>
          <a:lstStyle/>
          <a:p>
            <a:r>
              <a:rPr lang="en-US" sz="2800" dirty="0" smtClean="0"/>
              <a:t>MySQL Customer Case Study 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129" y="1002158"/>
            <a:ext cx="6762723" cy="3099472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$300 Million </a:t>
            </a:r>
            <a:r>
              <a:rPr lang="en-US" sz="2400" dirty="0">
                <a:solidFill>
                  <a:schemeClr val="bg1"/>
                </a:solidFill>
              </a:rPr>
              <a:t>in </a:t>
            </a:r>
            <a:r>
              <a:rPr lang="en-US" sz="2400" dirty="0" smtClean="0">
                <a:solidFill>
                  <a:schemeClr val="bg1"/>
                </a:solidFill>
              </a:rPr>
              <a:t>revenue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17 Million customers worldwide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Datavail </a:t>
            </a:r>
            <a:r>
              <a:rPr lang="en-US" sz="2400" dirty="0">
                <a:solidFill>
                  <a:schemeClr val="bg1"/>
                </a:solidFill>
              </a:rPr>
              <a:t>supports this </a:t>
            </a:r>
            <a:r>
              <a:rPr lang="en-US" sz="2400" dirty="0" smtClean="0">
                <a:solidFill>
                  <a:schemeClr val="bg1"/>
                </a:solidFill>
              </a:rPr>
              <a:t>MySQL environment</a:t>
            </a:r>
            <a:r>
              <a:rPr lang="en-US" sz="2400" dirty="0">
                <a:solidFill>
                  <a:schemeClr val="bg1"/>
                </a:solidFill>
              </a:rPr>
              <a:t>, which is one of the world’s largest </a:t>
            </a:r>
            <a:r>
              <a:rPr lang="en-US" sz="2400" dirty="0" smtClean="0">
                <a:solidFill>
                  <a:schemeClr val="bg1"/>
                </a:solidFill>
              </a:rPr>
              <a:t>MySQL Enterprise customer.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Using MySQL 5.6.x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Geographically distributed.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Multiple regions for scalability and availability.</a:t>
            </a:r>
            <a:endParaRPr lang="en-US" sz="1800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344384"/>
            <a:ext cx="2843925" cy="459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54537" y="1077240"/>
            <a:ext cx="2688204" cy="93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www.mysql.com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www.oracle.com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www.percona.com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www.databasefriends.co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24" y="458907"/>
            <a:ext cx="6837810" cy="37987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37368" y="2631519"/>
            <a:ext cx="2843925" cy="459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07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0204" y="443608"/>
            <a:ext cx="3342811" cy="67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MySQL Introduction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81367" y="1178348"/>
            <a:ext cx="6736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world's most popular open source </a:t>
            </a:r>
            <a:r>
              <a:rPr lang="en-US" sz="2400" dirty="0" smtClean="0">
                <a:solidFill>
                  <a:schemeClr val="bg1"/>
                </a:solidFill>
              </a:rPr>
              <a:t>database.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Provides </a:t>
            </a:r>
            <a:r>
              <a:rPr lang="en-US" sz="2400" dirty="0">
                <a:solidFill>
                  <a:schemeClr val="bg1"/>
                </a:solidFill>
              </a:rPr>
              <a:t>a free, open source </a:t>
            </a:r>
            <a:r>
              <a:rPr lang="en-US" sz="2400" dirty="0" smtClean="0">
                <a:solidFill>
                  <a:schemeClr val="bg1"/>
                </a:solidFill>
              </a:rPr>
              <a:t>relational database </a:t>
            </a:r>
            <a:r>
              <a:rPr lang="en-US" sz="2400" dirty="0">
                <a:solidFill>
                  <a:schemeClr val="bg1"/>
                </a:solidFill>
              </a:rPr>
              <a:t>management </a:t>
            </a:r>
            <a:r>
              <a:rPr lang="en-US" sz="2400" dirty="0" smtClean="0">
                <a:solidFill>
                  <a:schemeClr val="bg1"/>
                </a:solidFill>
              </a:rPr>
              <a:t>system.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an virtually </a:t>
            </a:r>
            <a:r>
              <a:rPr lang="en-US" sz="2400" dirty="0">
                <a:solidFill>
                  <a:schemeClr val="bg1"/>
                </a:solidFill>
              </a:rPr>
              <a:t>run </a:t>
            </a:r>
            <a:r>
              <a:rPr lang="en-US" sz="2400" dirty="0" smtClean="0">
                <a:solidFill>
                  <a:schemeClr val="bg1"/>
                </a:solidFill>
              </a:rPr>
              <a:t>on almost any </a:t>
            </a:r>
            <a:r>
              <a:rPr lang="en-US" sz="2400" dirty="0" smtClean="0">
                <a:solidFill>
                  <a:schemeClr val="bg1"/>
                </a:solidFill>
              </a:rPr>
              <a:t>hardware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Easy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dirty="0" smtClean="0">
                <a:solidFill>
                  <a:schemeClr val="bg1"/>
                </a:solidFill>
              </a:rPr>
              <a:t>install, manage </a:t>
            </a:r>
            <a:r>
              <a:rPr lang="en-US" sz="2400" dirty="0">
                <a:solidFill>
                  <a:schemeClr val="bg1"/>
                </a:solidFill>
              </a:rPr>
              <a:t>and maintain.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MySQL is </a:t>
            </a:r>
            <a:r>
              <a:rPr lang="en-US" sz="2400" dirty="0" smtClean="0">
                <a:solidFill>
                  <a:schemeClr val="bg1"/>
                </a:solidFill>
              </a:rPr>
              <a:t>very fast</a:t>
            </a:r>
            <a:r>
              <a:rPr lang="en-US" sz="2400" dirty="0">
                <a:solidFill>
                  <a:schemeClr val="bg1"/>
                </a:solidFill>
              </a:rPr>
              <a:t>, extremely </a:t>
            </a:r>
            <a:r>
              <a:rPr lang="en-US" sz="2400" dirty="0" smtClean="0">
                <a:solidFill>
                  <a:schemeClr val="bg1"/>
                </a:solidFill>
              </a:rPr>
              <a:t>reliable, </a:t>
            </a:r>
            <a:r>
              <a:rPr lang="en-US" sz="2400" dirty="0" smtClean="0">
                <a:solidFill>
                  <a:schemeClr val="bg1"/>
                </a:solidFill>
              </a:rPr>
              <a:t>scalable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Widely </a:t>
            </a:r>
            <a:r>
              <a:rPr lang="en-US" sz="2400" dirty="0">
                <a:solidFill>
                  <a:schemeClr val="bg1"/>
                </a:solidFill>
              </a:rPr>
              <a:t>deployed by many companies and organizations throughout the world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0205" y="443608"/>
            <a:ext cx="3002672" cy="538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MySQL Evolution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066799"/>
            <a:ext cx="8015851" cy="290214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58" y="1043479"/>
            <a:ext cx="6835988" cy="33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0204" y="443608"/>
            <a:ext cx="4557222" cy="57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MySQL Evolution Continues…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066799"/>
            <a:ext cx="8015851" cy="290214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22092" y="2796423"/>
            <a:ext cx="4736743" cy="135638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MySQL 5.6 : 2010 </a:t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           5.6.10 : GA release - 2011 </a:t>
            </a:r>
            <a:br>
              <a:rPr lang="en-US" sz="2000" dirty="0" smtClean="0"/>
            </a:br>
            <a:r>
              <a:rPr lang="en-US" sz="2000" dirty="0" smtClean="0"/>
              <a:t>MySQL 5.7 : 2013</a:t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           5.7.9 : GA release Oct 2015 (NEW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4411" y="1056015"/>
            <a:ext cx="4282882" cy="1780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 smtClean="0"/>
              <a:t>Other MySQL Forks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Percona</a:t>
            </a:r>
            <a:r>
              <a:rPr lang="en-US" sz="1800" dirty="0"/>
              <a:t>/TokuTek 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MariaDB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Galera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Drizzle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27" y="471953"/>
            <a:ext cx="1912372" cy="3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172" y="367127"/>
            <a:ext cx="3937669" cy="595341"/>
          </a:xfrm>
        </p:spPr>
        <p:txBody>
          <a:bodyPr>
            <a:noAutofit/>
          </a:bodyPr>
          <a:lstStyle/>
          <a:p>
            <a:r>
              <a:rPr lang="en-US" sz="2800" dirty="0" smtClean="0"/>
              <a:t>MySQL Solutions used in..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086" y="1551608"/>
            <a:ext cx="7607510" cy="3591892"/>
          </a:xfrm>
        </p:spPr>
        <p:txBody>
          <a:bodyPr numCol="2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Education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HealthCare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Technology (</a:t>
            </a:r>
            <a:r>
              <a:rPr lang="en-US" sz="2400" dirty="0" smtClean="0">
                <a:solidFill>
                  <a:schemeClr val="bg1"/>
                </a:solidFill>
              </a:rPr>
              <a:t>SW/HW)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Financial Services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Ecommerce</a:t>
            </a:r>
          </a:p>
          <a:p>
            <a:pPr marL="285750" indent="-285750" algn="l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Gaming/Entertainment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Telecom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Travel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Social Networking  and so on…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2709" y="807432"/>
            <a:ext cx="7659480" cy="360801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432" y="843399"/>
            <a:ext cx="8691327" cy="409793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89" y="1417201"/>
            <a:ext cx="994256" cy="329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24" y="3616742"/>
            <a:ext cx="774183" cy="208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141" y="1947052"/>
            <a:ext cx="1278197" cy="385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771" y="2457458"/>
            <a:ext cx="1405102" cy="37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525" y="2953976"/>
            <a:ext cx="1293676" cy="518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325" y="1371555"/>
            <a:ext cx="1135110" cy="474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1292" y="2892066"/>
            <a:ext cx="1038604" cy="570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1678" y="3503273"/>
            <a:ext cx="1211438" cy="376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6411" y="1398144"/>
            <a:ext cx="952500" cy="33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1474" y="3586615"/>
            <a:ext cx="882909" cy="362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1330" y="1325121"/>
            <a:ext cx="6477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0279" y="3015485"/>
            <a:ext cx="1131376" cy="368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1412" y="1974843"/>
            <a:ext cx="1054100" cy="876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7772" y="1911744"/>
            <a:ext cx="1364320" cy="919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9731" y="3488998"/>
            <a:ext cx="884967" cy="7282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59774" y="2865864"/>
            <a:ext cx="1357445" cy="4680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55221" y="1997867"/>
            <a:ext cx="790028" cy="7803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44878" y="2443167"/>
            <a:ext cx="1160828" cy="3747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1890" y="3438181"/>
            <a:ext cx="1488262" cy="3819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14071" y="3916862"/>
            <a:ext cx="1310082" cy="3894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73334" y="2922311"/>
            <a:ext cx="555580" cy="6199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6727" y="1335058"/>
            <a:ext cx="690043" cy="5402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20851" y="3534626"/>
            <a:ext cx="1218272" cy="3306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18279" y="1804171"/>
            <a:ext cx="1144851" cy="4680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377712" y="3858502"/>
            <a:ext cx="1192855" cy="4180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72925" y="1812506"/>
            <a:ext cx="1072666" cy="459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30074" y="1382664"/>
            <a:ext cx="982934" cy="393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710681" y="3889563"/>
            <a:ext cx="1253470" cy="3472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39704" y="2985333"/>
            <a:ext cx="1054757" cy="5470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32974" y="1347341"/>
            <a:ext cx="970626" cy="3989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827052" y="3923190"/>
            <a:ext cx="1139998" cy="326914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31414" y="242022"/>
            <a:ext cx="3378482" cy="561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MySQL Customers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82459" y="2430976"/>
            <a:ext cx="1150905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0989" y="344383"/>
            <a:ext cx="2784395" cy="677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/>
              <a:t>MySQL </a:t>
            </a:r>
            <a:r>
              <a:rPr lang="en-US" sz="2800" dirty="0" smtClean="0"/>
              <a:t>Merits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0381" y="1086645"/>
            <a:ext cx="6884788" cy="310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Easy to </a:t>
            </a:r>
            <a:r>
              <a:rPr lang="en-US" sz="2000" dirty="0" smtClean="0">
                <a:solidFill>
                  <a:schemeClr val="bg1"/>
                </a:solidFill>
              </a:rPr>
              <a:t>Use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Portable </a:t>
            </a:r>
            <a:r>
              <a:rPr lang="en-US" sz="2000" dirty="0" smtClean="0">
                <a:solidFill>
                  <a:schemeClr val="bg1"/>
                </a:solidFill>
              </a:rPr>
              <a:t>– Supports Almost Every Physical and Virtual </a:t>
            </a:r>
            <a:r>
              <a:rPr lang="en-US" sz="2000" dirty="0" smtClean="0">
                <a:solidFill>
                  <a:schemeClr val="bg1"/>
                </a:solidFill>
              </a:rPr>
              <a:t>Environment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Open Source/Cost </a:t>
            </a:r>
            <a:r>
              <a:rPr lang="en-US" sz="2000" dirty="0" smtClean="0">
                <a:solidFill>
                  <a:schemeClr val="bg1"/>
                </a:solidFill>
              </a:rPr>
              <a:t>Effective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Very Flexible – Pluggable Storage </a:t>
            </a:r>
            <a:r>
              <a:rPr lang="en-US" sz="2000" dirty="0" smtClean="0">
                <a:solidFill>
                  <a:schemeClr val="bg1"/>
                </a:solidFill>
              </a:rPr>
              <a:t>Engines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Highly </a:t>
            </a:r>
            <a:r>
              <a:rPr lang="en-US" sz="2000" dirty="0" smtClean="0">
                <a:solidFill>
                  <a:schemeClr val="bg1"/>
                </a:solidFill>
              </a:rPr>
              <a:t>Secure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Oracle made a lot of Improvements to the Enterprise </a:t>
            </a:r>
            <a:r>
              <a:rPr lang="en-US" sz="2000" dirty="0" smtClean="0">
                <a:solidFill>
                  <a:schemeClr val="bg1"/>
                </a:solidFill>
              </a:rPr>
              <a:t>Model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Many Contributions from the Open Source </a:t>
            </a:r>
            <a:r>
              <a:rPr lang="en-US" sz="2000" dirty="0" smtClean="0">
                <a:solidFill>
                  <a:schemeClr val="bg1"/>
                </a:solidFill>
              </a:rPr>
              <a:t>Groups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9" y="4257690"/>
            <a:ext cx="1493699" cy="6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WUG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SSWUGTheme1</Template>
  <TotalTime>7793</TotalTime>
  <Words>751</Words>
  <Application>Microsoft Office PowerPoint</Application>
  <PresentationFormat>On-screen Show (16:9)</PresentationFormat>
  <Paragraphs>247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SSWUGTheme1</vt:lpstr>
      <vt:lpstr>MySQL Advantages for Delivering a HA &amp; Scalable Database Solution</vt:lpstr>
      <vt:lpstr>Srinivasa “Krishna” Mamillapalli Sr. MySQL DBA with 10+ years of DBA Experience. MySQL 4.x to 5.6.x Percona MySQL MongoDB Amazon Redshift </vt:lpstr>
      <vt:lpstr>- Largest pure-play database services provider in  North America - More than 300 clients - More than 400 DBAs -  24×7 managed database services, database design, architecture, and staffing. </vt:lpstr>
      <vt:lpstr>PowerPoint Presentation</vt:lpstr>
      <vt:lpstr>PowerPoint Presentation</vt:lpstr>
      <vt:lpstr>MySQL 5.6 : 2010                5.6.10 : GA release - 2011  MySQL 5.7 : 2013               5.7.9 : GA release Oct 2015 (NEW) </vt:lpstr>
      <vt:lpstr>MySQL Solutions used in..</vt:lpstr>
      <vt:lpstr>PowerPoint Presentation</vt:lpstr>
      <vt:lpstr>PowerPoint Presentation</vt:lpstr>
      <vt:lpstr>PowerPoint Presentation</vt:lpstr>
      <vt:lpstr>MySQL Storage Engines</vt:lpstr>
      <vt:lpstr>Quick Comparison</vt:lpstr>
      <vt:lpstr>MySQL Supports..</vt:lpstr>
      <vt:lpstr>InnoDB-TokuDB-MariaDB</vt:lpstr>
      <vt:lpstr>PowerPoint Presentation</vt:lpstr>
      <vt:lpstr>PowerPoint Presentation</vt:lpstr>
      <vt:lpstr>HA Clustering solutions</vt:lpstr>
      <vt:lpstr>PowerPoint Presentation</vt:lpstr>
      <vt:lpstr>Performance Metrics</vt:lpstr>
      <vt:lpstr>MySQL APIs/Connectors</vt:lpstr>
      <vt:lpstr>MySQL - Big data approach</vt:lpstr>
      <vt:lpstr>MySQL Backup/Recovery</vt:lpstr>
      <vt:lpstr>MySQL Security</vt:lpstr>
      <vt:lpstr>MySQL Tools</vt:lpstr>
      <vt:lpstr>PowerPoint Presentation</vt:lpstr>
      <vt:lpstr>MySQL Enterprise Solutions/Tools</vt:lpstr>
      <vt:lpstr>What's New in MySQL 5.7.9 (GA) Just last week</vt:lpstr>
      <vt:lpstr>MySQL Support</vt:lpstr>
      <vt:lpstr>MySQL Customer Case Study 1</vt:lpstr>
      <vt:lpstr>MySQL Customer Case Study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Bjella</dc:creator>
  <cp:lastModifiedBy>Kelley Weir</cp:lastModifiedBy>
  <cp:revision>206</cp:revision>
  <dcterms:created xsi:type="dcterms:W3CDTF">2015-09-29T21:22:11Z</dcterms:created>
  <dcterms:modified xsi:type="dcterms:W3CDTF">2015-10-25T16:12:47Z</dcterms:modified>
</cp:coreProperties>
</file>