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3891200" cy="32918400"/>
  <p:notesSz cx="6858000" cy="9144000"/>
  <p:defaultTextStyle>
    <a:defPPr>
      <a:defRPr lang="en-US"/>
    </a:defPPr>
    <a:lvl1pPr algn="l" defTabSz="4387850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2193925" indent="-1736725" algn="l" defTabSz="4387850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4387850" indent="-3473450" algn="l" defTabSz="4387850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6583363" indent="-5211763" algn="l" defTabSz="4387850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8777288" indent="-6948488" algn="l" defTabSz="4387850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1" clrIdx="0"/>
  <p:cmAuthor id="2" name="Kiso, Helen" initials="KH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FE6"/>
    <a:srgbClr val="73FEFF"/>
    <a:srgbClr val="942093"/>
    <a:srgbClr val="FF9300"/>
    <a:srgbClr val="F0F682"/>
    <a:srgbClr val="AA3F3C"/>
    <a:srgbClr val="AF423F"/>
    <a:srgbClr val="CC3300"/>
    <a:srgbClr val="28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6327" autoAdjust="0"/>
  </p:normalViewPr>
  <p:slideViewPr>
    <p:cSldViewPr>
      <p:cViewPr>
        <p:scale>
          <a:sx n="25" d="100"/>
          <a:sy n="25" d="100"/>
        </p:scale>
        <p:origin x="2312" y="24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2C0A5D-9ED9-4746-8CD3-96F231B80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4541CC-238C-44A8-B36B-8E16A43E37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087903-69F7-4718-90B6-F7E6621DA5EC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9C5B933-B20D-4FAF-B2E0-C2ACE9F0DA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2C4D90-1877-4849-8DA8-3C9FBFBAD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AA30E-2EB3-4C74-AC0E-AB320CD6DA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BBC0D-E8C7-4435-971A-747AFCD2C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D66944-C9CE-4D5E-8ACE-815BE4CD4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2193925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4387850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6583363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8777288" algn="l" defTabSz="4387850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3000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69E23B-41F9-43D9-B5E3-104FF6E88B84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3756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119A-812D-4FFD-B79E-9A3C5F9E3874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29B8-8970-4F2D-B263-D2ADB1367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4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9099-BC23-42F6-A10A-0A523ECEC6BD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9DBA-C962-426E-A243-0F41CAAA98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42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05EE-DE2C-48EF-848E-BE1EE9396F91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1C3D-5CCF-46E4-9271-8F3CEDCA2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79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34E29-9067-4C24-A5CC-33E31346332A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7F32D-8844-48F1-947F-8B441F395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83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EF82-36EE-4DC8-9A6A-F998FB9AC28D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D2E6B-CCD0-4914-8A66-0FEC4CF3B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78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D9DA-7480-49A1-83CD-547F4138ED56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D204-E375-4118-8680-59F5A463D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67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CF672-BA56-4900-B2F6-78E790BD4109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36F2-363B-4C01-AAA8-014D572DA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39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3010-36B1-4B27-A585-B717187F8B1D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AFFA-A448-4D6A-8807-F7FA82A73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6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2833-5C1F-414A-AF0F-C4580EBD3A1C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D131-B759-4D21-8E29-371A71DC8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2948-D46B-4D3C-A28E-64D9AD6BF660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49F7E-072D-48BC-8414-2D527B484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0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84A0-1CE1-4F15-98AE-CC6A3B8E086D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A70AC-68FB-4DC0-BA5F-D3C9CCCA8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7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364C5-452D-46A8-906D-7DBB77EA4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939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5C9AF4-1140-4FDE-99B2-E65B3C2A8E88}" type="datetimeFigureOut">
              <a:rPr lang="en-US" altLang="en-US"/>
              <a:pPr>
                <a:defRPr/>
              </a:pPr>
              <a:t>5/13/20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77E9B-9D40-4B0A-8E88-45904908A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95525" y="30510163"/>
            <a:ext cx="1390015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C8BF-EB58-459E-8E4C-EDC0C62BD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454725" y="30510163"/>
            <a:ext cx="1024255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910686-0F3D-400D-A6F2-58C875622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8">
            <a:extLst>
              <a:ext uri="{FF2B5EF4-FFF2-40B4-BE49-F238E27FC236}">
                <a16:creationId xmlns:a16="http://schemas.microsoft.com/office/drawing/2014/main" id="{168427D4-FA89-443E-B7D4-02864464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5750"/>
            <a:ext cx="438912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7850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n-US" altLang="en-US" sz="7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  <a:ea typeface="+mn-ea"/>
              </a:rPr>
              <a:t>Effects of Self-Esteem and Guardians’ Parenting Styles on Future Parenting Styles</a:t>
            </a:r>
            <a:endParaRPr lang="en-US" altLang="en-US" sz="3600" b="1" dirty="0">
              <a:solidFill>
                <a:schemeClr val="accent2">
                  <a:lumMod val="75000"/>
                </a:schemeClr>
              </a:solidFill>
              <a:latin typeface="Palatino" pitchFamily="18" charset="0"/>
              <a:ea typeface="+mn-ea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altLang="en-US" sz="5400" b="1" dirty="0">
                <a:latin typeface="Palatino" pitchFamily="18" charset="0"/>
                <a:ea typeface="+mn-ea"/>
                <a:cs typeface="Times New Roman" pitchFamily="18" charset="0"/>
              </a:rPr>
              <a:t>Natalie Tamblyn, Angelina Poole, </a:t>
            </a:r>
            <a:r>
              <a:rPr lang="en-US" altLang="en-US" sz="5400" b="1" dirty="0" err="1">
                <a:latin typeface="Palatino" pitchFamily="18" charset="0"/>
                <a:ea typeface="+mn-ea"/>
                <a:cs typeface="Times New Roman" pitchFamily="18" charset="0"/>
              </a:rPr>
              <a:t>Tanijah</a:t>
            </a:r>
            <a:r>
              <a:rPr lang="en-US" altLang="en-US" sz="5400" b="1" dirty="0">
                <a:latin typeface="Palatino" pitchFamily="18" charset="0"/>
                <a:ea typeface="+mn-ea"/>
                <a:cs typeface="Times New Roman" pitchFamily="18" charset="0"/>
              </a:rPr>
              <a:t> Coley, and Helen Kiso</a:t>
            </a:r>
          </a:p>
          <a:p>
            <a:pPr algn="ctr" eaLnBrk="1" hangingPunct="1">
              <a:defRPr/>
            </a:pPr>
            <a:r>
              <a:rPr lang="en-US" altLang="en-US" sz="5400" dirty="0">
                <a:latin typeface="Palatino" pitchFamily="18" charset="0"/>
                <a:ea typeface="+mn-ea"/>
                <a:cs typeface="Times New Roman" pitchFamily="18" charset="0"/>
              </a:rPr>
              <a:t>Susquehanna University</a:t>
            </a:r>
          </a:p>
        </p:txBody>
      </p:sp>
      <p:sp>
        <p:nvSpPr>
          <p:cNvPr id="3077" name="TextBox 18"/>
          <p:cNvSpPr txBox="1">
            <a:spLocks noChangeArrowheads="1"/>
          </p:cNvSpPr>
          <p:nvPr/>
        </p:nvSpPr>
        <p:spPr bwMode="auto">
          <a:xfrm>
            <a:off x="29569236" y="22554039"/>
            <a:ext cx="13696950" cy="888767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marL="1131888" indent="-1131888">
              <a:spcBef>
                <a:spcPct val="20000"/>
              </a:spcBef>
              <a:buFont typeface="Arial" panose="020B0604020202020204" pitchFamily="34" charset="0"/>
              <a:buChar char="•"/>
              <a:defRPr sz="15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9" name="Picture 4" descr="logo_orange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446" y="27999662"/>
            <a:ext cx="11150308" cy="2382132"/>
          </a:xfrm>
          <a:prstGeom prst="rect">
            <a:avLst/>
          </a:prstGeom>
          <a:solidFill>
            <a:srgbClr val="AA3F3C"/>
          </a:solidFill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708482" y="5175209"/>
            <a:ext cx="13716000" cy="16912569"/>
            <a:chOff x="914399" y="5702473"/>
            <a:chExt cx="13716000" cy="16804600"/>
          </a:xfrm>
        </p:grpSpPr>
        <p:sp>
          <p:nvSpPr>
            <p:cNvPr id="14337" name="TextBox 5">
              <a:extLst>
                <a:ext uri="{FF2B5EF4-FFF2-40B4-BE49-F238E27FC236}">
                  <a16:creationId xmlns:a16="http://schemas.microsoft.com/office/drawing/2014/main" id="{0466F6A9-F46F-41B9-BE44-667EA730B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399" y="5702473"/>
              <a:ext cx="13716000" cy="1680460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lIns="274320" tIns="137160" rIns="274320" bIns="137160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4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anose="02020603050405020304" pitchFamily="18" charset="0"/>
                </a:rPr>
                <a:t>Introduction</a:t>
              </a:r>
            </a:p>
            <a:p>
              <a:pPr algn="ctr" eaLnBrk="1" hangingPunct="1">
                <a:defRPr/>
              </a:pPr>
              <a:endParaRPr lang="en-US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endParaRPr lang="en-US" alt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3082" name="TextBox 1"/>
            <p:cNvSpPr txBox="1">
              <a:spLocks noChangeArrowheads="1"/>
            </p:cNvSpPr>
            <p:nvPr/>
          </p:nvSpPr>
          <p:spPr bwMode="auto">
            <a:xfrm>
              <a:off x="1543050" y="6929402"/>
              <a:ext cx="12350750" cy="15565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571500" indent="-5715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92344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96916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101488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106060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This research was intended to discover how an individual’s self-reported level of self-esteem along with his/her perception of his/her primary guardian’s parenting style(s) would impact the individual’s future parenting style(s).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Authoritative parenting styles have been shown to have a strong relationship with higher self-esteem compared to authoritarian and permissive parenting styles (Moghaddam, </a:t>
              </a:r>
              <a:r>
                <a:rPr lang="en-US" altLang="en-US" dirty="0" err="1"/>
                <a:t>Validad</a:t>
              </a:r>
              <a:r>
                <a:rPr lang="en-US" altLang="en-US" dirty="0"/>
                <a:t>, </a:t>
              </a:r>
              <a:r>
                <a:rPr lang="en-US" altLang="en-US" dirty="0" err="1"/>
                <a:t>Rakshani</a:t>
              </a:r>
              <a:r>
                <a:rPr lang="en-US" altLang="en-US" dirty="0"/>
                <a:t>, &amp; </a:t>
              </a:r>
              <a:r>
                <a:rPr lang="en-US" altLang="en-US" dirty="0" err="1"/>
                <a:t>Assareh</a:t>
              </a:r>
              <a:r>
                <a:rPr lang="en-US" altLang="en-US" dirty="0"/>
                <a:t>, 2017).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High levels of parental stress typically result in a higher chance of a parent or guardian using the permissive parenting style rather than authoritative or authoritarian styles (Phillips, </a:t>
              </a:r>
              <a:r>
                <a:rPr lang="en-US" altLang="en-US" dirty="0" err="1"/>
                <a:t>Conners</a:t>
              </a:r>
              <a:r>
                <a:rPr lang="en-US" altLang="en-US" dirty="0"/>
                <a:t>, &amp; </a:t>
              </a:r>
              <a:r>
                <a:rPr lang="en-US" altLang="en-US" dirty="0" err="1"/>
                <a:t>Curtner</a:t>
              </a:r>
              <a:r>
                <a:rPr lang="en-US" altLang="en-US" dirty="0"/>
                <a:t>-Smith, 2017).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Shen, </a:t>
              </a:r>
              <a:r>
                <a:rPr lang="en-US" altLang="en-US" dirty="0" err="1"/>
                <a:t>Chea</a:t>
              </a:r>
              <a:r>
                <a:rPr lang="en-US" altLang="en-US" dirty="0"/>
                <a:t>, and Yu (2018) found that parents using more authoritative parenting </a:t>
              </a:r>
              <a:r>
                <a:rPr lang="en-US" altLang="en-US"/>
                <a:t>styles had a </a:t>
              </a:r>
              <a:r>
                <a:rPr lang="en-US" altLang="en-US" dirty="0"/>
                <a:t>higher and more positive impact on their child’s self-regulation abilities.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This data has given interesting research and information into what we may find throughout our research.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b="1" dirty="0"/>
                <a:t>Hypotheses:</a:t>
              </a:r>
              <a:endParaRPr lang="en-US" altLang="en-US" dirty="0"/>
            </a:p>
            <a:p>
              <a:pPr marL="2365375" lvl="1" indent="-742950">
                <a:spcAft>
                  <a:spcPts val="600"/>
                </a:spcAft>
                <a:buFont typeface="+mj-lt"/>
                <a:buAutoNum type="arabicPeriod"/>
              </a:pPr>
              <a:r>
                <a:rPr lang="en-US" altLang="en-US" dirty="0"/>
                <a:t>The self-esteem of students parented by permissive parents will not be impacted by the parenting style and they will keep this parenting style in the future.</a:t>
              </a:r>
            </a:p>
            <a:p>
              <a:pPr marL="2365375" lvl="1" indent="-742950">
                <a:spcAft>
                  <a:spcPts val="600"/>
                </a:spcAft>
                <a:buFont typeface="+mj-lt"/>
                <a:buAutoNum type="arabicPeriod"/>
              </a:pPr>
              <a:r>
                <a:rPr lang="en-US" altLang="en-US" dirty="0"/>
                <a:t>Students parented by authoritarian parents will have lower self-esteem and will change their future parenting style.</a:t>
              </a:r>
            </a:p>
            <a:p>
              <a:pPr marL="2365375" lvl="1" indent="-742950">
                <a:spcAft>
                  <a:spcPts val="600"/>
                </a:spcAft>
                <a:buFont typeface="+mj-lt"/>
                <a:buAutoNum type="arabicPeriod"/>
              </a:pPr>
              <a:r>
                <a:rPr lang="en-US" altLang="en-US" dirty="0"/>
                <a:t>Students parented by authoritative parents will have higher self-esteem and will repeat that parenting style.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73242" y="22459606"/>
            <a:ext cx="13716000" cy="9076502"/>
            <a:chOff x="922669" y="21689581"/>
            <a:chExt cx="13716000" cy="8648521"/>
          </a:xfrm>
        </p:grpSpPr>
        <p:sp>
          <p:nvSpPr>
            <p:cNvPr id="14370" name="TextBox 20">
              <a:extLst>
                <a:ext uri="{FF2B5EF4-FFF2-40B4-BE49-F238E27FC236}">
                  <a16:creationId xmlns:a16="http://schemas.microsoft.com/office/drawing/2014/main" id="{DC2096D1-1849-4384-A4F0-9F81B6A51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669" y="21689581"/>
              <a:ext cx="13716000" cy="864852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lIns="274320" tIns="228600" rIns="274320" bIns="228600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4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anose="02020603050405020304" pitchFamily="18" charset="0"/>
                </a:rPr>
                <a:t>Method</a:t>
              </a:r>
            </a:p>
            <a:p>
              <a:pPr eaLnBrk="1" hangingPunct="1">
                <a:defRPr/>
              </a:pPr>
              <a:endPara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  <a:p>
              <a:pPr eaLnBrk="1" hangingPunct="1">
                <a:defRPr/>
              </a:pPr>
              <a:endParaRPr lang="en-US" sz="42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11849" y="22562383"/>
              <a:ext cx="12350750" cy="76981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marL="571500" indent="-5715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92344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96916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101488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106060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We had a total of 92 participants, with 15 of them being male, 77 being female.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We had two predictor variables. The first was the type of parenting styles (authoritative, authoritarian, and permissive). Our second predictor variable was the participant’s level of self-esteem. 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The criterion variable was the future parenting style predicted by the participants’ levels of self-esteem.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en-US" dirty="0"/>
                <a:t>We use two different scales in our collection. The first was the Parental Authority Questionnaire (</a:t>
              </a:r>
              <a:r>
                <a:rPr lang="en-US" altLang="en-US" dirty="0" err="1"/>
                <a:t>Buri</a:t>
              </a:r>
              <a:r>
                <a:rPr lang="en-US" altLang="en-US" dirty="0"/>
                <a:t>, 1991). We used this twice, once to code for past parenting styles and once for future parenting styles. We also used the Rosenberg Self-Esteem Scale (Rosenberg, 1965) to measure the participants’ levels of self-esteem.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97125" y="5131286"/>
            <a:ext cx="13696950" cy="10255817"/>
            <a:chOff x="29722763" y="5989638"/>
            <a:chExt cx="13696950" cy="8956675"/>
          </a:xfrm>
        </p:grpSpPr>
        <p:sp>
          <p:nvSpPr>
            <p:cNvPr id="14339" name="TextBox 7">
              <a:extLst>
                <a:ext uri="{FF2B5EF4-FFF2-40B4-BE49-F238E27FC236}">
                  <a16:creationId xmlns:a16="http://schemas.microsoft.com/office/drawing/2014/main" id="{29DEADB6-42B8-47DD-A2E1-FFAE5F2517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22763" y="5989638"/>
              <a:ext cx="13696950" cy="895667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lIns="274320" tIns="228600" rIns="274320" bIns="228600">
              <a:spAutoFit/>
            </a:bodyPr>
            <a:lstStyle>
              <a:lvl1pPr marL="304800" indent="-3048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4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anose="02020603050405020304" pitchFamily="18" charset="0"/>
                </a:rPr>
                <a:t>Results</a:t>
              </a:r>
              <a:r>
                <a:rPr lang="en-US" alt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anose="02020603050405020304" pitchFamily="18" charset="0"/>
                </a:rPr>
                <a:t> </a:t>
              </a:r>
            </a:p>
            <a:p>
              <a:pPr eaLnBrk="1" hangingPunct="1">
                <a:defRPr/>
              </a:pPr>
              <a:endParaRPr lang="en-US" altLang="en-US" sz="2200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endParaRPr lang="en-US" altLang="en-US" dirty="0">
                <a:latin typeface="Arial" panose="020B0604020202020204" pitchFamily="34" charset="0"/>
              </a:endParaRPr>
            </a:p>
            <a:p>
              <a:pPr eaLnBrk="1" hangingPunct="1">
                <a:defRPr/>
              </a:pPr>
              <a:r>
                <a:rPr lang="en-US" altLang="en-US" dirty="0">
                  <a:latin typeface="Arial" panose="020B0604020202020204" pitchFamily="34" charset="0"/>
                </a:rPr>
                <a:t>	</a:t>
              </a:r>
              <a:endParaRPr lang="en-US" altLang="en-US" dirty="0">
                <a:cs typeface="Times New Roman" panose="02020603050405020304" pitchFamily="18" charset="0"/>
              </a:endParaRPr>
            </a:p>
          </p:txBody>
        </p:sp>
        <p:sp>
          <p:nvSpPr>
            <p:cNvPr id="3084" name="TextBox 3"/>
            <p:cNvSpPr txBox="1">
              <a:spLocks noChangeArrowheads="1"/>
            </p:cNvSpPr>
            <p:nvPr/>
          </p:nvSpPr>
          <p:spPr bwMode="auto">
            <a:xfrm>
              <a:off x="30383163" y="7132639"/>
              <a:ext cx="12350750" cy="747234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marL="571500" indent="-5715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92344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96916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101488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10606088" indent="-6948488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dirty="0"/>
                <a:t>Two regression analyses were conducted. The first was to see which past parenting styles predicted one’s self-esteem. Based on the first findings, the second regression looked at how one’s self-esteem predicted a specific future parenting style. 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dirty="0"/>
                <a:t>The first regression on past parenting style accounted for 20% of the variance, </a:t>
              </a:r>
              <a:r>
                <a:rPr lang="en-US" i="1" dirty="0"/>
                <a:t>F</a:t>
              </a:r>
              <a:r>
                <a:rPr lang="en-US" dirty="0"/>
                <a:t>(3, 88) = 8.76, </a:t>
              </a:r>
              <a:r>
                <a:rPr lang="en-US" i="1" dirty="0"/>
                <a:t>p</a:t>
              </a:r>
              <a:r>
                <a:rPr lang="en-US" dirty="0"/>
                <a:t> &lt; .01. However, only the past authoritative parenting style positively predicted one’s self-esteem (</a:t>
              </a:r>
              <a:r>
                <a:rPr lang="en-US" i="1" dirty="0"/>
                <a:t>β </a:t>
              </a:r>
              <a:r>
                <a:rPr lang="en-US" dirty="0"/>
                <a:t>= .51, </a:t>
              </a:r>
              <a:r>
                <a:rPr lang="en-US" i="1" dirty="0"/>
                <a:t>p </a:t>
              </a:r>
              <a:r>
                <a:rPr lang="en-US" dirty="0"/>
                <a:t>&lt;</a:t>
              </a:r>
              <a:r>
                <a:rPr lang="en-US" i="1" dirty="0"/>
                <a:t> </a:t>
              </a:r>
              <a:r>
                <a:rPr lang="en-US" dirty="0"/>
                <a:t>.01). The past permissive (</a:t>
              </a:r>
              <a:r>
                <a:rPr lang="en-US" i="1" dirty="0"/>
                <a:t>β </a:t>
              </a:r>
              <a:r>
                <a:rPr lang="en-US" dirty="0"/>
                <a:t>= -.13, </a:t>
              </a:r>
              <a:r>
                <a:rPr lang="en-US" i="1" dirty="0"/>
                <a:t>p </a:t>
              </a:r>
              <a:r>
                <a:rPr lang="en-US" dirty="0"/>
                <a:t>= .31) and past authoritarian (</a:t>
              </a:r>
              <a:r>
                <a:rPr lang="en-US" i="1" dirty="0"/>
                <a:t>β </a:t>
              </a:r>
              <a:r>
                <a:rPr lang="en-US" dirty="0"/>
                <a:t>= -.05, </a:t>
              </a:r>
              <a:r>
                <a:rPr lang="en-US" i="1" dirty="0"/>
                <a:t>p </a:t>
              </a:r>
              <a:r>
                <a:rPr lang="en-US" dirty="0"/>
                <a:t>= .70) parenting styles were not statistically significant. </a:t>
              </a:r>
            </a:p>
            <a:p>
              <a:pPr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dirty="0"/>
                <a:t>Based on the findings from the first regression, a second regression analysis was conducted to see if self-esteem predicted future authoritative parenting styles. The results were marginally significant (</a:t>
              </a:r>
              <a:r>
                <a:rPr lang="en-US" i="1" dirty="0"/>
                <a:t>β </a:t>
              </a:r>
              <a:r>
                <a:rPr lang="en-US" dirty="0"/>
                <a:t>= .18, </a:t>
              </a:r>
              <a:r>
                <a:rPr lang="en-US" i="1" dirty="0"/>
                <a:t>p </a:t>
              </a:r>
              <a:r>
                <a:rPr lang="en-US" dirty="0"/>
                <a:t>= .07), </a:t>
              </a:r>
              <a:r>
                <a:rPr lang="en-US" i="1" dirty="0"/>
                <a:t>F</a:t>
              </a:r>
              <a:r>
                <a:rPr lang="en-US" dirty="0"/>
                <a:t>(1, 90) = 3.15, </a:t>
              </a:r>
              <a:r>
                <a:rPr lang="en-US" i="1" dirty="0"/>
                <a:t>p</a:t>
              </a:r>
              <a:r>
                <a:rPr lang="en-US" dirty="0"/>
                <a:t> = .07, </a:t>
              </a:r>
              <a:r>
                <a:rPr lang="en-US" i="1" dirty="0"/>
                <a:t>R</a:t>
              </a:r>
              <a:r>
                <a:rPr lang="en-US" baseline="30000" dirty="0"/>
                <a:t>2</a:t>
              </a:r>
              <a:r>
                <a:rPr lang="en-US" dirty="0"/>
                <a:t> = .02. </a:t>
              </a:r>
              <a:endParaRPr lang="en-US" alt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603698" y="5153398"/>
            <a:ext cx="13696950" cy="16958489"/>
            <a:chOff x="29722763" y="16383000"/>
            <a:chExt cx="13696950" cy="16958489"/>
          </a:xfrm>
        </p:grpSpPr>
        <p:sp>
          <p:nvSpPr>
            <p:cNvPr id="3080" name="Text Box 49"/>
            <p:cNvSpPr txBox="1">
              <a:spLocks noChangeArrowheads="1"/>
            </p:cNvSpPr>
            <p:nvPr/>
          </p:nvSpPr>
          <p:spPr bwMode="auto">
            <a:xfrm>
              <a:off x="29722763" y="16383000"/>
              <a:ext cx="13696950" cy="16958489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2880" tIns="182880" rIns="182880" bIns="182880">
              <a:spAutoFit/>
            </a:bodyPr>
            <a:lstStyle>
              <a:lvl1pPr marL="304800" indent="-3048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228600" algn="l"/>
                </a:tabLst>
                <a:defRPr sz="15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228600" algn="l"/>
                </a:tabLst>
                <a:defRPr sz="13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228600" algn="l"/>
                </a:tabLst>
                <a:defRPr sz="115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228600" algn="l"/>
                </a:tabLst>
                <a:defRPr sz="9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Discussion</a:t>
              </a: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endPara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383163" y="17533938"/>
              <a:ext cx="12350750" cy="152964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dirty="0"/>
                <a:t>We ran a multiple regression and our results showed a relation between each past parenting style (permissive, authoritarian, and authoritative) and current self-esteem of the participant. The first two hypotheses were not supported. However, past authoritative parenting style and self-esteem supported the third hypothesis. Based on this significance, we ran a linear regression looking at self-esteem predicted use of authoritative parenting styles. These results were marginally significant, showing a trend of self-esteem predicting future parenting styles.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dirty="0"/>
                <a:t>Our research may indicate that children from these families are more likely to grow up and repeat the authoritative parenting style with their own children. In theory this could create a cycle of authoritative parenting and children with better self-esteem and self-regulation abilities (</a:t>
              </a:r>
              <a:r>
                <a:rPr lang="en-US" altLang="en-US" sz="3200" dirty="0"/>
                <a:t>Shen, </a:t>
              </a:r>
              <a:r>
                <a:rPr lang="en-US" altLang="en-US" sz="3200" dirty="0" err="1"/>
                <a:t>Chea</a:t>
              </a:r>
              <a:r>
                <a:rPr lang="en-US" altLang="en-US" sz="3200" dirty="0"/>
                <a:t>, &amp; Yu, 2018)</a:t>
              </a:r>
              <a:r>
                <a:rPr lang="en-US" sz="3400" dirty="0"/>
                <a:t>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i="1" dirty="0"/>
                <a:t>Limitations. </a:t>
              </a:r>
              <a:r>
                <a:rPr lang="en-US" sz="3400" dirty="0"/>
                <a:t>We were only interested in their current self-esteem. We did not include other possible variables such as self-regulation and adjustment into college that might impact their future parenting styles.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i="1" dirty="0"/>
                <a:t>Future Research. </a:t>
              </a:r>
              <a:r>
                <a:rPr lang="en-US" sz="3400" dirty="0"/>
                <a:t>A suggestion for future research would be to survey participants on a wider age range than college students in order to gain a wider perspective. This would also allow for a higher probability of participants who already have children and comparing their actual parenting styles to their guardian’s parenting styles.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400" i="1" dirty="0"/>
                <a:t>Implications. </a:t>
              </a:r>
              <a:r>
                <a:rPr lang="en-US" sz="3400" dirty="0"/>
                <a:t>Parents’ knowledge of parenting styles may affect the type of parenting styles used and thereby the child’s levels of self-esteem. Increasing parents’ knowledge of authoritative parenting and its benefits would allow for a better outcome of the parenting style on the child’s self esteem</a:t>
              </a:r>
              <a:r>
                <a:rPr lang="en-US" dirty="0"/>
                <a:t>.</a:t>
              </a:r>
              <a:endParaRPr lang="en-US" dirty="0">
                <a:solidFill>
                  <a:srgbClr val="AA3F3C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092620" y="23172279"/>
            <a:ext cx="12350750" cy="8363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endParaRPr lang="en-US" sz="2950" dirty="0"/>
          </a:p>
          <a:p>
            <a:pPr marL="466344" indent="-457200"/>
            <a:r>
              <a:rPr lang="en-US" sz="2950" dirty="0" err="1"/>
              <a:t>Buri</a:t>
            </a:r>
            <a:r>
              <a:rPr lang="en-US" sz="2950" dirty="0"/>
              <a:t>, J. R. (1991). Parental authority questionnaire. </a:t>
            </a:r>
            <a:r>
              <a:rPr lang="en-US" sz="2950" i="1" dirty="0"/>
              <a:t>Journal of Personality and Social</a:t>
            </a:r>
            <a:r>
              <a:rPr lang="en-US" sz="2950" dirty="0"/>
              <a:t> </a:t>
            </a:r>
            <a:r>
              <a:rPr lang="en-US" sz="2950" i="1" dirty="0"/>
              <a:t>Assessment, </a:t>
            </a:r>
            <a:r>
              <a:rPr lang="en-US" sz="2950" dirty="0"/>
              <a:t>57, 110-119. Retrieved March 7, 2019 </a:t>
            </a:r>
          </a:p>
          <a:p>
            <a:pPr marL="465138" indent="-465138"/>
            <a:r>
              <a:rPr lang="en-US" sz="2950" dirty="0"/>
              <a:t>Moghaddam, M. F., </a:t>
            </a:r>
            <a:r>
              <a:rPr lang="en-US" sz="2950" dirty="0" err="1"/>
              <a:t>Validad</a:t>
            </a:r>
            <a:r>
              <a:rPr lang="en-US" sz="2950" dirty="0"/>
              <a:t>, A., </a:t>
            </a:r>
            <a:r>
              <a:rPr lang="en-US" sz="2950" dirty="0" err="1"/>
              <a:t>Rakhshani</a:t>
            </a:r>
            <a:r>
              <a:rPr lang="en-US" sz="2950" dirty="0"/>
              <a:t>, T., &amp; </a:t>
            </a:r>
            <a:r>
              <a:rPr lang="en-US" sz="2950" dirty="0" err="1"/>
              <a:t>Assareh</a:t>
            </a:r>
            <a:r>
              <a:rPr lang="en-US" sz="2950" dirty="0"/>
              <a:t>, M. (2017). Child self-esteem and different parenting styles of mothers: A cross-sectional study. </a:t>
            </a:r>
            <a:r>
              <a:rPr lang="en-US" sz="2950" i="1" dirty="0"/>
              <a:t>Archives of Psychiatry and Psychotherapy, 1</a:t>
            </a:r>
            <a:r>
              <a:rPr lang="en-US" sz="2950" dirty="0"/>
              <a:t>, 37-42. doi:10.12740/APP/68160 </a:t>
            </a:r>
          </a:p>
          <a:p>
            <a:pPr marL="465138" indent="-465138"/>
            <a:r>
              <a:rPr lang="en-US" sz="2950" dirty="0"/>
              <a:t>Phillips, B. A., </a:t>
            </a:r>
            <a:r>
              <a:rPr lang="en-US" sz="2950" dirty="0" err="1"/>
              <a:t>Conners</a:t>
            </a:r>
            <a:r>
              <a:rPr lang="en-US" sz="2950" dirty="0"/>
              <a:t>, F., &amp; </a:t>
            </a:r>
            <a:r>
              <a:rPr lang="en-US" sz="2950" dirty="0" err="1"/>
              <a:t>Curtner</a:t>
            </a:r>
            <a:r>
              <a:rPr lang="en-US" sz="2950" dirty="0"/>
              <a:t>-Smith, M. E. (2017). Parenting children with down syndrome: An analysis of parenting styles, parenting dimensions, and parental stress. </a:t>
            </a:r>
            <a:r>
              <a:rPr lang="en-US" sz="2950" i="1" dirty="0"/>
              <a:t>Research in Developmental Disabilities, 68, </a:t>
            </a:r>
            <a:r>
              <a:rPr lang="en-US" sz="2950" dirty="0"/>
              <a:t>9-19. doi:10.1016/</a:t>
            </a:r>
            <a:r>
              <a:rPr lang="en-US" sz="2950" dirty="0" err="1"/>
              <a:t>j.ridd</a:t>
            </a:r>
            <a:r>
              <a:rPr lang="en-US" sz="2950" dirty="0"/>
              <a:t>/2017.06.010</a:t>
            </a:r>
          </a:p>
          <a:p>
            <a:pPr marL="466344" indent="-457200"/>
            <a:r>
              <a:rPr lang="en-US" sz="2950" dirty="0"/>
              <a:t>Rosenberg, M. (1965). </a:t>
            </a:r>
            <a:r>
              <a:rPr lang="en-US" sz="2950" i="1" dirty="0"/>
              <a:t>Society and the adolescent self-image</a:t>
            </a:r>
            <a:r>
              <a:rPr lang="en-US" sz="2950" dirty="0"/>
              <a:t>. Princeton, NJ: Princeton University Press. </a:t>
            </a:r>
          </a:p>
          <a:p>
            <a:pPr marL="465138" indent="-465138"/>
            <a:r>
              <a:rPr lang="en-US" sz="2950" dirty="0"/>
              <a:t>Shen, J. J., </a:t>
            </a:r>
            <a:r>
              <a:rPr lang="en-US" sz="2950" dirty="0" err="1"/>
              <a:t>Chea</a:t>
            </a:r>
            <a:r>
              <a:rPr lang="en-US" sz="2950" dirty="0"/>
              <a:t>, C. S. L., &amp; Yu, J. (2018). Asian American and European American emerging adults’ perceived parenting styles and self-regulation ability. </a:t>
            </a:r>
            <a:r>
              <a:rPr lang="en-US" sz="2950" i="1" dirty="0"/>
              <a:t>Asian American Journal of Psychology, 9</a:t>
            </a:r>
            <a:r>
              <a:rPr lang="en-US" sz="2950" dirty="0"/>
              <a:t>(2), 140-148. doi:10.1037/aap0000099</a:t>
            </a:r>
            <a:endParaRPr lang="en-US" dirty="0"/>
          </a:p>
          <a:p>
            <a:pPr marL="465138" indent="-465138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33800" y="4572000"/>
            <a:ext cx="36652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43891200" cy="1030288"/>
          </a:xfrm>
          <a:prstGeom prst="rect">
            <a:avLst/>
          </a:prstGeom>
          <a:solidFill>
            <a:srgbClr val="A8FFE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31888112"/>
            <a:ext cx="43891200" cy="1030288"/>
          </a:xfrm>
          <a:prstGeom prst="rect">
            <a:avLst/>
          </a:prstGeom>
          <a:solidFill>
            <a:srgbClr val="A8FFE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129451" y="16003814"/>
            <a:ext cx="13632298" cy="1919682"/>
            <a:chOff x="15129451" y="15089414"/>
            <a:chExt cx="13632298" cy="191968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1A90FB4-0845-7246-A9A1-E7281DBB2CDC}"/>
                </a:ext>
              </a:extLst>
            </p:cNvPr>
            <p:cNvSpPr/>
            <p:nvPr/>
          </p:nvSpPr>
          <p:spPr>
            <a:xfrm>
              <a:off x="15129451" y="15808767"/>
              <a:ext cx="1363229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>
                  <a:cs typeface="Times New Roman" panose="02020603050405020304" pitchFamily="18" charset="0"/>
                </a:rPr>
                <a:t>Multivariate Linear Regression Between Past Parenting Styles and Self-Esteem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A989F87-B799-BC47-BBD8-DFAFEE0B0330}"/>
                </a:ext>
              </a:extLst>
            </p:cNvPr>
            <p:cNvSpPr/>
            <p:nvPr/>
          </p:nvSpPr>
          <p:spPr>
            <a:xfrm>
              <a:off x="15178008" y="15089414"/>
              <a:ext cx="15502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Times New Roman" panose="02020603050405020304" pitchFamily="18" charset="0"/>
                </a:rPr>
                <a:t>Table 1</a:t>
              </a: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31020"/>
              </p:ext>
            </p:extLst>
          </p:nvPr>
        </p:nvGraphicFramePr>
        <p:xfrm>
          <a:off x="15163800" y="17861356"/>
          <a:ext cx="13696950" cy="2856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586917349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326891377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566486018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90090605"/>
                    </a:ext>
                  </a:extLst>
                </a:gridCol>
              </a:tblGrid>
              <a:tr h="223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Predictors</a:t>
                      </a:r>
                      <a:endParaRPr lang="en-US" sz="36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600" baseline="300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n-US" sz="3600" i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3600" i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048446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Parenting Styles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Permissive Parenting Style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Authoritarian Parenting Style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 Authoritative Parenting Style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.23*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.51*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76494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43895"/>
              </p:ext>
            </p:extLst>
          </p:nvPr>
        </p:nvGraphicFramePr>
        <p:xfrm>
          <a:off x="15163802" y="24422124"/>
          <a:ext cx="13665199" cy="178287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58198">
                  <a:extLst>
                    <a:ext uri="{9D8B030D-6E8A-4147-A177-3AD203B41FA5}">
                      <a16:colId xmlns:a16="http://schemas.microsoft.com/office/drawing/2014/main" val="3849695074"/>
                    </a:ext>
                  </a:extLst>
                </a:gridCol>
                <a:gridCol w="1735667">
                  <a:extLst>
                    <a:ext uri="{9D8B030D-6E8A-4147-A177-3AD203B41FA5}">
                      <a16:colId xmlns:a16="http://schemas.microsoft.com/office/drawing/2014/main" val="139762850"/>
                    </a:ext>
                  </a:extLst>
                </a:gridCol>
                <a:gridCol w="1735667">
                  <a:extLst>
                    <a:ext uri="{9D8B030D-6E8A-4147-A177-3AD203B41FA5}">
                      <a16:colId xmlns:a16="http://schemas.microsoft.com/office/drawing/2014/main" val="905253910"/>
                    </a:ext>
                  </a:extLst>
                </a:gridCol>
                <a:gridCol w="1735667">
                  <a:extLst>
                    <a:ext uri="{9D8B030D-6E8A-4147-A177-3AD203B41FA5}">
                      <a16:colId xmlns:a16="http://schemas.microsoft.com/office/drawing/2014/main" val="3637398681"/>
                    </a:ext>
                  </a:extLst>
                </a:gridCol>
              </a:tblGrid>
              <a:tr h="645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Predictor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n-US" sz="3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en-US" sz="36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735634"/>
                  </a:ext>
                </a:extLst>
              </a:tr>
              <a:tr h="11372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Self-Esteem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Self-Esteem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r>
                        <a:rPr lang="en-US" sz="3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  <a:r>
                        <a:rPr lang="en-US" sz="3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20343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5163800" y="21005488"/>
            <a:ext cx="132645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 The coefficients shown are standardized beta weights;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&lt; .001*.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161777" y="26396034"/>
            <a:ext cx="12956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 The coefficients shown are standardized beta weights;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&lt; .10</a:t>
            </a:r>
            <a:r>
              <a:rPr lang="en-US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†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5214595" y="22936200"/>
            <a:ext cx="14334180" cy="1438706"/>
            <a:chOff x="15214595" y="22258205"/>
            <a:chExt cx="14334180" cy="143870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1A90FB4-0845-7246-A9A1-E7281DBB2CDC}"/>
                </a:ext>
              </a:extLst>
            </p:cNvPr>
            <p:cNvSpPr/>
            <p:nvPr/>
          </p:nvSpPr>
          <p:spPr>
            <a:xfrm>
              <a:off x="15214595" y="23050580"/>
              <a:ext cx="1433418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/>
                <a:t>Linear Regression Analyses Predicting Future Authoritative Parenting Style</a:t>
              </a:r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A989F87-B799-BC47-BBD8-DFAFEE0B0330}"/>
                </a:ext>
              </a:extLst>
            </p:cNvPr>
            <p:cNvSpPr/>
            <p:nvPr/>
          </p:nvSpPr>
          <p:spPr>
            <a:xfrm>
              <a:off x="15225481" y="22258205"/>
              <a:ext cx="15502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Times New Roman" panose="02020603050405020304" pitchFamily="18" charset="0"/>
                </a:rPr>
                <a:t>Table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448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9797</TotalTime>
  <Words>1167</Words>
  <Application>Microsoft Macintosh PowerPoint</Application>
  <PresentationFormat>Custom</PresentationFormat>
  <Paragraphs>151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poster template</dc:title>
  <dc:creator>ML Klotz</dc:creator>
  <cp:lastModifiedBy>Tamblyn, Natalie</cp:lastModifiedBy>
  <cp:revision>172</cp:revision>
  <cp:lastPrinted>2014-02-18T20:28:24Z</cp:lastPrinted>
  <dcterms:created xsi:type="dcterms:W3CDTF">2009-02-01T18:12:19Z</dcterms:created>
  <dcterms:modified xsi:type="dcterms:W3CDTF">2020-05-13T17:18:15Z</dcterms:modified>
</cp:coreProperties>
</file>