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12"/>
  </p:notesMasterIdLst>
  <p:sldIdLst>
    <p:sldId id="306" r:id="rId2"/>
    <p:sldId id="304" r:id="rId3"/>
    <p:sldId id="258" r:id="rId4"/>
    <p:sldId id="311" r:id="rId5"/>
    <p:sldId id="308" r:id="rId6"/>
    <p:sldId id="309" r:id="rId7"/>
    <p:sldId id="305" r:id="rId8"/>
    <p:sldId id="286" r:id="rId9"/>
    <p:sldId id="293" r:id="rId10"/>
    <p:sldId id="30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102" y="-17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18E02-A094-4F40-95BE-AED3D6F0C8C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3C20A-F987-B94B-B86B-03A741403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3C20A-F987-B94B-B86B-03A7414034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4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735B70-0F7C-2A41-A5DB-102CEE465784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8399B1-57FB-2B40-84A1-3C65EC633884}" type="slidenum">
              <a:rPr lang="en-US" sz="1200" u="none"/>
              <a:pPr/>
              <a:t>8</a:t>
            </a:fld>
            <a:endParaRPr lang="en-US" sz="1200" u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April 15,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F13F-D645-5E4D-B745-303F082D7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1442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avid_Letterman_at_Perelman_Institute_crop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661565"/>
            <a:ext cx="6498158" cy="172486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Culturally-Responsive 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EI/ECSE Teams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3511523"/>
            <a:ext cx="3604776" cy="1819113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tx1"/>
                </a:solidFill>
              </a:rPr>
              <a:t>Dr. Jennifer </a:t>
            </a:r>
            <a:r>
              <a:rPr lang="en-US" sz="2500" b="1" dirty="0" err="1" smtClean="0">
                <a:solidFill>
                  <a:schemeClr val="tx1"/>
                </a:solidFill>
              </a:rPr>
              <a:t>Kilgo</a:t>
            </a:r>
            <a:endParaRPr lang="en-US" sz="2500" b="1" dirty="0" smtClean="0">
              <a:solidFill>
                <a:schemeClr val="tx1"/>
              </a:solidFill>
            </a:endParaRPr>
          </a:p>
          <a:p>
            <a:r>
              <a:rPr lang="en-US" sz="2500" b="1" dirty="0" smtClean="0">
                <a:solidFill>
                  <a:schemeClr val="tx1"/>
                </a:solidFill>
              </a:rPr>
              <a:t>University of Alabama at Birmingham (UAB)</a:t>
            </a:r>
          </a:p>
          <a:p>
            <a:r>
              <a:rPr lang="en-US" sz="2500" b="1" dirty="0" err="1" smtClean="0">
                <a:solidFill>
                  <a:schemeClr val="tx1"/>
                </a:solidFill>
              </a:rPr>
              <a:t>jkilgo@uab.edu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00" y="2767620"/>
            <a:ext cx="3482447" cy="320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8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-174625"/>
            <a:ext cx="8226425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62626"/>
                </a:solidFill>
                <a:latin typeface="Arial" charset="0"/>
                <a:cs typeface="+mj-cs"/>
              </a:rPr>
              <a:t/>
            </a:r>
            <a:br>
              <a:rPr lang="en-US" dirty="0" smtClean="0">
                <a:solidFill>
                  <a:srgbClr val="262626"/>
                </a:solidFill>
                <a:latin typeface="Arial" charset="0"/>
                <a:cs typeface="+mj-cs"/>
              </a:rPr>
            </a:br>
            <a:r>
              <a:rPr lang="en-US" dirty="0" smtClean="0">
                <a:solidFill>
                  <a:srgbClr val="262626"/>
                </a:solidFill>
                <a:latin typeface="Arial" charset="0"/>
                <a:cs typeface="+mj-cs"/>
              </a:rPr>
              <a:t>   </a:t>
            </a:r>
            <a:br>
              <a:rPr lang="en-US" dirty="0" smtClean="0">
                <a:solidFill>
                  <a:srgbClr val="262626"/>
                </a:solidFill>
                <a:latin typeface="Arial" charset="0"/>
                <a:cs typeface="+mj-cs"/>
              </a:rPr>
            </a:br>
            <a:r>
              <a:rPr lang="en-US" dirty="0">
                <a:solidFill>
                  <a:srgbClr val="262626"/>
                </a:solidFill>
                <a:latin typeface="Arial" charset="0"/>
                <a:cs typeface="+mj-cs"/>
              </a:rPr>
              <a:t/>
            </a:r>
            <a:br>
              <a:rPr lang="en-US" dirty="0">
                <a:solidFill>
                  <a:srgbClr val="262626"/>
                </a:solidFill>
                <a:latin typeface="Arial" charset="0"/>
                <a:cs typeface="+mj-cs"/>
              </a:rPr>
            </a:br>
            <a:r>
              <a:rPr lang="en-US" dirty="0" smtClean="0">
                <a:solidFill>
                  <a:srgbClr val="262626"/>
                </a:solidFill>
                <a:latin typeface="Arial" charset="0"/>
                <a:cs typeface="+mj-cs"/>
              </a:rPr>
              <a:t/>
            </a:r>
            <a:br>
              <a:rPr lang="en-US" dirty="0" smtClean="0">
                <a:solidFill>
                  <a:srgbClr val="262626"/>
                </a:solidFill>
                <a:latin typeface="Arial" charset="0"/>
                <a:cs typeface="+mj-cs"/>
              </a:rPr>
            </a:br>
            <a:r>
              <a:rPr lang="en-US" dirty="0" smtClean="0">
                <a:solidFill>
                  <a:srgbClr val="262626"/>
                </a:solidFill>
                <a:latin typeface="Arial" charset="0"/>
                <a:cs typeface="+mj-cs"/>
              </a:rPr>
              <a:t/>
            </a:r>
            <a:br>
              <a:rPr lang="en-US" dirty="0" smtClean="0">
                <a:solidFill>
                  <a:srgbClr val="262626"/>
                </a:solidFill>
                <a:latin typeface="Arial" charset="0"/>
                <a:cs typeface="+mj-cs"/>
              </a:rPr>
            </a:br>
            <a:r>
              <a:rPr lang="en-US" dirty="0">
                <a:solidFill>
                  <a:srgbClr val="262626"/>
                </a:solidFill>
                <a:latin typeface="Arial" charset="0"/>
                <a:cs typeface="+mj-cs"/>
              </a:rPr>
              <a:t/>
            </a:r>
            <a:br>
              <a:rPr lang="en-US" dirty="0">
                <a:solidFill>
                  <a:srgbClr val="262626"/>
                </a:solidFill>
                <a:latin typeface="Arial" charset="0"/>
                <a:cs typeface="+mj-cs"/>
              </a:rPr>
            </a:br>
            <a:r>
              <a:rPr lang="en-US" dirty="0" smtClean="0">
                <a:solidFill>
                  <a:srgbClr val="262626"/>
                </a:solidFill>
                <a:latin typeface="Arial" charset="0"/>
                <a:cs typeface="+mj-cs"/>
              </a:rPr>
              <a:t/>
            </a:r>
            <a:br>
              <a:rPr lang="en-US" dirty="0" smtClean="0">
                <a:solidFill>
                  <a:srgbClr val="262626"/>
                </a:solidFill>
                <a:latin typeface="Arial" charset="0"/>
                <a:cs typeface="+mj-cs"/>
              </a:rPr>
            </a:br>
            <a:r>
              <a:rPr lang="en-US" dirty="0">
                <a:solidFill>
                  <a:srgbClr val="262626"/>
                </a:solidFill>
                <a:latin typeface="Arial" charset="0"/>
                <a:cs typeface="+mj-cs"/>
              </a:rPr>
              <a:t/>
            </a:r>
            <a:br>
              <a:rPr lang="en-US" dirty="0">
                <a:solidFill>
                  <a:srgbClr val="262626"/>
                </a:solidFill>
                <a:latin typeface="Arial" charset="0"/>
                <a:cs typeface="+mj-cs"/>
              </a:rPr>
            </a:br>
            <a:r>
              <a:rPr lang="en-US" dirty="0" smtClean="0">
                <a:solidFill>
                  <a:srgbClr val="262626"/>
                </a:solidFill>
                <a:latin typeface="Arial" charset="0"/>
                <a:cs typeface="+mj-cs"/>
              </a:rPr>
              <a:t/>
            </a:r>
            <a:br>
              <a:rPr lang="en-US" dirty="0" smtClean="0">
                <a:solidFill>
                  <a:srgbClr val="262626"/>
                </a:solidFill>
                <a:latin typeface="Arial" charset="0"/>
                <a:cs typeface="+mj-cs"/>
              </a:rPr>
            </a:br>
            <a:r>
              <a:rPr lang="en-US" dirty="0" smtClean="0">
                <a:solidFill>
                  <a:srgbClr val="262626"/>
                </a:solidFill>
                <a:latin typeface="Arial" charset="0"/>
                <a:cs typeface="+mj-cs"/>
              </a:rPr>
              <a:t>Project TransTeam Outcomes</a:t>
            </a:r>
            <a:endParaRPr lang="en-US" dirty="0">
              <a:solidFill>
                <a:srgbClr val="262626"/>
              </a:solidFill>
              <a:latin typeface="Arial" charset="0"/>
              <a:cs typeface="+mj-cs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457200" y="1275836"/>
            <a:ext cx="8458200" cy="77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/>
          <a:p>
            <a:pPr>
              <a:tabLst>
                <a:tab pos="914400" algn="l"/>
              </a:tabLst>
              <a:defRPr/>
            </a:pPr>
            <a:r>
              <a:rPr lang="en-US" sz="2400" b="1" dirty="0" smtClean="0">
                <a:latin typeface="Arial Rounded MT Bold" charset="0"/>
              </a:rPr>
              <a:t>Data collected from the following:</a:t>
            </a:r>
            <a:endParaRPr lang="en-US" sz="2400" b="1" dirty="0">
              <a:latin typeface="Arial Rounded MT Bold" charset="0"/>
            </a:endParaRPr>
          </a:p>
          <a:p>
            <a:pPr>
              <a:buFontTx/>
              <a:buChar char="•"/>
              <a:tabLst>
                <a:tab pos="914400" algn="l"/>
              </a:tabLst>
              <a:defRPr/>
            </a:pPr>
            <a:endParaRPr lang="en-US" sz="2400" b="1" dirty="0">
              <a:latin typeface="Arial Rounded MT Bold" charset="0"/>
            </a:endParaRPr>
          </a:p>
          <a:p>
            <a:pPr marL="342900" indent="-342900">
              <a:buFont typeface="Arial"/>
              <a:buChar char="•"/>
              <a:tabLst>
                <a:tab pos="914400" algn="l"/>
              </a:tabLst>
              <a:defRPr/>
            </a:pPr>
            <a:r>
              <a:rPr lang="en-US" sz="2400" b="1" dirty="0" smtClean="0">
                <a:cs typeface="Arial"/>
              </a:rPr>
              <a:t>Over 300 scholars prepared</a:t>
            </a:r>
            <a:r>
              <a:rPr lang="en-US" sz="2400" b="1" dirty="0" smtClean="0">
                <a:latin typeface="+mn-lt"/>
                <a:cs typeface="Arial"/>
              </a:rPr>
              <a:t>  </a:t>
            </a:r>
            <a:endParaRPr lang="en-US" sz="2400" b="1" dirty="0">
              <a:latin typeface="+mn-lt"/>
              <a:cs typeface="Arial"/>
            </a:endParaRPr>
          </a:p>
          <a:p>
            <a:pPr>
              <a:buFontTx/>
              <a:buChar char="•"/>
              <a:tabLst>
                <a:tab pos="914400" algn="l"/>
              </a:tabLst>
              <a:defRPr/>
            </a:pPr>
            <a:endParaRPr lang="en-US" sz="2400" b="1" dirty="0">
              <a:latin typeface="+mn-lt"/>
              <a:cs typeface="Arial"/>
            </a:endParaRPr>
          </a:p>
          <a:p>
            <a:pPr marL="342900" indent="-342900">
              <a:buFont typeface="Arial"/>
              <a:buChar char="•"/>
              <a:tabLst>
                <a:tab pos="914400" algn="l"/>
              </a:tabLst>
              <a:defRPr/>
            </a:pPr>
            <a:r>
              <a:rPr lang="en-US" sz="2400" b="1" dirty="0" smtClean="0">
                <a:cs typeface="Arial"/>
              </a:rPr>
              <a:t>Scholars</a:t>
            </a:r>
            <a:r>
              <a:rPr lang="en-US" sz="2400" b="1" dirty="0" smtClean="0">
                <a:latin typeface="+mn-lt"/>
                <a:cs typeface="Arial"/>
              </a:rPr>
              <a:t> </a:t>
            </a:r>
          </a:p>
          <a:p>
            <a:pPr marL="342900" indent="-342900">
              <a:buFont typeface="Arial"/>
              <a:buChar char="•"/>
              <a:tabLst>
                <a:tab pos="914400" algn="l"/>
              </a:tabLst>
              <a:defRPr/>
            </a:pPr>
            <a:endParaRPr lang="en-US" sz="2400" b="1" dirty="0">
              <a:cs typeface="Arial"/>
            </a:endParaRPr>
          </a:p>
          <a:p>
            <a:pPr marL="342900" indent="-342900">
              <a:buFont typeface="Arial"/>
              <a:buChar char="•"/>
              <a:tabLst>
                <a:tab pos="914400" algn="l"/>
              </a:tabLst>
              <a:defRPr/>
            </a:pPr>
            <a:r>
              <a:rPr lang="en-US" sz="2400" b="1" dirty="0" smtClean="0">
                <a:latin typeface="+mn-lt"/>
                <a:cs typeface="Arial"/>
              </a:rPr>
              <a:t>Faculty </a:t>
            </a:r>
          </a:p>
          <a:p>
            <a:pPr marL="342900" indent="-342900">
              <a:buFont typeface="Arial"/>
              <a:buChar char="•"/>
              <a:tabLst>
                <a:tab pos="914400" algn="l"/>
              </a:tabLst>
              <a:defRPr/>
            </a:pPr>
            <a:endParaRPr lang="en-US" sz="2400" b="1" dirty="0">
              <a:cs typeface="Arial"/>
            </a:endParaRPr>
          </a:p>
          <a:p>
            <a:pPr marL="342900" indent="-342900">
              <a:buFont typeface="Arial"/>
              <a:buChar char="•"/>
              <a:tabLst>
                <a:tab pos="914400" algn="l"/>
              </a:tabLst>
              <a:defRPr/>
            </a:pPr>
            <a:r>
              <a:rPr lang="en-US" sz="2400" b="1" dirty="0" smtClean="0">
                <a:latin typeface="+mn-lt"/>
                <a:cs typeface="Arial"/>
              </a:rPr>
              <a:t>Employers</a:t>
            </a:r>
          </a:p>
          <a:p>
            <a:pPr marL="342900" indent="-342900">
              <a:buFont typeface="Arial"/>
              <a:buChar char="•"/>
              <a:tabLst>
                <a:tab pos="914400" algn="l"/>
              </a:tabLst>
              <a:defRPr/>
            </a:pPr>
            <a:endParaRPr lang="en-US" sz="2400" b="1" dirty="0">
              <a:cs typeface="Arial"/>
            </a:endParaRPr>
          </a:p>
          <a:p>
            <a:pPr marL="342900" indent="-342900">
              <a:buFont typeface="Arial"/>
              <a:buChar char="•"/>
              <a:tabLst>
                <a:tab pos="914400" algn="l"/>
              </a:tabLst>
              <a:defRPr/>
            </a:pPr>
            <a:r>
              <a:rPr lang="en-US" sz="2400" b="1" dirty="0" smtClean="0">
                <a:latin typeface="+mn-lt"/>
                <a:cs typeface="Arial"/>
              </a:rPr>
              <a:t>Family members</a:t>
            </a:r>
          </a:p>
          <a:p>
            <a:pPr marL="342900" indent="-342900">
              <a:buFont typeface="Arial"/>
              <a:buChar char="•"/>
              <a:tabLst>
                <a:tab pos="914400" algn="l"/>
              </a:tabLst>
              <a:defRPr/>
            </a:pPr>
            <a:endParaRPr lang="en-US" sz="2400" b="1" dirty="0">
              <a:cs typeface="Arial"/>
            </a:endParaRPr>
          </a:p>
          <a:p>
            <a:pPr marL="342900" indent="-342900">
              <a:buFont typeface="Arial"/>
              <a:buChar char="•"/>
              <a:tabLst>
                <a:tab pos="914400" algn="l"/>
              </a:tabLst>
              <a:defRPr/>
            </a:pPr>
            <a:r>
              <a:rPr lang="en-US" sz="2400" b="1" dirty="0" smtClean="0">
                <a:latin typeface="+mn-lt"/>
                <a:cs typeface="Arial"/>
              </a:rPr>
              <a:t>Community stakeholders</a:t>
            </a:r>
            <a:endParaRPr lang="en-US" sz="2400" b="1" dirty="0">
              <a:latin typeface="+mn-lt"/>
              <a:cs typeface="Arial"/>
            </a:endParaRPr>
          </a:p>
          <a:p>
            <a:pPr>
              <a:tabLst>
                <a:tab pos="914400" algn="l"/>
              </a:tabLst>
              <a:defRPr/>
            </a:pPr>
            <a:endParaRPr lang="en-US" sz="2400" b="1" dirty="0">
              <a:latin typeface="+mn-lt"/>
              <a:cs typeface="Arial"/>
            </a:endParaRPr>
          </a:p>
          <a:p>
            <a:pPr>
              <a:tabLst>
                <a:tab pos="914400" algn="l"/>
              </a:tabLst>
              <a:defRPr/>
            </a:pPr>
            <a:endParaRPr lang="en-US" sz="2400" b="1" dirty="0">
              <a:latin typeface="+mn-lt"/>
              <a:cs typeface="Arial"/>
            </a:endParaRPr>
          </a:p>
          <a:p>
            <a:pPr lvl="1">
              <a:tabLst>
                <a:tab pos="914400" algn="l"/>
              </a:tabLst>
              <a:defRPr/>
            </a:pPr>
            <a:endParaRPr lang="en-US" altLang="ja-JP" sz="2400" dirty="0">
              <a:latin typeface="+mn-lt"/>
              <a:cs typeface="Arial"/>
            </a:endParaRPr>
          </a:p>
          <a:p>
            <a:pPr lvl="1">
              <a:tabLst>
                <a:tab pos="914400" algn="l"/>
              </a:tabLst>
              <a:defRPr/>
            </a:pPr>
            <a:endParaRPr lang="en-US" sz="2400" dirty="0">
              <a:latin typeface="Arial Rounded MT Bold" charset="0"/>
            </a:endParaRPr>
          </a:p>
          <a:p>
            <a:pPr>
              <a:buFontTx/>
              <a:buChar char="•"/>
              <a:tabLst>
                <a:tab pos="914400" algn="l"/>
              </a:tabLst>
              <a:defRPr/>
            </a:pPr>
            <a:endParaRPr lang="en-US" sz="2400" b="1" dirty="0">
              <a:latin typeface="Arial Rounded MT Bold" charset="0"/>
            </a:endParaRPr>
          </a:p>
          <a:p>
            <a:pPr>
              <a:buFontTx/>
              <a:buChar char="•"/>
              <a:tabLst>
                <a:tab pos="914400" algn="l"/>
              </a:tabLst>
              <a:defRPr/>
            </a:pPr>
            <a:endParaRPr lang="en-US" sz="2400" b="1" dirty="0">
              <a:latin typeface="Arial Rounded MT Bold" charset="0"/>
            </a:endParaRPr>
          </a:p>
          <a:p>
            <a:pPr algn="ctr">
              <a:tabLst>
                <a:tab pos="914400" algn="l"/>
              </a:tabLst>
              <a:defRPr/>
            </a:pPr>
            <a:r>
              <a:rPr lang="en-US" sz="2400" b="1" dirty="0">
                <a:latin typeface="Times New Roman" charset="0"/>
              </a:rPr>
              <a:t/>
            </a:r>
            <a:br>
              <a:rPr lang="en-US" sz="2400" b="1" dirty="0">
                <a:latin typeface="Times New Roman" charset="0"/>
              </a:rPr>
            </a:br>
            <a:endParaRPr lang="en-US" sz="2400" b="1" dirty="0">
              <a:latin typeface="Times New Roman" charset="0"/>
            </a:endParaRPr>
          </a:p>
        </p:txBody>
      </p:sp>
      <p:pic>
        <p:nvPicPr>
          <p:cNvPr id="37891" name="Picture 1" descr="rachael894_1337060795_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2867025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3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51" y="51308"/>
            <a:ext cx="7920244" cy="10133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Abstract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84" y="1244280"/>
            <a:ext cx="8723844" cy="54774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This session will highlight effective strategies to prepare transdisciplinary teams of scholars to: </a:t>
            </a:r>
          </a:p>
          <a:p>
            <a:pPr>
              <a:buClrTx/>
              <a:buFont typeface="Wingdings 2" charset="2"/>
              <a:buChar char=""/>
            </a:pPr>
            <a:r>
              <a:rPr lang="en-US" b="1" dirty="0" smtClean="0">
                <a:solidFill>
                  <a:schemeClr val="tx1"/>
                </a:solidFill>
              </a:rPr>
              <a:t>Provide services </a:t>
            </a:r>
            <a:r>
              <a:rPr lang="en-US" b="1" dirty="0">
                <a:solidFill>
                  <a:schemeClr val="tx1"/>
                </a:solidFill>
              </a:rPr>
              <a:t>to children and families representing increasingly diverse cultural backgrounds and structures. 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Tx/>
              <a:buFont typeface="Wingdings 2" charset="2"/>
              <a:buChar char=""/>
            </a:pPr>
            <a:r>
              <a:rPr lang="en-US" b="1" dirty="0">
                <a:solidFill>
                  <a:schemeClr val="tx1"/>
                </a:solidFill>
              </a:rPr>
              <a:t>T</a:t>
            </a:r>
            <a:r>
              <a:rPr lang="en-US" b="1" dirty="0" smtClean="0">
                <a:solidFill>
                  <a:schemeClr val="tx1"/>
                </a:solidFill>
              </a:rPr>
              <a:t>hink outside the box about:</a:t>
            </a:r>
          </a:p>
          <a:p>
            <a:pPr lvl="1">
              <a:lnSpc>
                <a:spcPct val="120000"/>
              </a:lnSpc>
              <a:buClrTx/>
              <a:buFont typeface="Wingdings 2" charset="2"/>
              <a:buChar char=""/>
            </a:pPr>
            <a:r>
              <a:rPr lang="en-US" b="1" dirty="0" smtClean="0">
                <a:solidFill>
                  <a:schemeClr val="tx1"/>
                </a:solidFill>
              </a:rPr>
              <a:t>HYBRID FAMILIES,</a:t>
            </a:r>
          </a:p>
          <a:p>
            <a:pPr lvl="1">
              <a:lnSpc>
                <a:spcPct val="120000"/>
              </a:lnSpc>
              <a:buClrTx/>
              <a:buFont typeface="Wingdings 2" charset="2"/>
              <a:buChar char=""/>
            </a:pPr>
            <a:r>
              <a:rPr lang="en-US" b="1" dirty="0" smtClean="0">
                <a:solidFill>
                  <a:schemeClr val="tx1"/>
                </a:solidFill>
              </a:rPr>
              <a:t>CULTURAL ASPECTS OF FAMILIES, and</a:t>
            </a:r>
          </a:p>
          <a:p>
            <a:pPr lvl="1">
              <a:lnSpc>
                <a:spcPct val="120000"/>
              </a:lnSpc>
              <a:buClrTx/>
              <a:buFont typeface="Wingdings 2" charset="2"/>
              <a:buChar char=""/>
            </a:pPr>
            <a:r>
              <a:rPr lang="en-US" b="1" dirty="0" smtClean="0">
                <a:solidFill>
                  <a:schemeClr val="tx1"/>
                </a:solidFill>
              </a:rPr>
              <a:t>PREPARATION FOR SERVING FAMILIES REPRESENTING DIVERSE BACKGROUNDS AND STRUCTURES.</a:t>
            </a:r>
          </a:p>
          <a:p>
            <a:pPr>
              <a:buClrTx/>
              <a:buFont typeface="Wingdings 2" charset="2"/>
              <a:buChar char=""/>
            </a:pPr>
            <a:r>
              <a:rPr lang="en-US" b="1" dirty="0" smtClean="0">
                <a:solidFill>
                  <a:schemeClr val="tx1"/>
                </a:solidFill>
              </a:rPr>
              <a:t>Use a team-based problem-solving approach to engage in meaningful collaboration </a:t>
            </a:r>
            <a:r>
              <a:rPr lang="en-US" b="1" dirty="0">
                <a:solidFill>
                  <a:schemeClr val="tx1"/>
                </a:solidFill>
              </a:rPr>
              <a:t>designed to honor family diversity in providing culturally responsive services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marL="349250" lvl="1" indent="0">
              <a:lnSpc>
                <a:spcPct val="12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628" y="456163"/>
            <a:ext cx="7024744" cy="9493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Project </a:t>
            </a:r>
            <a:r>
              <a:rPr lang="en-US" b="1" dirty="0" err="1">
                <a:solidFill>
                  <a:srgbClr val="000000"/>
                </a:solidFill>
                <a:ea typeface="ＭＳ Ｐゴシック" charset="0"/>
              </a:rPr>
              <a:t>TransTeam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 at UAB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95425"/>
            <a:ext cx="8382000" cy="4154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School of Education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Early Childhood Special Education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General Early Childhood Education</a:t>
            </a:r>
          </a:p>
          <a:p>
            <a:pPr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Health Related Professions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Physical Therapy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Occupational Therapy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Communication Disorders</a:t>
            </a:r>
          </a:p>
          <a:p>
            <a:pPr lvl="1"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  <p:pic>
        <p:nvPicPr>
          <p:cNvPr id="4100" name="Picture Placeholder 4" descr="The image shows the TransTeam Logo, which shows how the three categories &quot;content,&quot; &quot;discipline,&quot; and &quot;processes&quot; feed into the TransTeam model, which then generates a transdisciplinary program." title="TransTeam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r="5742"/>
          <a:stretch>
            <a:fillRect/>
          </a:stretch>
        </p:blipFill>
        <p:spPr bwMode="auto">
          <a:xfrm>
            <a:off x="4851835" y="2717178"/>
            <a:ext cx="3927040" cy="391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9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Project TransTeam Program Components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714500"/>
            <a:ext cx="8509000" cy="460375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800" b="1" dirty="0" smtClean="0">
                <a:solidFill>
                  <a:srgbClr val="000000"/>
                </a:solidFill>
              </a:rPr>
              <a:t>Transdisciplinary Courses and Seminars</a:t>
            </a:r>
          </a:p>
          <a:p>
            <a:pPr>
              <a:buClrTx/>
            </a:pPr>
            <a:r>
              <a:rPr lang="en-US" sz="2800" b="1" dirty="0" smtClean="0">
                <a:solidFill>
                  <a:srgbClr val="000000"/>
                </a:solidFill>
              </a:rPr>
              <a:t>Teaming Skills (e.g., role sharing, role release, conflict resolution, problem-solving)</a:t>
            </a:r>
          </a:p>
          <a:p>
            <a:pPr>
              <a:buClrTx/>
            </a:pPr>
            <a:r>
              <a:rPr lang="en-US" sz="2800" b="1" dirty="0" smtClean="0">
                <a:solidFill>
                  <a:srgbClr val="000000"/>
                </a:solidFill>
              </a:rPr>
              <a:t>Evidence-based Practices</a:t>
            </a:r>
          </a:p>
          <a:p>
            <a:pPr>
              <a:buClrTx/>
            </a:pPr>
            <a:r>
              <a:rPr lang="en-US" sz="2800" b="1" dirty="0" smtClean="0">
                <a:solidFill>
                  <a:srgbClr val="000000"/>
                </a:solidFill>
              </a:rPr>
              <a:t>Transdisciplinary Applications</a:t>
            </a:r>
          </a:p>
          <a:p>
            <a:pPr>
              <a:buClrTx/>
            </a:pPr>
            <a:r>
              <a:rPr lang="en-US" sz="2800" b="1" dirty="0" smtClean="0">
                <a:solidFill>
                  <a:srgbClr val="000000"/>
                </a:solidFill>
              </a:rPr>
              <a:t>Transdisciplinary Field Experiences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5" name="Picture 1" descr="149322543864739066_JWQeuZmk_b.jpg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3384947"/>
            <a:ext cx="2184400" cy="155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2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301625"/>
            <a:ext cx="8826500" cy="914400"/>
          </a:xfrm>
        </p:spPr>
        <p:txBody>
          <a:bodyPr/>
          <a:lstStyle/>
          <a:p>
            <a:pPr eaLnBrk="1" hangingPunct="1"/>
            <a:r>
              <a:rPr lang="en-US" sz="3800" b="1" dirty="0">
                <a:latin typeface="American Typewriter" charset="0"/>
                <a:cs typeface="American Typewriter" charset="0"/>
              </a:rPr>
              <a:t/>
            </a:r>
            <a:br>
              <a:rPr lang="en-US" sz="3800" b="1" dirty="0">
                <a:latin typeface="American Typewriter" charset="0"/>
                <a:cs typeface="American Typewriter" charset="0"/>
              </a:rPr>
            </a:br>
            <a:r>
              <a:rPr lang="en-US" sz="3800" b="1" dirty="0">
                <a:latin typeface="American Typewriter" charset="0"/>
                <a:cs typeface="American Typewriter" charset="0"/>
              </a:rPr>
              <a:t/>
            </a:r>
            <a:br>
              <a:rPr lang="en-US" sz="3800" b="1" dirty="0">
                <a:latin typeface="American Typewriter" charset="0"/>
                <a:cs typeface="American Typewriter" charset="0"/>
              </a:rPr>
            </a:br>
            <a:r>
              <a:rPr lang="en-US" sz="3800" b="1" dirty="0" smtClean="0">
                <a:solidFill>
                  <a:schemeClr val="tx1"/>
                </a:solidFill>
                <a:cs typeface="American Typewriter" charset="0"/>
              </a:rPr>
              <a:t>Focus on Dimensions of Culture</a:t>
            </a:r>
            <a:r>
              <a:rPr lang="en-US" sz="3800" b="1" dirty="0" smtClean="0">
                <a:solidFill>
                  <a:srgbClr val="74A510"/>
                </a:solidFill>
                <a:cs typeface="American Typewriter" charset="0"/>
              </a:rPr>
              <a:t> </a:t>
            </a:r>
            <a:endParaRPr lang="en-US" sz="3800" b="1" dirty="0">
              <a:solidFill>
                <a:srgbClr val="74A510"/>
              </a:solidFill>
              <a:cs typeface="American Typewriter" charset="0"/>
            </a:endParaRPr>
          </a:p>
        </p:txBody>
      </p:sp>
      <p:pic>
        <p:nvPicPr>
          <p:cNvPr id="21506" name="Picture 1" descr="41447259040238305_EevbBJcg_b-1.jpg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1258888"/>
            <a:ext cx="1833562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Content Placeholder 3" descr="189503096790473582_ky8NvYEb_b.jpg" hidden="1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r="6033"/>
          <a:stretch>
            <a:fillRect/>
          </a:stretch>
        </p:blipFill>
        <p:spPr>
          <a:xfrm>
            <a:off x="6305550" y="3400425"/>
            <a:ext cx="2076450" cy="2362200"/>
          </a:xfrm>
        </p:spPr>
      </p:pic>
      <p:pic>
        <p:nvPicPr>
          <p:cNvPr id="21508" name="Picture 5" descr="202169470743495009_Gx1TDMp9_b.jpg" hidden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76600"/>
            <a:ext cx="27654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44332377551664091_obAgxhUh_b.jpg" hidden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2438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609600" y="1219200"/>
            <a:ext cx="35814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800" u="none" dirty="0" smtClean="0">
              <a:latin typeface="+mn-lt"/>
              <a:cs typeface="American Typewriter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b="1" u="none" dirty="0" smtClean="0">
                <a:latin typeface="+mn-lt"/>
                <a:cs typeface="American Typewriter" charset="0"/>
              </a:rPr>
              <a:t>Ethnicity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b="1" u="none" dirty="0" smtClean="0">
                <a:latin typeface="+mn-lt"/>
                <a:cs typeface="American Typewriter" charset="0"/>
              </a:rPr>
              <a:t>Family Structure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b="1" u="none" dirty="0" smtClean="0">
                <a:latin typeface="+mn-lt"/>
                <a:cs typeface="American Typewriter" charset="0"/>
              </a:rPr>
              <a:t>Religion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b="1" u="none" dirty="0" smtClean="0">
                <a:latin typeface="+mn-lt"/>
                <a:cs typeface="American Typewriter" charset="0"/>
              </a:rPr>
              <a:t>Socioeconomic (Poverty)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b="1" u="none" dirty="0" smtClean="0">
                <a:latin typeface="+mn-lt"/>
                <a:cs typeface="American Typewriter" charset="0"/>
              </a:rPr>
              <a:t>Linguistic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b="1" u="none" dirty="0" smtClean="0">
                <a:latin typeface="+mn-lt"/>
                <a:cs typeface="American Typewriter" charset="0"/>
              </a:rPr>
              <a:t>Disability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b="1" u="none" dirty="0" smtClean="0">
                <a:latin typeface="+mn-lt"/>
                <a:cs typeface="American Typewriter" charset="0"/>
              </a:rPr>
              <a:t>Age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b="1" u="none" dirty="0" smtClean="0">
                <a:latin typeface="+mn-lt"/>
                <a:cs typeface="American Typewriter" charset="0"/>
              </a:rPr>
              <a:t>Gender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b="1" u="none" dirty="0" smtClean="0">
                <a:latin typeface="+mn-lt"/>
                <a:cs typeface="American Typewriter" charset="0"/>
              </a:rPr>
              <a:t>Sexual Orientation</a:t>
            </a:r>
          </a:p>
          <a:p>
            <a:pPr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194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425450"/>
            <a:ext cx="9144000" cy="9144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Visible and Other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Aspects of Culture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60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3886200" cy="4419600"/>
          </a:xfrm>
        </p:spPr>
        <p:txBody>
          <a:bodyPr>
            <a:normAutofit fontScale="92500" lnSpcReduction="10000"/>
          </a:bodyPr>
          <a:lstStyle/>
          <a:p>
            <a:pPr marL="69850" indent="0">
              <a:buFont typeface="Wingdings 2" charset="0"/>
              <a:buNone/>
              <a:defRPr/>
            </a:pPr>
            <a:r>
              <a:rPr lang="en-US" b="1" dirty="0" smtClean="0">
                <a:solidFill>
                  <a:srgbClr val="262626"/>
                </a:solidFill>
                <a:latin typeface="Century Gothic" charset="0"/>
              </a:rPr>
              <a:t>--VISIBLE </a:t>
            </a:r>
          </a:p>
          <a:p>
            <a:pPr>
              <a:buClrTx/>
              <a:defRPr/>
            </a:pPr>
            <a:r>
              <a:rPr lang="en-US" b="1" dirty="0" smtClean="0">
                <a:solidFill>
                  <a:schemeClr val="tx1"/>
                </a:solidFill>
                <a:latin typeface="Century Gothic" charset="0"/>
              </a:rPr>
              <a:t>Appearance</a:t>
            </a:r>
          </a:p>
          <a:p>
            <a:pPr>
              <a:buClrTx/>
              <a:defRPr/>
            </a:pPr>
            <a:r>
              <a:rPr lang="en-US" b="1" dirty="0" smtClean="0">
                <a:solidFill>
                  <a:schemeClr val="tx1"/>
                </a:solidFill>
                <a:latin typeface="Century Gothic" charset="0"/>
              </a:rPr>
              <a:t>Dress</a:t>
            </a:r>
          </a:p>
          <a:p>
            <a:pPr>
              <a:buClrTx/>
              <a:defRPr/>
            </a:pPr>
            <a:r>
              <a:rPr lang="en-US" b="1" dirty="0" smtClean="0">
                <a:solidFill>
                  <a:schemeClr val="tx1"/>
                </a:solidFill>
                <a:latin typeface="Century Gothic" charset="0"/>
              </a:rPr>
              <a:t>Food</a:t>
            </a:r>
          </a:p>
          <a:p>
            <a:pPr>
              <a:buClrTx/>
              <a:defRPr/>
            </a:pPr>
            <a:r>
              <a:rPr lang="en-US" b="1" dirty="0" smtClean="0">
                <a:solidFill>
                  <a:schemeClr val="tx1"/>
                </a:solidFill>
                <a:latin typeface="Century Gothic" charset="0"/>
              </a:rPr>
              <a:t>Dance</a:t>
            </a:r>
          </a:p>
          <a:p>
            <a:pPr>
              <a:buClrTx/>
              <a:defRPr/>
            </a:pPr>
            <a:r>
              <a:rPr lang="en-US" b="1" dirty="0" smtClean="0">
                <a:solidFill>
                  <a:schemeClr val="tx1"/>
                </a:solidFill>
                <a:latin typeface="Century Gothic" charset="0"/>
              </a:rPr>
              <a:t>Language</a:t>
            </a:r>
          </a:p>
          <a:p>
            <a:pPr>
              <a:buClrTx/>
              <a:defRPr/>
            </a:pPr>
            <a:r>
              <a:rPr lang="en-US" b="1" dirty="0" smtClean="0">
                <a:solidFill>
                  <a:schemeClr val="tx1"/>
                </a:solidFill>
                <a:latin typeface="Century Gothic" charset="0"/>
              </a:rPr>
              <a:t>Music</a:t>
            </a:r>
          </a:p>
          <a:p>
            <a:pPr>
              <a:buClrTx/>
              <a:defRPr/>
            </a:pPr>
            <a:r>
              <a:rPr lang="en-US" b="1" dirty="0" smtClean="0">
                <a:solidFill>
                  <a:schemeClr val="tx1"/>
                </a:solidFill>
                <a:latin typeface="Century Gothic" charset="0"/>
              </a:rPr>
              <a:t>Activities</a:t>
            </a:r>
          </a:p>
          <a:p>
            <a:pPr>
              <a:defRPr/>
            </a:pPr>
            <a:endParaRPr lang="en-US" dirty="0" smtClean="0">
              <a:latin typeface="Century Gothic" charset="0"/>
            </a:endParaRPr>
          </a:p>
          <a:p>
            <a:pPr>
              <a:defRPr/>
            </a:pPr>
            <a:endParaRPr lang="en-US" dirty="0">
              <a:latin typeface="Century Gothic" charset="0"/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4419600"/>
          </a:xfrm>
        </p:spPr>
        <p:txBody>
          <a:bodyPr>
            <a:normAutofit fontScale="92500" lnSpcReduction="10000"/>
          </a:bodyPr>
          <a:lstStyle/>
          <a:p>
            <a:pPr marL="69850" indent="0">
              <a:buFont typeface="Wingdings 2" charset="0"/>
              <a:buNone/>
              <a:defRPr/>
            </a:pPr>
            <a:r>
              <a:rPr lang="en-US" b="1" dirty="0" smtClean="0">
                <a:solidFill>
                  <a:srgbClr val="262626"/>
                </a:solidFill>
                <a:latin typeface="Century Gothic" charset="0"/>
              </a:rPr>
              <a:t>--OTHER ASPECTS</a:t>
            </a:r>
          </a:p>
          <a:p>
            <a:pPr>
              <a:buClrTx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charset="0"/>
              </a:rPr>
              <a:t>Time</a:t>
            </a:r>
          </a:p>
          <a:p>
            <a:pPr>
              <a:buClrTx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charset="0"/>
              </a:rPr>
              <a:t>Emotion</a:t>
            </a:r>
          </a:p>
          <a:p>
            <a:pPr>
              <a:buClrTx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charset="0"/>
              </a:rPr>
              <a:t>Status</a:t>
            </a:r>
          </a:p>
          <a:p>
            <a:pPr>
              <a:buClrTx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charset="0"/>
              </a:rPr>
              <a:t>Importance of the Individual vs. the Group</a:t>
            </a:r>
          </a:p>
          <a:p>
            <a:pPr>
              <a:buClrTx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charset="0"/>
              </a:rPr>
              <a:t>Communication Style</a:t>
            </a:r>
          </a:p>
          <a:p>
            <a:pPr>
              <a:buClrTx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charset="0"/>
              </a:rPr>
              <a:t>Autonomy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entury Gothic" charset="0"/>
            </a:endParaRPr>
          </a:p>
        </p:txBody>
      </p:sp>
      <p:pic>
        <p:nvPicPr>
          <p:cNvPr id="23556" name="Picture 3" descr="91057223687247664_t7UBvisG_b.jpg" hidden="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1679575"/>
            <a:ext cx="141922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0284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24" y="310679"/>
            <a:ext cx="776941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Hybrid Families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695451"/>
            <a:ext cx="8732184" cy="47348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Tx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are hybrid families?</a:t>
            </a:r>
          </a:p>
          <a:p>
            <a:pPr>
              <a:lnSpc>
                <a:spcPct val="120000"/>
              </a:lnSpc>
              <a:buClrTx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Hybrid families are NOT just blended families. Blended families are like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Brady Bunch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even if Mike and Carol Brady had children from their new marriage.</a:t>
            </a:r>
          </a:p>
          <a:p>
            <a:pPr>
              <a:lnSpc>
                <a:spcPct val="120000"/>
              </a:lnSpc>
              <a:buClrTx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Hybrid families have, produce, or experience more than one culture OR have, produce, or experience one of more additional dimensions beyond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Brady Bunch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Aldridge, Kilgo, &amp; Bruton (in press)</a:t>
            </a: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197876977347843670_xXLUk6YB.jpeg" hidden="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6" b="8359"/>
          <a:stretch>
            <a:fillRect/>
          </a:stretch>
        </p:blipFill>
        <p:spPr bwMode="auto">
          <a:xfrm>
            <a:off x="6746875" y="216783"/>
            <a:ext cx="1898650" cy="202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2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176" y="-131479"/>
            <a:ext cx="7238777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How Scholars Can be Prepared?</a:t>
            </a:r>
            <a:endParaRPr lang="en-US" sz="3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09175" y="908429"/>
            <a:ext cx="8770471" cy="5770279"/>
          </a:xfrm>
        </p:spPr>
        <p:txBody>
          <a:bodyPr>
            <a:normAutofit fontScale="25000" lnSpcReduction="20000"/>
          </a:bodyPr>
          <a:lstStyle/>
          <a:p>
            <a:pPr marL="609600" indent="-609600" eaLnBrk="1" hangingPunct="1">
              <a:lnSpc>
                <a:spcPct val="60000"/>
              </a:lnSpc>
              <a:buFont typeface="Wingdings 3" charset="0"/>
              <a:buChar char=""/>
            </a:pPr>
            <a:endParaRPr lang="en-US" sz="1900" dirty="0">
              <a:latin typeface="Arial Rounded MT Bold" charset="0"/>
              <a:ea typeface="ＭＳ Ｐゴシック" charset="0"/>
            </a:endParaRPr>
          </a:p>
          <a:p>
            <a:pPr marL="609600" indent="-609600" eaLnBrk="1" hangingPunct="1">
              <a:lnSpc>
                <a:spcPct val="120000"/>
              </a:lnSpc>
            </a:pPr>
            <a:endParaRPr lang="en-US" sz="5600" b="1" u="sng" dirty="0" smtClean="0">
              <a:latin typeface="Arial" charset="0"/>
              <a:ea typeface="ＭＳ Ｐゴシック" charset="0"/>
            </a:endParaRPr>
          </a:p>
          <a:p>
            <a:pPr marL="609600" indent="-609600" eaLnBrk="1" hangingPunct="1">
              <a:lnSpc>
                <a:spcPct val="120000"/>
              </a:lnSpc>
              <a:buClrTx/>
            </a:pPr>
            <a:r>
              <a:rPr lang="en-US" sz="7200" b="1" u="sng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READ AND LEARN</a:t>
            </a:r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as 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much as you can about the cultural background of the families and other team members with whom you work. </a:t>
            </a:r>
          </a:p>
          <a:p>
            <a:pPr marL="609600" indent="-609600" eaLnBrk="1" hangingPunct="1">
              <a:lnSpc>
                <a:spcPct val="120000"/>
              </a:lnSpc>
              <a:buClrTx/>
              <a:buFont typeface="Wingdings" charset="0"/>
              <a:buNone/>
            </a:pP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       </a:t>
            </a:r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	 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(NOTE: We cannot possibly be familiar with every cultural background.</a:t>
            </a:r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)</a:t>
            </a:r>
            <a:endParaRPr lang="en-US" sz="72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609600" indent="-609600" eaLnBrk="1" hangingPunct="1">
              <a:lnSpc>
                <a:spcPct val="120000"/>
              </a:lnSpc>
              <a:buClrTx/>
            </a:pPr>
            <a:r>
              <a:rPr lang="en-US" sz="7200" b="1" u="sng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UNDERSTAND</a:t>
            </a:r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that in the 21st century there are many </a:t>
            </a:r>
            <a:r>
              <a:rPr lang="ja-JP" alt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hybrid</a:t>
            </a:r>
            <a:r>
              <a:rPr lang="ja-JP" alt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families and cultures</a:t>
            </a:r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.</a:t>
            </a:r>
            <a:endParaRPr lang="en-US" sz="72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609600" indent="-609600" eaLnBrk="1" hangingPunct="1">
              <a:lnSpc>
                <a:spcPct val="120000"/>
              </a:lnSpc>
              <a:buClrTx/>
            </a:pP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When meeting with the family, let them know you are prepared AND ready to </a:t>
            </a:r>
            <a:r>
              <a:rPr lang="en-US" sz="7200" b="1" u="sng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LISTEN and </a:t>
            </a:r>
            <a:r>
              <a:rPr lang="en-US" sz="7200" b="1" u="sng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LEARN</a:t>
            </a:r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from 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them</a:t>
            </a:r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.</a:t>
            </a:r>
            <a:endParaRPr lang="en-US" sz="72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609600" indent="-609600" eaLnBrk="1" hangingPunct="1">
              <a:lnSpc>
                <a:spcPct val="120000"/>
              </a:lnSpc>
              <a:buClrTx/>
            </a:pPr>
            <a:r>
              <a:rPr lang="en-US" sz="7200" b="1" u="sng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ASK</a:t>
            </a:r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appropriate questions and really </a:t>
            </a:r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LISTEN to the families.</a:t>
            </a:r>
          </a:p>
          <a:p>
            <a:pPr marL="0" indent="0">
              <a:lnSpc>
                <a:spcPts val="1680"/>
              </a:lnSpc>
              <a:buClrTx/>
              <a:buNone/>
            </a:pPr>
            <a:r>
              <a:rPr lang="ja-JP" alt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I read that people who practice the Sikh faith believe that all of life is sacred and that </a:t>
            </a:r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 playing 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with food, such as eggs, is </a:t>
            </a:r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not appropriate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.  Is that true with your family? </a:t>
            </a:r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…Because </a:t>
            </a:r>
            <a:r>
              <a:rPr lang="ja-JP" alt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‘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eating solid foods</a:t>
            </a:r>
            <a:r>
              <a:rPr lang="ja-JP" alt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’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is a goal, what should we know to assist with this</a:t>
            </a:r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?</a:t>
            </a:r>
            <a:r>
              <a:rPr lang="ja-JP" alt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“</a:t>
            </a:r>
            <a:endParaRPr lang="en-US" sz="7200" b="1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120000"/>
              </a:lnSpc>
              <a:buClrTx/>
            </a:pP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Consider the nature of </a:t>
            </a:r>
            <a:r>
              <a:rPr lang="en-US" sz="7200" b="1" u="sng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COMPROMISE</a:t>
            </a:r>
            <a:r>
              <a:rPr lang="en-US" sz="72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.  </a:t>
            </a:r>
            <a:r>
              <a:rPr lang="en-US" sz="72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How much is required?</a:t>
            </a:r>
          </a:p>
          <a:p>
            <a:pPr marL="609600" indent="-609600" eaLnBrk="1" hangingPunct="1">
              <a:lnSpc>
                <a:spcPct val="120000"/>
              </a:lnSpc>
            </a:pPr>
            <a:endParaRPr lang="en-US" sz="72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609600" indent="-6096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56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       </a:t>
            </a:r>
          </a:p>
        </p:txBody>
      </p:sp>
      <p:pic>
        <p:nvPicPr>
          <p:cNvPr id="5" name="Picture 5" descr="204773114276970780_647pzf54_b.jpg" hidden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14000"/>
          <a:stretch>
            <a:fillRect/>
          </a:stretch>
        </p:blipFill>
        <p:spPr bwMode="auto">
          <a:xfrm>
            <a:off x="7537599" y="254001"/>
            <a:ext cx="1192529" cy="128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1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xfrm>
            <a:off x="0" y="-209174"/>
            <a:ext cx="9144000" cy="9906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Our 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Top 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Ten 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List of Learning Strategies</a:t>
            </a:r>
            <a:endParaRPr lang="en-US" sz="3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254000" y="940176"/>
            <a:ext cx="8313272" cy="6504937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10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. Use “Know-Need to Know-Learn” (KNL)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9.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Explore Definition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of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Family (including hybrid families)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8.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Understand Dimensions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of Diversity</a:t>
            </a:r>
          </a:p>
          <a:p>
            <a:pPr>
              <a:buFont typeface="Wingdings" charset="0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7.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Focus on Ethnic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, Religious, Family, and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Team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Diversity</a:t>
            </a:r>
          </a:p>
          <a:p>
            <a:pPr>
              <a:buFont typeface="Wingdings" charset="0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6.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Use Specific Scenarios (one dimension of diversity)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5.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Use Complex Cases (multiple dimensions of diversity)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4. Create Dissonance </a:t>
            </a:r>
          </a:p>
          <a:p>
            <a:pPr>
              <a:buFont typeface="Wingdings" charset="0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3.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Utilize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Resources </a:t>
            </a:r>
          </a:p>
          <a:p>
            <a:pPr>
              <a:buFont typeface="Wingdings" charset="0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2.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0"/>
              </a:rPr>
              <a:t>Teach Specific Strategies 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1. 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Use Team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-Based Problem Solving 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39940" name="Picture 2" descr="David Letterman at Perelman Institute crop.jpg" hidden="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20" y="968374"/>
            <a:ext cx="1722961" cy="229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7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7979</TotalTime>
  <Words>403</Words>
  <Application>Microsoft Office PowerPoint</Application>
  <PresentationFormat>On-screen Show (4:3)</PresentationFormat>
  <Paragraphs>107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Breeze</vt:lpstr>
      <vt:lpstr>Culturally-Responsive  EI/ECSE Teams</vt:lpstr>
      <vt:lpstr>Abstract</vt:lpstr>
      <vt:lpstr>Project TransTeam at UAB</vt:lpstr>
      <vt:lpstr>Project TransTeam Program Components</vt:lpstr>
      <vt:lpstr>  Focus on Dimensions of Culture </vt:lpstr>
      <vt:lpstr>Visible and Other  Aspects of Culture</vt:lpstr>
      <vt:lpstr>Hybrid Families</vt:lpstr>
      <vt:lpstr>How Scholars Can be Prepared?</vt:lpstr>
      <vt:lpstr>Our Top Ten List of Learning Strategies</vt:lpstr>
      <vt:lpstr>            Project TransTeam Outcomes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Personnel Preparation Programs:</dc:title>
  <dc:creator>AK Bruton</dc:creator>
  <cp:lastModifiedBy>Mullet, Benjamin</cp:lastModifiedBy>
  <cp:revision>45</cp:revision>
  <dcterms:created xsi:type="dcterms:W3CDTF">2014-04-03T15:07:42Z</dcterms:created>
  <dcterms:modified xsi:type="dcterms:W3CDTF">2015-04-15T20:44:04Z</dcterms:modified>
</cp:coreProperties>
</file>