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2" r:id="rId2"/>
    <p:sldMasterId id="2147483664" r:id="rId3"/>
  </p:sldMasterIdLst>
  <p:notesMasterIdLst>
    <p:notesMasterId r:id="rId14"/>
  </p:notesMasterIdLst>
  <p:handoutMasterIdLst>
    <p:handoutMasterId r:id="rId15"/>
  </p:handoutMasterIdLst>
  <p:sldIdLst>
    <p:sldId id="256" r:id="rId4"/>
    <p:sldId id="263" r:id="rId5"/>
    <p:sldId id="259" r:id="rId6"/>
    <p:sldId id="270" r:id="rId7"/>
    <p:sldId id="261" r:id="rId8"/>
    <p:sldId id="264" r:id="rId9"/>
    <p:sldId id="265" r:id="rId10"/>
    <p:sldId id="267" r:id="rId11"/>
    <p:sldId id="268" r:id="rId12"/>
    <p:sldId id="26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rie Smart"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546" autoAdjust="0"/>
  </p:normalViewPr>
  <p:slideViewPr>
    <p:cSldViewPr snapToGrid="0" snapToObjects="1">
      <p:cViewPr>
        <p:scale>
          <a:sx n="120" d="100"/>
          <a:sy n="120" d="100"/>
        </p:scale>
        <p:origin x="-1374" y="8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2" d="100"/>
          <a:sy n="82" d="100"/>
        </p:scale>
        <p:origin x="-253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274EC65-295F-434C-9409-CA2902D60BA3}" type="datetimeFigureOut">
              <a:rPr lang="en-US" smtClean="0"/>
              <a:t>4/3/2015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D6CC743-2F95-8D4E-A95C-FD9C2D422F21}" type="slidenum">
              <a:rPr lang="en-US" smtClean="0"/>
              <a:t>‹#›</a:t>
            </a:fld>
            <a:endParaRPr lang="en-US"/>
          </a:p>
        </p:txBody>
      </p:sp>
    </p:spTree>
    <p:extLst>
      <p:ext uri="{BB962C8B-B14F-4D97-AF65-F5344CB8AC3E}">
        <p14:creationId xmlns:p14="http://schemas.microsoft.com/office/powerpoint/2010/main" val="24368965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642D82-DD6F-2242-A19E-493F8CD784B7}" type="datetimeFigureOut">
              <a:rPr lang="en-US" smtClean="0"/>
              <a:t>4/3/2015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28C836-C5F7-D942-A46F-C56DAEAEF97A}" type="slidenum">
              <a:rPr lang="en-US" smtClean="0"/>
              <a:t>‹#›</a:t>
            </a:fld>
            <a:endParaRPr lang="en-US"/>
          </a:p>
        </p:txBody>
      </p:sp>
    </p:spTree>
    <p:extLst>
      <p:ext uri="{BB962C8B-B14F-4D97-AF65-F5344CB8AC3E}">
        <p14:creationId xmlns:p14="http://schemas.microsoft.com/office/powerpoint/2010/main" val="295170358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07925E-5450-6449-B6F3-CE8B46479141}" type="slidenum">
              <a:rPr lang="en-US" smtClean="0"/>
              <a:t>3</a:t>
            </a:fld>
            <a:endParaRPr lang="en-US"/>
          </a:p>
        </p:txBody>
      </p:sp>
    </p:spTree>
    <p:extLst>
      <p:ext uri="{BB962C8B-B14F-4D97-AF65-F5344CB8AC3E}">
        <p14:creationId xmlns:p14="http://schemas.microsoft.com/office/powerpoint/2010/main" val="2006181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research is in progress. Our initial analysis looked at the different components of the EC-SEAT project. Our focus will be around the dynamic relationship among stakeholders. </a:t>
            </a:r>
            <a:endParaRPr lang="en-US" dirty="0"/>
          </a:p>
        </p:txBody>
      </p:sp>
      <p:sp>
        <p:nvSpPr>
          <p:cNvPr id="4" name="Slide Number Placeholder 3"/>
          <p:cNvSpPr>
            <a:spLocks noGrp="1"/>
          </p:cNvSpPr>
          <p:nvPr>
            <p:ph type="sldNum" sz="quarter" idx="10"/>
          </p:nvPr>
        </p:nvSpPr>
        <p:spPr/>
        <p:txBody>
          <a:bodyPr/>
          <a:lstStyle/>
          <a:p>
            <a:fld id="{2F07925E-5450-6449-B6F3-CE8B46479141}" type="slidenum">
              <a:rPr lang="en-US" smtClean="0"/>
              <a:t>5</a:t>
            </a:fld>
            <a:endParaRPr lang="en-US"/>
          </a:p>
        </p:txBody>
      </p:sp>
    </p:spTree>
    <p:extLst>
      <p:ext uri="{BB962C8B-B14F-4D97-AF65-F5344CB8AC3E}">
        <p14:creationId xmlns:p14="http://schemas.microsoft.com/office/powerpoint/2010/main" val="3678948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07925E-5450-6449-B6F3-CE8B46479141}" type="slidenum">
              <a:rPr lang="en-US" smtClean="0"/>
              <a:t>8</a:t>
            </a:fld>
            <a:endParaRPr lang="en-US"/>
          </a:p>
        </p:txBody>
      </p:sp>
    </p:spTree>
    <p:extLst>
      <p:ext uri="{BB962C8B-B14F-4D97-AF65-F5344CB8AC3E}">
        <p14:creationId xmlns:p14="http://schemas.microsoft.com/office/powerpoint/2010/main" val="585713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2F07925E-5450-6449-B6F3-CE8B46479141}" type="slidenum">
              <a:rPr lang="en-US" smtClean="0"/>
              <a:t>9</a:t>
            </a:fld>
            <a:endParaRPr lang="en-US"/>
          </a:p>
        </p:txBody>
      </p:sp>
    </p:spTree>
    <p:extLst>
      <p:ext uri="{BB962C8B-B14F-4D97-AF65-F5344CB8AC3E}">
        <p14:creationId xmlns:p14="http://schemas.microsoft.com/office/powerpoint/2010/main" val="19403176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16744"/>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40105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C1102E71-379A-C743-98A8-2F7275AFC168}" type="slidenum">
              <a:rPr lang="en-US" smtClean="0"/>
              <a:t>‹#›</a:t>
            </a:fld>
            <a:endParaRPr lang="en-US" dirty="0"/>
          </a:p>
        </p:txBody>
      </p:sp>
      <p:sp>
        <p:nvSpPr>
          <p:cNvPr id="9" name="Rectangle 8"/>
          <p:cNvSpPr/>
          <p:nvPr userDrawn="1"/>
        </p:nvSpPr>
        <p:spPr>
          <a:xfrm>
            <a:off x="1601464" y="6030866"/>
            <a:ext cx="5503888" cy="738664"/>
          </a:xfrm>
          <a:prstGeom prst="rect">
            <a:avLst/>
          </a:prstGeom>
        </p:spPr>
        <p:txBody>
          <a:bodyPr wrap="square">
            <a:spAutoFit/>
          </a:bodyPr>
          <a:lstStyle/>
          <a:p>
            <a:r>
              <a:rPr lang="en-US" sz="1050" i="1" kern="1200" dirty="0" smtClean="0">
                <a:solidFill>
                  <a:schemeClr val="tx1"/>
                </a:solidFill>
                <a:latin typeface="Avenir Medium"/>
              </a:rPr>
              <a:t>The contents of this presentation</a:t>
            </a:r>
            <a:r>
              <a:rPr lang="en-US" sz="1050" i="1" kern="1200" baseline="0" dirty="0" smtClean="0">
                <a:solidFill>
                  <a:schemeClr val="tx1"/>
                </a:solidFill>
                <a:latin typeface="Avenir Medium"/>
              </a:rPr>
              <a:t> </a:t>
            </a:r>
            <a:r>
              <a:rPr lang="en-US" sz="1050" i="1" kern="1200" dirty="0" smtClean="0">
                <a:solidFill>
                  <a:schemeClr val="tx1"/>
                </a:solidFill>
                <a:latin typeface="Avenir Medium"/>
              </a:rPr>
              <a:t>were developed under a grant from the US Department go Education, H325K120176.  However, these contents do not necessarily represent the policy of the US Department of Education, and you should not assume endorsement by the Federal Government. Grant Project Officer: Maryann McDermott </a:t>
            </a:r>
            <a:endParaRPr lang="en-US" sz="1050" kern="1200" dirty="0">
              <a:solidFill>
                <a:schemeClr val="tx1"/>
              </a:solidFill>
              <a:latin typeface="Avenir Medium"/>
            </a:endParaRPr>
          </a:p>
        </p:txBody>
      </p:sp>
      <p:pic>
        <p:nvPicPr>
          <p:cNvPr id="10" name="Picture 9"/>
          <p:cNvPicPr>
            <a:picLocks noChangeAspect="1"/>
          </p:cNvPicPr>
          <p:nvPr userDrawn="1"/>
        </p:nvPicPr>
        <p:blipFill>
          <a:blip r:embed="rId2"/>
          <a:stretch>
            <a:fillRect/>
          </a:stretch>
        </p:blipFill>
        <p:spPr>
          <a:xfrm>
            <a:off x="7123760" y="6136270"/>
            <a:ext cx="771857" cy="522139"/>
          </a:xfrm>
          <a:prstGeom prst="rect">
            <a:avLst/>
          </a:prstGeom>
        </p:spPr>
      </p:pic>
    </p:spTree>
    <p:extLst>
      <p:ext uri="{BB962C8B-B14F-4D97-AF65-F5344CB8AC3E}">
        <p14:creationId xmlns:p14="http://schemas.microsoft.com/office/powerpoint/2010/main" val="736849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3F9A9B-6F5E-BA48-B475-D012C53921A0}" type="slidenum">
              <a:rPr lang="en-US" smtClean="0"/>
              <a:t>‹#›</a:t>
            </a:fld>
            <a:endParaRPr lang="en-US"/>
          </a:p>
        </p:txBody>
      </p:sp>
    </p:spTree>
    <p:extLst>
      <p:ext uri="{BB962C8B-B14F-4D97-AF65-F5344CB8AC3E}">
        <p14:creationId xmlns:p14="http://schemas.microsoft.com/office/powerpoint/2010/main" val="234852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F9A9B-6F5E-BA48-B475-D012C53921A0}" type="slidenum">
              <a:rPr lang="en-US" smtClean="0"/>
              <a:t>‹#›</a:t>
            </a:fld>
            <a:endParaRPr lang="en-US"/>
          </a:p>
        </p:txBody>
      </p:sp>
    </p:spTree>
    <p:extLst>
      <p:ext uri="{BB962C8B-B14F-4D97-AF65-F5344CB8AC3E}">
        <p14:creationId xmlns:p14="http://schemas.microsoft.com/office/powerpoint/2010/main" val="3508938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F9A9B-6F5E-BA48-B475-D012C53921A0}" type="slidenum">
              <a:rPr lang="en-US" smtClean="0"/>
              <a:t>‹#›</a:t>
            </a:fld>
            <a:endParaRPr lang="en-US"/>
          </a:p>
        </p:txBody>
      </p:sp>
    </p:spTree>
    <p:extLst>
      <p:ext uri="{BB962C8B-B14F-4D97-AF65-F5344CB8AC3E}">
        <p14:creationId xmlns:p14="http://schemas.microsoft.com/office/powerpoint/2010/main" val="27212448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F9A9B-6F5E-BA48-B475-D012C53921A0}" type="slidenum">
              <a:rPr lang="en-US" smtClean="0"/>
              <a:t>‹#›</a:t>
            </a:fld>
            <a:endParaRPr lang="en-US"/>
          </a:p>
        </p:txBody>
      </p:sp>
    </p:spTree>
    <p:extLst>
      <p:ext uri="{BB962C8B-B14F-4D97-AF65-F5344CB8AC3E}">
        <p14:creationId xmlns:p14="http://schemas.microsoft.com/office/powerpoint/2010/main" val="42286087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F9A9B-6F5E-BA48-B475-D012C53921A0}" type="slidenum">
              <a:rPr lang="en-US" smtClean="0"/>
              <a:t>‹#›</a:t>
            </a:fld>
            <a:endParaRPr lang="en-US"/>
          </a:p>
        </p:txBody>
      </p:sp>
    </p:spTree>
    <p:extLst>
      <p:ext uri="{BB962C8B-B14F-4D97-AF65-F5344CB8AC3E}">
        <p14:creationId xmlns:p14="http://schemas.microsoft.com/office/powerpoint/2010/main" val="489607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1101945-5122-8E4B-B84C-17E6947C45C0}" type="slidenum">
              <a:rPr lang="en-US" smtClean="0"/>
              <a:t>‹#›</a:t>
            </a:fld>
            <a:endParaRPr lang="en-US"/>
          </a:p>
        </p:txBody>
      </p:sp>
    </p:spTree>
    <p:extLst>
      <p:ext uri="{BB962C8B-B14F-4D97-AF65-F5344CB8AC3E}">
        <p14:creationId xmlns:p14="http://schemas.microsoft.com/office/powerpoint/2010/main" val="1556298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1101945-5122-8E4B-B84C-17E6947C45C0}" type="slidenum">
              <a:rPr lang="en-US" smtClean="0"/>
              <a:t>‹#›</a:t>
            </a:fld>
            <a:endParaRPr lang="en-US"/>
          </a:p>
        </p:txBody>
      </p:sp>
    </p:spTree>
    <p:extLst>
      <p:ext uri="{BB962C8B-B14F-4D97-AF65-F5344CB8AC3E}">
        <p14:creationId xmlns:p14="http://schemas.microsoft.com/office/powerpoint/2010/main" val="37917879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1101945-5122-8E4B-B84C-17E6947C45C0}" type="slidenum">
              <a:rPr lang="en-US" smtClean="0"/>
              <a:t>‹#›</a:t>
            </a:fld>
            <a:endParaRPr lang="en-US"/>
          </a:p>
        </p:txBody>
      </p:sp>
    </p:spTree>
    <p:extLst>
      <p:ext uri="{BB962C8B-B14F-4D97-AF65-F5344CB8AC3E}">
        <p14:creationId xmlns:p14="http://schemas.microsoft.com/office/powerpoint/2010/main" val="6231943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1101945-5122-8E4B-B84C-17E6947C45C0}" type="slidenum">
              <a:rPr lang="en-US" smtClean="0"/>
              <a:t>‹#›</a:t>
            </a:fld>
            <a:endParaRPr lang="en-US"/>
          </a:p>
        </p:txBody>
      </p:sp>
    </p:spTree>
    <p:extLst>
      <p:ext uri="{BB962C8B-B14F-4D97-AF65-F5344CB8AC3E}">
        <p14:creationId xmlns:p14="http://schemas.microsoft.com/office/powerpoint/2010/main" val="37227386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31101945-5122-8E4B-B84C-17E6947C45C0}" type="slidenum">
              <a:rPr lang="en-US" smtClean="0"/>
              <a:t>‹#›</a:t>
            </a:fld>
            <a:endParaRPr lang="en-US"/>
          </a:p>
        </p:txBody>
      </p:sp>
    </p:spTree>
    <p:extLst>
      <p:ext uri="{BB962C8B-B14F-4D97-AF65-F5344CB8AC3E}">
        <p14:creationId xmlns:p14="http://schemas.microsoft.com/office/powerpoint/2010/main" val="3707745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0610" y="1178324"/>
            <a:ext cx="8627438" cy="1098706"/>
          </a:xfrm>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a:xfrm>
            <a:off x="230609" y="2277031"/>
            <a:ext cx="8627439" cy="344678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4051980" y="6217443"/>
            <a:ext cx="737978" cy="365125"/>
          </a:xfrm>
        </p:spPr>
        <p:txBody>
          <a:bodyPr/>
          <a:lstStyle/>
          <a:p>
            <a:fld id="{C1102E71-379A-C743-98A8-2F7275AFC168}" type="slidenum">
              <a:rPr lang="en-US" smtClean="0"/>
              <a:t>‹#›</a:t>
            </a:fld>
            <a:endParaRPr lang="en-US"/>
          </a:p>
        </p:txBody>
      </p:sp>
    </p:spTree>
    <p:extLst>
      <p:ext uri="{BB962C8B-B14F-4D97-AF65-F5344CB8AC3E}">
        <p14:creationId xmlns:p14="http://schemas.microsoft.com/office/powerpoint/2010/main" val="27289583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1101945-5122-8E4B-B84C-17E6947C45C0}" type="slidenum">
              <a:rPr lang="en-US" smtClean="0"/>
              <a:t>‹#›</a:t>
            </a:fld>
            <a:endParaRPr lang="en-US"/>
          </a:p>
        </p:txBody>
      </p:sp>
    </p:spTree>
    <p:extLst>
      <p:ext uri="{BB962C8B-B14F-4D97-AF65-F5344CB8AC3E}">
        <p14:creationId xmlns:p14="http://schemas.microsoft.com/office/powerpoint/2010/main" val="38448116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31101945-5122-8E4B-B84C-17E6947C45C0}" type="slidenum">
              <a:rPr lang="en-US" smtClean="0"/>
              <a:t>‹#›</a:t>
            </a:fld>
            <a:endParaRPr lang="en-US"/>
          </a:p>
        </p:txBody>
      </p:sp>
    </p:spTree>
    <p:extLst>
      <p:ext uri="{BB962C8B-B14F-4D97-AF65-F5344CB8AC3E}">
        <p14:creationId xmlns:p14="http://schemas.microsoft.com/office/powerpoint/2010/main" val="2762959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1101945-5122-8E4B-B84C-17E6947C45C0}" type="slidenum">
              <a:rPr lang="en-US" smtClean="0"/>
              <a:t>‹#›</a:t>
            </a:fld>
            <a:endParaRPr lang="en-US"/>
          </a:p>
        </p:txBody>
      </p:sp>
    </p:spTree>
    <p:extLst>
      <p:ext uri="{BB962C8B-B14F-4D97-AF65-F5344CB8AC3E}">
        <p14:creationId xmlns:p14="http://schemas.microsoft.com/office/powerpoint/2010/main" val="32045256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1101945-5122-8E4B-B84C-17E6947C45C0}" type="slidenum">
              <a:rPr lang="en-US" smtClean="0"/>
              <a:t>‹#›</a:t>
            </a:fld>
            <a:endParaRPr lang="en-US"/>
          </a:p>
        </p:txBody>
      </p:sp>
    </p:spTree>
    <p:extLst>
      <p:ext uri="{BB962C8B-B14F-4D97-AF65-F5344CB8AC3E}">
        <p14:creationId xmlns:p14="http://schemas.microsoft.com/office/powerpoint/2010/main" val="18759630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1101945-5122-8E4B-B84C-17E6947C45C0}" type="slidenum">
              <a:rPr lang="en-US" smtClean="0"/>
              <a:t>‹#›</a:t>
            </a:fld>
            <a:endParaRPr lang="en-US"/>
          </a:p>
        </p:txBody>
      </p:sp>
    </p:spTree>
    <p:extLst>
      <p:ext uri="{BB962C8B-B14F-4D97-AF65-F5344CB8AC3E}">
        <p14:creationId xmlns:p14="http://schemas.microsoft.com/office/powerpoint/2010/main" val="30869854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1101945-5122-8E4B-B84C-17E6947C45C0}" type="slidenum">
              <a:rPr lang="en-US" smtClean="0"/>
              <a:t>‹#›</a:t>
            </a:fld>
            <a:endParaRPr lang="en-US"/>
          </a:p>
        </p:txBody>
      </p:sp>
    </p:spTree>
    <p:extLst>
      <p:ext uri="{BB962C8B-B14F-4D97-AF65-F5344CB8AC3E}">
        <p14:creationId xmlns:p14="http://schemas.microsoft.com/office/powerpoint/2010/main" val="1845933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0220"/>
            <a:ext cx="4038600" cy="36308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0220"/>
            <a:ext cx="4038600" cy="363083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9CBC858F-DDCA-324B-9CF8-4038A8408344}" type="slidenum">
              <a:rPr lang="en-US" smtClean="0"/>
              <a:t>‹#›</a:t>
            </a:fld>
            <a:endParaRPr lang="en-US"/>
          </a:p>
        </p:txBody>
      </p:sp>
    </p:spTree>
    <p:extLst>
      <p:ext uri="{BB962C8B-B14F-4D97-AF65-F5344CB8AC3E}">
        <p14:creationId xmlns:p14="http://schemas.microsoft.com/office/powerpoint/2010/main" val="2331597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F9A9B-6F5E-BA48-B475-D012C53921A0}" type="slidenum">
              <a:rPr lang="en-US" smtClean="0"/>
              <a:t>‹#›</a:t>
            </a:fld>
            <a:endParaRPr lang="en-US" dirty="0"/>
          </a:p>
        </p:txBody>
      </p:sp>
    </p:spTree>
    <p:extLst>
      <p:ext uri="{BB962C8B-B14F-4D97-AF65-F5344CB8AC3E}">
        <p14:creationId xmlns:p14="http://schemas.microsoft.com/office/powerpoint/2010/main" val="901370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F9A9B-6F5E-BA48-B475-D012C53921A0}" type="slidenum">
              <a:rPr lang="en-US" smtClean="0"/>
              <a:t>‹#›</a:t>
            </a:fld>
            <a:endParaRPr lang="en-US"/>
          </a:p>
        </p:txBody>
      </p:sp>
    </p:spTree>
    <p:extLst>
      <p:ext uri="{BB962C8B-B14F-4D97-AF65-F5344CB8AC3E}">
        <p14:creationId xmlns:p14="http://schemas.microsoft.com/office/powerpoint/2010/main" val="3703454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F9A9B-6F5E-BA48-B475-D012C53921A0}" type="slidenum">
              <a:rPr lang="en-US" smtClean="0"/>
              <a:t>‹#›</a:t>
            </a:fld>
            <a:endParaRPr lang="en-US"/>
          </a:p>
        </p:txBody>
      </p:sp>
    </p:spTree>
    <p:extLst>
      <p:ext uri="{BB962C8B-B14F-4D97-AF65-F5344CB8AC3E}">
        <p14:creationId xmlns:p14="http://schemas.microsoft.com/office/powerpoint/2010/main" val="137865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3F9A9B-6F5E-BA48-B475-D012C53921A0}" type="slidenum">
              <a:rPr lang="en-US" smtClean="0"/>
              <a:t>‹#›</a:t>
            </a:fld>
            <a:endParaRPr lang="en-US"/>
          </a:p>
        </p:txBody>
      </p:sp>
    </p:spTree>
    <p:extLst>
      <p:ext uri="{BB962C8B-B14F-4D97-AF65-F5344CB8AC3E}">
        <p14:creationId xmlns:p14="http://schemas.microsoft.com/office/powerpoint/2010/main" val="1721589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3F9A9B-6F5E-BA48-B475-D012C53921A0}" type="slidenum">
              <a:rPr lang="en-US" smtClean="0"/>
              <a:t>‹#›</a:t>
            </a:fld>
            <a:endParaRPr lang="en-US"/>
          </a:p>
        </p:txBody>
      </p:sp>
    </p:spTree>
    <p:extLst>
      <p:ext uri="{BB962C8B-B14F-4D97-AF65-F5344CB8AC3E}">
        <p14:creationId xmlns:p14="http://schemas.microsoft.com/office/powerpoint/2010/main" val="2372516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3F9A9B-6F5E-BA48-B475-D012C53921A0}" type="slidenum">
              <a:rPr lang="en-US" smtClean="0"/>
              <a:t>‹#›</a:t>
            </a:fld>
            <a:endParaRPr lang="en-US"/>
          </a:p>
        </p:txBody>
      </p:sp>
    </p:spTree>
    <p:extLst>
      <p:ext uri="{BB962C8B-B14F-4D97-AF65-F5344CB8AC3E}">
        <p14:creationId xmlns:p14="http://schemas.microsoft.com/office/powerpoint/2010/main" val="24866704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1.pn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Document 11"/>
          <p:cNvSpPr/>
          <p:nvPr userDrawn="1"/>
        </p:nvSpPr>
        <p:spPr>
          <a:xfrm rot="10800000">
            <a:off x="0" y="5834244"/>
            <a:ext cx="9144000" cy="1023753"/>
          </a:xfrm>
          <a:prstGeom prst="flowChartDocument">
            <a:avLst/>
          </a:prstGeom>
          <a:solidFill>
            <a:schemeClr val="accent3">
              <a:alpha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230610" y="1141514"/>
            <a:ext cx="8627438" cy="1098706"/>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30609" y="2240221"/>
            <a:ext cx="8627439" cy="359402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120071" y="6209890"/>
            <a:ext cx="737978" cy="365125"/>
          </a:xfrm>
          <a:prstGeom prst="rect">
            <a:avLst/>
          </a:prstGeom>
        </p:spPr>
        <p:txBody>
          <a:bodyPr vert="horz" lIns="91440" tIns="45720" rIns="91440" bIns="45720" rtlCol="0" anchor="ctr"/>
          <a:lstStyle>
            <a:lvl1pPr algn="r">
              <a:defRPr sz="1400">
                <a:solidFill>
                  <a:srgbClr val="000000"/>
                </a:solidFill>
              </a:defRPr>
            </a:lvl1pPr>
          </a:lstStyle>
          <a:p>
            <a:fld id="{C1102E71-379A-C743-98A8-2F7275AFC168}" type="slidenum">
              <a:rPr lang="en-US" smtClean="0"/>
              <a:pPr/>
              <a:t>‹#›</a:t>
            </a:fld>
            <a:endParaRPr lang="en-US" dirty="0"/>
          </a:p>
        </p:txBody>
      </p:sp>
      <p:pic>
        <p:nvPicPr>
          <p:cNvPr id="9" name="Picture 8" descr="UNH_Primary_Horiz_RGB.psd" title="University of New Hampshire Logo"/>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20582" y="276400"/>
            <a:ext cx="2286000" cy="597387"/>
          </a:xfrm>
          <a:prstGeom prst="rect">
            <a:avLst/>
          </a:prstGeom>
        </p:spPr>
      </p:pic>
      <p:pic>
        <p:nvPicPr>
          <p:cNvPr id="10" name="Picture 9" descr="EC-SEAT-web-sm.png" title="EC-SEAT logo"/>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215794" y="49537"/>
            <a:ext cx="1735229" cy="1043523"/>
          </a:xfrm>
          <a:prstGeom prst="rect">
            <a:avLst/>
          </a:prstGeom>
        </p:spPr>
      </p:pic>
      <p:sp>
        <p:nvSpPr>
          <p:cNvPr id="11" name="TextBox 10"/>
          <p:cNvSpPr txBox="1"/>
          <p:nvPr userDrawn="1"/>
        </p:nvSpPr>
        <p:spPr>
          <a:xfrm>
            <a:off x="756353" y="616945"/>
            <a:ext cx="1898014" cy="276999"/>
          </a:xfrm>
          <a:prstGeom prst="rect">
            <a:avLst/>
          </a:prstGeom>
          <a:noFill/>
        </p:spPr>
        <p:txBody>
          <a:bodyPr wrap="square" rtlCol="0">
            <a:spAutoFit/>
          </a:bodyPr>
          <a:lstStyle/>
          <a:p>
            <a:r>
              <a:rPr lang="en-US" sz="1200" dirty="0" smtClean="0"/>
              <a:t>Department of Education</a:t>
            </a:r>
            <a:endParaRPr lang="en-US" sz="1200" dirty="0"/>
          </a:p>
        </p:txBody>
      </p:sp>
      <p:sp>
        <p:nvSpPr>
          <p:cNvPr id="20" name="5-Point Star 19"/>
          <p:cNvSpPr/>
          <p:nvPr userDrawn="1"/>
        </p:nvSpPr>
        <p:spPr>
          <a:xfrm rot="282813">
            <a:off x="1079490" y="6089293"/>
            <a:ext cx="365760" cy="36576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1" name="5-Point Star 20"/>
          <p:cNvSpPr/>
          <p:nvPr userDrawn="1"/>
        </p:nvSpPr>
        <p:spPr>
          <a:xfrm rot="19991800">
            <a:off x="516667" y="6227643"/>
            <a:ext cx="467354" cy="470874"/>
          </a:xfrm>
          <a:prstGeom prst="star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23" name="5-Point Star 22"/>
          <p:cNvSpPr/>
          <p:nvPr userDrawn="1"/>
        </p:nvSpPr>
        <p:spPr>
          <a:xfrm rot="5400000">
            <a:off x="191028" y="6166371"/>
            <a:ext cx="246888" cy="242273"/>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1288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ftr="0" dt="0"/>
  <p:txStyles>
    <p:titleStyle>
      <a:lvl1pPr algn="ctr" defTabSz="4572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rgbClr val="000000"/>
                </a:solidFill>
              </a:defRPr>
            </a:lvl1pPr>
          </a:lstStyle>
          <a:p>
            <a:fld id="{353F9A9B-6F5E-BA48-B475-D012C53921A0}" type="slidenum">
              <a:rPr lang="en-US" smtClean="0"/>
              <a:pPr/>
              <a:t>‹#›</a:t>
            </a:fld>
            <a:endParaRPr lang="en-US" dirty="0"/>
          </a:p>
        </p:txBody>
      </p:sp>
    </p:spTree>
    <p:extLst>
      <p:ext uri="{BB962C8B-B14F-4D97-AF65-F5344CB8AC3E}">
        <p14:creationId xmlns:p14="http://schemas.microsoft.com/office/powerpoint/2010/main" val="781699466"/>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Document 6"/>
          <p:cNvSpPr/>
          <p:nvPr userDrawn="1"/>
        </p:nvSpPr>
        <p:spPr>
          <a:xfrm rot="10800000">
            <a:off x="0" y="6356349"/>
            <a:ext cx="9144000" cy="501645"/>
          </a:xfrm>
          <a:prstGeom prst="flowChartDocument">
            <a:avLst/>
          </a:prstGeom>
          <a:solidFill>
            <a:schemeClr val="accent3">
              <a:alpha val="8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145963"/>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288964"/>
            <a:ext cx="8229600" cy="383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rgbClr val="000000"/>
                </a:solidFill>
              </a:defRPr>
            </a:lvl1pPr>
          </a:lstStyle>
          <a:p>
            <a:fld id="{31101945-5122-8E4B-B84C-17E6947C45C0}" type="slidenum">
              <a:rPr lang="en-US" smtClean="0"/>
              <a:pPr/>
              <a:t>‹#›</a:t>
            </a:fld>
            <a:endParaRPr lang="en-US" dirty="0"/>
          </a:p>
        </p:txBody>
      </p:sp>
      <p:sp>
        <p:nvSpPr>
          <p:cNvPr id="9" name="5-Point Star 8"/>
          <p:cNvSpPr/>
          <p:nvPr userDrawn="1"/>
        </p:nvSpPr>
        <p:spPr>
          <a:xfrm rot="282813">
            <a:off x="1079490" y="6133597"/>
            <a:ext cx="365760" cy="365760"/>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5-Point Star 9"/>
          <p:cNvSpPr/>
          <p:nvPr userDrawn="1"/>
        </p:nvSpPr>
        <p:spPr>
          <a:xfrm rot="19991800">
            <a:off x="516667" y="6271947"/>
            <a:ext cx="467354" cy="470874"/>
          </a:xfrm>
          <a:prstGeom prst="star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1" name="5-Point Star 10"/>
          <p:cNvSpPr/>
          <p:nvPr userDrawn="1"/>
        </p:nvSpPr>
        <p:spPr>
          <a:xfrm rot="5400000">
            <a:off x="191028" y="6210675"/>
            <a:ext cx="246888" cy="242273"/>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12" name="Picture 11" descr="UNH_Primary_Horiz_RGB.psd" title="University of New Hampshire Logo"/>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20582" y="276400"/>
            <a:ext cx="2286000" cy="597387"/>
          </a:xfrm>
          <a:prstGeom prst="rect">
            <a:avLst/>
          </a:prstGeom>
        </p:spPr>
      </p:pic>
      <p:pic>
        <p:nvPicPr>
          <p:cNvPr id="13" name="Picture 12" descr="EC-SEAT-web-sm.png" title="EC-SEAT logo"/>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215794" y="49537"/>
            <a:ext cx="1735229" cy="1043523"/>
          </a:xfrm>
          <a:prstGeom prst="rect">
            <a:avLst/>
          </a:prstGeom>
        </p:spPr>
      </p:pic>
      <p:sp>
        <p:nvSpPr>
          <p:cNvPr id="14" name="TextBox 13"/>
          <p:cNvSpPr txBox="1"/>
          <p:nvPr userDrawn="1"/>
        </p:nvSpPr>
        <p:spPr>
          <a:xfrm>
            <a:off x="756353" y="616945"/>
            <a:ext cx="1898014" cy="276999"/>
          </a:xfrm>
          <a:prstGeom prst="rect">
            <a:avLst/>
          </a:prstGeom>
          <a:noFill/>
        </p:spPr>
        <p:txBody>
          <a:bodyPr wrap="square" rtlCol="0">
            <a:spAutoFit/>
          </a:bodyPr>
          <a:lstStyle/>
          <a:p>
            <a:r>
              <a:rPr lang="en-US" sz="1200" dirty="0" smtClean="0"/>
              <a:t>Department of Education</a:t>
            </a:r>
            <a:endParaRPr lang="en-US" sz="1200" dirty="0"/>
          </a:p>
        </p:txBody>
      </p:sp>
    </p:spTree>
    <p:extLst>
      <p:ext uri="{BB962C8B-B14F-4D97-AF65-F5344CB8AC3E}">
        <p14:creationId xmlns:p14="http://schemas.microsoft.com/office/powerpoint/2010/main" val="57789269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ctr" defTabSz="4572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eslie.couse@unh.edu" TargetMode="External"/><Relationship Id="rId2" Type="http://schemas.openxmlformats.org/officeDocument/2006/relationships/hyperlink" Target="mailto:EunKyeong.Cho@unh.edu" TargetMode="External"/><Relationship Id="rId1" Type="http://schemas.openxmlformats.org/officeDocument/2006/relationships/slideLayout" Target="../slideLayouts/slideLayout1.xml"/><Relationship Id="rId6" Type="http://schemas.openxmlformats.org/officeDocument/2006/relationships/hyperlink" Target="http://www.ecseat.blogspot.com" TargetMode="External"/><Relationship Id="rId5" Type="http://schemas.openxmlformats.org/officeDocument/2006/relationships/hyperlink" Target="http://www.iod.unh.edu/Projects/EcSeat/EcSeat-Project.aspx" TargetMode="External"/><Relationship Id="rId4" Type="http://schemas.openxmlformats.org/officeDocument/2006/relationships/hyperlink" Target="mailto:clw75@wildcats.unh.ed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hyperlink" Target="https://drive.google.com/open?id=0B-mCzNr9Z-dkVDRXbzVuclVjcUU&amp;authuser=0" TargetMode="Externa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Community Collaboration </a:t>
            </a:r>
            <a:br>
              <a:rPr lang="en-US" dirty="0" smtClean="0"/>
            </a:br>
            <a:r>
              <a:rPr lang="en-US" dirty="0" smtClean="0"/>
              <a:t>in Teacher Preparation</a:t>
            </a:r>
            <a:br>
              <a:rPr lang="en-US" dirty="0" smtClean="0"/>
            </a:br>
            <a:endParaRPr lang="en-US" dirty="0"/>
          </a:p>
        </p:txBody>
      </p:sp>
      <p:sp>
        <p:nvSpPr>
          <p:cNvPr id="13" name="Subtitle 12"/>
          <p:cNvSpPr>
            <a:spLocks noGrp="1"/>
          </p:cNvSpPr>
          <p:nvPr>
            <p:ph type="subTitle" idx="1"/>
          </p:nvPr>
        </p:nvSpPr>
        <p:spPr>
          <a:xfrm>
            <a:off x="1105231" y="2862469"/>
            <a:ext cx="6917635" cy="2727297"/>
          </a:xfrm>
        </p:spPr>
        <p:txBody>
          <a:bodyPr>
            <a:normAutofit fontScale="55000" lnSpcReduction="20000"/>
          </a:bodyPr>
          <a:lstStyle/>
          <a:p>
            <a:r>
              <a:rPr lang="en-US" dirty="0" err="1">
                <a:solidFill>
                  <a:schemeClr val="tx1"/>
                </a:solidFill>
                <a:ea typeface="ＭＳ 明朝"/>
                <a:cs typeface="Times New Roman"/>
              </a:rPr>
              <a:t>Eun</a:t>
            </a:r>
            <a:r>
              <a:rPr lang="en-US" dirty="0">
                <a:solidFill>
                  <a:schemeClr val="tx1"/>
                </a:solidFill>
                <a:ea typeface="ＭＳ 明朝"/>
                <a:cs typeface="Times New Roman"/>
              </a:rPr>
              <a:t> </a:t>
            </a:r>
            <a:r>
              <a:rPr lang="en-US" dirty="0" err="1">
                <a:solidFill>
                  <a:schemeClr val="tx1"/>
                </a:solidFill>
                <a:ea typeface="ＭＳ 明朝"/>
                <a:cs typeface="Times New Roman"/>
              </a:rPr>
              <a:t>Kyeong</a:t>
            </a:r>
            <a:r>
              <a:rPr lang="en-US" dirty="0">
                <a:solidFill>
                  <a:schemeClr val="tx1"/>
                </a:solidFill>
                <a:ea typeface="ＭＳ 明朝"/>
                <a:cs typeface="Times New Roman"/>
              </a:rPr>
              <a:t> Cho, </a:t>
            </a:r>
            <a:r>
              <a:rPr lang="en-US" dirty="0" err="1">
                <a:solidFill>
                  <a:schemeClr val="tx1"/>
                </a:solidFill>
                <a:ea typeface="ＭＳ 明朝"/>
                <a:cs typeface="Times New Roman"/>
              </a:rPr>
              <a:t>EdD</a:t>
            </a:r>
            <a:r>
              <a:rPr lang="en-US" dirty="0">
                <a:solidFill>
                  <a:schemeClr val="tx1"/>
                </a:solidFill>
                <a:ea typeface="ＭＳ 明朝"/>
                <a:cs typeface="Times New Roman"/>
              </a:rPr>
              <a:t>, Leslie J. Couse, PhD, </a:t>
            </a:r>
          </a:p>
          <a:p>
            <a:pPr>
              <a:spcAft>
                <a:spcPts val="600"/>
              </a:spcAft>
            </a:pPr>
            <a:r>
              <a:rPr lang="en-US" dirty="0">
                <a:solidFill>
                  <a:schemeClr val="tx1"/>
                </a:solidFill>
                <a:ea typeface="ＭＳ 明朝"/>
                <a:cs typeface="Times New Roman"/>
              </a:rPr>
              <a:t>and Carrie </a:t>
            </a:r>
            <a:r>
              <a:rPr lang="en-US" dirty="0" err="1">
                <a:solidFill>
                  <a:schemeClr val="tx1"/>
                </a:solidFill>
                <a:ea typeface="ＭＳ 明朝"/>
                <a:cs typeface="Times New Roman"/>
              </a:rPr>
              <a:t>Portrie</a:t>
            </a:r>
            <a:r>
              <a:rPr lang="en-US" dirty="0">
                <a:solidFill>
                  <a:schemeClr val="tx1"/>
                </a:solidFill>
                <a:ea typeface="ＭＳ 明朝"/>
                <a:cs typeface="Times New Roman"/>
              </a:rPr>
              <a:t>, MEd</a:t>
            </a:r>
          </a:p>
          <a:p>
            <a:pPr>
              <a:spcAft>
                <a:spcPts val="600"/>
              </a:spcAft>
            </a:pPr>
            <a:r>
              <a:rPr lang="en-US" dirty="0">
                <a:solidFill>
                  <a:schemeClr val="tx1"/>
                </a:solidFill>
                <a:ea typeface="ＭＳ 明朝"/>
                <a:cs typeface="Times New Roman"/>
              </a:rPr>
              <a:t>University of New Hampshire, Department of Education</a:t>
            </a:r>
          </a:p>
          <a:p>
            <a:r>
              <a:rPr lang="en-US" dirty="0">
                <a:solidFill>
                  <a:schemeClr val="tx1"/>
                </a:solidFill>
                <a:ea typeface="ＭＳ 明朝"/>
                <a:cs typeface="Times New Roman"/>
              </a:rPr>
              <a:t>Email: </a:t>
            </a:r>
            <a:r>
              <a:rPr lang="en-US" dirty="0">
                <a:solidFill>
                  <a:schemeClr val="tx1"/>
                </a:solidFill>
                <a:ea typeface="ＭＳ 明朝"/>
                <a:cs typeface="Times New Roman"/>
                <a:hlinkClick r:id="rId2"/>
              </a:rPr>
              <a:t>eunkyeong.cho@unh.edu</a:t>
            </a:r>
            <a:r>
              <a:rPr lang="en-US" dirty="0">
                <a:solidFill>
                  <a:schemeClr val="tx1"/>
                </a:solidFill>
                <a:ea typeface="ＭＳ 明朝"/>
                <a:cs typeface="Times New Roman"/>
              </a:rPr>
              <a:t>, </a:t>
            </a:r>
            <a:r>
              <a:rPr lang="en-US" dirty="0">
                <a:solidFill>
                  <a:schemeClr val="tx1"/>
                </a:solidFill>
                <a:ea typeface="ＭＳ 明朝"/>
                <a:cs typeface="Times New Roman"/>
                <a:hlinkClick r:id="rId3"/>
              </a:rPr>
              <a:t>leslie.couse@unh.edu</a:t>
            </a:r>
            <a:r>
              <a:rPr lang="en-US" dirty="0">
                <a:solidFill>
                  <a:schemeClr val="tx1"/>
                </a:solidFill>
                <a:ea typeface="ＭＳ 明朝"/>
                <a:cs typeface="Times New Roman"/>
              </a:rPr>
              <a:t> </a:t>
            </a:r>
          </a:p>
          <a:p>
            <a:r>
              <a:rPr lang="en-US" dirty="0">
                <a:solidFill>
                  <a:schemeClr val="tx1"/>
                </a:solidFill>
                <a:ea typeface="ＭＳ 明朝"/>
                <a:cs typeface="Times New Roman"/>
              </a:rPr>
              <a:t>and </a:t>
            </a:r>
            <a:r>
              <a:rPr lang="en-US" dirty="0">
                <a:solidFill>
                  <a:schemeClr val="tx1"/>
                </a:solidFill>
                <a:ea typeface="ＭＳ 明朝"/>
                <a:cs typeface="Times New Roman"/>
                <a:hlinkClick r:id="rId4"/>
              </a:rPr>
              <a:t>clw75@wildcats.unh.edu</a:t>
            </a:r>
            <a:endParaRPr lang="en-US" dirty="0">
              <a:solidFill>
                <a:schemeClr val="tx1"/>
              </a:solidFill>
              <a:ea typeface="ＭＳ 明朝"/>
              <a:cs typeface="Times New Roman"/>
            </a:endParaRPr>
          </a:p>
          <a:p>
            <a:endParaRPr lang="en-US" dirty="0">
              <a:solidFill>
                <a:schemeClr val="tx1"/>
              </a:solidFill>
              <a:ea typeface="ＭＳ 明朝"/>
              <a:cs typeface="Times New Roman"/>
            </a:endParaRPr>
          </a:p>
          <a:p>
            <a:r>
              <a:rPr lang="en-US" dirty="0">
                <a:solidFill>
                  <a:schemeClr val="tx1"/>
                </a:solidFill>
                <a:ea typeface="ＭＳ 明朝"/>
                <a:cs typeface="Times New Roman"/>
              </a:rPr>
              <a:t>OSEP Virtual Project Directors’ Conference, April 27-28, 2015</a:t>
            </a:r>
          </a:p>
          <a:p>
            <a:r>
              <a:rPr lang="en-US" dirty="0">
                <a:solidFill>
                  <a:schemeClr val="tx1"/>
                </a:solidFill>
                <a:ea typeface="ＭＳ 明朝"/>
                <a:cs typeface="Times New Roman"/>
                <a:hlinkClick r:id="rId5"/>
              </a:rPr>
              <a:t>EC-SEAT Project Website link</a:t>
            </a:r>
            <a:endParaRPr lang="en-US" dirty="0">
              <a:solidFill>
                <a:schemeClr val="tx1"/>
              </a:solidFill>
              <a:ea typeface="ＭＳ 明朝"/>
              <a:cs typeface="Times New Roman"/>
            </a:endParaRPr>
          </a:p>
          <a:p>
            <a:r>
              <a:rPr lang="en-US" dirty="0">
                <a:solidFill>
                  <a:schemeClr val="tx1"/>
                </a:solidFill>
                <a:ea typeface="ＭＳ 明朝"/>
                <a:cs typeface="Times New Roman"/>
                <a:hlinkClick r:id="rId6"/>
              </a:rPr>
              <a:t>EC-SEAT Blog link</a:t>
            </a:r>
            <a:endParaRPr lang="en-US" dirty="0">
              <a:solidFill>
                <a:schemeClr val="tx1"/>
              </a:solidFill>
              <a:ea typeface="ＭＳ 明朝"/>
              <a:cs typeface="Times New Roman"/>
            </a:endParaRPr>
          </a:p>
          <a:p>
            <a:endParaRPr lang="en-US" dirty="0"/>
          </a:p>
        </p:txBody>
      </p:sp>
      <p:sp>
        <p:nvSpPr>
          <p:cNvPr id="10" name="Slide Number Placeholder 9"/>
          <p:cNvSpPr>
            <a:spLocks noGrp="1"/>
          </p:cNvSpPr>
          <p:nvPr>
            <p:ph type="sldNum" sz="quarter" idx="12"/>
          </p:nvPr>
        </p:nvSpPr>
        <p:spPr/>
        <p:txBody>
          <a:bodyPr/>
          <a:lstStyle/>
          <a:p>
            <a:fld id="{C1102E71-379A-C743-98A8-2F7275AFC168}" type="slidenum">
              <a:rPr lang="en-US" smtClean="0"/>
              <a:pPr/>
              <a:t>1</a:t>
            </a:fld>
            <a:endParaRPr lang="en-US" dirty="0"/>
          </a:p>
        </p:txBody>
      </p:sp>
    </p:spTree>
    <p:extLst>
      <p:ext uri="{BB962C8B-B14F-4D97-AF65-F5344CB8AC3E}">
        <p14:creationId xmlns:p14="http://schemas.microsoft.com/office/powerpoint/2010/main" val="3412679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4463"/>
            <a:ext cx="8229600" cy="1143000"/>
          </a:xfrm>
        </p:spPr>
        <p:txBody>
          <a:bodyPr/>
          <a:lstStyle/>
          <a:p>
            <a:r>
              <a:rPr lang="en-US" dirty="0" smtClean="0"/>
              <a:t>References</a:t>
            </a:r>
            <a:endParaRPr lang="en-US" dirty="0"/>
          </a:p>
        </p:txBody>
      </p:sp>
      <p:sp>
        <p:nvSpPr>
          <p:cNvPr id="4" name="Content Placeholder 3"/>
          <p:cNvSpPr>
            <a:spLocks noGrp="1"/>
          </p:cNvSpPr>
          <p:nvPr>
            <p:ph idx="1"/>
          </p:nvPr>
        </p:nvSpPr>
        <p:spPr>
          <a:xfrm>
            <a:off x="457200" y="1749213"/>
            <a:ext cx="8229600" cy="3755497"/>
          </a:xfrm>
        </p:spPr>
        <p:txBody>
          <a:bodyPr>
            <a:normAutofit fontScale="85000" lnSpcReduction="20000"/>
          </a:bodyPr>
          <a:lstStyle/>
          <a:p>
            <a:pPr marL="461963" indent="-461963">
              <a:buNone/>
            </a:pPr>
            <a:r>
              <a:rPr lang="en-US" sz="2000" dirty="0"/>
              <a:t>Bernheimer, S. &amp; Jones, E. (2013). The gifts of the stranger: Learning from others' differences. </a:t>
            </a:r>
            <a:r>
              <a:rPr lang="en-US" sz="2000" i="1" dirty="0"/>
              <a:t>Young </a:t>
            </a:r>
            <a:r>
              <a:rPr lang="en-US" sz="2000" i="1" dirty="0" smtClean="0"/>
              <a:t>Children, </a:t>
            </a:r>
            <a:r>
              <a:rPr lang="en-US" sz="2000" i="1" dirty="0"/>
              <a:t>September, </a:t>
            </a:r>
            <a:r>
              <a:rPr lang="en-US" sz="2000" dirty="0"/>
              <a:t>pp. 62-67. Retrieved from http://</a:t>
            </a:r>
            <a:r>
              <a:rPr lang="en-US" sz="2000" dirty="0" err="1"/>
              <a:t>www.naeyc.org</a:t>
            </a:r>
            <a:r>
              <a:rPr lang="en-US" sz="2000" dirty="0"/>
              <a:t>/</a:t>
            </a:r>
            <a:r>
              <a:rPr lang="en-US" sz="2000" dirty="0" err="1"/>
              <a:t>yc</a:t>
            </a:r>
            <a:r>
              <a:rPr lang="en-US" sz="2000" dirty="0"/>
              <a:t>/article/</a:t>
            </a:r>
            <a:r>
              <a:rPr lang="en-US" sz="2000" dirty="0" err="1"/>
              <a:t>gifts_of_the_stranger_bernheimer</a:t>
            </a:r>
            <a:r>
              <a:rPr lang="en-US" sz="2000" dirty="0"/>
              <a:t>. </a:t>
            </a:r>
          </a:p>
          <a:p>
            <a:pPr marL="461963" indent="-461963">
              <a:buNone/>
            </a:pPr>
            <a:endParaRPr lang="en-US" sz="2000" dirty="0" smtClean="0"/>
          </a:p>
          <a:p>
            <a:pPr marL="461963" indent="-461963">
              <a:buNone/>
            </a:pPr>
            <a:r>
              <a:rPr lang="en-US" sz="2000" dirty="0" err="1" smtClean="0"/>
              <a:t>Chien</a:t>
            </a:r>
            <a:r>
              <a:rPr lang="en-US" sz="2000" dirty="0"/>
              <a:t>, N., </a:t>
            </a:r>
            <a:r>
              <a:rPr lang="en-US" sz="2000" dirty="0" err="1"/>
              <a:t>Blasberg</a:t>
            </a:r>
            <a:r>
              <a:rPr lang="en-US" sz="2000" dirty="0"/>
              <a:t>, A., </a:t>
            </a:r>
            <a:r>
              <a:rPr lang="en-US" sz="2000" dirty="0" err="1"/>
              <a:t>Daneri</a:t>
            </a:r>
            <a:r>
              <a:rPr lang="en-US" sz="2000" dirty="0"/>
              <a:t>, P., Halle, T., King, C., </a:t>
            </a:r>
            <a:r>
              <a:rPr lang="en-US" sz="2000" dirty="0" err="1"/>
              <a:t>Zaslow</a:t>
            </a:r>
            <a:r>
              <a:rPr lang="en-US" sz="2000" dirty="0"/>
              <a:t>, M., Fisher, K., &amp; Dwyer, K. (2013). </a:t>
            </a:r>
            <a:r>
              <a:rPr lang="en-US" sz="2000" i="1" dirty="0"/>
              <a:t>Conceptualizing and measuring collaboration in the context of early childhood care and education </a:t>
            </a:r>
            <a:r>
              <a:rPr lang="en-US" sz="2000" dirty="0"/>
              <a:t>(OPRE Research Brief OPRE 2013-29). Washington, DC: Office of Planning, Research and Evaluation, Administration for Children and Families, U.S. Department of Health and Human Services</a:t>
            </a:r>
            <a:r>
              <a:rPr lang="en-US" sz="2000" dirty="0" smtClean="0"/>
              <a:t>.</a:t>
            </a:r>
          </a:p>
          <a:p>
            <a:pPr marL="461963" indent="-461963">
              <a:buNone/>
            </a:pPr>
            <a:endParaRPr lang="en-US" sz="2000" dirty="0"/>
          </a:p>
          <a:p>
            <a:pPr marL="461963" indent="-461963">
              <a:buNone/>
            </a:pPr>
            <a:r>
              <a:rPr lang="en-US" sz="2000" dirty="0"/>
              <a:t>Del </a:t>
            </a:r>
            <a:r>
              <a:rPr lang="en-US" sz="2000" dirty="0" err="1"/>
              <a:t>Grosso</a:t>
            </a:r>
            <a:r>
              <a:rPr lang="en-US" sz="2000" dirty="0"/>
              <a:t>, P., L. Akers, A. </a:t>
            </a:r>
            <a:r>
              <a:rPr lang="en-US" sz="2000" dirty="0" err="1"/>
              <a:t>Mraz</a:t>
            </a:r>
            <a:r>
              <a:rPr lang="en-US" sz="2000" dirty="0"/>
              <a:t> Esposito, &amp; D. </a:t>
            </a:r>
            <a:r>
              <a:rPr lang="en-US" sz="2000" dirty="0" err="1"/>
              <a:t>Paulsell</a:t>
            </a:r>
            <a:r>
              <a:rPr lang="en-US" sz="2000" dirty="0"/>
              <a:t> (</a:t>
            </a:r>
            <a:r>
              <a:rPr lang="en-US" sz="2000" dirty="0" smtClean="0"/>
              <a:t>2014). </a:t>
            </a:r>
            <a:r>
              <a:rPr lang="en-US" sz="2000" i="1" dirty="0"/>
              <a:t>Early care and </a:t>
            </a:r>
            <a:r>
              <a:rPr lang="en-US" sz="2000" i="1" dirty="0" smtClean="0"/>
              <a:t>education partnerships</a:t>
            </a:r>
            <a:r>
              <a:rPr lang="en-US" sz="2000" i="1" dirty="0"/>
              <a:t>: A review of the literature.</a:t>
            </a:r>
            <a:r>
              <a:rPr lang="en-US" sz="2000" dirty="0"/>
              <a:t> </a:t>
            </a:r>
            <a:r>
              <a:rPr lang="en-US" sz="2000" dirty="0" smtClean="0"/>
              <a:t>(OPRE </a:t>
            </a:r>
            <a:r>
              <a:rPr lang="en-US" sz="2000" dirty="0"/>
              <a:t>Report #2014-</a:t>
            </a:r>
            <a:r>
              <a:rPr lang="en-US" sz="2000" dirty="0" smtClean="0"/>
              <a:t>64). </a:t>
            </a:r>
            <a:r>
              <a:rPr lang="en-US" sz="2000" dirty="0"/>
              <a:t>Washington, DC: </a:t>
            </a:r>
            <a:r>
              <a:rPr lang="en-US" sz="2000" dirty="0" smtClean="0"/>
              <a:t>U.S. Department </a:t>
            </a:r>
            <a:r>
              <a:rPr lang="en-US" sz="2000" dirty="0"/>
              <a:t>of Health and Human Services, </a:t>
            </a:r>
            <a:r>
              <a:rPr lang="en-US" sz="2000" dirty="0" smtClean="0"/>
              <a:t>Administration for </a:t>
            </a:r>
            <a:r>
              <a:rPr lang="en-US" sz="2000" dirty="0"/>
              <a:t>Children and Families, Office of Planning, Research and Evaluation</a:t>
            </a:r>
            <a:r>
              <a:rPr lang="en-US" sz="2000" dirty="0" smtClean="0"/>
              <a:t>.</a:t>
            </a:r>
            <a:endParaRPr lang="en-US" sz="2000" dirty="0"/>
          </a:p>
          <a:p>
            <a:endParaRPr lang="en-US" dirty="0"/>
          </a:p>
        </p:txBody>
      </p:sp>
      <p:sp>
        <p:nvSpPr>
          <p:cNvPr id="5" name="Slide Number Placeholder 4"/>
          <p:cNvSpPr>
            <a:spLocks noGrp="1"/>
          </p:cNvSpPr>
          <p:nvPr>
            <p:ph type="sldNum" sz="quarter" idx="12"/>
          </p:nvPr>
        </p:nvSpPr>
        <p:spPr/>
        <p:txBody>
          <a:bodyPr/>
          <a:lstStyle/>
          <a:p>
            <a:fld id="{31101945-5122-8E4B-B84C-17E6947C45C0}" type="slidenum">
              <a:rPr lang="en-US" smtClean="0"/>
              <a:t>10</a:t>
            </a:fld>
            <a:endParaRPr lang="en-US"/>
          </a:p>
        </p:txBody>
      </p:sp>
    </p:spTree>
    <p:extLst>
      <p:ext uri="{BB962C8B-B14F-4D97-AF65-F5344CB8AC3E}">
        <p14:creationId xmlns:p14="http://schemas.microsoft.com/office/powerpoint/2010/main" val="51070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Abstract</a:t>
            </a:r>
            <a:endParaRPr lang="en-US" sz="3600" dirty="0"/>
          </a:p>
        </p:txBody>
      </p:sp>
      <p:sp>
        <p:nvSpPr>
          <p:cNvPr id="3" name="Content Placeholder 2"/>
          <p:cNvSpPr>
            <a:spLocks noGrp="1"/>
          </p:cNvSpPr>
          <p:nvPr>
            <p:ph idx="1"/>
          </p:nvPr>
        </p:nvSpPr>
        <p:spPr/>
        <p:txBody>
          <a:bodyPr>
            <a:normAutofit fontScale="77500" lnSpcReduction="20000"/>
          </a:bodyPr>
          <a:lstStyle/>
          <a:p>
            <a:pPr marL="0" indent="0" algn="ctr">
              <a:buNone/>
            </a:pPr>
            <a:r>
              <a:rPr lang="en-US" sz="2000" b="1" dirty="0">
                <a:latin typeface="Arial"/>
                <a:ea typeface="ＭＳ 明朝"/>
                <a:cs typeface="Times New Roman"/>
              </a:rPr>
              <a:t>Intentional Engagement of Community Partners in ECSE Teacher Preparation: The Impact on Teacher Candidates and EC Community</a:t>
            </a:r>
          </a:p>
          <a:p>
            <a:pPr marL="0" indent="0" algn="ctr">
              <a:buNone/>
            </a:pPr>
            <a:endParaRPr lang="en-US" sz="2000" dirty="0" smtClean="0"/>
          </a:p>
          <a:p>
            <a:pPr>
              <a:spcAft>
                <a:spcPts val="600"/>
              </a:spcAft>
            </a:pPr>
            <a:r>
              <a:rPr lang="en-US" sz="2000" dirty="0" smtClean="0"/>
              <a:t>This presentation </a:t>
            </a:r>
            <a:r>
              <a:rPr lang="en-US" sz="2000" dirty="0"/>
              <a:t>s</a:t>
            </a:r>
            <a:r>
              <a:rPr lang="en-US" sz="2000" dirty="0" smtClean="0"/>
              <a:t>hares findings of a qualitative study examining how </a:t>
            </a:r>
            <a:r>
              <a:rPr lang="en-US" sz="2000" dirty="0" smtClean="0">
                <a:ea typeface="ＭＳ 明朝"/>
                <a:cs typeface="Times New Roman"/>
              </a:rPr>
              <a:t>intentional engagement of community partners in the Early Childhood Special Education Assistive Technology </a:t>
            </a:r>
            <a:r>
              <a:rPr lang="en-US" sz="2000" dirty="0" smtClean="0">
                <a:ea typeface="ＭＳ 明朝"/>
                <a:cs typeface="Times New Roman"/>
                <a:hlinkClick r:id="rId2"/>
              </a:rPr>
              <a:t>(EC-SEAT) Project </a:t>
            </a:r>
            <a:r>
              <a:rPr lang="en-US" sz="2000" dirty="0" smtClean="0">
                <a:ea typeface="ＭＳ 明朝"/>
                <a:cs typeface="Times New Roman"/>
              </a:rPr>
              <a:t>impacts Early Childhood Special Education (ECSE) teacher candidates and early childhood (EC) community of practitioners.</a:t>
            </a:r>
          </a:p>
          <a:p>
            <a:pPr>
              <a:spcAft>
                <a:spcPts val="600"/>
              </a:spcAft>
            </a:pPr>
            <a:r>
              <a:rPr lang="en-US" sz="2000" dirty="0" smtClean="0">
                <a:ea typeface="ＭＳ 明朝"/>
                <a:cs typeface="Times New Roman"/>
              </a:rPr>
              <a:t>Three types of data (i.e., project </a:t>
            </a:r>
            <a:r>
              <a:rPr lang="en-US" sz="2000" dirty="0">
                <a:ea typeface="ＭＳ 明朝"/>
                <a:cs typeface="Times New Roman"/>
              </a:rPr>
              <a:t>materials, student artifacts, and stakeholder </a:t>
            </a:r>
            <a:r>
              <a:rPr lang="en-US" sz="2000" dirty="0" smtClean="0">
                <a:ea typeface="ＭＳ 明朝"/>
                <a:cs typeface="Times New Roman"/>
              </a:rPr>
              <a:t>feedback) collected </a:t>
            </a:r>
            <a:r>
              <a:rPr lang="en-US" sz="2000" dirty="0">
                <a:ea typeface="ＭＳ 明朝"/>
                <a:cs typeface="Times New Roman"/>
              </a:rPr>
              <a:t>during the first </a:t>
            </a:r>
            <a:r>
              <a:rPr lang="en-US" sz="2000" dirty="0" smtClean="0">
                <a:ea typeface="ＭＳ 明朝"/>
                <a:cs typeface="Times New Roman"/>
              </a:rPr>
              <a:t>three </a:t>
            </a:r>
            <a:r>
              <a:rPr lang="en-US" sz="2000" dirty="0">
                <a:ea typeface="ＭＳ 明朝"/>
                <a:cs typeface="Times New Roman"/>
              </a:rPr>
              <a:t>years of the </a:t>
            </a:r>
            <a:r>
              <a:rPr lang="en-US" sz="2000" dirty="0" smtClean="0">
                <a:ea typeface="ＭＳ 明朝"/>
                <a:cs typeface="Times New Roman"/>
              </a:rPr>
              <a:t>project were analyzed.</a:t>
            </a:r>
          </a:p>
          <a:p>
            <a:pPr>
              <a:spcAft>
                <a:spcPts val="600"/>
              </a:spcAft>
            </a:pPr>
            <a:r>
              <a:rPr lang="en-US" sz="2000" dirty="0" smtClean="0">
                <a:ea typeface="ＭＳ 明朝"/>
                <a:cs typeface="Times New Roman"/>
              </a:rPr>
              <a:t>Preliminary data analysis showed: (1) </a:t>
            </a:r>
            <a:r>
              <a:rPr lang="en-US" sz="2000" dirty="0" smtClean="0"/>
              <a:t>evidence </a:t>
            </a:r>
            <a:r>
              <a:rPr lang="en-US" sz="2000" dirty="0"/>
              <a:t>of community </a:t>
            </a:r>
            <a:r>
              <a:rPr lang="en-US" sz="2000" dirty="0" smtClean="0"/>
              <a:t>collaboration manifested </a:t>
            </a:r>
            <a:r>
              <a:rPr lang="en-US" sz="2000" dirty="0"/>
              <a:t>in three points in time: recruitment, </a:t>
            </a:r>
            <a:r>
              <a:rPr lang="en-US" sz="2000" dirty="0" smtClean="0"/>
              <a:t>preparation </a:t>
            </a:r>
            <a:r>
              <a:rPr lang="en-US" sz="2000" dirty="0"/>
              <a:t>and </a:t>
            </a:r>
            <a:r>
              <a:rPr lang="en-US" sz="2000" dirty="0" smtClean="0"/>
              <a:t>retention; and (2) intentional </a:t>
            </a:r>
            <a:r>
              <a:rPr lang="en-US" sz="2000" dirty="0"/>
              <a:t>community collaboration happened in dynamic </a:t>
            </a:r>
            <a:r>
              <a:rPr lang="en-US" sz="2000" dirty="0" smtClean="0"/>
              <a:t>ways.</a:t>
            </a:r>
          </a:p>
          <a:p>
            <a:pPr>
              <a:spcAft>
                <a:spcPts val="600"/>
              </a:spcAft>
            </a:pPr>
            <a:r>
              <a:rPr lang="en-US" sz="2000" dirty="0" smtClean="0"/>
              <a:t>Impacts on project scholars and community</a:t>
            </a:r>
            <a:r>
              <a:rPr lang="en-US" sz="2000" dirty="0"/>
              <a:t> </a:t>
            </a:r>
            <a:r>
              <a:rPr lang="en-US" sz="2000" dirty="0" smtClean="0"/>
              <a:t>included: (1) increased capacity of project scholars </a:t>
            </a:r>
            <a:r>
              <a:rPr lang="en-US" sz="2000" dirty="0"/>
              <a:t>to </a:t>
            </a:r>
            <a:r>
              <a:rPr lang="en-US" sz="2000" dirty="0" smtClean="0"/>
              <a:t>identify community resources, </a:t>
            </a:r>
            <a:r>
              <a:rPr lang="en-US" sz="2000" dirty="0"/>
              <a:t>to navigate complex ECE systems, and to grow as community </a:t>
            </a:r>
            <a:r>
              <a:rPr lang="en-US" sz="2000" dirty="0" smtClean="0"/>
              <a:t>leaders; and (2)</a:t>
            </a:r>
            <a:r>
              <a:rPr lang="en-US" sz="2000" dirty="0"/>
              <a:t> m</a:t>
            </a:r>
            <a:r>
              <a:rPr lang="en-US" sz="2000" dirty="0" smtClean="0"/>
              <a:t>utually </a:t>
            </a:r>
            <a:r>
              <a:rPr lang="en-US" sz="2000" dirty="0"/>
              <a:t>beneficial relationships with community </a:t>
            </a:r>
            <a:r>
              <a:rPr lang="en-US" sz="2000" dirty="0" smtClean="0"/>
              <a:t>partners.</a:t>
            </a:r>
          </a:p>
          <a:p>
            <a:endParaRPr lang="en-US" sz="2000" dirty="0"/>
          </a:p>
          <a:p>
            <a:endParaRPr lang="en-US" sz="2000" dirty="0" smtClean="0">
              <a:ea typeface="ＭＳ 明朝"/>
              <a:cs typeface="Times New Roman"/>
            </a:endParaRPr>
          </a:p>
          <a:p>
            <a:endParaRPr lang="en-US" sz="2000" dirty="0" smtClean="0">
              <a:ea typeface="ＭＳ 明朝"/>
              <a:cs typeface="Times New Roman"/>
            </a:endParaRPr>
          </a:p>
          <a:p>
            <a:endParaRPr lang="en-US" dirty="0"/>
          </a:p>
          <a:p>
            <a:endParaRPr lang="en-US" sz="2000" dirty="0" smtClean="0">
              <a:ea typeface="ＭＳ 明朝"/>
              <a:cs typeface="Times New Roman"/>
            </a:endParaRPr>
          </a:p>
        </p:txBody>
      </p:sp>
      <p:sp>
        <p:nvSpPr>
          <p:cNvPr id="5" name="Slide Number Placeholder 4"/>
          <p:cNvSpPr>
            <a:spLocks noGrp="1"/>
          </p:cNvSpPr>
          <p:nvPr>
            <p:ph type="sldNum" sz="quarter" idx="12"/>
          </p:nvPr>
        </p:nvSpPr>
        <p:spPr/>
        <p:txBody>
          <a:bodyPr/>
          <a:lstStyle/>
          <a:p>
            <a:fld id="{C1102E71-379A-C743-98A8-2F7275AFC168}" type="slidenum">
              <a:rPr lang="en-US" smtClean="0"/>
              <a:t>2</a:t>
            </a:fld>
            <a:endParaRPr lang="en-US" dirty="0"/>
          </a:p>
        </p:txBody>
      </p:sp>
    </p:spTree>
    <p:extLst>
      <p:ext uri="{BB962C8B-B14F-4D97-AF65-F5344CB8AC3E}">
        <p14:creationId xmlns:p14="http://schemas.microsoft.com/office/powerpoint/2010/main" val="2122038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9719"/>
            <a:ext cx="8229600" cy="1143000"/>
          </a:xfrm>
        </p:spPr>
        <p:txBody>
          <a:bodyPr>
            <a:normAutofit/>
          </a:bodyPr>
          <a:lstStyle/>
          <a:p>
            <a:r>
              <a:rPr lang="en-US" sz="3600" dirty="0" smtClean="0"/>
              <a:t>Poster Overview</a:t>
            </a:r>
            <a:endParaRPr lang="en-US" sz="3600" dirty="0"/>
          </a:p>
        </p:txBody>
      </p:sp>
      <p:sp>
        <p:nvSpPr>
          <p:cNvPr id="3" name="Content Placeholder 2"/>
          <p:cNvSpPr>
            <a:spLocks noGrp="1"/>
          </p:cNvSpPr>
          <p:nvPr>
            <p:ph sz="half" idx="1"/>
          </p:nvPr>
        </p:nvSpPr>
        <p:spPr>
          <a:xfrm>
            <a:off x="457200" y="1790694"/>
            <a:ext cx="4038600" cy="4525963"/>
          </a:xfrm>
        </p:spPr>
        <p:txBody>
          <a:bodyPr>
            <a:normAutofit/>
          </a:bodyPr>
          <a:lstStyle/>
          <a:p>
            <a:r>
              <a:rPr lang="en-US" sz="2400" b="1" dirty="0" smtClean="0"/>
              <a:t>Objectives</a:t>
            </a:r>
            <a:r>
              <a:rPr lang="en-US" sz="2400" dirty="0" smtClean="0"/>
              <a:t>:</a:t>
            </a:r>
          </a:p>
          <a:p>
            <a:pPr marL="400050" lvl="1" indent="0">
              <a:buNone/>
            </a:pPr>
            <a:r>
              <a:rPr lang="en-US" sz="1600" dirty="0" smtClean="0"/>
              <a:t>To examine the impact of intentional community collaboration on project scholars and EC community</a:t>
            </a:r>
          </a:p>
          <a:p>
            <a:r>
              <a:rPr lang="en-US" sz="2400" b="1" dirty="0" smtClean="0"/>
              <a:t>Literature Review </a:t>
            </a:r>
            <a:r>
              <a:rPr lang="en-US" sz="1600" dirty="0" smtClean="0"/>
              <a:t>(Slide 4)</a:t>
            </a:r>
          </a:p>
          <a:p>
            <a:r>
              <a:rPr lang="en-US" sz="2400" b="1" dirty="0" smtClean="0"/>
              <a:t>Methods </a:t>
            </a:r>
            <a:r>
              <a:rPr lang="en-US" sz="1600" dirty="0" smtClean="0"/>
              <a:t>(Slide 5-6)</a:t>
            </a:r>
          </a:p>
          <a:p>
            <a:pPr marL="400050" lvl="2" indent="0">
              <a:buNone/>
            </a:pPr>
            <a:r>
              <a:rPr lang="en-US" sz="1700" dirty="0" smtClean="0">
                <a:solidFill>
                  <a:srgbClr val="000000"/>
                </a:solidFill>
              </a:rPr>
              <a:t>Document analysis</a:t>
            </a:r>
          </a:p>
          <a:p>
            <a:pPr marL="400050" lvl="2" indent="0">
              <a:buNone/>
            </a:pPr>
            <a:r>
              <a:rPr lang="en-US" sz="1700" dirty="0" smtClean="0">
                <a:solidFill>
                  <a:srgbClr val="000000"/>
                </a:solidFill>
              </a:rPr>
              <a:t>Thematic </a:t>
            </a:r>
            <a:r>
              <a:rPr lang="en-US" sz="1700" dirty="0">
                <a:solidFill>
                  <a:srgbClr val="000000"/>
                </a:solidFill>
              </a:rPr>
              <a:t>Analysis of Qualitative Data </a:t>
            </a:r>
          </a:p>
          <a:p>
            <a:r>
              <a:rPr lang="en-US" sz="2400" b="1" dirty="0" smtClean="0"/>
              <a:t>Findings</a:t>
            </a:r>
            <a:r>
              <a:rPr lang="en-US" sz="2400" dirty="0" smtClean="0"/>
              <a:t> </a:t>
            </a:r>
            <a:r>
              <a:rPr lang="en-US" sz="1600" dirty="0" smtClean="0"/>
              <a:t>(Slides </a:t>
            </a:r>
            <a:r>
              <a:rPr lang="en-US" sz="1600" dirty="0"/>
              <a:t>7</a:t>
            </a:r>
            <a:r>
              <a:rPr lang="en-US" sz="1600" dirty="0" smtClean="0"/>
              <a:t>-8)</a:t>
            </a:r>
          </a:p>
          <a:p>
            <a:r>
              <a:rPr lang="en-US" sz="2400" b="1" dirty="0" smtClean="0"/>
              <a:t>Conclusions </a:t>
            </a:r>
            <a:r>
              <a:rPr lang="en-US" sz="1600" dirty="0" smtClean="0"/>
              <a:t>(Slide </a:t>
            </a:r>
            <a:r>
              <a:rPr lang="en-US" sz="1600" dirty="0"/>
              <a:t>9</a:t>
            </a:r>
            <a:r>
              <a:rPr lang="en-US" sz="1600" dirty="0" smtClean="0"/>
              <a:t>)</a:t>
            </a:r>
          </a:p>
          <a:p>
            <a:r>
              <a:rPr lang="en-US" sz="2400" b="1" dirty="0" smtClean="0"/>
              <a:t>References </a:t>
            </a:r>
            <a:r>
              <a:rPr lang="en-US" sz="1600" dirty="0" smtClean="0"/>
              <a:t>(Slide 10)</a:t>
            </a:r>
          </a:p>
          <a:p>
            <a:pPr marL="0" indent="0">
              <a:buNone/>
            </a:pPr>
            <a:endParaRPr lang="en-US" dirty="0"/>
          </a:p>
        </p:txBody>
      </p:sp>
      <p:sp>
        <p:nvSpPr>
          <p:cNvPr id="4" name="Content Placeholder 3"/>
          <p:cNvSpPr>
            <a:spLocks noGrp="1"/>
          </p:cNvSpPr>
          <p:nvPr>
            <p:ph sz="half" idx="2"/>
          </p:nvPr>
        </p:nvSpPr>
        <p:spPr>
          <a:xfrm>
            <a:off x="4648200" y="1790694"/>
            <a:ext cx="4038600" cy="4525963"/>
          </a:xfrm>
        </p:spPr>
        <p:txBody>
          <a:bodyPr>
            <a:normAutofit/>
          </a:bodyPr>
          <a:lstStyle/>
          <a:p>
            <a:r>
              <a:rPr lang="en-US" sz="2400" b="1" dirty="0"/>
              <a:t>Supplemental Materials</a:t>
            </a:r>
          </a:p>
          <a:p>
            <a:pPr marL="971550" lvl="1" indent="-514350">
              <a:buFont typeface="+mj-lt"/>
              <a:buAutoNum type="romanUcPeriod"/>
            </a:pPr>
            <a:r>
              <a:rPr lang="en-US" sz="2000" dirty="0" smtClean="0"/>
              <a:t>EC-SEAT and Community Collaboration Overview  </a:t>
            </a:r>
            <a:r>
              <a:rPr lang="en-US" sz="1800" dirty="0" smtClean="0"/>
              <a:t>(1 slide </a:t>
            </a:r>
            <a:r>
              <a:rPr lang="en-US" sz="1800" dirty="0"/>
              <a:t>P</a:t>
            </a:r>
            <a:r>
              <a:rPr lang="en-US" sz="1800" dirty="0" smtClean="0"/>
              <a:t>owerPoint)</a:t>
            </a:r>
          </a:p>
          <a:p>
            <a:pPr marL="971550" lvl="1" indent="-514350">
              <a:buFont typeface="+mj-lt"/>
              <a:buAutoNum type="romanUcPeriod"/>
            </a:pPr>
            <a:r>
              <a:rPr lang="en-US" sz="2000" dirty="0" smtClean="0"/>
              <a:t>Evidence from qualitative data </a:t>
            </a:r>
            <a:r>
              <a:rPr lang="en-US" sz="1800" dirty="0" smtClean="0"/>
              <a:t>(5-page Word document: selected excerpts)</a:t>
            </a:r>
          </a:p>
        </p:txBody>
      </p:sp>
      <p:sp>
        <p:nvSpPr>
          <p:cNvPr id="6" name="Slide Number Placeholder 5"/>
          <p:cNvSpPr>
            <a:spLocks noGrp="1"/>
          </p:cNvSpPr>
          <p:nvPr>
            <p:ph type="sldNum" sz="quarter" idx="12"/>
          </p:nvPr>
        </p:nvSpPr>
        <p:spPr/>
        <p:txBody>
          <a:bodyPr/>
          <a:lstStyle/>
          <a:p>
            <a:fld id="{9CBC858F-DDCA-324B-9CF8-4038A8408344}" type="slidenum">
              <a:rPr lang="en-US" smtClean="0"/>
              <a:t>3</a:t>
            </a:fld>
            <a:endParaRPr lang="en-US"/>
          </a:p>
        </p:txBody>
      </p:sp>
    </p:spTree>
    <p:extLst>
      <p:ext uri="{BB962C8B-B14F-4D97-AF65-F5344CB8AC3E}">
        <p14:creationId xmlns:p14="http://schemas.microsoft.com/office/powerpoint/2010/main" val="1296261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7608"/>
            <a:ext cx="8229600" cy="1143000"/>
          </a:xfrm>
        </p:spPr>
        <p:txBody>
          <a:bodyPr/>
          <a:lstStyle/>
          <a:p>
            <a:r>
              <a:rPr lang="en-US" dirty="0" smtClean="0"/>
              <a:t>Literature Review</a:t>
            </a:r>
            <a:endParaRPr lang="en-US" dirty="0"/>
          </a:p>
        </p:txBody>
      </p:sp>
      <p:sp>
        <p:nvSpPr>
          <p:cNvPr id="3" name="Content Placeholder 2"/>
          <p:cNvSpPr>
            <a:spLocks noGrp="1"/>
          </p:cNvSpPr>
          <p:nvPr>
            <p:ph idx="1"/>
          </p:nvPr>
        </p:nvSpPr>
        <p:spPr>
          <a:xfrm>
            <a:off x="457200" y="1721272"/>
            <a:ext cx="8229600" cy="4152478"/>
          </a:xfrm>
        </p:spPr>
        <p:txBody>
          <a:bodyPr>
            <a:normAutofit lnSpcReduction="10000"/>
          </a:bodyPr>
          <a:lstStyle/>
          <a:p>
            <a:pPr>
              <a:spcAft>
                <a:spcPts val="600"/>
              </a:spcAft>
            </a:pPr>
            <a:r>
              <a:rPr lang="en-US" sz="1800" dirty="0"/>
              <a:t>Professionals working one-on-one, in classrooms, and in state-level agencies require successful partnerships to “ensure continuity in children’s early care and education,” and to achieve common goals (</a:t>
            </a:r>
            <a:r>
              <a:rPr lang="en-US" sz="1800" dirty="0" err="1"/>
              <a:t>Chien</a:t>
            </a:r>
            <a:r>
              <a:rPr lang="en-US" sz="1800" dirty="0"/>
              <a:t> </a:t>
            </a:r>
            <a:r>
              <a:rPr lang="en-US" sz="1800" dirty="0" smtClean="0"/>
              <a:t>et </a:t>
            </a:r>
            <a:r>
              <a:rPr lang="en-US" sz="1800" dirty="0"/>
              <a:t>al., 2013, p. 4). </a:t>
            </a:r>
            <a:endParaRPr lang="en-US" sz="1800" dirty="0" smtClean="0"/>
          </a:p>
          <a:p>
            <a:pPr lvl="0">
              <a:spcAft>
                <a:spcPts val="600"/>
              </a:spcAft>
            </a:pPr>
            <a:r>
              <a:rPr lang="en-US" sz="1800" dirty="0" smtClean="0"/>
              <a:t>“</a:t>
            </a:r>
            <a:r>
              <a:rPr lang="en-US" sz="1800" dirty="0"/>
              <a:t>To meet both children’s developmental needs and parents’ workforce needs, government leaders and policymakers have expressed support for partnerships at the point of service delivery to build more seamless systems of care and promote quality across settings” (Del Grosso </a:t>
            </a:r>
            <a:r>
              <a:rPr lang="en-US" sz="1800" dirty="0" smtClean="0"/>
              <a:t>et al., </a:t>
            </a:r>
            <a:r>
              <a:rPr lang="en-US" sz="1800" dirty="0"/>
              <a:t>2014, p. iii). </a:t>
            </a:r>
            <a:endParaRPr lang="en-US" sz="1800" dirty="0" smtClean="0"/>
          </a:p>
          <a:p>
            <a:pPr lvl="0">
              <a:spcAft>
                <a:spcPts val="600"/>
              </a:spcAft>
            </a:pPr>
            <a:r>
              <a:rPr lang="en-US" sz="1800" dirty="0" smtClean="0"/>
              <a:t>Ten key </a:t>
            </a:r>
            <a:r>
              <a:rPr lang="en-US" sz="1600" dirty="0"/>
              <a:t>components</a:t>
            </a:r>
            <a:r>
              <a:rPr lang="en-US" sz="1800" dirty="0"/>
              <a:t> </a:t>
            </a:r>
            <a:r>
              <a:rPr lang="en-US" sz="1800" dirty="0" smtClean="0"/>
              <a:t>of collaborative processes are: </a:t>
            </a:r>
            <a:r>
              <a:rPr lang="en-US" sz="1800" dirty="0"/>
              <a:t>norms, inclusion, authenticity, equality, problem focus, support, identification, facilitation and generative purpose (</a:t>
            </a:r>
            <a:r>
              <a:rPr lang="en-US" sz="1800" dirty="0" err="1"/>
              <a:t>Chien</a:t>
            </a:r>
            <a:r>
              <a:rPr lang="en-US" sz="1800" dirty="0"/>
              <a:t> </a:t>
            </a:r>
            <a:r>
              <a:rPr lang="en-US" sz="1800" dirty="0" smtClean="0"/>
              <a:t>et al., 2013, p</a:t>
            </a:r>
            <a:r>
              <a:rPr lang="en-US" sz="1800" dirty="0"/>
              <a:t>. 11). </a:t>
            </a:r>
          </a:p>
          <a:p>
            <a:pPr lvl="0">
              <a:spcAft>
                <a:spcPts val="600"/>
              </a:spcAft>
            </a:pPr>
            <a:r>
              <a:rPr lang="en-US" sz="1800" dirty="0" smtClean="0"/>
              <a:t>Four </a:t>
            </a:r>
            <a:r>
              <a:rPr lang="en-US" sz="1800" dirty="0"/>
              <a:t>components for building communities supporting mutual learning in higher education: “a nurturing environment, story sharing, reflective practice, and open dialogue,” (Bernheimer &amp;</a:t>
            </a:r>
            <a:r>
              <a:rPr lang="en-US" sz="1800" dirty="0" smtClean="0"/>
              <a:t> Jones, 2013, p</a:t>
            </a:r>
            <a:r>
              <a:rPr lang="en-US" sz="1800" dirty="0"/>
              <a:t>. 63). </a:t>
            </a:r>
          </a:p>
        </p:txBody>
      </p:sp>
      <p:sp>
        <p:nvSpPr>
          <p:cNvPr id="4" name="Slide Number Placeholder 3"/>
          <p:cNvSpPr>
            <a:spLocks noGrp="1"/>
          </p:cNvSpPr>
          <p:nvPr>
            <p:ph type="sldNum" sz="quarter" idx="12"/>
          </p:nvPr>
        </p:nvSpPr>
        <p:spPr/>
        <p:txBody>
          <a:bodyPr/>
          <a:lstStyle/>
          <a:p>
            <a:fld id="{31101945-5122-8E4B-B84C-17E6947C45C0}" type="slidenum">
              <a:rPr lang="en-US" smtClean="0"/>
              <a:t>4</a:t>
            </a:fld>
            <a:endParaRPr lang="en-US"/>
          </a:p>
        </p:txBody>
      </p:sp>
    </p:spTree>
    <p:extLst>
      <p:ext uri="{BB962C8B-B14F-4D97-AF65-F5344CB8AC3E}">
        <p14:creationId xmlns:p14="http://schemas.microsoft.com/office/powerpoint/2010/main" val="171221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4103"/>
            <a:ext cx="8229600" cy="1143000"/>
          </a:xfrm>
        </p:spPr>
        <p:txBody>
          <a:bodyPr/>
          <a:lstStyle/>
          <a:p>
            <a:r>
              <a:rPr lang="en-US" dirty="0" smtClean="0"/>
              <a:t>Methods </a:t>
            </a:r>
            <a:endParaRPr lang="en-US" dirty="0"/>
          </a:p>
        </p:txBody>
      </p:sp>
      <p:sp>
        <p:nvSpPr>
          <p:cNvPr id="3" name="Content Placeholder 2"/>
          <p:cNvSpPr>
            <a:spLocks noGrp="1"/>
          </p:cNvSpPr>
          <p:nvPr>
            <p:ph idx="1"/>
          </p:nvPr>
        </p:nvSpPr>
        <p:spPr>
          <a:xfrm>
            <a:off x="457200" y="1827103"/>
            <a:ext cx="8229600" cy="4299061"/>
          </a:xfrm>
        </p:spPr>
        <p:txBody>
          <a:bodyPr>
            <a:normAutofit fontScale="85000" lnSpcReduction="20000"/>
          </a:bodyPr>
          <a:lstStyle/>
          <a:p>
            <a:pPr marL="0" indent="0">
              <a:buNone/>
            </a:pPr>
            <a:r>
              <a:rPr lang="en-US" sz="2400" dirty="0" smtClean="0"/>
              <a:t>Research Question: </a:t>
            </a:r>
          </a:p>
          <a:p>
            <a:pPr marL="0" indent="0">
              <a:buNone/>
            </a:pPr>
            <a:r>
              <a:rPr lang="en-US" sz="2400" dirty="0" smtClean="0"/>
              <a:t>How has the intentional engagement of community partners in the EC-SEAT Project impacted our scholars and the ECE community?</a:t>
            </a:r>
          </a:p>
          <a:p>
            <a:pPr marL="0" indent="0">
              <a:buNone/>
            </a:pPr>
            <a:endParaRPr lang="en-US" sz="1400" dirty="0" smtClean="0"/>
          </a:p>
          <a:p>
            <a:pPr marL="635000" lvl="2" indent="-234950"/>
            <a:r>
              <a:rPr lang="en-US" sz="2000" b="1" dirty="0" smtClean="0"/>
              <a:t>Setting</a:t>
            </a:r>
          </a:p>
          <a:p>
            <a:pPr marL="1092200" lvl="3" indent="-234950"/>
            <a:r>
              <a:rPr lang="en-US" sz="1600" dirty="0" smtClean="0"/>
              <a:t>University of New Hampshire Department of Education and field sites</a:t>
            </a:r>
          </a:p>
          <a:p>
            <a:pPr marL="857250" lvl="3" indent="0">
              <a:buNone/>
            </a:pPr>
            <a:endParaRPr lang="en-US" sz="1600" dirty="0" smtClean="0"/>
          </a:p>
          <a:p>
            <a:pPr marL="685800" lvl="2" indent="-285750"/>
            <a:r>
              <a:rPr lang="en-US" sz="2000" b="1" dirty="0" smtClean="0"/>
              <a:t>Participants</a:t>
            </a:r>
          </a:p>
          <a:p>
            <a:pPr marL="1143000" lvl="3" indent="-285750"/>
            <a:r>
              <a:rPr lang="en-US" sz="1600" dirty="0" smtClean="0"/>
              <a:t>Project scholars, community partners, and project faculty/staff</a:t>
            </a:r>
          </a:p>
          <a:p>
            <a:pPr marL="857250" lvl="3" indent="0">
              <a:buNone/>
            </a:pPr>
            <a:endParaRPr lang="en-US" sz="1600" dirty="0" smtClean="0"/>
          </a:p>
          <a:p>
            <a:pPr marL="635000" lvl="2" indent="-234950"/>
            <a:r>
              <a:rPr lang="en-US" sz="2000" b="1" dirty="0"/>
              <a:t>Data Collected: EC-SEAT Project Year 1-3 (slides 5-6)</a:t>
            </a:r>
          </a:p>
          <a:p>
            <a:pPr marL="1085850" lvl="3" indent="-280988"/>
            <a:r>
              <a:rPr lang="en-US" sz="1800" dirty="0">
                <a:solidFill>
                  <a:srgbClr val="000000"/>
                </a:solidFill>
              </a:rPr>
              <a:t>Project materials (Project Website, Recruitment materials, Mentorship Materials, Evaluation Plan, Assistive Technology Tip sheets, Project Blog)</a:t>
            </a:r>
          </a:p>
          <a:p>
            <a:pPr marL="1085850" lvl="3" indent="-280988"/>
            <a:r>
              <a:rPr lang="en-US" sz="1800" dirty="0">
                <a:solidFill>
                  <a:srgbClr val="000000"/>
                </a:solidFill>
              </a:rPr>
              <a:t>Student artifacts (Course assignments done in community context, professional development workshops to EC community, blogs created by scholars, and EC community practitioners)</a:t>
            </a:r>
          </a:p>
          <a:p>
            <a:pPr marL="1085850" lvl="3" indent="-280988"/>
            <a:r>
              <a:rPr lang="en-US" sz="1800" dirty="0">
                <a:solidFill>
                  <a:srgbClr val="000000"/>
                </a:solidFill>
              </a:rPr>
              <a:t>Stakeholder (Faculty, scholars, &amp; program advisory committee [PAC], and community partners) feedback (reflections, reports, &amp; meeting notes)</a:t>
            </a:r>
            <a:endParaRPr lang="en-US" dirty="0">
              <a:solidFill>
                <a:srgbClr val="000000"/>
              </a:solidFill>
            </a:endParaRPr>
          </a:p>
          <a:p>
            <a:pPr marL="914400" lvl="2" indent="0">
              <a:buNone/>
            </a:pPr>
            <a:endParaRPr lang="en-US" dirty="0" smtClean="0"/>
          </a:p>
        </p:txBody>
      </p:sp>
      <p:sp>
        <p:nvSpPr>
          <p:cNvPr id="5" name="Slide Number Placeholder 4"/>
          <p:cNvSpPr>
            <a:spLocks noGrp="1"/>
          </p:cNvSpPr>
          <p:nvPr>
            <p:ph type="sldNum" sz="quarter" idx="12"/>
          </p:nvPr>
        </p:nvSpPr>
        <p:spPr/>
        <p:txBody>
          <a:bodyPr/>
          <a:lstStyle/>
          <a:p>
            <a:fld id="{31101945-5122-8E4B-B84C-17E6947C45C0}" type="slidenum">
              <a:rPr lang="en-US" smtClean="0"/>
              <a:t>5</a:t>
            </a:fld>
            <a:endParaRPr lang="en-US"/>
          </a:p>
        </p:txBody>
      </p:sp>
    </p:spTree>
    <p:extLst>
      <p:ext uri="{BB962C8B-B14F-4D97-AF65-F5344CB8AC3E}">
        <p14:creationId xmlns:p14="http://schemas.microsoft.com/office/powerpoint/2010/main" val="3272144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6054"/>
            <a:ext cx="8229600" cy="1143000"/>
          </a:xfrm>
        </p:spPr>
        <p:txBody>
          <a:bodyPr/>
          <a:lstStyle/>
          <a:p>
            <a:r>
              <a:rPr lang="en-US" dirty="0" smtClean="0"/>
              <a:t>Methods </a:t>
            </a:r>
            <a:r>
              <a:rPr lang="en-US" sz="2400" dirty="0" smtClean="0"/>
              <a:t>(Cont.) </a:t>
            </a:r>
            <a:endParaRPr lang="en-US" sz="2400" dirty="0"/>
          </a:p>
        </p:txBody>
      </p:sp>
      <p:sp>
        <p:nvSpPr>
          <p:cNvPr id="3" name="Content Placeholder 2"/>
          <p:cNvSpPr>
            <a:spLocks noGrp="1"/>
          </p:cNvSpPr>
          <p:nvPr>
            <p:ph idx="1"/>
          </p:nvPr>
        </p:nvSpPr>
        <p:spPr>
          <a:xfrm>
            <a:off x="457200" y="1959054"/>
            <a:ext cx="8229600" cy="3837200"/>
          </a:xfrm>
        </p:spPr>
        <p:txBody>
          <a:bodyPr>
            <a:normAutofit/>
          </a:bodyPr>
          <a:lstStyle/>
          <a:p>
            <a:pPr marL="457200" lvl="1" indent="0">
              <a:buNone/>
            </a:pPr>
            <a:r>
              <a:rPr lang="en-US" sz="2400" dirty="0">
                <a:solidFill>
                  <a:srgbClr val="000000"/>
                </a:solidFill>
              </a:rPr>
              <a:t>Process of Data Collection and Analysis</a:t>
            </a:r>
          </a:p>
          <a:p>
            <a:pPr marL="1085850" lvl="3" indent="-280988"/>
            <a:r>
              <a:rPr lang="en-US" sz="1900" dirty="0" smtClean="0">
                <a:ea typeface="ＭＳ 明朝"/>
                <a:cs typeface="Times New Roman"/>
              </a:rPr>
              <a:t>Preliminary observations </a:t>
            </a:r>
          </a:p>
          <a:p>
            <a:pPr marL="1481138" lvl="4" indent="-285750">
              <a:buFont typeface="Wingdings" charset="2"/>
              <a:buChar char="Ø"/>
            </a:pPr>
            <a:r>
              <a:rPr lang="en-US" sz="1500" dirty="0" smtClean="0"/>
              <a:t>Evidence </a:t>
            </a:r>
            <a:r>
              <a:rPr lang="en-US" sz="1500" dirty="0"/>
              <a:t>of community collaboration </a:t>
            </a:r>
            <a:r>
              <a:rPr lang="en-US" sz="1500" dirty="0" smtClean="0"/>
              <a:t>manifested </a:t>
            </a:r>
            <a:r>
              <a:rPr lang="en-US" sz="1500" dirty="0"/>
              <a:t>in three points in </a:t>
            </a:r>
            <a:r>
              <a:rPr lang="en-US" sz="1500" dirty="0" smtClean="0"/>
              <a:t>time (i.e., recruitment</a:t>
            </a:r>
            <a:r>
              <a:rPr lang="en-US" sz="1500" dirty="0"/>
              <a:t>, </a:t>
            </a:r>
            <a:r>
              <a:rPr lang="en-US" sz="1500" dirty="0" smtClean="0"/>
              <a:t>preparation, </a:t>
            </a:r>
            <a:r>
              <a:rPr lang="en-US" sz="1500" dirty="0"/>
              <a:t>and </a:t>
            </a:r>
            <a:r>
              <a:rPr lang="en-US" sz="1500" dirty="0" smtClean="0"/>
              <a:t>retention)</a:t>
            </a:r>
            <a:endParaRPr lang="en-US" sz="1500" dirty="0"/>
          </a:p>
          <a:p>
            <a:pPr marL="1490662" lvl="2" indent="-285750">
              <a:buFont typeface="Wingdings" charset="2"/>
              <a:buChar char="Ø"/>
            </a:pPr>
            <a:r>
              <a:rPr lang="en-US" sz="1500" dirty="0" smtClean="0"/>
              <a:t>Evidence of direct </a:t>
            </a:r>
            <a:r>
              <a:rPr lang="en-US" sz="1500" dirty="0"/>
              <a:t>and indirect </a:t>
            </a:r>
            <a:r>
              <a:rPr lang="en-US" sz="1500" dirty="0" smtClean="0"/>
              <a:t>impact of collaboration </a:t>
            </a:r>
            <a:r>
              <a:rPr lang="en-US" sz="1500" dirty="0"/>
              <a:t>on project scholars and EC </a:t>
            </a:r>
            <a:r>
              <a:rPr lang="en-US" sz="1500" dirty="0" smtClean="0"/>
              <a:t>community across three phases </a:t>
            </a:r>
          </a:p>
          <a:p>
            <a:pPr marL="1085850" lvl="1" indent="-280988"/>
            <a:r>
              <a:rPr lang="en-US" sz="1900" dirty="0" smtClean="0"/>
              <a:t>Data analysis </a:t>
            </a:r>
          </a:p>
          <a:p>
            <a:pPr marL="1490662" lvl="2" indent="-285750">
              <a:buFont typeface="Wingdings" charset="2"/>
              <a:buChar char="Ø"/>
            </a:pPr>
            <a:r>
              <a:rPr lang="en-US" sz="1500" dirty="0" smtClean="0"/>
              <a:t>Identification of </a:t>
            </a:r>
            <a:r>
              <a:rPr lang="en-US" sz="1500" dirty="0"/>
              <a:t>e</a:t>
            </a:r>
            <a:r>
              <a:rPr lang="en-US" sz="1500" dirty="0" smtClean="0"/>
              <a:t>merging themes (individually </a:t>
            </a:r>
            <a:r>
              <a:rPr lang="en-US" sz="1500" dirty="0"/>
              <a:t>and </a:t>
            </a:r>
            <a:r>
              <a:rPr lang="en-US" sz="1500" dirty="0" smtClean="0"/>
              <a:t>collectively)</a:t>
            </a:r>
            <a:endParaRPr lang="en-US" sz="1500" dirty="0"/>
          </a:p>
          <a:p>
            <a:pPr marL="1490662" lvl="2" indent="-285750">
              <a:buFont typeface="Wingdings" charset="2"/>
              <a:buChar char="Ø"/>
            </a:pPr>
            <a:r>
              <a:rPr lang="en-US" sz="1500" dirty="0" smtClean="0"/>
              <a:t>Re-visitation of </a:t>
            </a:r>
            <a:r>
              <a:rPr lang="en-US" sz="1500" dirty="0"/>
              <a:t>e</a:t>
            </a:r>
            <a:r>
              <a:rPr lang="en-US" sz="1500" dirty="0" smtClean="0"/>
              <a:t>vidence and themes from </a:t>
            </a:r>
            <a:r>
              <a:rPr lang="en-US" sz="1500" dirty="0"/>
              <a:t>all stakeholder groups </a:t>
            </a:r>
            <a:r>
              <a:rPr lang="en-US" sz="1500" dirty="0" smtClean="0"/>
              <a:t>for </a:t>
            </a:r>
            <a:r>
              <a:rPr lang="en-US" sz="1500" dirty="0"/>
              <a:t>triangulation and validation </a:t>
            </a:r>
            <a:r>
              <a:rPr lang="en-US" sz="1500" dirty="0" smtClean="0"/>
              <a:t>check.</a:t>
            </a:r>
            <a:endParaRPr lang="en-US" sz="1500" dirty="0"/>
          </a:p>
          <a:p>
            <a:pPr marL="0" indent="0">
              <a:buNone/>
            </a:pPr>
            <a:endParaRPr lang="en-US" dirty="0"/>
          </a:p>
        </p:txBody>
      </p:sp>
      <p:sp>
        <p:nvSpPr>
          <p:cNvPr id="5" name="Slide Number Placeholder 4"/>
          <p:cNvSpPr>
            <a:spLocks noGrp="1"/>
          </p:cNvSpPr>
          <p:nvPr>
            <p:ph type="sldNum" sz="quarter" idx="12"/>
          </p:nvPr>
        </p:nvSpPr>
        <p:spPr/>
        <p:txBody>
          <a:bodyPr/>
          <a:lstStyle/>
          <a:p>
            <a:fld id="{31101945-5122-8E4B-B84C-17E6947C45C0}" type="slidenum">
              <a:rPr lang="en-US" smtClean="0"/>
              <a:t>6</a:t>
            </a:fld>
            <a:endParaRPr lang="en-US"/>
          </a:p>
        </p:txBody>
      </p:sp>
    </p:spTree>
    <p:extLst>
      <p:ext uri="{BB962C8B-B14F-4D97-AF65-F5344CB8AC3E}">
        <p14:creationId xmlns:p14="http://schemas.microsoft.com/office/powerpoint/2010/main" val="3924876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US" sz="1800" b="1" dirty="0" smtClean="0"/>
              <a:t>Community Collaboration </a:t>
            </a:r>
            <a:r>
              <a:rPr lang="en-US" sz="1800" dirty="0" smtClean="0"/>
              <a:t>manifested in three points in time: </a:t>
            </a:r>
            <a:r>
              <a:rPr lang="en-US" sz="1800" b="1" dirty="0" smtClean="0"/>
              <a:t>recruitment, preparation, and retention</a:t>
            </a:r>
            <a:endParaRPr lang="en-US" dirty="0"/>
          </a:p>
        </p:txBody>
      </p:sp>
      <p:sp>
        <p:nvSpPr>
          <p:cNvPr id="22" name="Content Placeholder 21"/>
          <p:cNvSpPr>
            <a:spLocks noGrp="1"/>
          </p:cNvSpPr>
          <p:nvPr>
            <p:ph idx="1"/>
          </p:nvPr>
        </p:nvSpPr>
        <p:spPr/>
        <p:txBody>
          <a:bodyPr>
            <a:normAutofit fontScale="47500" lnSpcReduction="20000"/>
          </a:bodyPr>
          <a:lstStyle/>
          <a:p>
            <a:pPr marL="0" lvl="0" indent="0">
              <a:buNone/>
            </a:pPr>
            <a:r>
              <a:rPr lang="en-US" b="1" dirty="0"/>
              <a:t>1. Recruitment</a:t>
            </a:r>
          </a:p>
          <a:p>
            <a:pPr marL="285750" lvl="0" indent="-285750">
              <a:buFont typeface="Arial" panose="020B0604020202020204" pitchFamily="34" charset="0"/>
              <a:buChar char="•"/>
            </a:pPr>
            <a:r>
              <a:rPr lang="en-US" dirty="0"/>
              <a:t>Invitation to program advisory committee (PAC) for scholar recruitment </a:t>
            </a:r>
          </a:p>
          <a:p>
            <a:pPr marL="285750" lvl="0" indent="-285750">
              <a:buFont typeface="Arial" panose="020B0604020202020204" pitchFamily="34" charset="0"/>
              <a:buChar char="•"/>
            </a:pPr>
            <a:r>
              <a:rPr lang="en-US" dirty="0"/>
              <a:t>Network outreach through PAC member organizations and New Hampshire EC community</a:t>
            </a:r>
          </a:p>
          <a:p>
            <a:pPr lvl="0"/>
            <a:endParaRPr lang="en-US" dirty="0"/>
          </a:p>
          <a:p>
            <a:pPr marL="0" lvl="0" indent="0">
              <a:buNone/>
            </a:pPr>
            <a:r>
              <a:rPr lang="en-US" b="1" dirty="0"/>
              <a:t>2. Preparation</a:t>
            </a:r>
          </a:p>
          <a:p>
            <a:pPr marL="285750" lvl="0" indent="-285750">
              <a:buFont typeface="Arial" panose="020B0604020202020204" pitchFamily="34" charset="0"/>
              <a:buChar char="•"/>
            </a:pPr>
            <a:r>
              <a:rPr lang="en-US" dirty="0"/>
              <a:t>Interdisciplinary coursework</a:t>
            </a:r>
          </a:p>
          <a:p>
            <a:pPr marL="285750" lvl="0" indent="-285750">
              <a:buFont typeface="Arial" panose="020B0604020202020204" pitchFamily="34" charset="0"/>
              <a:buChar char="•"/>
            </a:pPr>
            <a:r>
              <a:rPr lang="en-US" dirty="0"/>
              <a:t>Revamped course offerings to enhance community participation </a:t>
            </a:r>
          </a:p>
          <a:p>
            <a:pPr marL="285750" lvl="0" indent="-285750">
              <a:buFont typeface="Arial" panose="020B0604020202020204" pitchFamily="34" charset="0"/>
              <a:buChar char="•"/>
            </a:pPr>
            <a:r>
              <a:rPr lang="en-US" dirty="0"/>
              <a:t>Community mentorship</a:t>
            </a:r>
          </a:p>
          <a:p>
            <a:pPr marL="285750" lvl="0" indent="-285750">
              <a:buFont typeface="Arial" panose="020B0604020202020204" pitchFamily="34" charset="0"/>
              <a:buChar char="•"/>
            </a:pPr>
            <a:r>
              <a:rPr lang="en-US" dirty="0"/>
              <a:t>Field Experience in select community partner sites</a:t>
            </a:r>
          </a:p>
          <a:p>
            <a:pPr lvl="0"/>
            <a:endParaRPr lang="en-US" dirty="0"/>
          </a:p>
          <a:p>
            <a:pPr marL="0" lvl="0" indent="0">
              <a:buNone/>
            </a:pPr>
            <a:r>
              <a:rPr lang="en-US" b="1" dirty="0"/>
              <a:t>3. Retention</a:t>
            </a:r>
          </a:p>
          <a:p>
            <a:pPr marL="285750" lvl="0" indent="-285750">
              <a:buFont typeface="Arial" panose="020B0604020202020204" pitchFamily="34" charset="0"/>
              <a:buChar char="•"/>
            </a:pPr>
            <a:r>
              <a:rPr lang="en-US" dirty="0"/>
              <a:t>Early Linkage to PAC member organizations and New Hampshire EC community</a:t>
            </a:r>
          </a:p>
          <a:p>
            <a:pPr marL="285750" lvl="0" indent="-285750">
              <a:buFont typeface="Arial" panose="020B0604020202020204" pitchFamily="34" charset="0"/>
              <a:buChar char="•"/>
            </a:pPr>
            <a:r>
              <a:rPr lang="en-US" dirty="0"/>
              <a:t>Job placement and initial mentoring for new graduates</a:t>
            </a:r>
          </a:p>
          <a:p>
            <a:endParaRPr lang="en-US" dirty="0"/>
          </a:p>
        </p:txBody>
      </p:sp>
      <p:sp>
        <p:nvSpPr>
          <p:cNvPr id="5" name="Slide Number Placeholder 4"/>
          <p:cNvSpPr>
            <a:spLocks noGrp="1"/>
          </p:cNvSpPr>
          <p:nvPr>
            <p:ph type="sldNum" sz="quarter" idx="12"/>
          </p:nvPr>
        </p:nvSpPr>
        <p:spPr/>
        <p:txBody>
          <a:bodyPr/>
          <a:lstStyle/>
          <a:p>
            <a:fld id="{353F9A9B-6F5E-BA48-B475-D012C53921A0}" type="slidenum">
              <a:rPr lang="en-US" smtClean="0"/>
              <a:pPr/>
              <a:t>7</a:t>
            </a:fld>
            <a:endParaRPr lang="en-US" dirty="0"/>
          </a:p>
        </p:txBody>
      </p:sp>
    </p:spTree>
    <p:extLst>
      <p:ext uri="{BB962C8B-B14F-4D97-AF65-F5344CB8AC3E}">
        <p14:creationId xmlns:p14="http://schemas.microsoft.com/office/powerpoint/2010/main" val="3504421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8764"/>
            <a:ext cx="8229600" cy="1143000"/>
          </a:xfrm>
        </p:spPr>
        <p:txBody>
          <a:bodyPr/>
          <a:lstStyle/>
          <a:p>
            <a:r>
              <a:rPr lang="en-US" dirty="0" smtClean="0"/>
              <a:t>Findings</a:t>
            </a:r>
            <a:endParaRPr lang="en-US" dirty="0"/>
          </a:p>
        </p:txBody>
      </p:sp>
      <p:sp>
        <p:nvSpPr>
          <p:cNvPr id="3" name="Content Placeholder 2"/>
          <p:cNvSpPr>
            <a:spLocks noGrp="1"/>
          </p:cNvSpPr>
          <p:nvPr>
            <p:ph idx="1"/>
          </p:nvPr>
        </p:nvSpPr>
        <p:spPr>
          <a:xfrm>
            <a:off x="457200" y="1583567"/>
            <a:ext cx="8229600" cy="4542597"/>
          </a:xfrm>
        </p:spPr>
        <p:txBody>
          <a:bodyPr>
            <a:normAutofit fontScale="62500" lnSpcReduction="20000"/>
          </a:bodyPr>
          <a:lstStyle/>
          <a:p>
            <a:pPr marL="457200" lvl="1" indent="0">
              <a:buNone/>
            </a:pPr>
            <a:endParaRPr lang="en-US" dirty="0" smtClean="0"/>
          </a:p>
          <a:p>
            <a:r>
              <a:rPr lang="en-US" b="1" u="sng" dirty="0" smtClean="0"/>
              <a:t>Initial findings on the impact on project scholars and EC community (see supplemental materials No. II</a:t>
            </a:r>
            <a:r>
              <a:rPr lang="en-US" dirty="0" smtClean="0"/>
              <a:t>: </a:t>
            </a:r>
          </a:p>
          <a:p>
            <a:pPr marL="0" indent="0">
              <a:buNone/>
            </a:pPr>
            <a:endParaRPr lang="en-US" dirty="0" smtClean="0"/>
          </a:p>
          <a:p>
            <a:pPr lvl="1">
              <a:spcAft>
                <a:spcPts val="600"/>
              </a:spcAft>
              <a:buFont typeface="Wingdings" charset="2"/>
              <a:buChar char="Ø"/>
            </a:pPr>
            <a:r>
              <a:rPr lang="en-US" dirty="0"/>
              <a:t>Intentional community collaboration happened in dynamic ways. Formal vehicles provided the time, space and structure for this to occur. </a:t>
            </a:r>
            <a:endParaRPr lang="en-US" dirty="0" smtClean="0"/>
          </a:p>
          <a:p>
            <a:pPr lvl="1">
              <a:spcAft>
                <a:spcPts val="600"/>
              </a:spcAft>
              <a:buFont typeface="Wingdings" charset="2"/>
              <a:buChar char="Ø"/>
            </a:pPr>
            <a:r>
              <a:rPr lang="en-US" dirty="0" smtClean="0"/>
              <a:t>Project scholars showed increased capacity to identify community resources, </a:t>
            </a:r>
            <a:r>
              <a:rPr lang="en-US" dirty="0"/>
              <a:t>to navigate complex ECE systems, </a:t>
            </a:r>
            <a:r>
              <a:rPr lang="en-US" dirty="0" smtClean="0"/>
              <a:t>and to grow as community leaders.</a:t>
            </a:r>
          </a:p>
          <a:p>
            <a:pPr lvl="1">
              <a:spcAft>
                <a:spcPts val="600"/>
              </a:spcAft>
              <a:buFont typeface="Wingdings" charset="2"/>
              <a:buChar char="Ø"/>
            </a:pPr>
            <a:r>
              <a:rPr lang="en-US" dirty="0"/>
              <a:t>Mutually beneficial relationships with community partners were formed and </a:t>
            </a:r>
            <a:r>
              <a:rPr lang="en-US" dirty="0" smtClean="0"/>
              <a:t>sustained: EC community partners: (1) gained an access to qualified volunteers</a:t>
            </a:r>
            <a:r>
              <a:rPr lang="en-US" dirty="0"/>
              <a:t>, in-kind contributions, and </a:t>
            </a:r>
            <a:r>
              <a:rPr lang="en-US" dirty="0" smtClean="0"/>
              <a:t>recent </a:t>
            </a:r>
            <a:r>
              <a:rPr lang="en-US" dirty="0"/>
              <a:t>policy </a:t>
            </a:r>
            <a:r>
              <a:rPr lang="en-US" dirty="0" smtClean="0"/>
              <a:t>developments; (2) received professional </a:t>
            </a:r>
            <a:r>
              <a:rPr lang="en-US" dirty="0"/>
              <a:t>development </a:t>
            </a:r>
            <a:r>
              <a:rPr lang="en-US" dirty="0" smtClean="0"/>
              <a:t>opportunities through the project scholars; and (3) expressed a stronger voice in the process of ECSE teacher preparation</a:t>
            </a:r>
          </a:p>
          <a:p>
            <a:pPr lvl="1">
              <a:buFont typeface="Wingdings" charset="2"/>
              <a:buChar char="Ø"/>
            </a:pPr>
            <a:endParaRPr lang="en-US" dirty="0" smtClean="0"/>
          </a:p>
          <a:p>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fld id="{31101945-5122-8E4B-B84C-17E6947C45C0}" type="slidenum">
              <a:rPr lang="en-US" smtClean="0"/>
              <a:t>8</a:t>
            </a:fld>
            <a:endParaRPr lang="en-US"/>
          </a:p>
        </p:txBody>
      </p:sp>
    </p:spTree>
    <p:extLst>
      <p:ext uri="{BB962C8B-B14F-4D97-AF65-F5344CB8AC3E}">
        <p14:creationId xmlns:p14="http://schemas.microsoft.com/office/powerpoint/2010/main" val="2709351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8350"/>
            <a:ext cx="8229600" cy="1143000"/>
          </a:xfrm>
        </p:spPr>
        <p:txBody>
          <a:bodyPr>
            <a:noAutofit/>
          </a:bodyPr>
          <a:lstStyle/>
          <a:p>
            <a:r>
              <a:rPr lang="en-US" sz="3600" dirty="0" smtClean="0"/>
              <a:t>Conclusions</a:t>
            </a:r>
            <a:endParaRPr lang="en-US" sz="3600" dirty="0"/>
          </a:p>
        </p:txBody>
      </p:sp>
      <p:sp>
        <p:nvSpPr>
          <p:cNvPr id="3" name="Content Placeholder 2"/>
          <p:cNvSpPr>
            <a:spLocks noGrp="1"/>
          </p:cNvSpPr>
          <p:nvPr>
            <p:ph idx="1"/>
          </p:nvPr>
        </p:nvSpPr>
        <p:spPr>
          <a:xfrm>
            <a:off x="457200" y="1521418"/>
            <a:ext cx="8229600" cy="4211471"/>
          </a:xfrm>
        </p:spPr>
        <p:txBody>
          <a:bodyPr>
            <a:normAutofit fontScale="25000" lnSpcReduction="20000"/>
          </a:bodyPr>
          <a:lstStyle/>
          <a:p>
            <a:pPr>
              <a:spcAft>
                <a:spcPts val="600"/>
              </a:spcAft>
            </a:pPr>
            <a:r>
              <a:rPr lang="en-US" sz="7200" dirty="0" smtClean="0"/>
              <a:t>Preliminary findings of the study indicated that the EC-SEAT project has a potential to contribute </a:t>
            </a:r>
            <a:r>
              <a:rPr lang="en-US" sz="7200" dirty="0"/>
              <a:t>to </a:t>
            </a:r>
            <a:r>
              <a:rPr lang="en-US" sz="7200" dirty="0" smtClean="0"/>
              <a:t>the recruitment </a:t>
            </a:r>
            <a:r>
              <a:rPr lang="en-US" sz="7200" dirty="0"/>
              <a:t>and retention of quality ECSE teachers </a:t>
            </a:r>
            <a:r>
              <a:rPr lang="en-US" sz="7200" dirty="0" smtClean="0"/>
              <a:t>through interdisciplinary coursework embedded in community context, early linkage to career pathways, and sustained mentorship beyond graduation.</a:t>
            </a:r>
          </a:p>
          <a:p>
            <a:pPr marL="342900" lvl="1" indent="-342900">
              <a:spcAft>
                <a:spcPts val="600"/>
              </a:spcAft>
              <a:buFont typeface="Arial"/>
              <a:buChar char="•"/>
            </a:pPr>
            <a:r>
              <a:rPr lang="en-US" sz="7200" dirty="0" smtClean="0"/>
              <a:t>Intentional </a:t>
            </a:r>
            <a:r>
              <a:rPr lang="en-US" sz="7200" dirty="0"/>
              <a:t>community collaboration happened in dynamic ways. Formal vehicles provided the time, space and structure for this to </a:t>
            </a:r>
            <a:r>
              <a:rPr lang="en-US" sz="7200" dirty="0" smtClean="0"/>
              <a:t>occur which resulted </a:t>
            </a:r>
            <a:r>
              <a:rPr lang="en-US" sz="7200" dirty="0"/>
              <a:t>in promoting an informal culture of collegial relationships internally among our scholars and externally across community </a:t>
            </a:r>
            <a:r>
              <a:rPr lang="en-US" sz="7200" dirty="0" smtClean="0"/>
              <a:t>partners.</a:t>
            </a:r>
          </a:p>
          <a:p>
            <a:pPr>
              <a:spcAft>
                <a:spcPts val="600"/>
              </a:spcAft>
            </a:pPr>
            <a:r>
              <a:rPr lang="en-US" sz="7200" dirty="0" smtClean="0"/>
              <a:t>EC-SEAT scholars gained </a:t>
            </a:r>
            <a:r>
              <a:rPr lang="en-US" sz="7200" dirty="0"/>
              <a:t>knowledge, competence, and tools to navigate and be successful in the complex ECE system. </a:t>
            </a:r>
            <a:r>
              <a:rPr lang="en-US" sz="7200" dirty="0" smtClean="0"/>
              <a:t>Project graduates </a:t>
            </a:r>
            <a:r>
              <a:rPr lang="en-US" sz="7200" dirty="0"/>
              <a:t>continue to work in collaborative </a:t>
            </a:r>
            <a:r>
              <a:rPr lang="en-US" sz="7200" dirty="0" smtClean="0"/>
              <a:t>ways as </a:t>
            </a:r>
            <a:r>
              <a:rPr lang="en-US" sz="7200" dirty="0"/>
              <a:t>partners and community </a:t>
            </a:r>
            <a:r>
              <a:rPr lang="en-US" sz="7200" dirty="0" smtClean="0"/>
              <a:t>leaders. </a:t>
            </a:r>
          </a:p>
          <a:p>
            <a:pPr>
              <a:spcAft>
                <a:spcPts val="600"/>
              </a:spcAft>
            </a:pPr>
            <a:r>
              <a:rPr lang="en-US" sz="7200" dirty="0"/>
              <a:t>T</a:t>
            </a:r>
            <a:r>
              <a:rPr lang="en-US" sz="7200" dirty="0" smtClean="0"/>
              <a:t>he support from and collaboration with EC community partners as valued field experts has been essential in </a:t>
            </a:r>
            <a:r>
              <a:rPr lang="en-US" sz="7200" dirty="0"/>
              <a:t>this process of ECSE teacher </a:t>
            </a:r>
            <a:r>
              <a:rPr lang="en-US" sz="7200" dirty="0" smtClean="0"/>
              <a:t>recruitment, preparation, and retention.</a:t>
            </a:r>
          </a:p>
          <a:p>
            <a:pPr marL="0" indent="0" algn="ctr">
              <a:spcAft>
                <a:spcPts val="600"/>
              </a:spcAft>
              <a:buNone/>
            </a:pPr>
            <a:r>
              <a:rPr lang="en-US" sz="7200" b="1" dirty="0"/>
              <a:t>“Increased Quality and Stability in the ECSE Workforce</a:t>
            </a:r>
            <a:r>
              <a:rPr lang="en-US" sz="8000" b="1" dirty="0"/>
              <a:t>” </a:t>
            </a:r>
          </a:p>
          <a:p>
            <a:pPr marL="0" indent="0" algn="ctr">
              <a:spcAft>
                <a:spcPts val="600"/>
              </a:spcAft>
              <a:buNone/>
            </a:pPr>
            <a:endParaRPr lang="en-US" sz="7200" dirty="0" smtClean="0"/>
          </a:p>
        </p:txBody>
      </p:sp>
      <p:sp>
        <p:nvSpPr>
          <p:cNvPr id="4" name="Slide Number Placeholder 3"/>
          <p:cNvSpPr>
            <a:spLocks noGrp="1"/>
          </p:cNvSpPr>
          <p:nvPr>
            <p:ph type="sldNum" sz="quarter" idx="12"/>
          </p:nvPr>
        </p:nvSpPr>
        <p:spPr/>
        <p:txBody>
          <a:bodyPr/>
          <a:lstStyle/>
          <a:p>
            <a:fld id="{31101945-5122-8E4B-B84C-17E6947C45C0}" type="slidenum">
              <a:rPr lang="en-US" smtClean="0"/>
              <a:t>9</a:t>
            </a:fld>
            <a:endParaRPr lang="en-US"/>
          </a:p>
        </p:txBody>
      </p:sp>
    </p:spTree>
    <p:extLst>
      <p:ext uri="{BB962C8B-B14F-4D97-AF65-F5344CB8AC3E}">
        <p14:creationId xmlns:p14="http://schemas.microsoft.com/office/powerpoint/2010/main" val="36583991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3624EF"/>
      </a:hlink>
      <a:folHlink>
        <a:srgbClr val="2748F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Custom 1">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3624EF"/>
      </a:hlink>
      <a:folHlink>
        <a:srgbClr val="2748F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497</TotalTime>
  <Words>1111</Words>
  <Application>Microsoft Office PowerPoint</Application>
  <PresentationFormat>On-screen Show (4:3)</PresentationFormat>
  <Paragraphs>110</Paragraphs>
  <Slides>10</Slides>
  <Notes>4</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Office Theme</vt:lpstr>
      <vt:lpstr>Custom Design</vt:lpstr>
      <vt:lpstr>1_Custom Design</vt:lpstr>
      <vt:lpstr>Community Collaboration  in Teacher Preparation </vt:lpstr>
      <vt:lpstr>Abstract</vt:lpstr>
      <vt:lpstr>Poster Overview</vt:lpstr>
      <vt:lpstr>Literature Review</vt:lpstr>
      <vt:lpstr>Methods </vt:lpstr>
      <vt:lpstr>Methods (Cont.) </vt:lpstr>
      <vt:lpstr>Community Collaboration manifested in three points in time: recruitment, preparation, and retention</vt:lpstr>
      <vt:lpstr>Findings</vt:lpstr>
      <vt:lpstr>Conclusions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Carrie Smart</dc:creator>
  <cp:lastModifiedBy>Seflek, Beyza</cp:lastModifiedBy>
  <cp:revision>58</cp:revision>
  <dcterms:created xsi:type="dcterms:W3CDTF">2015-03-20T17:46:35Z</dcterms:created>
  <dcterms:modified xsi:type="dcterms:W3CDTF">2015-04-03T14:28:52Z</dcterms:modified>
</cp:coreProperties>
</file>