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0" r:id="rId3"/>
    <p:sldId id="259" r:id="rId4"/>
    <p:sldId id="260" r:id="rId5"/>
    <p:sldId id="268" r:id="rId6"/>
    <p:sldId id="261" r:id="rId7"/>
    <p:sldId id="272" r:id="rId8"/>
    <p:sldId id="262" r:id="rId9"/>
    <p:sldId id="266" r:id="rId10"/>
    <p:sldId id="269" r:id="rId11"/>
    <p:sldId id="267" r:id="rId12"/>
    <p:sldId id="271" r:id="rId13"/>
    <p:sldId id="273" r:id="rId14"/>
    <p:sldId id="274" r:id="rId15"/>
    <p:sldId id="275" r:id="rId16"/>
    <p:sldId id="276" r:id="rId17"/>
    <p:sldId id="277" r:id="rId18"/>
    <p:sldId id="278" r:id="rId19"/>
    <p:sldId id="279" r:id="rId20"/>
    <p:sldId id="280"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84"/>
  </p:normalViewPr>
  <p:slideViewPr>
    <p:cSldViewPr snapToGrid="0" snapToObjects="1">
      <p:cViewPr varScale="1">
        <p:scale>
          <a:sx n="113" d="100"/>
          <a:sy n="113" d="100"/>
        </p:scale>
        <p:origin x="5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268B3-6891-7044-9899-265857A71B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B5E37F-491C-7941-8FD1-E94B68BD44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0F7759-F042-C74A-9A5F-FD0479445B3E}"/>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5" name="Footer Placeholder 4">
            <a:extLst>
              <a:ext uri="{FF2B5EF4-FFF2-40B4-BE49-F238E27FC236}">
                <a16:creationId xmlns:a16="http://schemas.microsoft.com/office/drawing/2014/main" id="{F27FED61-8EA9-E74B-8EAB-FE33D1905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B1D7E7-E109-6244-9253-E328E633C382}"/>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107398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85A2F-73C3-3B41-96ED-DF2A3987B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FEB44C-BA16-1D42-BAC9-9F7CADD422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ABA216-3C1A-454C-B060-12BF5D1E8A0B}"/>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5" name="Footer Placeholder 4">
            <a:extLst>
              <a:ext uri="{FF2B5EF4-FFF2-40B4-BE49-F238E27FC236}">
                <a16:creationId xmlns:a16="http://schemas.microsoft.com/office/drawing/2014/main" id="{7E9FAF93-8307-F947-AE2C-0A84DA664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7BDDAE-B136-E948-9965-975385FED6C3}"/>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271780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7376FA-4E5E-894C-9792-711E06A02B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ACA923-B255-0E4F-A15A-30DDA541AE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873A56-94A9-E749-B35A-180411A97649}"/>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5" name="Footer Placeholder 4">
            <a:extLst>
              <a:ext uri="{FF2B5EF4-FFF2-40B4-BE49-F238E27FC236}">
                <a16:creationId xmlns:a16="http://schemas.microsoft.com/office/drawing/2014/main" id="{73A157F4-AE4E-7745-8CF2-278ACDFF3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73FF-16FF-6B45-959F-2AB517851E32}"/>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497232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42C9-D475-3543-9A04-EBA53B0633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FB354F-A2E6-A74C-A709-9BFD557338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AE7183-E0D1-7546-BA4F-6559ACA20327}"/>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5" name="Footer Placeholder 4">
            <a:extLst>
              <a:ext uri="{FF2B5EF4-FFF2-40B4-BE49-F238E27FC236}">
                <a16:creationId xmlns:a16="http://schemas.microsoft.com/office/drawing/2014/main" id="{EF08281C-8D01-E549-B43F-DC77EBDF5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CDF5B-CAB4-954E-8E71-CDD35A536EBF}"/>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241949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B0034-CC72-F240-88A6-B7B1B92A38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44DDDC-358B-5243-86D1-536D67354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7605AD-64C1-8E4D-AE71-9C24A2993D6F}"/>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5" name="Footer Placeholder 4">
            <a:extLst>
              <a:ext uri="{FF2B5EF4-FFF2-40B4-BE49-F238E27FC236}">
                <a16:creationId xmlns:a16="http://schemas.microsoft.com/office/drawing/2014/main" id="{AEA7F162-5B6F-F643-ADC7-0F5F9DCC2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DAE17B-D498-1F4C-8A41-9500245CC3E9}"/>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213528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2CD26-802A-0F4F-8703-07F3BBD06A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ED6157-E8ED-3A4A-8330-9E1B846D44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EFA583-39DE-4247-BCAE-ADDB5EACB6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C2EECA-7CC4-A94F-892A-548E9EBD3A98}"/>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6" name="Footer Placeholder 5">
            <a:extLst>
              <a:ext uri="{FF2B5EF4-FFF2-40B4-BE49-F238E27FC236}">
                <a16:creationId xmlns:a16="http://schemas.microsoft.com/office/drawing/2014/main" id="{5427FAD0-CF98-EC4C-8E06-419A9D65E6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FA7416-8048-934D-B94C-564C632626EA}"/>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122275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A46F4-C6CC-D14E-8F21-9B2D1C532A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16D45D-3CBB-5342-8A88-35619C1C82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9C9815-BC7E-E744-ABC9-02FA98CFA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A44ADD-F415-2942-A2DB-D04494EFB0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1E0526-7C78-5E4D-BA56-62ADA5D86B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5614DD-3AA2-0D4F-A2C2-E567739BB1FE}"/>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8" name="Footer Placeholder 7">
            <a:extLst>
              <a:ext uri="{FF2B5EF4-FFF2-40B4-BE49-F238E27FC236}">
                <a16:creationId xmlns:a16="http://schemas.microsoft.com/office/drawing/2014/main" id="{8D467699-2AA7-054C-85F0-BEA8508CD2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4215BE-2DD2-EB44-B0F6-67D82D73322A}"/>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330872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18FDB-45A8-9C48-B145-F48A3BFBED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775B67-FC4C-794D-8D60-8199E6747954}"/>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4" name="Footer Placeholder 3">
            <a:extLst>
              <a:ext uri="{FF2B5EF4-FFF2-40B4-BE49-F238E27FC236}">
                <a16:creationId xmlns:a16="http://schemas.microsoft.com/office/drawing/2014/main" id="{FEE2E979-F469-6045-9A43-24A213D952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D3B3D3-E1F5-1A4E-8950-1D79B4059F40}"/>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152281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74BC0A-4E1B-8347-9253-457EF3270D47}"/>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3" name="Footer Placeholder 2">
            <a:extLst>
              <a:ext uri="{FF2B5EF4-FFF2-40B4-BE49-F238E27FC236}">
                <a16:creationId xmlns:a16="http://schemas.microsoft.com/office/drawing/2014/main" id="{AFFB6E23-4204-5147-993E-E22D8336EE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214844-A2EA-414A-A8F0-69ED2CF96C3B}"/>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270200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5077-7B26-0B40-AC27-BB28681E09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1E162E-1958-EB4A-9169-9FE261FF55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1A4D74-4A7C-AB4E-919C-EE0F227A0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ECECEB-FDF0-0646-840A-2539D08561EC}"/>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6" name="Footer Placeholder 5">
            <a:extLst>
              <a:ext uri="{FF2B5EF4-FFF2-40B4-BE49-F238E27FC236}">
                <a16:creationId xmlns:a16="http://schemas.microsoft.com/office/drawing/2014/main" id="{E0FC0D72-865C-8E41-8A47-C2797CCE3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85DF9A-A809-2144-B403-4AA734C9F1D8}"/>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345386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91A9-B36F-F54D-9152-09F318B8B1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6168D3-9107-714E-BF7D-18DCB86310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D486F-370E-894C-9F82-11DF84D0E9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C3B7A9-FD43-7E4F-8AB0-03C10D64F4DD}"/>
              </a:ext>
            </a:extLst>
          </p:cNvPr>
          <p:cNvSpPr>
            <a:spLocks noGrp="1"/>
          </p:cNvSpPr>
          <p:nvPr>
            <p:ph type="dt" sz="half" idx="10"/>
          </p:nvPr>
        </p:nvSpPr>
        <p:spPr/>
        <p:txBody>
          <a:bodyPr/>
          <a:lstStyle/>
          <a:p>
            <a:fld id="{60B3B1A5-F648-2249-BF36-F22FA3A1E32F}" type="datetimeFigureOut">
              <a:rPr lang="en-US" smtClean="0"/>
              <a:t>11/22/19</a:t>
            </a:fld>
            <a:endParaRPr lang="en-US"/>
          </a:p>
        </p:txBody>
      </p:sp>
      <p:sp>
        <p:nvSpPr>
          <p:cNvPr id="6" name="Footer Placeholder 5">
            <a:extLst>
              <a:ext uri="{FF2B5EF4-FFF2-40B4-BE49-F238E27FC236}">
                <a16:creationId xmlns:a16="http://schemas.microsoft.com/office/drawing/2014/main" id="{197B4100-5365-014B-BA59-64C4692B1A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1680D-8482-754C-A521-CDA80E3BCC0D}"/>
              </a:ext>
            </a:extLst>
          </p:cNvPr>
          <p:cNvSpPr>
            <a:spLocks noGrp="1"/>
          </p:cNvSpPr>
          <p:nvPr>
            <p:ph type="sldNum" sz="quarter" idx="12"/>
          </p:nvPr>
        </p:nvSpPr>
        <p:spPr/>
        <p:txBody>
          <a:bodyPr/>
          <a:lstStyle/>
          <a:p>
            <a:fld id="{4509EA57-EDA5-D844-94EA-65312A20100C}" type="slidenum">
              <a:rPr lang="en-US" smtClean="0"/>
              <a:t>‹#›</a:t>
            </a:fld>
            <a:endParaRPr lang="en-US"/>
          </a:p>
        </p:txBody>
      </p:sp>
    </p:spTree>
    <p:extLst>
      <p:ext uri="{BB962C8B-B14F-4D97-AF65-F5344CB8AC3E}">
        <p14:creationId xmlns:p14="http://schemas.microsoft.com/office/powerpoint/2010/main" val="421981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C5CD78-7AC4-7748-8E29-EF175DE8E8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87F74A-CA86-F34F-A9AC-B5A4085C51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19D84-0268-2049-A0C2-94A8485627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3B1A5-F648-2249-BF36-F22FA3A1E32F}" type="datetimeFigureOut">
              <a:rPr lang="en-US" smtClean="0"/>
              <a:t>11/22/19</a:t>
            </a:fld>
            <a:endParaRPr lang="en-US"/>
          </a:p>
        </p:txBody>
      </p:sp>
      <p:sp>
        <p:nvSpPr>
          <p:cNvPr id="5" name="Footer Placeholder 4">
            <a:extLst>
              <a:ext uri="{FF2B5EF4-FFF2-40B4-BE49-F238E27FC236}">
                <a16:creationId xmlns:a16="http://schemas.microsoft.com/office/drawing/2014/main" id="{5C75EFB2-980D-6740-AA44-54727F94C4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047443-793C-AD48-9C90-CC77E4438B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9EA57-EDA5-D844-94EA-65312A20100C}" type="slidenum">
              <a:rPr lang="en-US" smtClean="0"/>
              <a:t>‹#›</a:t>
            </a:fld>
            <a:endParaRPr lang="en-US"/>
          </a:p>
        </p:txBody>
      </p:sp>
    </p:spTree>
    <p:extLst>
      <p:ext uri="{BB962C8B-B14F-4D97-AF65-F5344CB8AC3E}">
        <p14:creationId xmlns:p14="http://schemas.microsoft.com/office/powerpoint/2010/main" val="1472315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_master_backgrounds-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Tree>
    <p:extLst>
      <p:ext uri="{BB962C8B-B14F-4D97-AF65-F5344CB8AC3E}">
        <p14:creationId xmlns:p14="http://schemas.microsoft.com/office/powerpoint/2010/main" val="1332130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#2: </a:t>
            </a:r>
            <a:r>
              <a:rPr lang="en-US" sz="3500" dirty="0">
                <a:solidFill>
                  <a:srgbClr val="4ABFFF"/>
                </a:solidFill>
                <a:latin typeface="Gotham Light" pitchFamily="2" charset="0"/>
                <a:cs typeface="Gotham Light" pitchFamily="2" charset="0"/>
              </a:rPr>
              <a:t>Dr. Jones wants to follow up with his </a:t>
            </a:r>
            <a:r>
              <a:rPr lang="en-US" sz="3500" b="1" dirty="0">
                <a:solidFill>
                  <a:srgbClr val="4ABFFF"/>
                </a:solidFill>
                <a:latin typeface="Gotham Bold" pitchFamily="2" charset="0"/>
                <a:cs typeface="Gotham Bold" pitchFamily="2" charset="0"/>
              </a:rPr>
              <a:t>DRY EYE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902740" y="2302493"/>
            <a:ext cx="9470110" cy="3139321"/>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Value Proposition to the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Able to communicate with Dr. Jones about success/failure of treatment plan</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for self-monitoring via SPEED questionnaire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Enables quicker access and relief if/when treatment isn’t working</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Did not have to make time in schedule for another in-office visit a week after annual exam</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Did not have to waste time and gas traveling to appointment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Able to do this follow-up exam anytime, anywhere (work, school, while traveling, at home, after-hours/weekends, </a:t>
            </a:r>
            <a:r>
              <a:rPr lang="en-US" dirty="0" err="1">
                <a:solidFill>
                  <a:schemeClr val="bg1"/>
                </a:solidFill>
                <a:latin typeface="Gotham Light" pitchFamily="2" charset="0"/>
                <a:cs typeface="Gotham Light" pitchFamily="2" charset="0"/>
              </a:rPr>
              <a:t>etc</a:t>
            </a:r>
            <a:r>
              <a:rPr lang="en-US" dirty="0">
                <a:solidFill>
                  <a:schemeClr val="bg1"/>
                </a:solidFill>
                <a:latin typeface="Gotham Light" pitchFamily="2" charset="0"/>
                <a:cs typeface="Gotham Light" pitchFamily="2" charset="0"/>
              </a:rPr>
              <a: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Alleviates scheduling conflicts/concerns </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satisfaction with provider and services offered</a:t>
            </a:r>
          </a:p>
        </p:txBody>
      </p:sp>
    </p:spTree>
    <p:extLst>
      <p:ext uri="{BB962C8B-B14F-4D97-AF65-F5344CB8AC3E}">
        <p14:creationId xmlns:p14="http://schemas.microsoft.com/office/powerpoint/2010/main" val="4243577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#2: </a:t>
            </a:r>
            <a:r>
              <a:rPr lang="en-US" sz="3500" dirty="0">
                <a:solidFill>
                  <a:srgbClr val="4ABFFF"/>
                </a:solidFill>
                <a:latin typeface="Gotham Light" pitchFamily="2" charset="0"/>
                <a:cs typeface="Gotham Light" pitchFamily="2" charset="0"/>
              </a:rPr>
              <a:t>Dr. Jones wants to follow up with his </a:t>
            </a:r>
            <a:r>
              <a:rPr lang="en-US" sz="3500" b="1" dirty="0">
                <a:solidFill>
                  <a:srgbClr val="4ABFFF"/>
                </a:solidFill>
                <a:latin typeface="Gotham Bold" pitchFamily="2" charset="0"/>
                <a:cs typeface="Gotham Bold" pitchFamily="2" charset="0"/>
              </a:rPr>
              <a:t>DRY EYE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4" name="TextBox 3">
            <a:extLst>
              <a:ext uri="{FF2B5EF4-FFF2-40B4-BE49-F238E27FC236}">
                <a16:creationId xmlns:a16="http://schemas.microsoft.com/office/drawing/2014/main" id="{BD6BEC1D-76E5-2541-BAFB-F242DA676EA5}"/>
              </a:ext>
            </a:extLst>
          </p:cNvPr>
          <p:cNvSpPr txBox="1"/>
          <p:nvPr/>
        </p:nvSpPr>
        <p:spPr>
          <a:xfrm>
            <a:off x="1794510" y="2302493"/>
            <a:ext cx="9224010" cy="3816429"/>
          </a:xfrm>
          <a:prstGeom prst="rect">
            <a:avLst/>
          </a:prstGeom>
          <a:noFill/>
        </p:spPr>
        <p:txBody>
          <a:bodyPr wrap="square" rtlCol="0">
            <a:spAutoFit/>
          </a:bodyPr>
          <a:lstStyle/>
          <a:p>
            <a:r>
              <a:rPr lang="en-US" sz="3600" b="1" u="sng" dirty="0">
                <a:solidFill>
                  <a:schemeClr val="bg1"/>
                </a:solidFill>
                <a:latin typeface="Gotham Bold" pitchFamily="2" charset="0"/>
                <a:cs typeface="Gotham Bold" pitchFamily="2" charset="0"/>
              </a:rPr>
              <a:t>Outcome: </a:t>
            </a:r>
          </a:p>
          <a:p>
            <a:pPr algn="ctr"/>
            <a:endParaRPr lang="en-US" sz="1000" b="1" u="sng" dirty="0">
              <a:solidFill>
                <a:schemeClr val="bg1"/>
              </a:solidFill>
              <a:latin typeface="Gotham Bold" pitchFamily="2" charset="0"/>
              <a:cs typeface="Gotham Bold" pitchFamily="2" charset="0"/>
            </a:endParaRPr>
          </a:p>
          <a:p>
            <a:r>
              <a:rPr lang="en-US" sz="2800" b="1" dirty="0">
                <a:solidFill>
                  <a:schemeClr val="bg1"/>
                </a:solidFill>
                <a:latin typeface="Gotham Bold" pitchFamily="2" charset="0"/>
                <a:cs typeface="Gotham Bold" pitchFamily="2" charset="0"/>
              </a:rPr>
              <a:t>Dr. Jones was able to add 10 hour-long, full scope exams to his schedule each month. This resulted in an additional $3,000 in monthly revenue and increased patient satisfaction. Dr. Jones was also able to bill for 8 extra exams per month for patients who needed adjunct treatment, for a total of $320 in additional revenue</a:t>
            </a:r>
          </a:p>
        </p:txBody>
      </p:sp>
    </p:spTree>
    <p:extLst>
      <p:ext uri="{BB962C8B-B14F-4D97-AF65-F5344CB8AC3E}">
        <p14:creationId xmlns:p14="http://schemas.microsoft.com/office/powerpoint/2010/main" val="1986116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1789656" y="2956561"/>
            <a:ext cx="9214640" cy="784831"/>
          </a:xfrm>
          <a:prstGeom prst="rect">
            <a:avLst/>
          </a:prstGeom>
          <a:noFill/>
        </p:spPr>
        <p:txBody>
          <a:bodyPr wrap="square" rtlCol="0">
            <a:spAutoFit/>
          </a:bodyPr>
          <a:lstStyle/>
          <a:p>
            <a:pPr algn="ctr"/>
            <a:r>
              <a:rPr lang="en-US" sz="4500" b="1" dirty="0">
                <a:solidFill>
                  <a:srgbClr val="4ABFFF"/>
                </a:solidFill>
                <a:latin typeface="Gotham Bold" pitchFamily="2" charset="0"/>
                <a:cs typeface="Gotham Bold" pitchFamily="2" charset="0"/>
              </a:rPr>
              <a:t>CASE STUDY #3</a:t>
            </a:r>
          </a:p>
        </p:txBody>
      </p:sp>
    </p:spTree>
    <p:extLst>
      <p:ext uri="{BB962C8B-B14F-4D97-AF65-F5344CB8AC3E}">
        <p14:creationId xmlns:p14="http://schemas.microsoft.com/office/powerpoint/2010/main" val="550348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#3: </a:t>
            </a:r>
            <a:r>
              <a:rPr lang="en-US" sz="3500" dirty="0">
                <a:solidFill>
                  <a:srgbClr val="4ABFFF"/>
                </a:solidFill>
                <a:latin typeface="Gotham Light" pitchFamily="2" charset="0"/>
                <a:cs typeface="Gotham Light" pitchFamily="2" charset="0"/>
              </a:rPr>
              <a:t>Dr. Jones wants to perform </a:t>
            </a:r>
            <a:r>
              <a:rPr lang="en-US" sz="3500" b="1" dirty="0">
                <a:solidFill>
                  <a:srgbClr val="4ABFFF"/>
                </a:solidFill>
                <a:latin typeface="Gotham Bold" pitchFamily="2" charset="0"/>
                <a:cs typeface="Gotham Bold" pitchFamily="2" charset="0"/>
              </a:rPr>
              <a:t>VIRTUAL CONSULTS </a:t>
            </a:r>
            <a:r>
              <a:rPr lang="en-US" sz="3500" dirty="0">
                <a:solidFill>
                  <a:srgbClr val="4ABFFF"/>
                </a:solidFill>
                <a:latin typeface="Gotham Light" pitchFamily="2" charset="0"/>
                <a:cs typeface="Gotham Light" pitchFamily="2" charset="0"/>
              </a:rPr>
              <a:t>with</a:t>
            </a:r>
            <a:r>
              <a:rPr lang="en-US" sz="3500" dirty="0">
                <a:solidFill>
                  <a:srgbClr val="4ABFFF"/>
                </a:solidFill>
                <a:latin typeface="Gotham Bold" pitchFamily="2" charset="0"/>
                <a:cs typeface="Gotham Bold" pitchFamily="2" charset="0"/>
              </a:rPr>
              <a:t>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611630" y="2508233"/>
            <a:ext cx="9470110" cy="2585323"/>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How </a:t>
            </a:r>
            <a:r>
              <a:rPr lang="en-US" b="1" dirty="0" err="1">
                <a:solidFill>
                  <a:schemeClr val="bg1"/>
                </a:solidFill>
                <a:latin typeface="Gotham Bold" pitchFamily="2" charset="0"/>
                <a:cs typeface="Gotham Bold" pitchFamily="2" charset="0"/>
              </a:rPr>
              <a:t>EyecareLive</a:t>
            </a:r>
            <a:r>
              <a:rPr lang="en-US" b="1" dirty="0">
                <a:solidFill>
                  <a:schemeClr val="bg1"/>
                </a:solidFill>
                <a:latin typeface="Gotham Bold" pitchFamily="2" charset="0"/>
                <a:cs typeface="Gotham Bold" pitchFamily="2" charset="0"/>
              </a:rPr>
              <a:t> helps: </a:t>
            </a:r>
          </a:p>
          <a:p>
            <a:endParaRPr lang="en-US" b="1" dirty="0">
              <a:solidFill>
                <a:schemeClr val="bg1"/>
              </a:solidFill>
              <a:latin typeface="Gotham Bold" pitchFamily="2" charset="0"/>
              <a:cs typeface="Gotham Bold" pitchFamily="2" charset="0"/>
            </a:endParaRP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HIPAA compliant and secure way for Dr. Jones to interact with patients outside of the office from the comfort of their home </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Dr. Jones to connect with the patient in real-time and utilizing both messaging and video connectivity</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visual acuity to be assessed</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the patient with a quick and easy way to receive care, wherever they are</a:t>
            </a:r>
          </a:p>
        </p:txBody>
      </p:sp>
    </p:spTree>
    <p:extLst>
      <p:ext uri="{BB962C8B-B14F-4D97-AF65-F5344CB8AC3E}">
        <p14:creationId xmlns:p14="http://schemas.microsoft.com/office/powerpoint/2010/main" val="2482791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#3: </a:t>
            </a:r>
            <a:r>
              <a:rPr lang="en-US" sz="3500" dirty="0">
                <a:solidFill>
                  <a:srgbClr val="4ABFFF"/>
                </a:solidFill>
                <a:latin typeface="Gotham Light" pitchFamily="2" charset="0"/>
                <a:cs typeface="Gotham Light" pitchFamily="2" charset="0"/>
              </a:rPr>
              <a:t>Dr. Jones wants to perform </a:t>
            </a:r>
            <a:r>
              <a:rPr lang="en-US" sz="3500" b="1" dirty="0">
                <a:solidFill>
                  <a:srgbClr val="4ABFFF"/>
                </a:solidFill>
                <a:latin typeface="Gotham Bold" pitchFamily="2" charset="0"/>
                <a:cs typeface="Gotham Bold" pitchFamily="2" charset="0"/>
              </a:rPr>
              <a:t>VIRTUAL CONSULTS </a:t>
            </a:r>
            <a:r>
              <a:rPr lang="en-US" sz="3500" dirty="0">
                <a:solidFill>
                  <a:srgbClr val="4ABFFF"/>
                </a:solidFill>
                <a:latin typeface="Gotham Light" pitchFamily="2" charset="0"/>
                <a:cs typeface="Gotham Light" pitchFamily="2" charset="0"/>
              </a:rPr>
              <a:t>with</a:t>
            </a:r>
            <a:r>
              <a:rPr lang="en-US" sz="3500" dirty="0">
                <a:solidFill>
                  <a:srgbClr val="4ABFFF"/>
                </a:solidFill>
                <a:latin typeface="Gotham Bold" pitchFamily="2" charset="0"/>
                <a:cs typeface="Gotham Bold" pitchFamily="2" charset="0"/>
              </a:rPr>
              <a:t>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902740" y="2302493"/>
            <a:ext cx="9470110" cy="3416320"/>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Value Proposition to the OD:</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billable visits/time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scheduling bottleneck</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staff time spent with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patient footprint in the office (waiting room, exam lane, </a:t>
            </a:r>
            <a:r>
              <a:rPr lang="en-US" dirty="0" err="1">
                <a:solidFill>
                  <a:schemeClr val="bg1"/>
                </a:solidFill>
                <a:latin typeface="Gotham Light" pitchFamily="2" charset="0"/>
                <a:cs typeface="Gotham Light" pitchFamily="2" charset="0"/>
              </a:rPr>
              <a:t>etc</a:t>
            </a:r>
            <a:r>
              <a:rPr lang="en-US" dirty="0">
                <a:solidFill>
                  <a:schemeClr val="bg1"/>
                </a:solidFill>
                <a:latin typeface="Gotham Light" pitchFamily="2" charset="0"/>
                <a:cs typeface="Gotham Light" pitchFamily="2" charset="0"/>
              </a:rPr>
              <a: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chair time spent on non-revenue producing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the need for doctor to be in the office to see this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chair time available in the practice for higher revenue producing patients</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Dr. Jones to offer better, more convenient care and a better patient experience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Keeps Dr. Jones’ patients out of Urgent Care/ER/other telehealth providers</a:t>
            </a:r>
          </a:p>
        </p:txBody>
      </p:sp>
    </p:spTree>
    <p:extLst>
      <p:ext uri="{BB962C8B-B14F-4D97-AF65-F5344CB8AC3E}">
        <p14:creationId xmlns:p14="http://schemas.microsoft.com/office/powerpoint/2010/main" val="1630892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#3: </a:t>
            </a:r>
            <a:r>
              <a:rPr lang="en-US" sz="3500" dirty="0">
                <a:solidFill>
                  <a:srgbClr val="4ABFFF"/>
                </a:solidFill>
                <a:latin typeface="Gotham Light" pitchFamily="2" charset="0"/>
                <a:cs typeface="Gotham Light" pitchFamily="2" charset="0"/>
              </a:rPr>
              <a:t>Dr. Jones wants to perform </a:t>
            </a:r>
            <a:r>
              <a:rPr lang="en-US" sz="3500" b="1" dirty="0">
                <a:solidFill>
                  <a:srgbClr val="4ABFFF"/>
                </a:solidFill>
                <a:latin typeface="Gotham Bold" pitchFamily="2" charset="0"/>
                <a:cs typeface="Gotham Bold" pitchFamily="2" charset="0"/>
              </a:rPr>
              <a:t>VIRTUAL CONSULTS </a:t>
            </a:r>
            <a:r>
              <a:rPr lang="en-US" sz="3500" dirty="0">
                <a:solidFill>
                  <a:srgbClr val="4ABFFF"/>
                </a:solidFill>
                <a:latin typeface="Gotham Light" pitchFamily="2" charset="0"/>
                <a:cs typeface="Gotham Light" pitchFamily="2" charset="0"/>
              </a:rPr>
              <a:t>with</a:t>
            </a:r>
            <a:r>
              <a:rPr lang="en-US" sz="3500" dirty="0">
                <a:solidFill>
                  <a:srgbClr val="4ABFFF"/>
                </a:solidFill>
                <a:latin typeface="Gotham Bold" pitchFamily="2" charset="0"/>
                <a:cs typeface="Gotham Bold" pitchFamily="2" charset="0"/>
              </a:rPr>
              <a:t>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902740" y="2302493"/>
            <a:ext cx="9470110" cy="3139321"/>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Value Proposition to the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Alleviates stress in emergencies</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for immediate relief/answers</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Helps avoid urgent care or ER which, if utilized, could lead to a second visit and second bill with Dr. Jones</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Reduces money spent for unnecessary visits</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Alleviates scheduling conflicts/concerns </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Reduces time and gas wasted traveling to appointment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for exams anytime, anywhere (work, school, while traveling, at home, after-hours/weekends, etc.)</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satisfaction with provider and services offered</a:t>
            </a:r>
          </a:p>
        </p:txBody>
      </p:sp>
    </p:spTree>
    <p:extLst>
      <p:ext uri="{BB962C8B-B14F-4D97-AF65-F5344CB8AC3E}">
        <p14:creationId xmlns:p14="http://schemas.microsoft.com/office/powerpoint/2010/main" val="1593881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#3: </a:t>
            </a:r>
            <a:r>
              <a:rPr lang="en-US" sz="3500" dirty="0">
                <a:solidFill>
                  <a:srgbClr val="4ABFFF"/>
                </a:solidFill>
                <a:latin typeface="Gotham Light" pitchFamily="2" charset="0"/>
                <a:cs typeface="Gotham Light" pitchFamily="2" charset="0"/>
              </a:rPr>
              <a:t>Dr. Jones wants to perform </a:t>
            </a:r>
            <a:r>
              <a:rPr lang="en-US" sz="3500" b="1" dirty="0">
                <a:solidFill>
                  <a:srgbClr val="4ABFFF"/>
                </a:solidFill>
                <a:latin typeface="Gotham Bold" pitchFamily="2" charset="0"/>
                <a:cs typeface="Gotham Bold" pitchFamily="2" charset="0"/>
              </a:rPr>
              <a:t>VIRTUAL CONSULTS </a:t>
            </a:r>
            <a:r>
              <a:rPr lang="en-US" sz="3500" dirty="0">
                <a:solidFill>
                  <a:srgbClr val="4ABFFF"/>
                </a:solidFill>
                <a:latin typeface="Gotham Light" pitchFamily="2" charset="0"/>
                <a:cs typeface="Gotham Light" pitchFamily="2" charset="0"/>
              </a:rPr>
              <a:t>with</a:t>
            </a:r>
            <a:r>
              <a:rPr lang="en-US" sz="3500" dirty="0">
                <a:solidFill>
                  <a:srgbClr val="4ABFFF"/>
                </a:solidFill>
                <a:latin typeface="Gotham Bold" pitchFamily="2" charset="0"/>
                <a:cs typeface="Gotham Bold" pitchFamily="2" charset="0"/>
              </a:rPr>
              <a:t>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4" name="TextBox 3">
            <a:extLst>
              <a:ext uri="{FF2B5EF4-FFF2-40B4-BE49-F238E27FC236}">
                <a16:creationId xmlns:a16="http://schemas.microsoft.com/office/drawing/2014/main" id="{BD6BEC1D-76E5-2541-BAFB-F242DA676EA5}"/>
              </a:ext>
            </a:extLst>
          </p:cNvPr>
          <p:cNvSpPr txBox="1"/>
          <p:nvPr/>
        </p:nvSpPr>
        <p:spPr>
          <a:xfrm>
            <a:off x="1794510" y="2302493"/>
            <a:ext cx="9224010" cy="3816429"/>
          </a:xfrm>
          <a:prstGeom prst="rect">
            <a:avLst/>
          </a:prstGeom>
          <a:noFill/>
        </p:spPr>
        <p:txBody>
          <a:bodyPr wrap="square" rtlCol="0">
            <a:spAutoFit/>
          </a:bodyPr>
          <a:lstStyle/>
          <a:p>
            <a:r>
              <a:rPr lang="en-US" sz="3600" b="1" u="sng" dirty="0">
                <a:solidFill>
                  <a:schemeClr val="bg1"/>
                </a:solidFill>
                <a:latin typeface="Gotham Bold" pitchFamily="2" charset="0"/>
                <a:cs typeface="Gotham Bold" pitchFamily="2" charset="0"/>
              </a:rPr>
              <a:t>Outcome: </a:t>
            </a:r>
          </a:p>
          <a:p>
            <a:pPr algn="ctr"/>
            <a:endParaRPr lang="en-US" sz="1000" b="1" u="sng" dirty="0">
              <a:solidFill>
                <a:schemeClr val="bg1"/>
              </a:solidFill>
              <a:latin typeface="Gotham Bold" pitchFamily="2" charset="0"/>
              <a:cs typeface="Gotham Bold" pitchFamily="2" charset="0"/>
            </a:endParaRPr>
          </a:p>
          <a:p>
            <a:r>
              <a:rPr lang="en-US" sz="2800" b="1" dirty="0">
                <a:solidFill>
                  <a:schemeClr val="bg1"/>
                </a:solidFill>
                <a:latin typeface="Gotham Bold" pitchFamily="2" charset="0"/>
                <a:cs typeface="Gotham Bold" pitchFamily="2" charset="0"/>
              </a:rPr>
              <a:t>Dr. Jones was able to add 5 hour-long, full scope exams to his schedule each month. This resulted in an additional $1,500 in monthly revenue and increased patient satisfaction. Dr. Jones was also able to bill for 15 extra exams per month for patients who </a:t>
            </a:r>
            <a:r>
              <a:rPr lang="en-US" sz="2800" b="1">
                <a:solidFill>
                  <a:schemeClr val="bg1"/>
                </a:solidFill>
                <a:latin typeface="Gotham Bold" pitchFamily="2" charset="0"/>
                <a:cs typeface="Gotham Bold" pitchFamily="2" charset="0"/>
              </a:rPr>
              <a:t>needed urgent care, </a:t>
            </a:r>
            <a:r>
              <a:rPr lang="en-US" sz="2800" b="1" dirty="0">
                <a:solidFill>
                  <a:schemeClr val="bg1"/>
                </a:solidFill>
                <a:latin typeface="Gotham Bold" pitchFamily="2" charset="0"/>
                <a:cs typeface="Gotham Bold" pitchFamily="2" charset="0"/>
              </a:rPr>
              <a:t>for a total </a:t>
            </a:r>
            <a:r>
              <a:rPr lang="en-US" sz="2800" b="1">
                <a:solidFill>
                  <a:schemeClr val="bg1"/>
                </a:solidFill>
                <a:latin typeface="Gotham Bold" pitchFamily="2" charset="0"/>
                <a:cs typeface="Gotham Bold" pitchFamily="2" charset="0"/>
              </a:rPr>
              <a:t>of $600 </a:t>
            </a:r>
            <a:r>
              <a:rPr lang="en-US" sz="2800" b="1" dirty="0">
                <a:solidFill>
                  <a:schemeClr val="bg1"/>
                </a:solidFill>
                <a:latin typeface="Gotham Bold" pitchFamily="2" charset="0"/>
                <a:cs typeface="Gotham Bold" pitchFamily="2" charset="0"/>
              </a:rPr>
              <a:t>in additional revenue</a:t>
            </a:r>
          </a:p>
        </p:txBody>
      </p:sp>
    </p:spTree>
    <p:extLst>
      <p:ext uri="{BB962C8B-B14F-4D97-AF65-F5344CB8AC3E}">
        <p14:creationId xmlns:p14="http://schemas.microsoft.com/office/powerpoint/2010/main" val="4081967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1789656" y="2956561"/>
            <a:ext cx="9214640" cy="784831"/>
          </a:xfrm>
          <a:prstGeom prst="rect">
            <a:avLst/>
          </a:prstGeom>
          <a:noFill/>
        </p:spPr>
        <p:txBody>
          <a:bodyPr wrap="square" rtlCol="0">
            <a:spAutoFit/>
          </a:bodyPr>
          <a:lstStyle/>
          <a:p>
            <a:pPr algn="ctr"/>
            <a:r>
              <a:rPr lang="en-US" sz="4500" b="1" dirty="0">
                <a:solidFill>
                  <a:srgbClr val="4ABFFF"/>
                </a:solidFill>
                <a:latin typeface="Gotham Bold" pitchFamily="2" charset="0"/>
                <a:cs typeface="Gotham Bold" pitchFamily="2" charset="0"/>
              </a:rPr>
              <a:t>CASE STUDY #4</a:t>
            </a:r>
          </a:p>
        </p:txBody>
      </p:sp>
    </p:spTree>
    <p:extLst>
      <p:ext uri="{BB962C8B-B14F-4D97-AF65-F5344CB8AC3E}">
        <p14:creationId xmlns:p14="http://schemas.microsoft.com/office/powerpoint/2010/main" val="2485291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#4: </a:t>
            </a:r>
            <a:r>
              <a:rPr lang="en-US" sz="3500" dirty="0">
                <a:solidFill>
                  <a:srgbClr val="4ABFFF"/>
                </a:solidFill>
                <a:latin typeface="Gotham Light" pitchFamily="2" charset="0"/>
                <a:cs typeface="Gotham Light" pitchFamily="2" charset="0"/>
              </a:rPr>
              <a:t>Dr. Jones wants to perform </a:t>
            </a:r>
            <a:r>
              <a:rPr lang="en-US" sz="3500" b="1" dirty="0">
                <a:solidFill>
                  <a:srgbClr val="4ABFFF"/>
                </a:solidFill>
                <a:latin typeface="Gotham Bold" pitchFamily="2" charset="0"/>
                <a:cs typeface="Gotham Bold" pitchFamily="2" charset="0"/>
              </a:rPr>
              <a:t>REMOTE REFRACTIONS </a:t>
            </a:r>
            <a:r>
              <a:rPr lang="en-US" sz="3500" dirty="0">
                <a:solidFill>
                  <a:srgbClr val="4ABFFF"/>
                </a:solidFill>
                <a:latin typeface="Gotham Light" pitchFamily="2" charset="0"/>
                <a:cs typeface="Gotham Light" pitchFamily="2" charset="0"/>
              </a:rPr>
              <a:t>with</a:t>
            </a:r>
            <a:r>
              <a:rPr lang="en-US" sz="3500" dirty="0">
                <a:solidFill>
                  <a:srgbClr val="4ABFFF"/>
                </a:solidFill>
                <a:latin typeface="Gotham Bold" pitchFamily="2" charset="0"/>
                <a:cs typeface="Gotham Bold" pitchFamily="2" charset="0"/>
              </a:rPr>
              <a:t>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611630" y="2302493"/>
            <a:ext cx="9470110" cy="3693319"/>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How </a:t>
            </a:r>
            <a:r>
              <a:rPr lang="en-US" b="1" dirty="0" err="1">
                <a:solidFill>
                  <a:schemeClr val="bg1"/>
                </a:solidFill>
                <a:latin typeface="Gotham Bold" pitchFamily="2" charset="0"/>
                <a:cs typeface="Gotham Bold" pitchFamily="2" charset="0"/>
              </a:rPr>
              <a:t>EyecareLive</a:t>
            </a:r>
            <a:r>
              <a:rPr lang="en-US" b="1" dirty="0">
                <a:solidFill>
                  <a:schemeClr val="bg1"/>
                </a:solidFill>
                <a:latin typeface="Gotham Bold" pitchFamily="2" charset="0"/>
                <a:cs typeface="Gotham Bold" pitchFamily="2" charset="0"/>
              </a:rPr>
              <a:t> helps: </a:t>
            </a:r>
          </a:p>
          <a:p>
            <a:endParaRPr lang="en-US" b="1" dirty="0">
              <a:solidFill>
                <a:schemeClr val="bg1"/>
              </a:solidFill>
              <a:latin typeface="Gotham Bold" pitchFamily="2" charset="0"/>
              <a:cs typeface="Gotham Bold" pitchFamily="2" charset="0"/>
            </a:endParaRP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Dr. Jones to see patients after or outside of normal office hours</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Dr. Jones to see patients without coming into the office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Dr. Jones to do as many exams as often as he wants, and make a sale afterwards</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for quicker eye exams, maximizing time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Dr. Jones to connect with the patient in real-time and utilizing both messaging and video connectivity</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the patient with a quick and easy way to receive care, no matter the time or day</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for more walk-ins and better patient flow in the practice</a:t>
            </a:r>
          </a:p>
        </p:txBody>
      </p:sp>
    </p:spTree>
    <p:extLst>
      <p:ext uri="{BB962C8B-B14F-4D97-AF65-F5344CB8AC3E}">
        <p14:creationId xmlns:p14="http://schemas.microsoft.com/office/powerpoint/2010/main" val="2472712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#4: </a:t>
            </a:r>
            <a:r>
              <a:rPr lang="en-US" sz="3500" dirty="0">
                <a:solidFill>
                  <a:srgbClr val="4ABFFF"/>
                </a:solidFill>
                <a:latin typeface="Gotham Light" pitchFamily="2" charset="0"/>
                <a:cs typeface="Gotham Light" pitchFamily="2" charset="0"/>
              </a:rPr>
              <a:t>Dr. Jones wants to perform </a:t>
            </a:r>
            <a:r>
              <a:rPr lang="en-US" sz="3500" b="1" dirty="0">
                <a:solidFill>
                  <a:srgbClr val="4ABFFF"/>
                </a:solidFill>
                <a:latin typeface="Gotham Bold" pitchFamily="2" charset="0"/>
                <a:cs typeface="Gotham Bold" pitchFamily="2" charset="0"/>
              </a:rPr>
              <a:t>REMOTE REFRACTIONS </a:t>
            </a:r>
            <a:r>
              <a:rPr lang="en-US" sz="3500" dirty="0">
                <a:solidFill>
                  <a:srgbClr val="4ABFFF"/>
                </a:solidFill>
                <a:latin typeface="Gotham Light" pitchFamily="2" charset="0"/>
                <a:cs typeface="Gotham Light" pitchFamily="2" charset="0"/>
              </a:rPr>
              <a:t>with</a:t>
            </a:r>
            <a:r>
              <a:rPr lang="en-US" sz="3500" dirty="0">
                <a:solidFill>
                  <a:srgbClr val="4ABFFF"/>
                </a:solidFill>
                <a:latin typeface="Gotham Bold" pitchFamily="2" charset="0"/>
                <a:cs typeface="Gotham Bold" pitchFamily="2" charset="0"/>
              </a:rPr>
              <a:t>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891451" y="2596005"/>
            <a:ext cx="9470110" cy="2585323"/>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Value Proposition to the OD:</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billable visits/time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scheduling bottleneck</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Reduces patient time spent in the office significantly</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the need for doctor to be in the office to see the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purchases after exam</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Dr. Jones to offer better, more convenient care and a better patient experience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Keeps Dr. Jones’ patients out of Urgent Care/ER/other telehealth providers</a:t>
            </a:r>
          </a:p>
        </p:txBody>
      </p:sp>
    </p:spTree>
    <p:extLst>
      <p:ext uri="{BB962C8B-B14F-4D97-AF65-F5344CB8AC3E}">
        <p14:creationId xmlns:p14="http://schemas.microsoft.com/office/powerpoint/2010/main" val="138911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1789656" y="2956561"/>
            <a:ext cx="9214640" cy="784831"/>
          </a:xfrm>
          <a:prstGeom prst="rect">
            <a:avLst/>
          </a:prstGeom>
          <a:noFill/>
        </p:spPr>
        <p:txBody>
          <a:bodyPr wrap="square" rtlCol="0">
            <a:spAutoFit/>
          </a:bodyPr>
          <a:lstStyle/>
          <a:p>
            <a:pPr algn="ctr"/>
            <a:r>
              <a:rPr lang="en-US" sz="4500" b="1" dirty="0">
                <a:solidFill>
                  <a:srgbClr val="4ABFFF"/>
                </a:solidFill>
                <a:latin typeface="Gotham Bold" pitchFamily="2" charset="0"/>
                <a:cs typeface="Gotham Bold" pitchFamily="2" charset="0"/>
              </a:rPr>
              <a:t>CASE STUDY #1</a:t>
            </a:r>
          </a:p>
        </p:txBody>
      </p:sp>
    </p:spTree>
    <p:extLst>
      <p:ext uri="{BB962C8B-B14F-4D97-AF65-F5344CB8AC3E}">
        <p14:creationId xmlns:p14="http://schemas.microsoft.com/office/powerpoint/2010/main" val="2945153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#4: </a:t>
            </a:r>
            <a:r>
              <a:rPr lang="en-US" sz="3500" dirty="0">
                <a:solidFill>
                  <a:srgbClr val="4ABFFF"/>
                </a:solidFill>
                <a:latin typeface="Gotham Light" pitchFamily="2" charset="0"/>
                <a:cs typeface="Gotham Light" pitchFamily="2" charset="0"/>
              </a:rPr>
              <a:t>Dr. Jones wants to perform </a:t>
            </a:r>
            <a:r>
              <a:rPr lang="en-US" sz="3500" b="1" dirty="0">
                <a:solidFill>
                  <a:srgbClr val="4ABFFF"/>
                </a:solidFill>
                <a:latin typeface="Gotham Bold" pitchFamily="2" charset="0"/>
                <a:cs typeface="Gotham Bold" pitchFamily="2" charset="0"/>
              </a:rPr>
              <a:t>REMOTE REFRACTIONS </a:t>
            </a:r>
            <a:r>
              <a:rPr lang="en-US" sz="3500" dirty="0">
                <a:solidFill>
                  <a:srgbClr val="4ABFFF"/>
                </a:solidFill>
                <a:latin typeface="Gotham Light" pitchFamily="2" charset="0"/>
                <a:cs typeface="Gotham Light" pitchFamily="2" charset="0"/>
              </a:rPr>
              <a:t>with</a:t>
            </a:r>
            <a:r>
              <a:rPr lang="en-US" sz="3500" dirty="0">
                <a:solidFill>
                  <a:srgbClr val="4ABFFF"/>
                </a:solidFill>
                <a:latin typeface="Gotham Bold" pitchFamily="2" charset="0"/>
                <a:cs typeface="Gotham Bold" pitchFamily="2" charset="0"/>
              </a:rPr>
              <a:t>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902740" y="2573427"/>
            <a:ext cx="9470110" cy="2585323"/>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Value Proposition to the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the need for a scheduled appointment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access to annual eye exam</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Reduces time spent on exam and in office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Alleviates scheduling conflicts/concerns </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for exams that fit the patient’s schedule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satisfaction with provider and services offered</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for Rx to be finalized quickly resulting in easier purchase of contacts and/or glasses</a:t>
            </a:r>
          </a:p>
        </p:txBody>
      </p:sp>
    </p:spTree>
    <p:extLst>
      <p:ext uri="{BB962C8B-B14F-4D97-AF65-F5344CB8AC3E}">
        <p14:creationId xmlns:p14="http://schemas.microsoft.com/office/powerpoint/2010/main" val="3568073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#4: </a:t>
            </a:r>
            <a:r>
              <a:rPr lang="en-US" sz="3500" dirty="0">
                <a:solidFill>
                  <a:srgbClr val="4ABFFF"/>
                </a:solidFill>
                <a:latin typeface="Gotham Light" pitchFamily="2" charset="0"/>
                <a:cs typeface="Gotham Light" pitchFamily="2" charset="0"/>
              </a:rPr>
              <a:t>Dr. Jones wants to perform </a:t>
            </a:r>
            <a:r>
              <a:rPr lang="en-US" sz="3500" b="1" dirty="0">
                <a:solidFill>
                  <a:srgbClr val="4ABFFF"/>
                </a:solidFill>
                <a:latin typeface="Gotham Bold" pitchFamily="2" charset="0"/>
                <a:cs typeface="Gotham Bold" pitchFamily="2" charset="0"/>
              </a:rPr>
              <a:t>REMOTE REFRACTIONS </a:t>
            </a:r>
            <a:r>
              <a:rPr lang="en-US" sz="3500" dirty="0">
                <a:solidFill>
                  <a:srgbClr val="4ABFFF"/>
                </a:solidFill>
                <a:latin typeface="Gotham Light" pitchFamily="2" charset="0"/>
                <a:cs typeface="Gotham Light" pitchFamily="2" charset="0"/>
              </a:rPr>
              <a:t>with</a:t>
            </a:r>
            <a:r>
              <a:rPr lang="en-US" sz="3500" dirty="0">
                <a:solidFill>
                  <a:srgbClr val="4ABFFF"/>
                </a:solidFill>
                <a:latin typeface="Gotham Bold" pitchFamily="2" charset="0"/>
                <a:cs typeface="Gotham Bold" pitchFamily="2" charset="0"/>
              </a:rPr>
              <a:t>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4" name="TextBox 3">
            <a:extLst>
              <a:ext uri="{FF2B5EF4-FFF2-40B4-BE49-F238E27FC236}">
                <a16:creationId xmlns:a16="http://schemas.microsoft.com/office/drawing/2014/main" id="{BD6BEC1D-76E5-2541-BAFB-F242DA676EA5}"/>
              </a:ext>
            </a:extLst>
          </p:cNvPr>
          <p:cNvSpPr txBox="1"/>
          <p:nvPr/>
        </p:nvSpPr>
        <p:spPr>
          <a:xfrm>
            <a:off x="1794510" y="2302493"/>
            <a:ext cx="9224010" cy="3385542"/>
          </a:xfrm>
          <a:prstGeom prst="rect">
            <a:avLst/>
          </a:prstGeom>
          <a:noFill/>
        </p:spPr>
        <p:txBody>
          <a:bodyPr wrap="square" rtlCol="0">
            <a:spAutoFit/>
          </a:bodyPr>
          <a:lstStyle/>
          <a:p>
            <a:r>
              <a:rPr lang="en-US" sz="3600" b="1" u="sng" dirty="0">
                <a:solidFill>
                  <a:schemeClr val="bg1"/>
                </a:solidFill>
                <a:latin typeface="Gotham Bold" pitchFamily="2" charset="0"/>
                <a:cs typeface="Gotham Bold" pitchFamily="2" charset="0"/>
              </a:rPr>
              <a:t>Outcome: </a:t>
            </a:r>
          </a:p>
          <a:p>
            <a:pPr algn="ctr"/>
            <a:endParaRPr lang="en-US" sz="1000" b="1" u="sng" dirty="0">
              <a:solidFill>
                <a:schemeClr val="bg1"/>
              </a:solidFill>
              <a:latin typeface="Gotham Bold" pitchFamily="2" charset="0"/>
              <a:cs typeface="Gotham Bold" pitchFamily="2" charset="0"/>
            </a:endParaRPr>
          </a:p>
          <a:p>
            <a:r>
              <a:rPr lang="en-US" sz="2800" b="1" dirty="0">
                <a:solidFill>
                  <a:schemeClr val="bg1"/>
                </a:solidFill>
                <a:latin typeface="Gotham Bold" pitchFamily="2" charset="0"/>
                <a:cs typeface="Gotham Bold" pitchFamily="2" charset="0"/>
              </a:rPr>
              <a:t>Dr. Jones was able to do twice as many exams as he used to, and he could do the majority of these from home. He has now increased revenue by as much as 250% in his practice, due to the increase in the number of exams performed and the increase in retail sales post-exam.</a:t>
            </a:r>
          </a:p>
        </p:txBody>
      </p:sp>
    </p:spTree>
    <p:extLst>
      <p:ext uri="{BB962C8B-B14F-4D97-AF65-F5344CB8AC3E}">
        <p14:creationId xmlns:p14="http://schemas.microsoft.com/office/powerpoint/2010/main" val="218447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#1: </a:t>
            </a:r>
            <a:r>
              <a:rPr lang="en-US" sz="3500" dirty="0">
                <a:solidFill>
                  <a:srgbClr val="4ABFFF"/>
                </a:solidFill>
                <a:latin typeface="Gotham Light" pitchFamily="2" charset="0"/>
                <a:cs typeface="Gotham Light" pitchFamily="2" charset="0"/>
              </a:rPr>
              <a:t>Dr. Jones wants to follow up with his </a:t>
            </a:r>
            <a:r>
              <a:rPr lang="en-US" sz="3500" b="1" dirty="0">
                <a:solidFill>
                  <a:srgbClr val="4ABFFF"/>
                </a:solidFill>
                <a:latin typeface="Gotham Bold" pitchFamily="2" charset="0"/>
                <a:cs typeface="Gotham Bold" pitchFamily="2" charset="0"/>
              </a:rPr>
              <a:t>CONTACT LENS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657350" y="2302493"/>
            <a:ext cx="9315450" cy="3416320"/>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How </a:t>
            </a:r>
            <a:r>
              <a:rPr lang="en-US" b="1" dirty="0" err="1">
                <a:solidFill>
                  <a:schemeClr val="bg1"/>
                </a:solidFill>
                <a:latin typeface="Gotham Bold" pitchFamily="2" charset="0"/>
                <a:cs typeface="Gotham Bold" pitchFamily="2" charset="0"/>
              </a:rPr>
              <a:t>EyecareLive</a:t>
            </a:r>
            <a:r>
              <a:rPr lang="en-US" b="1" dirty="0">
                <a:solidFill>
                  <a:schemeClr val="bg1"/>
                </a:solidFill>
                <a:latin typeface="Gotham Bold" pitchFamily="2" charset="0"/>
                <a:cs typeface="Gotham Bold" pitchFamily="2" charset="0"/>
              </a:rPr>
              <a:t> helps: </a:t>
            </a:r>
          </a:p>
          <a:p>
            <a:endParaRPr lang="en-US" b="1" dirty="0">
              <a:solidFill>
                <a:schemeClr val="bg1"/>
              </a:solidFill>
              <a:latin typeface="Gotham Bold" pitchFamily="2" charset="0"/>
              <a:cs typeface="Gotham Bold" pitchFamily="2" charset="0"/>
            </a:endParaRP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HIPAA compliant and secure way for Dr. Jones to interact with patients outside of the office from the comfort of their home </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visual acuity to be assessed</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the patient with a quick and easy contact lens survey, assessing their comfort and quality of vision in lenses at the beginning and end of day</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Dr. Jones to connect with the patient in real-time, see the lens on eye, assess rotation and inquire about the patients experience in general</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an opportunity for the patient to receive virtual I+R coaching to ensure contact lens wearing success</a:t>
            </a:r>
          </a:p>
        </p:txBody>
      </p:sp>
    </p:spTree>
    <p:extLst>
      <p:ext uri="{BB962C8B-B14F-4D97-AF65-F5344CB8AC3E}">
        <p14:creationId xmlns:p14="http://schemas.microsoft.com/office/powerpoint/2010/main" val="46251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#1: </a:t>
            </a:r>
            <a:r>
              <a:rPr lang="en-US" sz="3500" dirty="0">
                <a:solidFill>
                  <a:srgbClr val="4ABFFF"/>
                </a:solidFill>
                <a:latin typeface="Gotham Light" pitchFamily="2" charset="0"/>
                <a:cs typeface="Gotham Light" pitchFamily="2" charset="0"/>
              </a:rPr>
              <a:t>Dr. Jones wants to follow up with his </a:t>
            </a:r>
            <a:r>
              <a:rPr lang="en-US" sz="3500" b="1" dirty="0">
                <a:solidFill>
                  <a:srgbClr val="4ABFFF"/>
                </a:solidFill>
                <a:latin typeface="Gotham Bold" pitchFamily="2" charset="0"/>
                <a:cs typeface="Gotham Bold" pitchFamily="2" charset="0"/>
              </a:rPr>
              <a:t>CONTACT LENS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2148840" y="2476447"/>
            <a:ext cx="8115300" cy="3139321"/>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Value Proposition to the OD:</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scheduling bottleneck</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staff time spent with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patient footprint in the office (waiting room, exam lane, </a:t>
            </a:r>
            <a:r>
              <a:rPr lang="en-US" dirty="0" err="1">
                <a:solidFill>
                  <a:schemeClr val="bg1"/>
                </a:solidFill>
                <a:latin typeface="Gotham Light" pitchFamily="2" charset="0"/>
                <a:cs typeface="Gotham Light" pitchFamily="2" charset="0"/>
              </a:rPr>
              <a:t>etc</a:t>
            </a:r>
            <a:r>
              <a:rPr lang="en-US" dirty="0">
                <a:solidFill>
                  <a:schemeClr val="bg1"/>
                </a:solidFill>
                <a:latin typeface="Gotham Light" pitchFamily="2" charset="0"/>
                <a:cs typeface="Gotham Light" pitchFamily="2" charset="0"/>
              </a:rPr>
              <a: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chair time spent on non-revenue producing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the need for doctor to be in the office to see this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chair time available in the practice for higher revenue producing patients</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Dr. Jones to finalize Rx and sell contact lenses to the patient quickly and easily via the </a:t>
            </a:r>
            <a:r>
              <a:rPr lang="en-US" dirty="0" err="1">
                <a:solidFill>
                  <a:schemeClr val="bg1"/>
                </a:solidFill>
                <a:latin typeface="Gotham Light" pitchFamily="2" charset="0"/>
                <a:cs typeface="Gotham Light" pitchFamily="2" charset="0"/>
              </a:rPr>
              <a:t>EyecareLive</a:t>
            </a:r>
            <a:r>
              <a:rPr lang="en-US" dirty="0">
                <a:solidFill>
                  <a:schemeClr val="bg1"/>
                </a:solidFill>
                <a:latin typeface="Gotham Light" pitchFamily="2" charset="0"/>
                <a:cs typeface="Gotham Light" pitchFamily="2" charset="0"/>
              </a:rPr>
              <a:t> app</a:t>
            </a:r>
          </a:p>
        </p:txBody>
      </p:sp>
    </p:spTree>
    <p:extLst>
      <p:ext uri="{BB962C8B-B14F-4D97-AF65-F5344CB8AC3E}">
        <p14:creationId xmlns:p14="http://schemas.microsoft.com/office/powerpoint/2010/main" val="115617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#1: </a:t>
            </a:r>
            <a:r>
              <a:rPr lang="en-US" sz="3500" dirty="0">
                <a:solidFill>
                  <a:srgbClr val="4ABFFF"/>
                </a:solidFill>
                <a:latin typeface="Gotham Light" pitchFamily="2" charset="0"/>
                <a:cs typeface="Gotham Light" pitchFamily="2" charset="0"/>
              </a:rPr>
              <a:t>Dr. Jones wants to follow up with his </a:t>
            </a:r>
            <a:r>
              <a:rPr lang="en-US" sz="3500" b="1" dirty="0">
                <a:solidFill>
                  <a:srgbClr val="4ABFFF"/>
                </a:solidFill>
                <a:latin typeface="Gotham Bold" pitchFamily="2" charset="0"/>
                <a:cs typeface="Gotham Bold" pitchFamily="2" charset="0"/>
              </a:rPr>
              <a:t>CONTACT LENS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5" name="TextBox 4">
            <a:extLst>
              <a:ext uri="{FF2B5EF4-FFF2-40B4-BE49-F238E27FC236}">
                <a16:creationId xmlns:a16="http://schemas.microsoft.com/office/drawing/2014/main" id="{AA2EDA32-12EB-C14B-AD1B-6088405D9FCE}"/>
              </a:ext>
            </a:extLst>
          </p:cNvPr>
          <p:cNvSpPr txBox="1"/>
          <p:nvPr/>
        </p:nvSpPr>
        <p:spPr>
          <a:xfrm>
            <a:off x="2023110" y="2602177"/>
            <a:ext cx="7966710" cy="2585323"/>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Value Proposition to the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Did not have to make time in schedule for another in-office visit a week after annual exam</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Did not have to waste time and gas traveling to appointment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Able to do this follow up exam anytime, anywhere (work, school, while traveling, at home, after-hours/weekends, </a:t>
            </a:r>
            <a:r>
              <a:rPr lang="en-US" dirty="0" err="1">
                <a:solidFill>
                  <a:schemeClr val="bg1"/>
                </a:solidFill>
                <a:latin typeface="Gotham Light" pitchFamily="2" charset="0"/>
                <a:cs typeface="Gotham Light" pitchFamily="2" charset="0"/>
              </a:rPr>
              <a:t>etc</a:t>
            </a:r>
            <a:r>
              <a:rPr lang="en-US" dirty="0">
                <a:solidFill>
                  <a:schemeClr val="bg1"/>
                </a:solidFill>
                <a:latin typeface="Gotham Light" pitchFamily="2" charset="0"/>
                <a:cs typeface="Gotham Light" pitchFamily="2" charset="0"/>
              </a:rPr>
              <a: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Alleviates scheduling conflicts/concerns </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satisfaction with provider and services offered</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Enabled easier contact lens purchasing via an in-app experience</a:t>
            </a:r>
          </a:p>
        </p:txBody>
      </p:sp>
    </p:spTree>
    <p:extLst>
      <p:ext uri="{BB962C8B-B14F-4D97-AF65-F5344CB8AC3E}">
        <p14:creationId xmlns:p14="http://schemas.microsoft.com/office/powerpoint/2010/main" val="421004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#1: </a:t>
            </a:r>
            <a:r>
              <a:rPr lang="en-US" sz="3500" dirty="0">
                <a:solidFill>
                  <a:srgbClr val="4ABFFF"/>
                </a:solidFill>
                <a:latin typeface="Gotham Light" pitchFamily="2" charset="0"/>
                <a:cs typeface="Gotham Light" pitchFamily="2" charset="0"/>
              </a:rPr>
              <a:t>Dr. Jones wants to follow up with his </a:t>
            </a:r>
            <a:r>
              <a:rPr lang="en-US" sz="3500" b="1" dirty="0">
                <a:solidFill>
                  <a:srgbClr val="4ABFFF"/>
                </a:solidFill>
                <a:latin typeface="Gotham Bold" pitchFamily="2" charset="0"/>
                <a:cs typeface="Gotham Bold" pitchFamily="2" charset="0"/>
              </a:rPr>
              <a:t>CONTACT LENS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4" name="TextBox 3">
            <a:extLst>
              <a:ext uri="{FF2B5EF4-FFF2-40B4-BE49-F238E27FC236}">
                <a16:creationId xmlns:a16="http://schemas.microsoft.com/office/drawing/2014/main" id="{BD6BEC1D-76E5-2541-BAFB-F242DA676EA5}"/>
              </a:ext>
            </a:extLst>
          </p:cNvPr>
          <p:cNvSpPr txBox="1"/>
          <p:nvPr/>
        </p:nvSpPr>
        <p:spPr>
          <a:xfrm>
            <a:off x="1794510" y="2302493"/>
            <a:ext cx="9224010" cy="3570208"/>
          </a:xfrm>
          <a:prstGeom prst="rect">
            <a:avLst/>
          </a:prstGeom>
          <a:noFill/>
        </p:spPr>
        <p:txBody>
          <a:bodyPr wrap="square" rtlCol="0">
            <a:spAutoFit/>
          </a:bodyPr>
          <a:lstStyle/>
          <a:p>
            <a:r>
              <a:rPr lang="en-US" sz="3600" b="1" u="sng" dirty="0">
                <a:solidFill>
                  <a:schemeClr val="bg1"/>
                </a:solidFill>
                <a:latin typeface="Gotham Bold" pitchFamily="2" charset="0"/>
                <a:cs typeface="Gotham Bold" pitchFamily="2" charset="0"/>
              </a:rPr>
              <a:t>Outcome: </a:t>
            </a:r>
          </a:p>
          <a:p>
            <a:pPr algn="ctr"/>
            <a:endParaRPr lang="en-US" sz="1000" b="1" u="sng" dirty="0">
              <a:solidFill>
                <a:schemeClr val="bg1"/>
              </a:solidFill>
              <a:latin typeface="Gotham Bold" pitchFamily="2" charset="0"/>
              <a:cs typeface="Gotham Bold" pitchFamily="2" charset="0"/>
            </a:endParaRPr>
          </a:p>
          <a:p>
            <a:r>
              <a:rPr lang="en-US" sz="3600" b="1" dirty="0">
                <a:solidFill>
                  <a:schemeClr val="bg1"/>
                </a:solidFill>
                <a:latin typeface="Gotham Bold" pitchFamily="2" charset="0"/>
                <a:cs typeface="Gotham Bold" pitchFamily="2" charset="0"/>
              </a:rPr>
              <a:t>Dr. Jones was able to add 20 hour-long, full scope exams to his schedule each month. This resulted in an additional $6,000 in monthly revenue and increased patient satisfaction</a:t>
            </a:r>
          </a:p>
        </p:txBody>
      </p:sp>
    </p:spTree>
    <p:extLst>
      <p:ext uri="{BB962C8B-B14F-4D97-AF65-F5344CB8AC3E}">
        <p14:creationId xmlns:p14="http://schemas.microsoft.com/office/powerpoint/2010/main" val="46594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1789656" y="2956561"/>
            <a:ext cx="9214640" cy="784831"/>
          </a:xfrm>
          <a:prstGeom prst="rect">
            <a:avLst/>
          </a:prstGeom>
          <a:noFill/>
        </p:spPr>
        <p:txBody>
          <a:bodyPr wrap="square" rtlCol="0">
            <a:spAutoFit/>
          </a:bodyPr>
          <a:lstStyle/>
          <a:p>
            <a:pPr algn="ctr"/>
            <a:r>
              <a:rPr lang="en-US" sz="4500" b="1" dirty="0">
                <a:solidFill>
                  <a:srgbClr val="4ABFFF"/>
                </a:solidFill>
                <a:latin typeface="Gotham Bold" pitchFamily="2" charset="0"/>
                <a:cs typeface="Gotham Bold" pitchFamily="2" charset="0"/>
              </a:rPr>
              <a:t>CASE STUDY #2</a:t>
            </a:r>
          </a:p>
        </p:txBody>
      </p:sp>
    </p:spTree>
    <p:extLst>
      <p:ext uri="{BB962C8B-B14F-4D97-AF65-F5344CB8AC3E}">
        <p14:creationId xmlns:p14="http://schemas.microsoft.com/office/powerpoint/2010/main" val="78500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#2: </a:t>
            </a:r>
            <a:r>
              <a:rPr lang="en-US" sz="3500" dirty="0">
                <a:solidFill>
                  <a:srgbClr val="4ABFFF"/>
                </a:solidFill>
                <a:latin typeface="Gotham Light" pitchFamily="2" charset="0"/>
                <a:cs typeface="Gotham Light" pitchFamily="2" charset="0"/>
              </a:rPr>
              <a:t>Dr. Jones wants to follow up with his </a:t>
            </a:r>
            <a:r>
              <a:rPr lang="en-US" sz="3500" dirty="0">
                <a:solidFill>
                  <a:srgbClr val="4ABFFF"/>
                </a:solidFill>
                <a:latin typeface="Gotham Bold" pitchFamily="2" charset="0"/>
                <a:cs typeface="Gotham Bold" pitchFamily="2" charset="0"/>
              </a:rPr>
              <a:t>DRY EYE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714500" y="2302493"/>
            <a:ext cx="9470110" cy="3693319"/>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How </a:t>
            </a:r>
            <a:r>
              <a:rPr lang="en-US" b="1" dirty="0" err="1">
                <a:solidFill>
                  <a:schemeClr val="bg1"/>
                </a:solidFill>
                <a:latin typeface="Gotham Bold" pitchFamily="2" charset="0"/>
                <a:cs typeface="Gotham Bold" pitchFamily="2" charset="0"/>
              </a:rPr>
              <a:t>EyecareLive</a:t>
            </a:r>
            <a:r>
              <a:rPr lang="en-US" b="1" dirty="0">
                <a:solidFill>
                  <a:schemeClr val="bg1"/>
                </a:solidFill>
                <a:latin typeface="Gotham Bold" pitchFamily="2" charset="0"/>
                <a:cs typeface="Gotham Bold" pitchFamily="2" charset="0"/>
              </a:rPr>
              <a:t> helps: </a:t>
            </a:r>
          </a:p>
          <a:p>
            <a:endParaRPr lang="en-US" b="1" dirty="0">
              <a:solidFill>
                <a:schemeClr val="bg1"/>
              </a:solidFill>
              <a:latin typeface="Gotham Bold" pitchFamily="2" charset="0"/>
              <a:cs typeface="Gotham Bold" pitchFamily="2" charset="0"/>
            </a:endParaRP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HIPAA compliant and secure way for Dr. Jones to interact with patients outside of the office and from the comfort of their home </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visual acuity to be assessed</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the patient with a quick and easy SPEED questionnaire, assessing the severity and consistency of the symptoms and assisting with disease monitoring and management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 way for Dr. Jones to connect with the patient in real-time, discuss effectiveness of treatment, potentially change therapy/treatment before in-office follow up, and inquire about the patients experience in general</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Provides an opportunity for the patient to receive relief/adjunct care before scheduled follow up</a:t>
            </a:r>
          </a:p>
        </p:txBody>
      </p:sp>
    </p:spTree>
    <p:extLst>
      <p:ext uri="{BB962C8B-B14F-4D97-AF65-F5344CB8AC3E}">
        <p14:creationId xmlns:p14="http://schemas.microsoft.com/office/powerpoint/2010/main" val="284044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master_backgrounds-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 y="0"/>
            <a:ext cx="12188825" cy="6856214"/>
          </a:xfrm>
          <a:prstGeom prst="rect">
            <a:avLst/>
          </a:prstGeom>
        </p:spPr>
      </p:pic>
      <p:sp>
        <p:nvSpPr>
          <p:cNvPr id="3" name="TextBox 2"/>
          <p:cNvSpPr txBox="1"/>
          <p:nvPr/>
        </p:nvSpPr>
        <p:spPr>
          <a:xfrm>
            <a:off x="519710" y="377958"/>
            <a:ext cx="9470110" cy="1546577"/>
          </a:xfrm>
          <a:prstGeom prst="rect">
            <a:avLst/>
          </a:prstGeom>
          <a:noFill/>
        </p:spPr>
        <p:txBody>
          <a:bodyPr wrap="square" rtlCol="0">
            <a:spAutoFit/>
          </a:bodyPr>
          <a:lstStyle/>
          <a:p>
            <a:pPr>
              <a:lnSpc>
                <a:spcPct val="90000"/>
              </a:lnSpc>
            </a:pPr>
            <a:r>
              <a:rPr lang="en-US" sz="3500" b="1" dirty="0">
                <a:solidFill>
                  <a:srgbClr val="4ABFFF"/>
                </a:solidFill>
                <a:latin typeface="Gotham Bold" pitchFamily="2" charset="0"/>
                <a:cs typeface="Gotham Bold" pitchFamily="2" charset="0"/>
              </a:rPr>
              <a:t>CASE STUDY #2: </a:t>
            </a:r>
            <a:r>
              <a:rPr lang="en-US" sz="3500" dirty="0">
                <a:solidFill>
                  <a:srgbClr val="4ABFFF"/>
                </a:solidFill>
                <a:latin typeface="Gotham Light" pitchFamily="2" charset="0"/>
                <a:cs typeface="Gotham Light" pitchFamily="2" charset="0"/>
              </a:rPr>
              <a:t>Dr. Jones wants to follow up with his </a:t>
            </a:r>
            <a:r>
              <a:rPr lang="en-US" sz="3500" b="1" dirty="0">
                <a:solidFill>
                  <a:srgbClr val="4ABFFF"/>
                </a:solidFill>
                <a:latin typeface="Gotham Bold" pitchFamily="2" charset="0"/>
                <a:cs typeface="Gotham Bold" pitchFamily="2" charset="0"/>
              </a:rPr>
              <a:t>DRY EYE </a:t>
            </a:r>
            <a:r>
              <a:rPr lang="en-US" sz="3500" dirty="0">
                <a:solidFill>
                  <a:srgbClr val="4ABFFF"/>
                </a:solidFill>
                <a:latin typeface="Gotham Light" pitchFamily="2" charset="0"/>
                <a:cs typeface="Gotham Light" pitchFamily="2" charset="0"/>
              </a:rPr>
              <a:t>patients using </a:t>
            </a:r>
            <a:r>
              <a:rPr lang="en-US" sz="3500" dirty="0" err="1">
                <a:solidFill>
                  <a:srgbClr val="4ABFFF"/>
                </a:solidFill>
                <a:latin typeface="Gotham Light" pitchFamily="2" charset="0"/>
                <a:cs typeface="Gotham Light" pitchFamily="2" charset="0"/>
              </a:rPr>
              <a:t>EyecareLive</a:t>
            </a:r>
            <a:r>
              <a:rPr lang="en-US" sz="3500" dirty="0">
                <a:solidFill>
                  <a:srgbClr val="4ABFFF"/>
                </a:solidFill>
                <a:latin typeface="Gotham Light" pitchFamily="2" charset="0"/>
                <a:cs typeface="Gotham Light" pitchFamily="2" charset="0"/>
              </a:rPr>
              <a:t>  </a:t>
            </a:r>
          </a:p>
        </p:txBody>
      </p:sp>
      <p:sp>
        <p:nvSpPr>
          <p:cNvPr id="6" name="TextBox 5">
            <a:extLst>
              <a:ext uri="{FF2B5EF4-FFF2-40B4-BE49-F238E27FC236}">
                <a16:creationId xmlns:a16="http://schemas.microsoft.com/office/drawing/2014/main" id="{1B515441-7867-9241-BB8E-3F8C106EBEC8}"/>
              </a:ext>
            </a:extLst>
          </p:cNvPr>
          <p:cNvSpPr txBox="1"/>
          <p:nvPr/>
        </p:nvSpPr>
        <p:spPr>
          <a:xfrm>
            <a:off x="1902740" y="2302493"/>
            <a:ext cx="9470110" cy="3693319"/>
          </a:xfrm>
          <a:prstGeom prst="rect">
            <a:avLst/>
          </a:prstGeom>
          <a:noFill/>
        </p:spPr>
        <p:txBody>
          <a:bodyPr wrap="square" rtlCol="0">
            <a:spAutoFit/>
          </a:bodyPr>
          <a:lstStyle/>
          <a:p>
            <a:r>
              <a:rPr lang="en-US" b="1" dirty="0">
                <a:solidFill>
                  <a:schemeClr val="bg1"/>
                </a:solidFill>
                <a:latin typeface="Gotham Bold" pitchFamily="2" charset="0"/>
                <a:cs typeface="Gotham Bold" pitchFamily="2" charset="0"/>
              </a:rPr>
              <a:t>Value Proposition to the OD:</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Dr. Jones to remotely monitor success of treatment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Allows Dr. Jones to remotely monitor disease state/progression</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Gives Dr. Jones ability to intermediate care if treatment isn’t working, do a virtual consult, potentially bill for that and get reimbursed, patient gets better care</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scheduling bottleneck</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staff time spent with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patient footprint in the office (waiting room, exam lane, </a:t>
            </a:r>
            <a:r>
              <a:rPr lang="en-US" dirty="0" err="1">
                <a:solidFill>
                  <a:schemeClr val="bg1"/>
                </a:solidFill>
                <a:latin typeface="Gotham Light" pitchFamily="2" charset="0"/>
                <a:cs typeface="Gotham Light" pitchFamily="2" charset="0"/>
              </a:rPr>
              <a:t>etc</a:t>
            </a:r>
            <a:r>
              <a:rPr lang="en-US" dirty="0">
                <a:solidFill>
                  <a:schemeClr val="bg1"/>
                </a:solidFill>
                <a:latin typeface="Gotham Light" pitchFamily="2" charset="0"/>
                <a:cs typeface="Gotham Light" pitchFamily="2" charset="0"/>
              </a:rPr>
              <a: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chair time spent on non-revenue producing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Eliminates the need for doctor to be in the office to see this patient</a:t>
            </a:r>
          </a:p>
          <a:p>
            <a:pPr marL="285750" indent="-285750">
              <a:buFont typeface="Arial" panose="020B0604020202020204" pitchFamily="34" charset="0"/>
              <a:buChar char="•"/>
            </a:pPr>
            <a:r>
              <a:rPr lang="en-US" dirty="0">
                <a:solidFill>
                  <a:schemeClr val="bg1"/>
                </a:solidFill>
                <a:latin typeface="Gotham Light" pitchFamily="2" charset="0"/>
                <a:cs typeface="Gotham Light" pitchFamily="2" charset="0"/>
              </a:rPr>
              <a:t>Increases chair time available in the practice for higher revenue producing patients</a:t>
            </a:r>
          </a:p>
        </p:txBody>
      </p:sp>
    </p:spTree>
    <p:extLst>
      <p:ext uri="{BB962C8B-B14F-4D97-AF65-F5344CB8AC3E}">
        <p14:creationId xmlns:p14="http://schemas.microsoft.com/office/powerpoint/2010/main" val="1093482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1672</Words>
  <Application>Microsoft Macintosh PowerPoint</Application>
  <PresentationFormat>Widescreen</PresentationFormat>
  <Paragraphs>130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Gotham Bold</vt:lpstr>
      <vt:lpstr>Gotham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Samenuk</dc:creator>
  <cp:lastModifiedBy>Beth Samenuk</cp:lastModifiedBy>
  <cp:revision>10</cp:revision>
  <dcterms:created xsi:type="dcterms:W3CDTF">2019-11-22T13:48:35Z</dcterms:created>
  <dcterms:modified xsi:type="dcterms:W3CDTF">2019-11-22T18:25:55Z</dcterms:modified>
</cp:coreProperties>
</file>