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50"/>
  </p:notesMasterIdLst>
  <p:handoutMasterIdLst>
    <p:handoutMasterId r:id="rId51"/>
  </p:handoutMasterIdLst>
  <p:sldIdLst>
    <p:sldId id="389" r:id="rId5"/>
    <p:sldId id="386" r:id="rId6"/>
    <p:sldId id="272" r:id="rId7"/>
    <p:sldId id="383" r:id="rId8"/>
    <p:sldId id="273" r:id="rId9"/>
    <p:sldId id="284" r:id="rId10"/>
    <p:sldId id="392" r:id="rId11"/>
    <p:sldId id="294" r:id="rId12"/>
    <p:sldId id="286" r:id="rId13"/>
    <p:sldId id="274" r:id="rId14"/>
    <p:sldId id="393" r:id="rId15"/>
    <p:sldId id="314" r:id="rId16"/>
    <p:sldId id="280" r:id="rId17"/>
    <p:sldId id="288" r:id="rId18"/>
    <p:sldId id="387" r:id="rId19"/>
    <p:sldId id="264" r:id="rId20"/>
    <p:sldId id="384" r:id="rId21"/>
    <p:sldId id="265" r:id="rId22"/>
    <p:sldId id="325" r:id="rId23"/>
    <p:sldId id="376" r:id="rId24"/>
    <p:sldId id="322" r:id="rId25"/>
    <p:sldId id="380" r:id="rId26"/>
    <p:sldId id="323" r:id="rId27"/>
    <p:sldId id="328" r:id="rId28"/>
    <p:sldId id="379" r:id="rId29"/>
    <p:sldId id="321" r:id="rId30"/>
    <p:sldId id="327" r:id="rId31"/>
    <p:sldId id="388" r:id="rId32"/>
    <p:sldId id="266" r:id="rId33"/>
    <p:sldId id="391" r:id="rId34"/>
    <p:sldId id="332" r:id="rId35"/>
    <p:sldId id="333" r:id="rId36"/>
    <p:sldId id="355" r:id="rId37"/>
    <p:sldId id="390" r:id="rId38"/>
    <p:sldId id="348" r:id="rId39"/>
    <p:sldId id="344" r:id="rId40"/>
    <p:sldId id="346" r:id="rId41"/>
    <p:sldId id="363" r:id="rId42"/>
    <p:sldId id="345" r:id="rId43"/>
    <p:sldId id="356" r:id="rId44"/>
    <p:sldId id="370" r:id="rId45"/>
    <p:sldId id="369" r:id="rId46"/>
    <p:sldId id="368" r:id="rId47"/>
    <p:sldId id="373" r:id="rId48"/>
    <p:sldId id="394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3680" y="211014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452" y="3758313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5518326"/>
            <a:ext cx="4717774" cy="1070627"/>
          </a:xfr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2F4F9-E86D-4D12-B2AC-253D027A4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5177" y="5312762"/>
            <a:ext cx="3285715" cy="1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13-week fall programs offering Carleton College academic credit equivalent to 16 semester credits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Buddhist Studies in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Women’s and Gender Studies in Europe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Ecology and Anthropology in Tanzania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pps.carleton.edu/reason_package/reason_4.0/www/images_local/1526959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201" y="492301"/>
            <a:ext cx="4405048" cy="58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26EBF-1C3B-452B-9549-409071D57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93648" y="492301"/>
            <a:ext cx="4547616" cy="58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DE8F4-E760-4556-A6F9-7611A1F8A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319" y="512064"/>
            <a:ext cx="9496513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A83EF-3AB5-470D-B67B-36A75827E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548640"/>
            <a:ext cx="9841634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52F78-8F95-4F71-8686-7F208A952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369" y="530352"/>
            <a:ext cx="9471598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1DEA6-0FC7-4816-9FD3-E21785AA9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47"/>
          <a:stretch/>
        </p:blipFill>
        <p:spPr>
          <a:xfrm>
            <a:off x="1231392" y="530352"/>
            <a:ext cx="9729216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5CFC-DD10-4822-A129-9A8F9F7D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502920"/>
            <a:ext cx="10268712" cy="2231136"/>
          </a:xfrm>
        </p:spPr>
        <p:txBody>
          <a:bodyPr anchor="ctr"/>
          <a:lstStyle/>
          <a:p>
            <a:r>
              <a:rPr lang="en-US" b="1" dirty="0">
                <a:solidFill>
                  <a:srgbClr val="0374AD"/>
                </a:solidFill>
              </a:rPr>
              <a:t>Women’s and gender studies In </a:t>
            </a:r>
            <a:r>
              <a:rPr lang="en-US" b="1" dirty="0" err="1">
                <a:solidFill>
                  <a:srgbClr val="0374AD"/>
                </a:solidFill>
              </a:rPr>
              <a:t>europe</a:t>
            </a:r>
            <a:endParaRPr lang="en-US" b="1" dirty="0">
              <a:solidFill>
                <a:srgbClr val="0374AD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CF98-709A-4E57-B271-4E38D6FA2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452" y="2496312"/>
            <a:ext cx="8769096" cy="2862072"/>
          </a:xfrm>
        </p:spPr>
        <p:txBody>
          <a:bodyPr>
            <a:noAutofit/>
          </a:bodyPr>
          <a:lstStyle/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Utrecht, the Netherlands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Berlin, Germany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Krakow, Poland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Prague, the Czech Republic</a:t>
            </a:r>
          </a:p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tx1"/>
                </a:solidFill>
              </a:rPr>
              <a:t>Early September to late November</a:t>
            </a:r>
          </a:p>
        </p:txBody>
      </p:sp>
    </p:spTree>
    <p:extLst>
      <p:ext uri="{BB962C8B-B14F-4D97-AF65-F5344CB8AC3E}">
        <p14:creationId xmlns:p14="http://schemas.microsoft.com/office/powerpoint/2010/main" val="23979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26" y="1132114"/>
            <a:ext cx="10081353" cy="46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91" y="377110"/>
            <a:ext cx="10477041" cy="2435497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Iveta </a:t>
            </a:r>
            <a:r>
              <a:rPr lang="en-US" b="1" dirty="0" err="1">
                <a:solidFill>
                  <a:srgbClr val="0374AD"/>
                </a:solidFill>
              </a:rPr>
              <a:t>Jusová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Women's and Gender Studies Program in Europe</a:t>
            </a:r>
            <a:br>
              <a:rPr lang="en-US" sz="3200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Professor of Women's and Gender Studies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0989" y="2093205"/>
            <a:ext cx="5441352" cy="4090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B3161-0203-4573-A212-E215E7BA6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06" y="2093205"/>
            <a:ext cx="5178906" cy="40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C90B0-8169-456B-8A44-BFCF0F3A80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082" y="564388"/>
            <a:ext cx="8593836" cy="57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38382" y="722217"/>
            <a:ext cx="8120348" cy="54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3668-5388-4FCE-88E8-97B474EA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288273"/>
          </a:xfrm>
          <a:ln>
            <a:noFill/>
          </a:ln>
        </p:spPr>
        <p:txBody>
          <a:bodyPr/>
          <a:lstStyle/>
          <a:p>
            <a:r>
              <a:rPr lang="en-US" b="1" dirty="0">
                <a:solidFill>
                  <a:srgbClr val="0374AD"/>
                </a:solidFill>
              </a:rPr>
              <a:t>BUDDHIST STUDIES IN INDIA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59E7B-0D3E-4DE6-B225-BAB9C7CBF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7" y="2544897"/>
            <a:ext cx="11109960" cy="2765234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London and Delhi (orientation)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Bodh Gaya,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Various locations in South Asia (ISP)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Early September to Mid-December</a:t>
            </a:r>
          </a:p>
        </p:txBody>
      </p:sp>
    </p:spTree>
    <p:extLst>
      <p:ext uri="{BB962C8B-B14F-4D97-AF65-F5344CB8AC3E}">
        <p14:creationId xmlns:p14="http://schemas.microsoft.com/office/powerpoint/2010/main" val="1744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256" y="405892"/>
            <a:ext cx="4534662" cy="6046216"/>
          </a:xfrm>
          <a:prstGeom prst="rect">
            <a:avLst/>
          </a:prstGeom>
        </p:spPr>
      </p:pic>
      <p:pic>
        <p:nvPicPr>
          <p:cNvPr id="3" name="Picture 2" descr="https://apps.carleton.edu/reason_package/reason_4.0/www/images_local/1498938_orig.jpg">
            <a:extLst>
              <a:ext uri="{FF2B5EF4-FFF2-40B4-BE49-F238E27FC236}">
                <a16:creationId xmlns:a16="http://schemas.microsoft.com/office/drawing/2014/main" id="{D481B1D0-F215-49A4-8384-41B3FED3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083" y="405891"/>
            <a:ext cx="4534662" cy="60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64455" y="521101"/>
            <a:ext cx="8463090" cy="581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184" y="269748"/>
            <a:ext cx="8369808" cy="62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60092" y="552641"/>
            <a:ext cx="7671816" cy="57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apps.carleton.edu/reason_package/reason_4.0/www/images_local/1498921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68892"/>
            <a:ext cx="4590161" cy="61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apps.carleton.edu/reason_package/reason_4.0/www/images_local/1498936_orig.jpg">
            <a:extLst>
              <a:ext uri="{FF2B5EF4-FFF2-40B4-BE49-F238E27FC236}">
                <a16:creationId xmlns:a16="http://schemas.microsoft.com/office/drawing/2014/main" id="{20263BFA-EE44-4CB7-83A1-1E32C6B3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32" y="368892"/>
            <a:ext cx="4096385" cy="61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36F3D-9B9F-4A0F-8DBC-486D3DCB94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580" y="426720"/>
            <a:ext cx="900684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A997D-9B9B-4317-AA74-56008F840B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312" y="285496"/>
            <a:ext cx="9171432" cy="61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apps.carleton.edu/reason_package/reason_4.0/www/images_local/149892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110" y="429768"/>
            <a:ext cx="7946983" cy="59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8C7D-3903-43BC-A3FB-9FFF36D8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374AD"/>
                </a:solidFill>
              </a:rPr>
              <a:t>Ecology and anthropology in Tanzania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D6B47-2125-4F14-BDB3-09A06D05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544" y="3314906"/>
            <a:ext cx="10699251" cy="1938244"/>
          </a:xfrm>
        </p:spPr>
        <p:txBody>
          <a:bodyPr>
            <a:normAutofit fontScale="925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Arusha and </a:t>
            </a:r>
            <a:r>
              <a:rPr lang="en-US" sz="4000" b="1" dirty="0" err="1">
                <a:solidFill>
                  <a:schemeClr val="tx1"/>
                </a:solidFill>
              </a:rPr>
              <a:t>Usa</a:t>
            </a:r>
            <a:r>
              <a:rPr lang="en-US" sz="4000" b="1" dirty="0">
                <a:solidFill>
                  <a:schemeClr val="tx1"/>
                </a:solidFill>
              </a:rPr>
              <a:t> River, Tanzania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National Parks of Northern Tanzania (excursions)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Early September to Mid-December</a:t>
            </a:r>
          </a:p>
        </p:txBody>
      </p:sp>
    </p:spTree>
    <p:extLst>
      <p:ext uri="{BB962C8B-B14F-4D97-AF65-F5344CB8AC3E}">
        <p14:creationId xmlns:p14="http://schemas.microsoft.com/office/powerpoint/2010/main" val="3119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486" y="435430"/>
            <a:ext cx="8088273" cy="59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reviews.dropbox.com/p/thumb/AApzFAIYu9DzrqrlM86l40EL-ipMhFyajYFEcitDjufeJRopsYootbGNay1qAatS433jl_9f9V0fnqRDbOgJ6nxl9dy46AvHyQ_5Q7__bsQ4WyavN_B2F7ur_xiT1wLWleqb_QQaRsszre19jEIBo9XtGwtxFGMz8mCMImFEmgS2zdscDlVeq8-Fmw0npWBBgP4JwTupPzNb-yMu1GRUZPl6AwFsNwB29KBE7QAQbuZRwFLi_WPMDmDDNMyh84UiyLSsbulKzIQ-oDqtwdRmW8rj2qkptFOBoECGSURoEIfP09YyPsz4A1DN2KNTyT9fG1UTwTVjRAFRnxTCeLSEnFIj7qYK5mQ_a6wS7saeqdlq9Q/p.png?fv_content=true&amp;size_mode=5"/>
          <p:cNvSpPr>
            <a:spLocks noChangeAspect="1" noChangeArrowheads="1"/>
          </p:cNvSpPr>
          <p:nvPr/>
        </p:nvSpPr>
        <p:spPr bwMode="auto">
          <a:xfrm>
            <a:off x="4217212" y="-1768086"/>
            <a:ext cx="5160704" cy="51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24" y="313210"/>
            <a:ext cx="9388206" cy="622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17" y="370166"/>
            <a:ext cx="11063690" cy="1737360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Anna Estes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Ecology and Anthropology in Tanzania</a:t>
            </a:r>
            <a:br>
              <a:rPr lang="en-US" sz="3200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Assistant Professor of Environmental Studies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6" name="Picture 2" descr="https://apps.carleton.edu/reason_package/reason_4.0/www/images_local/1000026723_orig.jpg">
            <a:extLst>
              <a:ext uri="{FF2B5EF4-FFF2-40B4-BE49-F238E27FC236}">
                <a16:creationId xmlns:a16="http://schemas.microsoft.com/office/drawing/2014/main" id="{EAC986FF-AD4C-478C-8556-E7C8EBECF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318" y="1865376"/>
            <a:ext cx="4386939" cy="4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633BE-9EB7-4D77-BF90-A87CBBB1D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004" y="1865376"/>
            <a:ext cx="6369403" cy="45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apps.carleton.edu/reason_package/reason_4.0/www/images_local/1000026708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6942" y="323056"/>
            <a:ext cx="8247761" cy="61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8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apps.carleton.edu/reason_package/reason_4.0/www/images_local/1000026710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823" y="402337"/>
            <a:ext cx="10242656" cy="60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apps.carleton.edu/reason_package/reason_4.0/www/images_local/1000023904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086" y="295624"/>
            <a:ext cx="8320913" cy="62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D2986-F065-4518-92DC-44AE1413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416" y="496062"/>
            <a:ext cx="7821168" cy="58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apps.carleton.edu/reason_package/reason_4.0/www/images_local/1838350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598" y="362964"/>
            <a:ext cx="9207881" cy="61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4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apps.carleton.edu/reason_package/reason_4.0/www/images_local/183836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230" y="446500"/>
            <a:ext cx="8010017" cy="600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apps.carleton.edu/reason_package/reason_4.0/www/images_local/1000023896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302" y="420397"/>
            <a:ext cx="9153017" cy="606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2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apps.carleton.edu/reason_package/reason_4.0/www/images_local/1000023909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358" y="382492"/>
            <a:ext cx="8156321" cy="61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31DEB-E0EB-438E-BB40-4FB68BF7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571" y="585489"/>
            <a:ext cx="10332858" cy="56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374904"/>
            <a:ext cx="8375904" cy="1618488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Arthur McKeown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Buddhist Studies Program in India Associate Professor of Asian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626C8-CC8A-49AA-879B-1B2392EB8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4" y="1992911"/>
            <a:ext cx="6099048" cy="4156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E9102-6558-4A3F-8816-3B50CA96A4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108" y="1426464"/>
            <a:ext cx="3978432" cy="47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6E10F-147B-4ED1-82E9-51F560EBE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144" y="585216"/>
            <a:ext cx="9125712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apps.carleton.edu/reason_package/reason_4.0/www/images_local/1771103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58" y="420624"/>
            <a:ext cx="7959175" cy="59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apps.carleton.edu/reason_package/reason_4.0/www/images_local/1838431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119" y="402971"/>
            <a:ext cx="76962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apps.carleton.edu/reason_package/reason_4.0/www/images_local/1838428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766" y="448056"/>
            <a:ext cx="8942755" cy="59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8BB79-2C8E-4855-8BD6-7D298FF46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143" y="557784"/>
            <a:ext cx="8565717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go.Carleton.edu/engage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507-222-4435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Carleton College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Northfield, Minnesota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589" y="432480"/>
            <a:ext cx="4306306" cy="599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1C18B-3942-42E8-A9ED-9D5D3C1D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980" y="432480"/>
            <a:ext cx="4523624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pps.carleton.edu/reason_package/reason_4.0/www/images_local/152698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814" y="365760"/>
            <a:ext cx="8166439" cy="6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DDD5D-DACD-4B2B-8D06-74D9FEA0E2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40" y="543560"/>
            <a:ext cx="873252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56583-79B7-4A32-9829-9387BABBF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260" y="612648"/>
            <a:ext cx="9169908" cy="577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pps.carleton.edu/reason_package/reason_4.0/www/images_local/1526972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078" y="313912"/>
            <a:ext cx="8284337" cy="62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7C456-CC1D-4991-B397-26B0CCF834E5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16c05727-aa75-4e4a-9b5f-8a80a1165891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0</TotalTime>
  <Words>182</Words>
  <Application>Microsoft Office PowerPoint</Application>
  <PresentationFormat>Widescreen</PresentationFormat>
  <Paragraphs>28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Corbel</vt:lpstr>
      <vt:lpstr>Basis</vt:lpstr>
      <vt:lpstr>CARLETON GLOBAL ENGAGEMENT PROGRAMS</vt:lpstr>
      <vt:lpstr>BUDDHIST STUDIES IN INDIA</vt:lpstr>
      <vt:lpstr>PowerPoint Presentation</vt:lpstr>
      <vt:lpstr>Dr. Arthur McKeown Director, Buddhist Studies Program in India Associate Professor of Asian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Women’s and gender studies In europe</vt:lpstr>
      <vt:lpstr>PowerPoint Presentation</vt:lpstr>
      <vt:lpstr>Dr. Iveta Jusová Director, Women's and Gender Studies Program in Europe Professor of Women's and Gender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Ecology and anthropology in Tanzania</vt:lpstr>
      <vt:lpstr>PowerPoint Presentation</vt:lpstr>
      <vt:lpstr>Dr. Anna Estes Director, Ecology and Anthropology in Tanzania Assistant Professor of Environmental Studies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CARLETON GLOBAL ENGAGEMENT PROGRAMS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2020-01-15T18:19:54Z</dcterms:created>
  <dcterms:modified xsi:type="dcterms:W3CDTF">2020-04-16T14:11:44Z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