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876" r:id="rId4"/>
  </p:sldMasterIdLst>
  <p:notesMasterIdLst>
    <p:notesMasterId r:id="rId24"/>
  </p:notesMasterIdLst>
  <p:handoutMasterIdLst>
    <p:handoutMasterId r:id="rId25"/>
  </p:handoutMasterIdLst>
  <p:sldIdLst>
    <p:sldId id="389" r:id="rId5"/>
    <p:sldId id="388" r:id="rId6"/>
    <p:sldId id="266" r:id="rId7"/>
    <p:sldId id="391" r:id="rId8"/>
    <p:sldId id="332" r:id="rId9"/>
    <p:sldId id="333" r:id="rId10"/>
    <p:sldId id="355" r:id="rId11"/>
    <p:sldId id="390" r:id="rId12"/>
    <p:sldId id="348" r:id="rId13"/>
    <p:sldId id="344" r:id="rId14"/>
    <p:sldId id="346" r:id="rId15"/>
    <p:sldId id="363" r:id="rId16"/>
    <p:sldId id="345" r:id="rId17"/>
    <p:sldId id="356" r:id="rId18"/>
    <p:sldId id="370" r:id="rId19"/>
    <p:sldId id="369" r:id="rId20"/>
    <p:sldId id="368" r:id="rId21"/>
    <p:sldId id="373" r:id="rId22"/>
    <p:sldId id="394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74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C45E872-1A40-4FE7-986C-59F628C1EA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9F5374-08E9-4C85-B7A7-3F19604B53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A06F1-B57D-406B-8F09-B1FDC0D0B1F3}" type="datetimeFigureOut">
              <a:rPr lang="en-US" smtClean="0"/>
              <a:t>4/16/2020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7FACC5-BCFD-4649-8006-C71939BACE6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146B17-7076-4944-A4A2-FD49936A332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7EDE44-B1FC-494A-A972-62DC7CABB2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689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37F2BD-238E-42D0-B670-F788A50DBDE8}" type="datetimeFigureOut">
              <a:rPr lang="en-US" smtClean="0"/>
              <a:t>4/16/2020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E8DF69-FFB1-4D3A-9D8C-5887E79674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476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3680" y="211014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noProof="0" dirty="0"/>
              <a:t>Click to edit Master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AB3A824-1A51-4B26-AD58-A6D8E14F6C04}" type="datetimeFigureOut">
              <a:rPr lang="en-US" noProof="0" smtClean="0"/>
              <a:t>4/16/2020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517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fade/>
      </p:transition>
    </mc:Choice>
    <mc:Fallback xmlns="">
      <p:transition advClick="0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noProof="0" smtClean="0"/>
              <a:t>4/16/2020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355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fade/>
      </p:transition>
    </mc:Choice>
    <mc:Fallback xmlns="">
      <p:transition advClick="0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noProof="0" smtClean="0"/>
              <a:t>4/16/2020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9476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fade/>
      </p:transition>
    </mc:Choice>
    <mc:Fallback xmlns="">
      <p:transition advClick="0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noProof="0" smtClean="0"/>
              <a:t>4/16/2020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7203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fade/>
      </p:transition>
    </mc:Choice>
    <mc:Fallback xmlns="">
      <p:transition advClick="0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544" y="388826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11452" y="3758313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noProof="0" smtClean="0"/>
              <a:t>4/16/2020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49148" y="5518326"/>
            <a:ext cx="4717774" cy="1070627"/>
          </a:xfrm>
        </p:spPr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22F4F9-E86D-4D12-B2AC-253D027A4E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65177" y="5312762"/>
            <a:ext cx="3285715" cy="127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36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fade/>
      </p:transition>
    </mc:Choice>
    <mc:Fallback xmlns="">
      <p:transition advClick="0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noProof="0" smtClean="0"/>
              <a:t>4/16/2020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8167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fade/>
      </p:transition>
    </mc:Choice>
    <mc:Fallback xmlns="">
      <p:transition advClick="0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noProof="0" smtClean="0"/>
              <a:t>4/16/2020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6335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fade/>
      </p:transition>
    </mc:Choice>
    <mc:Fallback xmlns="">
      <p:transition advClick="0" advTm="6000">
        <p:fade/>
      </p:transition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noProof="0" smtClean="0"/>
              <a:t>4/16/2020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0542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fade/>
      </p:transition>
    </mc:Choice>
    <mc:Fallback xmlns="">
      <p:transition advClick="0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noProof="0" smtClean="0"/>
              <a:t>4/16/2020</a:t>
            </a:fld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882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fade/>
      </p:transition>
    </mc:Choice>
    <mc:Fallback xmlns="">
      <p:transition advClick="0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noProof="0" smtClean="0"/>
              <a:t>4/16/2020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5838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fade/>
      </p:transition>
    </mc:Choice>
    <mc:Fallback xmlns="">
      <p:transition advClick="0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noProof="0" smtClean="0"/>
              <a:t>4/16/2020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408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fade/>
      </p:transition>
    </mc:Choice>
    <mc:Fallback xmlns="">
      <p:transition advClick="0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3CBC1C18-307B-4F68-A007-B5B542270E8D}" type="datetimeFigureOut">
              <a:rPr lang="en-US" noProof="0" smtClean="0"/>
              <a:t>4/16/2020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02258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mc:AlternateContent xmlns:mc="http://schemas.openxmlformats.org/markup-compatibility/2006" xmlns:p14="http://schemas.microsoft.com/office/powerpoint/2010/main">
    <mc:Choice Requires="p14">
      <p:transition p14:dur="250" advClick="0" advTm="6000">
        <p:fade/>
      </p:transition>
    </mc:Choice>
    <mc:Fallback xmlns="">
      <p:transition advClick="0" advTm="6000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70FAE-A2EB-4C7E-BCF8-DF07CF118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388826"/>
            <a:ext cx="10991088" cy="2125774"/>
          </a:xfrm>
        </p:spPr>
        <p:txBody>
          <a:bodyPr/>
          <a:lstStyle/>
          <a:p>
            <a:r>
              <a:rPr lang="en-US" sz="6600" b="1" dirty="0">
                <a:solidFill>
                  <a:srgbClr val="0374AD"/>
                </a:solidFill>
              </a:rPr>
              <a:t>CARLETON GLOBAL ENGAGEMENT 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5C58A7-E87D-48BD-9FC4-4D68FC3E1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9032" y="2606040"/>
            <a:ext cx="9390888" cy="2889504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US" sz="4000" b="1" dirty="0">
                <a:solidFill>
                  <a:schemeClr val="tx1"/>
                </a:solidFill>
              </a:rPr>
              <a:t>13-week fall programs offering Carleton College academic credit equivalent to 16 semester credits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</a:rPr>
              <a:t>Buddhist Studies in India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</a:rPr>
              <a:t>Women’s and Gender Studies in Europe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</a:rPr>
              <a:t>Ecology and Anthropology in Tanzania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15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8000">
        <p:fade/>
      </p:transition>
    </mc:Choice>
    <mc:Fallback xmlns="">
      <p:transition advClick="0" advTm="8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s://apps.carleton.edu/reason_package/reason_4.0/www/images_local/1838365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5230" y="446500"/>
            <a:ext cx="8010017" cy="600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74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s://apps.carleton.edu/reason_package/reason_4.0/www/images_local/1000023896_orig.jp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8302" y="420397"/>
            <a:ext cx="9153017" cy="606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28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https://apps.carleton.edu/reason_package/reason_4.0/www/images_local/1000023909_orig.jp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6358" y="382492"/>
            <a:ext cx="8156321" cy="6117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09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C31DEB-E0EB-438E-BB40-4FB68BF73E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571" y="585489"/>
            <a:ext cx="10332858" cy="568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8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F6E10F-147B-4ED1-82E9-51F560EBEC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3144" y="585216"/>
            <a:ext cx="9125712" cy="568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5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https://apps.carleton.edu/reason_package/reason_4.0/www/images_local/1771103_orig.jp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4958" y="420624"/>
            <a:ext cx="7959175" cy="596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92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https://apps.carleton.edu/reason_package/reason_4.0/www/images_local/1838431_orig.jp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2119" y="402971"/>
            <a:ext cx="7696200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29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https://apps.carleton.edu/reason_package/reason_4.0/www/images_local/1838428_orig.jp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766" y="448056"/>
            <a:ext cx="8942755" cy="595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7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C8BB79-2C8E-4855-8BD6-7D298FF464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3143" y="557784"/>
            <a:ext cx="8565717" cy="574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52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70FAE-A2EB-4C7E-BCF8-DF07CF118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388826"/>
            <a:ext cx="10991088" cy="2125774"/>
          </a:xfrm>
        </p:spPr>
        <p:txBody>
          <a:bodyPr/>
          <a:lstStyle/>
          <a:p>
            <a:r>
              <a:rPr lang="en-US" sz="6600" b="1" dirty="0">
                <a:solidFill>
                  <a:srgbClr val="0374AD"/>
                </a:solidFill>
              </a:rPr>
              <a:t>CARLETON GLOBAL ENGAGEMENT 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5C58A7-E87D-48BD-9FC4-4D68FC3E1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9032" y="2606040"/>
            <a:ext cx="9390888" cy="2889504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chemeClr val="tx1"/>
                </a:solidFill>
              </a:rPr>
              <a:t>go.Carleton.edu/engage</a:t>
            </a:r>
          </a:p>
          <a:p>
            <a:pPr>
              <a:spcBef>
                <a:spcPts val="0"/>
              </a:spcBef>
            </a:pPr>
            <a:r>
              <a:rPr lang="en-US" sz="4800" b="1" dirty="0">
                <a:solidFill>
                  <a:schemeClr val="tx1"/>
                </a:solidFill>
              </a:rPr>
              <a:t>507-222-4435</a:t>
            </a:r>
          </a:p>
          <a:p>
            <a:pPr>
              <a:spcBef>
                <a:spcPts val="0"/>
              </a:spcBef>
            </a:pPr>
            <a:r>
              <a:rPr lang="en-US" sz="4800" b="1" dirty="0">
                <a:solidFill>
                  <a:schemeClr val="tx1"/>
                </a:solidFill>
              </a:rPr>
              <a:t>Carleton College</a:t>
            </a:r>
          </a:p>
          <a:p>
            <a:pPr>
              <a:spcBef>
                <a:spcPts val="0"/>
              </a:spcBef>
            </a:pPr>
            <a:r>
              <a:rPr lang="en-US" sz="4800" b="1" dirty="0">
                <a:solidFill>
                  <a:schemeClr val="tx1"/>
                </a:solidFill>
              </a:rPr>
              <a:t>Northfield, Minnesota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39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2000">
        <p:fade/>
      </p:transition>
    </mc:Choice>
    <mc:Fallback xmlns="">
      <p:transition advClick="0" advTm="1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88C7D-3903-43BC-A3FB-9FFF36D8E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374AD"/>
                </a:solidFill>
              </a:rPr>
              <a:t>Ecology and anthropology in Tanzania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2D6B47-2125-4F14-BDB3-09A06D053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3544" y="3314906"/>
            <a:ext cx="10699251" cy="1938244"/>
          </a:xfrm>
        </p:spPr>
        <p:txBody>
          <a:bodyPr>
            <a:normAutofit fontScale="92500"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</a:rPr>
              <a:t>Arusha and </a:t>
            </a:r>
            <a:r>
              <a:rPr lang="en-US" sz="4000" b="1" dirty="0" err="1">
                <a:solidFill>
                  <a:schemeClr val="tx1"/>
                </a:solidFill>
              </a:rPr>
              <a:t>Usa</a:t>
            </a:r>
            <a:r>
              <a:rPr lang="en-US" sz="4000" b="1" dirty="0">
                <a:solidFill>
                  <a:schemeClr val="tx1"/>
                </a:solidFill>
              </a:rPr>
              <a:t> River, Tanzania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</a:rPr>
              <a:t>National Parks of Northern Tanzania (excursions)</a:t>
            </a:r>
          </a:p>
          <a:p>
            <a:r>
              <a:rPr lang="en-US" sz="3200" b="1" dirty="0">
                <a:solidFill>
                  <a:schemeClr val="tx1"/>
                </a:solidFill>
              </a:rPr>
              <a:t>Early September to Mid-December</a:t>
            </a:r>
          </a:p>
        </p:txBody>
      </p:sp>
    </p:spTree>
    <p:extLst>
      <p:ext uri="{BB962C8B-B14F-4D97-AF65-F5344CB8AC3E}">
        <p14:creationId xmlns:p14="http://schemas.microsoft.com/office/powerpoint/2010/main" val="311904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7486" y="435430"/>
            <a:ext cx="8088273" cy="599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4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717" y="370166"/>
            <a:ext cx="11063690" cy="1737360"/>
          </a:xfrm>
        </p:spPr>
        <p:txBody>
          <a:bodyPr anchor="t"/>
          <a:lstStyle/>
          <a:p>
            <a:r>
              <a:rPr lang="en-US" b="1" dirty="0">
                <a:solidFill>
                  <a:srgbClr val="0374AD"/>
                </a:solidFill>
              </a:rPr>
              <a:t>Dr. Anna Estes</a:t>
            </a:r>
            <a:br>
              <a:rPr lang="en-US" b="1" dirty="0">
                <a:solidFill>
                  <a:srgbClr val="0374AD"/>
                </a:solidFill>
              </a:rPr>
            </a:br>
            <a:r>
              <a:rPr lang="en-US" sz="3200" b="1" dirty="0">
                <a:solidFill>
                  <a:srgbClr val="0374AD"/>
                </a:solidFill>
              </a:rPr>
              <a:t>Director, Ecology and Anthropology in Tanzania</a:t>
            </a:r>
            <a:br>
              <a:rPr lang="en-US" sz="3200" b="1" dirty="0">
                <a:solidFill>
                  <a:srgbClr val="0374AD"/>
                </a:solidFill>
              </a:rPr>
            </a:br>
            <a:r>
              <a:rPr lang="en-US" sz="3200" b="1" dirty="0">
                <a:solidFill>
                  <a:srgbClr val="0374AD"/>
                </a:solidFill>
              </a:rPr>
              <a:t>Assistant Professor of Environmental Studies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	</a:t>
            </a:r>
          </a:p>
        </p:txBody>
      </p:sp>
      <p:pic>
        <p:nvPicPr>
          <p:cNvPr id="6" name="Picture 2" descr="https://apps.carleton.edu/reason_package/reason_4.0/www/images_local/1000026723_orig.jpg">
            <a:extLst>
              <a:ext uri="{FF2B5EF4-FFF2-40B4-BE49-F238E27FC236}">
                <a16:creationId xmlns:a16="http://schemas.microsoft.com/office/drawing/2014/main" id="{EAC986FF-AD4C-478C-8556-E7C8EBECF8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8318" y="1865376"/>
            <a:ext cx="4386939" cy="451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C633BE-9EB7-4D77-BF90-A87CBBB1D2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0004" y="1865376"/>
            <a:ext cx="6369403" cy="451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02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s://apps.carleton.edu/reason_package/reason_4.0/www/images_local/1000026708_orig.jp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6942" y="323056"/>
            <a:ext cx="8247761" cy="618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87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s://apps.carleton.edu/reason_package/reason_4.0/www/images_local/1000026710_orig.jp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6823" y="402337"/>
            <a:ext cx="10242656" cy="600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30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s://apps.carleton.edu/reason_package/reason_4.0/www/images_local/1000023904_orig.jp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6086" y="295624"/>
            <a:ext cx="8320913" cy="624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56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FD2986-F065-4518-92DC-44AE1413F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416" y="496062"/>
            <a:ext cx="7821168" cy="586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67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ttps://apps.carleton.edu/reason_package/reason_4.0/www/images_local/1838350_orig.jp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0598" y="362964"/>
            <a:ext cx="9207881" cy="613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44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fade/>
      </p:transition>
    </mc:Choice>
    <mc:Fallback xmlns="">
      <p:transition advClick="0" advTm="6000">
        <p:fade/>
      </p:transition>
    </mc:Fallback>
  </mc:AlternateContent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b385d60f68dd989dca1fdc827799d85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911b479caf7b199da365455750e4572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  <Status xmlns="71af3243-3dd4-4a8d-8c0d-dd76da1f02a5">Not started</Statu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30FAE8E-18A7-4D4B-B1D5-F068BB36F4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557C456-CC1D-4991-B397-26B0CCF834E5}">
  <ds:schemaRefs>
    <ds:schemaRef ds:uri="http://purl.org/dc/elements/1.1/"/>
    <ds:schemaRef ds:uri="http://schemas.microsoft.com/office/infopath/2007/PartnerControls"/>
    <ds:schemaRef ds:uri="http://purl.org/dc/dcmitype/"/>
    <ds:schemaRef ds:uri="71af3243-3dd4-4a8d-8c0d-dd76da1f02a5"/>
    <ds:schemaRef ds:uri="http://www.w3.org/XML/1998/namespace"/>
    <ds:schemaRef ds:uri="16c05727-aa75-4e4a-9b5f-8a80a1165891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05AD055F-6A08-4727-8DB8-D3FD1D1AA77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Tourism design</Template>
  <TotalTime>0</TotalTime>
  <Words>92</Words>
  <Application>Microsoft Office PowerPoint</Application>
  <PresentationFormat>Widescreen</PresentationFormat>
  <Paragraphs>15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Corbel</vt:lpstr>
      <vt:lpstr>Basis</vt:lpstr>
      <vt:lpstr>CARLETON GLOBAL ENGAGEMENT PROGRAMS</vt:lpstr>
      <vt:lpstr>Ecology and anthropology in Tanzania</vt:lpstr>
      <vt:lpstr>PowerPoint Presentation</vt:lpstr>
      <vt:lpstr>Dr. Anna Estes Director, Ecology and Anthropology in Tanzania Assistant Professor of Environmental Studies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CARLETON GLOBAL ENGAGEMENT PROGRAMS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2020-01-15T18:19:54Z</dcterms:created>
  <dcterms:modified xsi:type="dcterms:W3CDTF">2020-04-16T14:14:39Z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