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</p:sldIdLst>
  <p:sldSz cx="39600188" cy="31319788"/>
  <p:notesSz cx="9144000" cy="6858000"/>
  <p:defaultTextStyle>
    <a:defPPr>
      <a:defRPr lang="en-US"/>
    </a:defPPr>
    <a:lvl1pPr marL="0" algn="l" defTabSz="3401281" rtl="0" eaLnBrk="1" latinLnBrk="0" hangingPunct="1">
      <a:defRPr sz="6694" kern="1200">
        <a:solidFill>
          <a:schemeClr val="tx1"/>
        </a:solidFill>
        <a:latin typeface="+mn-lt"/>
        <a:ea typeface="+mn-ea"/>
        <a:cs typeface="+mn-cs"/>
      </a:defRPr>
    </a:lvl1pPr>
    <a:lvl2pPr marL="1700641" algn="l" defTabSz="3401281" rtl="0" eaLnBrk="1" latinLnBrk="0" hangingPunct="1">
      <a:defRPr sz="6694" kern="1200">
        <a:solidFill>
          <a:schemeClr val="tx1"/>
        </a:solidFill>
        <a:latin typeface="+mn-lt"/>
        <a:ea typeface="+mn-ea"/>
        <a:cs typeface="+mn-cs"/>
      </a:defRPr>
    </a:lvl2pPr>
    <a:lvl3pPr marL="3401281" algn="l" defTabSz="3401281" rtl="0" eaLnBrk="1" latinLnBrk="0" hangingPunct="1">
      <a:defRPr sz="6694" kern="1200">
        <a:solidFill>
          <a:schemeClr val="tx1"/>
        </a:solidFill>
        <a:latin typeface="+mn-lt"/>
        <a:ea typeface="+mn-ea"/>
        <a:cs typeface="+mn-cs"/>
      </a:defRPr>
    </a:lvl3pPr>
    <a:lvl4pPr marL="5101924" algn="l" defTabSz="3401281" rtl="0" eaLnBrk="1" latinLnBrk="0" hangingPunct="1">
      <a:defRPr sz="6694" kern="1200">
        <a:solidFill>
          <a:schemeClr val="tx1"/>
        </a:solidFill>
        <a:latin typeface="+mn-lt"/>
        <a:ea typeface="+mn-ea"/>
        <a:cs typeface="+mn-cs"/>
      </a:defRPr>
    </a:lvl4pPr>
    <a:lvl5pPr marL="6802564" algn="l" defTabSz="3401281" rtl="0" eaLnBrk="1" latinLnBrk="0" hangingPunct="1">
      <a:defRPr sz="6694" kern="1200">
        <a:solidFill>
          <a:schemeClr val="tx1"/>
        </a:solidFill>
        <a:latin typeface="+mn-lt"/>
        <a:ea typeface="+mn-ea"/>
        <a:cs typeface="+mn-cs"/>
      </a:defRPr>
    </a:lvl5pPr>
    <a:lvl6pPr marL="8503205" algn="l" defTabSz="3401281" rtl="0" eaLnBrk="1" latinLnBrk="0" hangingPunct="1">
      <a:defRPr sz="6694" kern="1200">
        <a:solidFill>
          <a:schemeClr val="tx1"/>
        </a:solidFill>
        <a:latin typeface="+mn-lt"/>
        <a:ea typeface="+mn-ea"/>
        <a:cs typeface="+mn-cs"/>
      </a:defRPr>
    </a:lvl6pPr>
    <a:lvl7pPr marL="10203844" algn="l" defTabSz="3401281" rtl="0" eaLnBrk="1" latinLnBrk="0" hangingPunct="1">
      <a:defRPr sz="6694" kern="1200">
        <a:solidFill>
          <a:schemeClr val="tx1"/>
        </a:solidFill>
        <a:latin typeface="+mn-lt"/>
        <a:ea typeface="+mn-ea"/>
        <a:cs typeface="+mn-cs"/>
      </a:defRPr>
    </a:lvl7pPr>
    <a:lvl8pPr marL="11904486" algn="l" defTabSz="3401281" rtl="0" eaLnBrk="1" latinLnBrk="0" hangingPunct="1">
      <a:defRPr sz="6694" kern="1200">
        <a:solidFill>
          <a:schemeClr val="tx1"/>
        </a:solidFill>
        <a:latin typeface="+mn-lt"/>
        <a:ea typeface="+mn-ea"/>
        <a:cs typeface="+mn-cs"/>
      </a:defRPr>
    </a:lvl8pPr>
    <a:lvl9pPr marL="13605129" algn="l" defTabSz="3401281" rtl="0" eaLnBrk="1" latinLnBrk="0" hangingPunct="1">
      <a:defRPr sz="66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hew Pilgrim" initials="MP" lastIdx="2" clrIdx="0">
    <p:extLst>
      <p:ext uri="{19B8F6BF-5375-455C-9EA6-DF929625EA0E}">
        <p15:presenceInfo xmlns:p15="http://schemas.microsoft.com/office/powerpoint/2012/main" userId="e234b24fba4f0c5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99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44" autoAdjust="0"/>
    <p:restoredTop sz="94660"/>
  </p:normalViewPr>
  <p:slideViewPr>
    <p:cSldViewPr snapToGrid="0">
      <p:cViewPr>
        <p:scale>
          <a:sx n="20" d="100"/>
          <a:sy n="20" d="100"/>
        </p:scale>
        <p:origin x="1128" y="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70014" y="5125718"/>
            <a:ext cx="33660160" cy="10903926"/>
          </a:xfrm>
        </p:spPr>
        <p:txBody>
          <a:bodyPr anchor="b"/>
          <a:lstStyle>
            <a:lvl1pPr algn="ctr">
              <a:defRPr sz="25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0024" y="16450141"/>
            <a:ext cx="29700141" cy="7561697"/>
          </a:xfrm>
        </p:spPr>
        <p:txBody>
          <a:bodyPr/>
          <a:lstStyle>
            <a:lvl1pPr marL="0" indent="0" algn="ctr">
              <a:buNone/>
              <a:defRPr sz="10394"/>
            </a:lvl1pPr>
            <a:lvl2pPr marL="1979996" indent="0" algn="ctr">
              <a:buNone/>
              <a:defRPr sz="8661"/>
            </a:lvl2pPr>
            <a:lvl3pPr marL="3959992" indent="0" algn="ctr">
              <a:buNone/>
              <a:defRPr sz="7795"/>
            </a:lvl3pPr>
            <a:lvl4pPr marL="5939988" indent="0" algn="ctr">
              <a:buNone/>
              <a:defRPr sz="6929"/>
            </a:lvl4pPr>
            <a:lvl5pPr marL="7919984" indent="0" algn="ctr">
              <a:buNone/>
              <a:defRPr sz="6929"/>
            </a:lvl5pPr>
            <a:lvl6pPr marL="9899980" indent="0" algn="ctr">
              <a:buNone/>
              <a:defRPr sz="6929"/>
            </a:lvl6pPr>
            <a:lvl7pPr marL="11879976" indent="0" algn="ctr">
              <a:buNone/>
              <a:defRPr sz="6929"/>
            </a:lvl7pPr>
            <a:lvl8pPr marL="13859972" indent="0" algn="ctr">
              <a:buNone/>
              <a:defRPr sz="6929"/>
            </a:lvl8pPr>
            <a:lvl9pPr marL="15839968" indent="0" algn="ctr">
              <a:buNone/>
              <a:defRPr sz="692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37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3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38886" y="1667489"/>
            <a:ext cx="8538791" cy="26542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22515" y="1667489"/>
            <a:ext cx="25121369" cy="265420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47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53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890" y="7808206"/>
            <a:ext cx="34155162" cy="13028160"/>
          </a:xfrm>
        </p:spPr>
        <p:txBody>
          <a:bodyPr anchor="b"/>
          <a:lstStyle>
            <a:lvl1pPr>
              <a:defRPr sz="259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1890" y="20959617"/>
            <a:ext cx="34155162" cy="6851201"/>
          </a:xfrm>
        </p:spPr>
        <p:txBody>
          <a:bodyPr/>
          <a:lstStyle>
            <a:lvl1pPr marL="0" indent="0">
              <a:buNone/>
              <a:defRPr sz="10394">
                <a:solidFill>
                  <a:schemeClr val="tx1"/>
                </a:solidFill>
              </a:defRPr>
            </a:lvl1pPr>
            <a:lvl2pPr marL="1979996" indent="0">
              <a:buNone/>
              <a:defRPr sz="8661">
                <a:solidFill>
                  <a:schemeClr val="tx1">
                    <a:tint val="75000"/>
                  </a:schemeClr>
                </a:solidFill>
              </a:defRPr>
            </a:lvl2pPr>
            <a:lvl3pPr marL="3959992" indent="0">
              <a:buNone/>
              <a:defRPr sz="7795">
                <a:solidFill>
                  <a:schemeClr val="tx1">
                    <a:tint val="75000"/>
                  </a:schemeClr>
                </a:solidFill>
              </a:defRPr>
            </a:lvl3pPr>
            <a:lvl4pPr marL="5939988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4pPr>
            <a:lvl5pPr marL="7919984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5pPr>
            <a:lvl6pPr marL="9899980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6pPr>
            <a:lvl7pPr marL="11879976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7pPr>
            <a:lvl8pPr marL="13859972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8pPr>
            <a:lvl9pPr marL="15839968" indent="0">
              <a:buNone/>
              <a:defRPr sz="69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287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22513" y="8337443"/>
            <a:ext cx="16830080" cy="198721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047595" y="8337443"/>
            <a:ext cx="16830080" cy="1987211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423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1667496"/>
            <a:ext cx="34155162" cy="6053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7675" y="7677700"/>
            <a:ext cx="16752733" cy="3762722"/>
          </a:xfrm>
        </p:spPr>
        <p:txBody>
          <a:bodyPr anchor="b"/>
          <a:lstStyle>
            <a:lvl1pPr marL="0" indent="0">
              <a:buNone/>
              <a:defRPr sz="10394" b="1"/>
            </a:lvl1pPr>
            <a:lvl2pPr marL="1979996" indent="0">
              <a:buNone/>
              <a:defRPr sz="8661" b="1"/>
            </a:lvl2pPr>
            <a:lvl3pPr marL="3959992" indent="0">
              <a:buNone/>
              <a:defRPr sz="7795" b="1"/>
            </a:lvl3pPr>
            <a:lvl4pPr marL="5939988" indent="0">
              <a:buNone/>
              <a:defRPr sz="6929" b="1"/>
            </a:lvl4pPr>
            <a:lvl5pPr marL="7919984" indent="0">
              <a:buNone/>
              <a:defRPr sz="6929" b="1"/>
            </a:lvl5pPr>
            <a:lvl6pPr marL="9899980" indent="0">
              <a:buNone/>
              <a:defRPr sz="6929" b="1"/>
            </a:lvl6pPr>
            <a:lvl7pPr marL="11879976" indent="0">
              <a:buNone/>
              <a:defRPr sz="6929" b="1"/>
            </a:lvl7pPr>
            <a:lvl8pPr marL="13859972" indent="0">
              <a:buNone/>
              <a:defRPr sz="6929" b="1"/>
            </a:lvl8pPr>
            <a:lvl9pPr marL="15839968" indent="0">
              <a:buNone/>
              <a:defRPr sz="692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27675" y="11440423"/>
            <a:ext cx="16752733" cy="16827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047597" y="7677700"/>
            <a:ext cx="16835238" cy="3762722"/>
          </a:xfrm>
        </p:spPr>
        <p:txBody>
          <a:bodyPr anchor="b"/>
          <a:lstStyle>
            <a:lvl1pPr marL="0" indent="0">
              <a:buNone/>
              <a:defRPr sz="10394" b="1"/>
            </a:lvl1pPr>
            <a:lvl2pPr marL="1979996" indent="0">
              <a:buNone/>
              <a:defRPr sz="8661" b="1"/>
            </a:lvl2pPr>
            <a:lvl3pPr marL="3959992" indent="0">
              <a:buNone/>
              <a:defRPr sz="7795" b="1"/>
            </a:lvl3pPr>
            <a:lvl4pPr marL="5939988" indent="0">
              <a:buNone/>
              <a:defRPr sz="6929" b="1"/>
            </a:lvl4pPr>
            <a:lvl5pPr marL="7919984" indent="0">
              <a:buNone/>
              <a:defRPr sz="6929" b="1"/>
            </a:lvl5pPr>
            <a:lvl6pPr marL="9899980" indent="0">
              <a:buNone/>
              <a:defRPr sz="6929" b="1"/>
            </a:lvl6pPr>
            <a:lvl7pPr marL="11879976" indent="0">
              <a:buNone/>
              <a:defRPr sz="6929" b="1"/>
            </a:lvl7pPr>
            <a:lvl8pPr marL="13859972" indent="0">
              <a:buNone/>
              <a:defRPr sz="6929" b="1"/>
            </a:lvl8pPr>
            <a:lvl9pPr marL="15839968" indent="0">
              <a:buNone/>
              <a:defRPr sz="692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047597" y="11440423"/>
            <a:ext cx="16835238" cy="168271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735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76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07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2087986"/>
            <a:ext cx="12772091" cy="7307951"/>
          </a:xfrm>
        </p:spPr>
        <p:txBody>
          <a:bodyPr anchor="b"/>
          <a:lstStyle>
            <a:lvl1pPr>
              <a:defRPr sz="13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35238" y="4509476"/>
            <a:ext cx="20047595" cy="22257349"/>
          </a:xfrm>
        </p:spPr>
        <p:txBody>
          <a:bodyPr/>
          <a:lstStyle>
            <a:lvl1pPr>
              <a:defRPr sz="13858"/>
            </a:lvl1pPr>
            <a:lvl2pPr>
              <a:defRPr sz="12126"/>
            </a:lvl2pPr>
            <a:lvl3pPr>
              <a:defRPr sz="10394"/>
            </a:lvl3pPr>
            <a:lvl4pPr>
              <a:defRPr sz="8661"/>
            </a:lvl4pPr>
            <a:lvl5pPr>
              <a:defRPr sz="8661"/>
            </a:lvl5pPr>
            <a:lvl6pPr>
              <a:defRPr sz="8661"/>
            </a:lvl6pPr>
            <a:lvl7pPr>
              <a:defRPr sz="8661"/>
            </a:lvl7pPr>
            <a:lvl8pPr>
              <a:defRPr sz="8661"/>
            </a:lvl8pPr>
            <a:lvl9pPr>
              <a:defRPr sz="866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9395937"/>
            <a:ext cx="12772091" cy="17407134"/>
          </a:xfrm>
        </p:spPr>
        <p:txBody>
          <a:bodyPr/>
          <a:lstStyle>
            <a:lvl1pPr marL="0" indent="0">
              <a:buNone/>
              <a:defRPr sz="6929"/>
            </a:lvl1pPr>
            <a:lvl2pPr marL="1979996" indent="0">
              <a:buNone/>
              <a:defRPr sz="6063"/>
            </a:lvl2pPr>
            <a:lvl3pPr marL="3959992" indent="0">
              <a:buNone/>
              <a:defRPr sz="5197"/>
            </a:lvl3pPr>
            <a:lvl4pPr marL="5939988" indent="0">
              <a:buNone/>
              <a:defRPr sz="4331"/>
            </a:lvl4pPr>
            <a:lvl5pPr marL="7919984" indent="0">
              <a:buNone/>
              <a:defRPr sz="4331"/>
            </a:lvl5pPr>
            <a:lvl6pPr marL="9899980" indent="0">
              <a:buNone/>
              <a:defRPr sz="4331"/>
            </a:lvl6pPr>
            <a:lvl7pPr marL="11879976" indent="0">
              <a:buNone/>
              <a:defRPr sz="4331"/>
            </a:lvl7pPr>
            <a:lvl8pPr marL="13859972" indent="0">
              <a:buNone/>
              <a:defRPr sz="4331"/>
            </a:lvl8pPr>
            <a:lvl9pPr marL="15839968" indent="0">
              <a:buNone/>
              <a:defRPr sz="433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054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7671" y="2087986"/>
            <a:ext cx="12772091" cy="7307951"/>
          </a:xfrm>
        </p:spPr>
        <p:txBody>
          <a:bodyPr anchor="b"/>
          <a:lstStyle>
            <a:lvl1pPr>
              <a:defRPr sz="1385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835238" y="4509476"/>
            <a:ext cx="20047595" cy="22257349"/>
          </a:xfrm>
        </p:spPr>
        <p:txBody>
          <a:bodyPr anchor="t"/>
          <a:lstStyle>
            <a:lvl1pPr marL="0" indent="0">
              <a:buNone/>
              <a:defRPr sz="13858"/>
            </a:lvl1pPr>
            <a:lvl2pPr marL="1979996" indent="0">
              <a:buNone/>
              <a:defRPr sz="12126"/>
            </a:lvl2pPr>
            <a:lvl3pPr marL="3959992" indent="0">
              <a:buNone/>
              <a:defRPr sz="10394"/>
            </a:lvl3pPr>
            <a:lvl4pPr marL="5939988" indent="0">
              <a:buNone/>
              <a:defRPr sz="8661"/>
            </a:lvl4pPr>
            <a:lvl5pPr marL="7919984" indent="0">
              <a:buNone/>
              <a:defRPr sz="8661"/>
            </a:lvl5pPr>
            <a:lvl6pPr marL="9899980" indent="0">
              <a:buNone/>
              <a:defRPr sz="8661"/>
            </a:lvl6pPr>
            <a:lvl7pPr marL="11879976" indent="0">
              <a:buNone/>
              <a:defRPr sz="8661"/>
            </a:lvl7pPr>
            <a:lvl8pPr marL="13859972" indent="0">
              <a:buNone/>
              <a:defRPr sz="8661"/>
            </a:lvl8pPr>
            <a:lvl9pPr marL="15839968" indent="0">
              <a:buNone/>
              <a:defRPr sz="866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27671" y="9395937"/>
            <a:ext cx="12772091" cy="17407134"/>
          </a:xfrm>
        </p:spPr>
        <p:txBody>
          <a:bodyPr/>
          <a:lstStyle>
            <a:lvl1pPr marL="0" indent="0">
              <a:buNone/>
              <a:defRPr sz="6929"/>
            </a:lvl1pPr>
            <a:lvl2pPr marL="1979996" indent="0">
              <a:buNone/>
              <a:defRPr sz="6063"/>
            </a:lvl2pPr>
            <a:lvl3pPr marL="3959992" indent="0">
              <a:buNone/>
              <a:defRPr sz="5197"/>
            </a:lvl3pPr>
            <a:lvl4pPr marL="5939988" indent="0">
              <a:buNone/>
              <a:defRPr sz="4331"/>
            </a:lvl4pPr>
            <a:lvl5pPr marL="7919984" indent="0">
              <a:buNone/>
              <a:defRPr sz="4331"/>
            </a:lvl5pPr>
            <a:lvl6pPr marL="9899980" indent="0">
              <a:buNone/>
              <a:defRPr sz="4331"/>
            </a:lvl6pPr>
            <a:lvl7pPr marL="11879976" indent="0">
              <a:buNone/>
              <a:defRPr sz="4331"/>
            </a:lvl7pPr>
            <a:lvl8pPr marL="13859972" indent="0">
              <a:buNone/>
              <a:defRPr sz="4331"/>
            </a:lvl8pPr>
            <a:lvl9pPr marL="15839968" indent="0">
              <a:buNone/>
              <a:defRPr sz="433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72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22513" y="1667496"/>
            <a:ext cx="34155162" cy="6053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513" y="8337443"/>
            <a:ext cx="34155162" cy="19872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22513" y="29028810"/>
            <a:ext cx="8910042" cy="1667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987144"/>
            <a:fld id="{1468A2B4-7695-487D-A3E3-7EB0BA28C36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2020-04-27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117563" y="29028810"/>
            <a:ext cx="13365063" cy="1667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987144"/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967633" y="29028810"/>
            <a:ext cx="8910042" cy="16674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2987144"/>
            <a:fld id="{53BECCF5-E1FC-41CA-969A-7B420702CA48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 defTabSz="2987144"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03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959992" rtl="0" eaLnBrk="1" latinLnBrk="0" hangingPunct="1">
        <a:lnSpc>
          <a:spcPct val="90000"/>
        </a:lnSpc>
        <a:spcBef>
          <a:spcPct val="0"/>
        </a:spcBef>
        <a:buNone/>
        <a:defRPr sz="190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89998" indent="-989998" algn="l" defTabSz="3959992" rtl="0" eaLnBrk="1" latinLnBrk="0" hangingPunct="1">
        <a:lnSpc>
          <a:spcPct val="90000"/>
        </a:lnSpc>
        <a:spcBef>
          <a:spcPts val="4331"/>
        </a:spcBef>
        <a:buFont typeface="Arial" panose="020B0604020202020204" pitchFamily="34" charset="0"/>
        <a:buChar char="•"/>
        <a:defRPr sz="12126" kern="1200">
          <a:solidFill>
            <a:schemeClr val="tx1"/>
          </a:solidFill>
          <a:latin typeface="+mn-lt"/>
          <a:ea typeface="+mn-ea"/>
          <a:cs typeface="+mn-cs"/>
        </a:defRPr>
      </a:lvl1pPr>
      <a:lvl2pPr marL="2969994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10394" kern="1200">
          <a:solidFill>
            <a:schemeClr val="tx1"/>
          </a:solidFill>
          <a:latin typeface="+mn-lt"/>
          <a:ea typeface="+mn-ea"/>
          <a:cs typeface="+mn-cs"/>
        </a:defRPr>
      </a:lvl2pPr>
      <a:lvl3pPr marL="4949990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8661" kern="1200">
          <a:solidFill>
            <a:schemeClr val="tx1"/>
          </a:solidFill>
          <a:latin typeface="+mn-lt"/>
          <a:ea typeface="+mn-ea"/>
          <a:cs typeface="+mn-cs"/>
        </a:defRPr>
      </a:lvl3pPr>
      <a:lvl4pPr marL="6929986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4pPr>
      <a:lvl5pPr marL="8909982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5pPr>
      <a:lvl6pPr marL="10889978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6pPr>
      <a:lvl7pPr marL="12869974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7pPr>
      <a:lvl8pPr marL="14849970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8pPr>
      <a:lvl9pPr marL="16829966" indent="-989998" algn="l" defTabSz="3959992" rtl="0" eaLnBrk="1" latinLnBrk="0" hangingPunct="1">
        <a:lnSpc>
          <a:spcPct val="90000"/>
        </a:lnSpc>
        <a:spcBef>
          <a:spcPts val="2165"/>
        </a:spcBef>
        <a:buFont typeface="Arial" panose="020B0604020202020204" pitchFamily="34" charset="0"/>
        <a:buChar char="•"/>
        <a:defRPr sz="7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1pPr>
      <a:lvl2pPr marL="1979996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2pPr>
      <a:lvl3pPr marL="3959992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3pPr>
      <a:lvl4pPr marL="5939988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4pPr>
      <a:lvl5pPr marL="7919984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5pPr>
      <a:lvl6pPr marL="9899980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6pPr>
      <a:lvl7pPr marL="11879976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7pPr>
      <a:lvl8pPr marL="13859972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8pPr>
      <a:lvl9pPr marL="15839968" algn="l" defTabSz="3959992" rtl="0" eaLnBrk="1" latinLnBrk="0" hangingPunct="1">
        <a:defRPr sz="7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939172" y="353399"/>
            <a:ext cx="286296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987479"/>
            <a:r>
              <a:rPr lang="en-US" sz="8000" b="1" dirty="0" smtClean="0">
                <a:solidFill>
                  <a:prstClr val="black"/>
                </a:solidFill>
                <a:latin typeface="Calibri" panose="020F0502020204030204"/>
              </a:rPr>
              <a:t>Influence of Reward on Attention Selectivity in Parkinson’s Disease</a:t>
            </a:r>
            <a:endParaRPr lang="en-CA" sz="80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8091" y="1558283"/>
            <a:ext cx="169529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987479"/>
            <a:r>
              <a:rPr lang="en-CA" sz="7200" i="1" dirty="0">
                <a:solidFill>
                  <a:prstClr val="black"/>
                </a:solidFill>
                <a:latin typeface="Calibri" panose="020F0502020204030204"/>
              </a:rPr>
              <a:t>Matthew Pilgrim, Andy </a:t>
            </a:r>
            <a:r>
              <a:rPr lang="en-CA" sz="7200" i="1" dirty="0" err="1">
                <a:solidFill>
                  <a:prstClr val="black"/>
                </a:solidFill>
                <a:latin typeface="Calibri" panose="020F0502020204030204"/>
              </a:rPr>
              <a:t>Ou</a:t>
            </a:r>
            <a:r>
              <a:rPr lang="en-CA" sz="7200" i="1" dirty="0">
                <a:solidFill>
                  <a:prstClr val="black"/>
                </a:solidFill>
                <a:latin typeface="Calibri" panose="020F0502020204030204"/>
              </a:rPr>
              <a:t>, Madeleine Sharp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7910" y="4074241"/>
            <a:ext cx="11207996" cy="938719"/>
          </a:xfrm>
          <a:prstGeom prst="rect">
            <a:avLst/>
          </a:prstGeom>
          <a:solidFill>
            <a:srgbClr val="99003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 defTabSz="2987479"/>
            <a:r>
              <a:rPr lang="en-CA" sz="5500" b="1" dirty="0">
                <a:solidFill>
                  <a:prstClr val="white"/>
                </a:solidFill>
                <a:latin typeface="Calibri" panose="020F0502020204030204"/>
              </a:rPr>
              <a:t>Background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74920" y="12809091"/>
            <a:ext cx="11207995" cy="938719"/>
          </a:xfrm>
          <a:prstGeom prst="rect">
            <a:avLst/>
          </a:prstGeom>
          <a:solidFill>
            <a:srgbClr val="990033"/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 defTabSz="2987479"/>
            <a:r>
              <a:rPr lang="en-CA" sz="5500" b="1" dirty="0">
                <a:solidFill>
                  <a:prstClr val="white"/>
                </a:solidFill>
                <a:latin typeface="Calibri" panose="020F0502020204030204"/>
              </a:rPr>
              <a:t>Methods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40540" y="9568263"/>
            <a:ext cx="101056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223" indent="-404223" defTabSz="2987479">
              <a:spcAft>
                <a:spcPts val="2400"/>
              </a:spcAft>
              <a:buFont typeface="+mj-lt"/>
              <a:buAutoNum type="arabicPeriod"/>
            </a:pPr>
            <a:r>
              <a:rPr lang="en-CA" sz="3200" b="1" dirty="0">
                <a:cs typeface="Times New Roman" panose="02020603050405020304" pitchFamily="18" charset="0"/>
              </a:rPr>
              <a:t>Are Parkinson’s patients impaired at using reward information to guide the allocation of attentional resources?</a:t>
            </a:r>
          </a:p>
          <a:p>
            <a:pPr marL="404223" indent="-404223" defTabSz="2987479">
              <a:buFont typeface="+mj-lt"/>
              <a:buAutoNum type="arabicPeriod"/>
            </a:pPr>
            <a:r>
              <a:rPr lang="en-CA" sz="3200" b="1" dirty="0">
                <a:cs typeface="Times New Roman" panose="02020603050405020304" pitchFamily="18" charset="0"/>
              </a:rPr>
              <a:t>Does dopamine replacement alter the allocation of attentional resources?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7257" y="14247517"/>
            <a:ext cx="11048195" cy="11880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987479">
              <a:spcAft>
                <a:spcPts val="1200"/>
              </a:spcAft>
            </a:pPr>
            <a:r>
              <a:rPr lang="en-CA" sz="32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Task</a:t>
            </a: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: A two-phase selective attention task. Patients (</a:t>
            </a:r>
            <a:r>
              <a:rPr lang="en-CA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n=24) </a:t>
            </a: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tested twice: with (ON) and without (OFF) dopamine medication.</a:t>
            </a:r>
          </a:p>
          <a:p>
            <a:pPr defTabSz="2987479"/>
            <a:r>
              <a:rPr lang="en-US" sz="3200" b="1" dirty="0">
                <a:solidFill>
                  <a:prstClr val="black"/>
                </a:solidFill>
                <a:cs typeface="Times New Roman" panose="02020603050405020304" pitchFamily="18" charset="0"/>
              </a:rPr>
              <a:t>Reward Learning Phase </a:t>
            </a: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(240 trials)</a:t>
            </a:r>
          </a:p>
          <a:p>
            <a:pPr marL="419163" indent="-419163" defTabSz="2987479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Report the orientation of a white bar in either a red or green target</a:t>
            </a:r>
          </a:p>
          <a:p>
            <a:pPr marL="419163" indent="-419163" defTabSz="2987479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Subjects are </a:t>
            </a:r>
            <a:r>
              <a:rPr lang="en-US" sz="2800" i="1" dirty="0">
                <a:solidFill>
                  <a:prstClr val="black"/>
                </a:solidFill>
                <a:cs typeface="Times New Roman" panose="02020603050405020304" pitchFamily="18" charset="0"/>
              </a:rPr>
              <a:t>differentially rewarded </a:t>
            </a: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for correct answers depending on the target color (1 vs. 10 points)</a:t>
            </a:r>
          </a:p>
          <a:p>
            <a:pPr marL="419163" indent="-419163" defTabSz="2987479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Participants learn to associate each color with either a low or high reward</a:t>
            </a:r>
            <a:endParaRPr lang="en-CA" sz="28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endParaRPr lang="en-US" sz="32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endParaRPr lang="en-US" sz="3200" b="1" dirty="0" smtClean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r>
              <a:rPr lang="en-US" sz="32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Attention </a:t>
            </a:r>
            <a:r>
              <a:rPr lang="en-US" sz="3200" b="1" dirty="0">
                <a:solidFill>
                  <a:prstClr val="black"/>
                </a:solidFill>
                <a:cs typeface="Times New Roman" panose="02020603050405020304" pitchFamily="18" charset="0"/>
              </a:rPr>
              <a:t>Test </a:t>
            </a: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(240 trials)</a:t>
            </a:r>
          </a:p>
          <a:p>
            <a:pPr marL="419163" indent="-419163" defTabSz="2987479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Report the orientation of a white bar inside a target.</a:t>
            </a:r>
          </a:p>
          <a:p>
            <a:pPr marL="419163" indent="-419163" defTabSz="2987479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Target = “The Unique Shape”</a:t>
            </a:r>
          </a:p>
          <a:p>
            <a:pPr marL="419163" indent="-419163" defTabSz="2987479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/>
                </a:solidFill>
                <a:cs typeface="Times New Roman" panose="02020603050405020304" pitchFamily="18" charset="0"/>
              </a:rPr>
              <a:t>On 2/3 trials either a Low or High reward distractor (i.e. a shape that is either red or green) is present. On 1/3 trials, no distractor is present.</a:t>
            </a:r>
          </a:p>
          <a:p>
            <a:pPr marL="419163" indent="-419163" defTabSz="2987479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prstClr val="black"/>
                </a:solidFill>
                <a:cs typeface="Times New Roman" panose="02020603050405020304" pitchFamily="18" charset="0"/>
              </a:rPr>
              <a:t>Slowing of responses occurs when previously rewarded colors are present, and depends on reward level</a:t>
            </a:r>
            <a:endParaRPr lang="en-US" sz="2800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defTabSz="2987479"/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21215" y="5279010"/>
            <a:ext cx="11161795" cy="42627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59309" indent="-359309" defTabSz="2987479">
              <a:spcAft>
                <a:spcPts val="943"/>
              </a:spcAft>
              <a:buFont typeface="Arial" panose="020B0604020202020204" pitchFamily="34" charset="0"/>
              <a:buChar char="•"/>
            </a:pP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Executive function deficits are common in Parkinson’s disease, even early in the course of disease</a:t>
            </a:r>
            <a:r>
              <a:rPr lang="en-CA" sz="3200" baseline="30000" dirty="0">
                <a:solidFill>
                  <a:prstClr val="black"/>
                </a:solidFill>
                <a:cs typeface="Times New Roman" panose="02020603050405020304" pitchFamily="18" charset="0"/>
              </a:rPr>
              <a:t>1</a:t>
            </a: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. </a:t>
            </a:r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Among these, </a:t>
            </a:r>
            <a:r>
              <a:rPr lang="en-US" sz="3200" b="1" dirty="0">
                <a:solidFill>
                  <a:prstClr val="black"/>
                </a:solidFill>
                <a:cs typeface="Times New Roman" panose="02020603050405020304" pitchFamily="18" charset="0"/>
              </a:rPr>
              <a:t>attention</a:t>
            </a:r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 impairments are common</a:t>
            </a:r>
            <a:r>
              <a:rPr lang="en-US" sz="3200" baseline="30000" dirty="0">
                <a:solidFill>
                  <a:prstClr val="black"/>
                </a:solidFill>
                <a:cs typeface="Times New Roman" panose="02020603050405020304" pitchFamily="18" charset="0"/>
              </a:rPr>
              <a:t>2</a:t>
            </a:r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</a:p>
          <a:p>
            <a:pPr marL="359309" indent="-359309" defTabSz="2987479">
              <a:spcAft>
                <a:spcPts val="943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prstClr val="black"/>
                </a:solidFill>
                <a:cs typeface="Times New Roman" panose="02020603050405020304" pitchFamily="18" charset="0"/>
              </a:rPr>
              <a:t>Dopamine-dependent reward processing</a:t>
            </a:r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 is also disrupted in Parkinson’s disease</a:t>
            </a:r>
            <a:r>
              <a:rPr lang="en-US" sz="3200" baseline="30000" dirty="0">
                <a:solidFill>
                  <a:prstClr val="black"/>
                </a:solidFill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 but how this </a:t>
            </a:r>
            <a:r>
              <a:rPr lang="en-US" sz="3200" i="1" dirty="0">
                <a:solidFill>
                  <a:prstClr val="black"/>
                </a:solidFill>
                <a:cs typeface="Times New Roman" panose="02020603050405020304" pitchFamily="18" charset="0"/>
              </a:rPr>
              <a:t>directly</a:t>
            </a:r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 contributes to early executive dysfunction is unknown.</a:t>
            </a:r>
          </a:p>
          <a:p>
            <a:pPr marL="359309" indent="-359309" defTabSz="2987479">
              <a:spcAft>
                <a:spcPts val="943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The allocation of attention resources, i.e. selective attention, is known to be guided by environmental reward signals </a:t>
            </a:r>
            <a:r>
              <a:rPr lang="en-US" sz="3200" baseline="30000" dirty="0">
                <a:solidFill>
                  <a:prstClr val="black"/>
                </a:solidFill>
                <a:cs typeface="Times New Roman" panose="02020603050405020304" pitchFamily="18" charset="0"/>
              </a:rPr>
              <a:t>4</a:t>
            </a:r>
            <a:r>
              <a:rPr lang="en-US" sz="3200" dirty="0">
                <a:solidFill>
                  <a:prstClr val="black"/>
                </a:solidFill>
                <a:cs typeface="Times New Roman" panose="02020603050405020304" pitchFamily="18" charset="0"/>
              </a:rPr>
              <a:t>.</a:t>
            </a:r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pic>
        <p:nvPicPr>
          <p:cNvPr id="37" name="Picture 4" descr="Image result for mcgill 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15705" y="545868"/>
            <a:ext cx="4464042" cy="1053235"/>
          </a:xfrm>
          <a:prstGeom prst="rect">
            <a:avLst/>
          </a:prstGeom>
          <a:solidFill>
            <a:schemeClr val="bg1"/>
          </a:solidFill>
          <a:extLst/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3971" y="17908199"/>
            <a:ext cx="8605498" cy="429510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="" xmlns:a16="http://schemas.microsoft.com/office/drawing/2014/main" id="{961A27B2-7455-AB48-88D8-FF865F39A04E}"/>
              </a:ext>
            </a:extLst>
          </p:cNvPr>
          <p:cNvSpPr txBox="1"/>
          <p:nvPr/>
        </p:nvSpPr>
        <p:spPr>
          <a:xfrm>
            <a:off x="5566558" y="2733065"/>
            <a:ext cx="23625158" cy="72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2987479"/>
            <a:r>
              <a:rPr lang="en-CA" sz="4125" i="1" dirty="0">
                <a:solidFill>
                  <a:prstClr val="black"/>
                </a:solidFill>
                <a:latin typeface="Calibri" panose="020F0502020204030204"/>
              </a:rPr>
              <a:t>Department of Neurology and Neurosurgery, McGill University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C44C5EB2-921D-8745-9FF0-79886CA75E97}"/>
              </a:ext>
            </a:extLst>
          </p:cNvPr>
          <p:cNvSpPr txBox="1"/>
          <p:nvPr/>
        </p:nvSpPr>
        <p:spPr>
          <a:xfrm>
            <a:off x="12367305" y="5478597"/>
            <a:ext cx="1411378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/>
              <a:t>Effect of reward and dopamine on </a:t>
            </a:r>
            <a:r>
              <a:rPr lang="en-US" sz="4400" b="1" dirty="0" smtClean="0"/>
              <a:t>attention: Reaction Time</a:t>
            </a:r>
            <a:endParaRPr lang="en-CA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678170" y="20598856"/>
            <a:ext cx="322779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CA" sz="2500" b="1" dirty="0"/>
          </a:p>
        </p:txBody>
      </p:sp>
      <p:sp>
        <p:nvSpPr>
          <p:cNvPr id="3" name="Rectangle 2"/>
          <p:cNvSpPr/>
          <p:nvPr/>
        </p:nvSpPr>
        <p:spPr>
          <a:xfrm>
            <a:off x="319211" y="5162871"/>
            <a:ext cx="11070627" cy="743678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050" y="25114742"/>
            <a:ext cx="9649827" cy="5672172"/>
          </a:xfrm>
          <a:prstGeom prst="rect">
            <a:avLst/>
          </a:prstGeom>
        </p:spPr>
      </p:pic>
      <p:sp>
        <p:nvSpPr>
          <p:cNvPr id="56" name="Rectangle 55"/>
          <p:cNvSpPr/>
          <p:nvPr/>
        </p:nvSpPr>
        <p:spPr>
          <a:xfrm>
            <a:off x="418643" y="13957250"/>
            <a:ext cx="11122188" cy="1722186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TextBox 57"/>
          <p:cNvSpPr txBox="1"/>
          <p:nvPr/>
        </p:nvSpPr>
        <p:spPr>
          <a:xfrm>
            <a:off x="12014138" y="4058439"/>
            <a:ext cx="15544800" cy="938719"/>
          </a:xfrm>
          <a:prstGeom prst="rect">
            <a:avLst/>
          </a:prstGeom>
          <a:solidFill>
            <a:srgbClr val="99003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 defTabSz="2987479"/>
            <a:r>
              <a:rPr lang="en-CA" sz="5500" b="1" dirty="0">
                <a:solidFill>
                  <a:prstClr val="white"/>
                </a:solidFill>
                <a:latin typeface="Calibri" panose="020F0502020204030204"/>
              </a:rPr>
              <a:t>Results 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7964804" y="4084653"/>
            <a:ext cx="11207996" cy="938719"/>
          </a:xfrm>
          <a:prstGeom prst="rect">
            <a:avLst/>
          </a:prstGeom>
          <a:solidFill>
            <a:srgbClr val="99003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 defTabSz="2987479"/>
            <a:r>
              <a:rPr lang="en-CA" sz="5500" b="1" dirty="0">
                <a:solidFill>
                  <a:prstClr val="white"/>
                </a:solidFill>
                <a:latin typeface="Calibri" panose="020F0502020204030204"/>
              </a:rPr>
              <a:t>Results 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2088865" y="5162871"/>
            <a:ext cx="15470073" cy="2601624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TextBox 72"/>
          <p:cNvSpPr txBox="1"/>
          <p:nvPr/>
        </p:nvSpPr>
        <p:spPr>
          <a:xfrm>
            <a:off x="12269522" y="14751101"/>
            <a:ext cx="15034032" cy="584775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prstClr val="black"/>
                </a:solidFill>
                <a:cs typeface="Times New Roman" panose="02020603050405020304" pitchFamily="18" charset="0"/>
              </a:rPr>
              <a:t>Healthy controls were sensitive to reward level: they were slowed by high (p=0.049) but not by low (p=0.58) reward distractors</a:t>
            </a:r>
          </a:p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b="1" dirty="0">
                <a:solidFill>
                  <a:prstClr val="black"/>
                </a:solidFill>
                <a:cs typeface="Times New Roman" panose="02020603050405020304" pitchFamily="18" charset="0"/>
              </a:rPr>
              <a:t>Parkinson’s patients were not sensitive to reward level</a:t>
            </a:r>
            <a:r>
              <a:rPr lang="en-US" sz="3400" dirty="0">
                <a:solidFill>
                  <a:prstClr val="black"/>
                </a:solidFill>
                <a:cs typeface="Times New Roman" panose="02020603050405020304" pitchFamily="18" charset="0"/>
              </a:rPr>
              <a:t>: responses were similarly slowed for both high (p=0.016) and low (p&lt;0.001) reward distractors</a:t>
            </a:r>
          </a:p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prstClr val="black"/>
                </a:solidFill>
                <a:cs typeface="Times New Roman" panose="02020603050405020304" pitchFamily="18" charset="0"/>
              </a:rPr>
              <a:t>Collapsing across reward levels reveals that slowing due to the presence of a distractor was similar across groups, i.e. </a:t>
            </a:r>
            <a:r>
              <a:rPr lang="en-US" sz="3400" b="1" dirty="0">
                <a:solidFill>
                  <a:prstClr val="black"/>
                </a:solidFill>
                <a:cs typeface="Times New Roman" panose="02020603050405020304" pitchFamily="18" charset="0"/>
              </a:rPr>
              <a:t>patients were not more ‘distractible’ than controls</a:t>
            </a:r>
            <a:r>
              <a:rPr lang="en-US" sz="3400" b="1" u="sng" dirty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endParaRPr lang="en-US" sz="34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prstClr val="black"/>
                </a:solidFill>
                <a:cs typeface="Times New Roman" panose="02020603050405020304" pitchFamily="18" charset="0"/>
              </a:rPr>
              <a:t>Though dopamine medication caused overall response slowing, </a:t>
            </a:r>
            <a:r>
              <a:rPr lang="en-US" sz="3400" b="1" dirty="0">
                <a:solidFill>
                  <a:prstClr val="black"/>
                </a:solidFill>
                <a:cs typeface="Times New Roman" panose="02020603050405020304" pitchFamily="18" charset="0"/>
              </a:rPr>
              <a:t>dopamine did not modulate the effect of reward on attention, nor did it modulate overall distractibility</a:t>
            </a:r>
            <a:endParaRPr lang="en-US" sz="3400" b="1" u="sng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457200" indent="-457200" defTabSz="2987479">
              <a:buFont typeface="Arial" panose="020B0604020202020204" pitchFamily="34" charset="0"/>
              <a:buChar char="•"/>
            </a:pPr>
            <a:endParaRPr lang="en-US" sz="3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8064067" y="5162871"/>
            <a:ext cx="11070627" cy="12029004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5" name="TextBox 44"/>
          <p:cNvSpPr txBox="1"/>
          <p:nvPr/>
        </p:nvSpPr>
        <p:spPr>
          <a:xfrm>
            <a:off x="27964804" y="17392025"/>
            <a:ext cx="11207996" cy="938719"/>
          </a:xfrm>
          <a:prstGeom prst="rect">
            <a:avLst/>
          </a:prstGeom>
          <a:solidFill>
            <a:srgbClr val="990033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 defTabSz="2987479"/>
            <a:r>
              <a:rPr lang="en-CA" sz="5500" b="1" dirty="0">
                <a:solidFill>
                  <a:prstClr val="white"/>
                </a:solidFill>
                <a:latin typeface="Calibri" panose="020F0502020204030204"/>
              </a:rPr>
              <a:t>Summary </a:t>
            </a:r>
            <a:r>
              <a:rPr lang="en-CA" sz="5500" b="1">
                <a:solidFill>
                  <a:prstClr val="white"/>
                </a:solidFill>
                <a:latin typeface="Calibri" panose="020F0502020204030204"/>
              </a:rPr>
              <a:t>and Discussion</a:t>
            </a:r>
            <a:endParaRPr lang="en-CA" sz="5500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8252263" y="18724794"/>
            <a:ext cx="10753766" cy="95333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2987479">
              <a:spcAft>
                <a:spcPts val="943"/>
              </a:spcAft>
            </a:pPr>
            <a:r>
              <a:rPr lang="en-CA" sz="3200" b="1" dirty="0">
                <a:solidFill>
                  <a:prstClr val="black"/>
                </a:solidFill>
                <a:cs typeface="Times New Roman" panose="02020603050405020304" pitchFamily="18" charset="0"/>
              </a:rPr>
              <a:t>Parkinson’s Disease influences how reward captures attention</a:t>
            </a:r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457200" indent="-457200" defTabSz="2987479">
              <a:spcAft>
                <a:spcPts val="943"/>
              </a:spcAft>
              <a:buFont typeface="Wingdings" panose="05000000000000000000" pitchFamily="2" charset="2"/>
              <a:buChar char="Ø"/>
            </a:pP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We found that Patients were </a:t>
            </a:r>
            <a:r>
              <a:rPr lang="en-CA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distracted </a:t>
            </a: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by </a:t>
            </a:r>
            <a:r>
              <a:rPr lang="en-CA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both levels </a:t>
            </a: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of reward while Controls were only distracted by higher levels of reward</a:t>
            </a:r>
          </a:p>
          <a:p>
            <a:pPr marL="457200" indent="-457200" defTabSz="2987479">
              <a:spcAft>
                <a:spcPts val="943"/>
              </a:spcAft>
              <a:buFont typeface="Wingdings" panose="05000000000000000000" pitchFamily="2" charset="2"/>
              <a:buChar char="Ø"/>
            </a:pPr>
            <a:r>
              <a:rPr lang="en-CA" sz="3200" dirty="0">
                <a:solidFill>
                  <a:srgbClr val="FF0000"/>
                </a:solidFill>
                <a:cs typeface="Times New Roman" panose="02020603050405020304" pitchFamily="18" charset="0"/>
              </a:rPr>
              <a:t>This seemingly paradoxical result might be explained by Parkinsonian biases in reward learning: patients in a dopamine depleted state are more influences by losses than gains. Patients may have interpreted the “Low Reward” as a loss in the context of the experiment.</a:t>
            </a:r>
          </a:p>
          <a:p>
            <a:pPr defTabSz="2987479">
              <a:spcAft>
                <a:spcPts val="943"/>
              </a:spcAft>
            </a:pPr>
            <a:r>
              <a:rPr lang="en-CA" sz="3200" b="1" dirty="0">
                <a:solidFill>
                  <a:prstClr val="black"/>
                </a:solidFill>
                <a:cs typeface="Times New Roman" panose="02020603050405020304" pitchFamily="18" charset="0"/>
              </a:rPr>
              <a:t>Dopamine medication does not affect </a:t>
            </a:r>
            <a:r>
              <a:rPr lang="en-CA" sz="32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how reward guides attention</a:t>
            </a:r>
            <a:r>
              <a:rPr lang="en-CA" sz="32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</a:t>
            </a:r>
            <a:r>
              <a:rPr lang="en-CA" sz="3200" b="1" dirty="0">
                <a:solidFill>
                  <a:prstClr val="black"/>
                </a:solidFill>
                <a:cs typeface="Times New Roman" panose="02020603050405020304" pitchFamily="18" charset="0"/>
              </a:rPr>
              <a:t>nor overall distractibility</a:t>
            </a:r>
            <a:endParaRPr lang="en-CA" sz="32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457200" indent="-457200" defTabSz="2987479">
              <a:spcAft>
                <a:spcPts val="943"/>
              </a:spcAft>
              <a:buFont typeface="Wingdings" panose="05000000000000000000" pitchFamily="2" charset="2"/>
              <a:buChar char="Ø"/>
            </a:pP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We found that Levodopa slowed reaction times but did not interact with reward or the presence of a distractor</a:t>
            </a:r>
          </a:p>
          <a:p>
            <a:pPr marL="457200" indent="-457200" defTabSz="2987479">
              <a:spcAft>
                <a:spcPts val="943"/>
              </a:spcAft>
              <a:buFont typeface="Wingdings" panose="05000000000000000000" pitchFamily="2" charset="2"/>
              <a:buChar char="Ø"/>
            </a:pP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This finding might indicate that reward-related attention mechanisms in Parkinson’s might rely more on dopamine connections in the </a:t>
            </a:r>
            <a:r>
              <a:rPr lang="en-CA" sz="3200" dirty="0" err="1">
                <a:solidFill>
                  <a:prstClr val="black"/>
                </a:solidFill>
                <a:cs typeface="Times New Roman" panose="02020603050405020304" pitchFamily="18" charset="0"/>
              </a:rPr>
              <a:t>mesocortical</a:t>
            </a:r>
            <a:r>
              <a:rPr lang="en-CA" sz="3200" dirty="0">
                <a:solidFill>
                  <a:prstClr val="black"/>
                </a:solidFill>
                <a:cs typeface="Times New Roman" panose="02020603050405020304" pitchFamily="18" charset="0"/>
              </a:rPr>
              <a:t> pathway than the nigrostriatal pathway which is thought to be the target of dopamine </a:t>
            </a:r>
            <a:r>
              <a:rPr lang="en-CA" sz="3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medications</a:t>
            </a:r>
            <a:endParaRPr lang="en-CA" sz="32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8033488" y="18618765"/>
            <a:ext cx="11070627" cy="1256035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TextBox 53"/>
          <p:cNvSpPr txBox="1"/>
          <p:nvPr/>
        </p:nvSpPr>
        <p:spPr>
          <a:xfrm>
            <a:off x="28107973" y="28054763"/>
            <a:ext cx="10921656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2987479"/>
            <a:r>
              <a:rPr lang="en-US" sz="3200" b="1" dirty="0" smtClean="0"/>
              <a:t>References:</a:t>
            </a:r>
          </a:p>
          <a:p>
            <a:pPr marL="359309" indent="-359309" defTabSz="2987479">
              <a:buFont typeface="+mj-lt"/>
              <a:buAutoNum type="arabicPeriod"/>
            </a:pPr>
            <a:r>
              <a:rPr lang="en-US" sz="1800" dirty="0" err="1" smtClean="0"/>
              <a:t>Kalia</a:t>
            </a:r>
            <a:r>
              <a:rPr lang="en-US" sz="1800" dirty="0"/>
              <a:t>, L. V., &amp; Lang, A. E. (2015). Parkinson’s disease. </a:t>
            </a:r>
            <a:r>
              <a:rPr lang="en-US" sz="1800" i="1" dirty="0"/>
              <a:t>The Lancet</a:t>
            </a:r>
            <a:r>
              <a:rPr lang="en-US" sz="1800" dirty="0"/>
              <a:t>, </a:t>
            </a:r>
            <a:r>
              <a:rPr lang="en-US" sz="1800" i="1" dirty="0"/>
              <a:t>386</a:t>
            </a:r>
            <a:r>
              <a:rPr lang="en-US" sz="1800" dirty="0"/>
              <a:t>(9996), 896–912. https://doi.org/10.1016/S0140-6736(14)61393-3</a:t>
            </a:r>
            <a:endParaRPr lang="en-CA" sz="1800" dirty="0"/>
          </a:p>
          <a:p>
            <a:pPr marL="359309" indent="-359309" defTabSz="2987479">
              <a:buFont typeface="+mj-lt"/>
              <a:buAutoNum type="arabicPeriod"/>
            </a:pPr>
            <a:r>
              <a:rPr lang="en-US" sz="1800" dirty="0"/>
              <a:t>Fallon, S. J., </a:t>
            </a:r>
            <a:r>
              <a:rPr lang="en-US" sz="1800" dirty="0" err="1"/>
              <a:t>Bor</a:t>
            </a:r>
            <a:r>
              <a:rPr lang="en-US" sz="1800" dirty="0"/>
              <a:t>, D., Hampshire, A., Barker, R. A., &amp; Owen, A. M. (2017). Spatial structure </a:t>
            </a:r>
            <a:r>
              <a:rPr lang="en-US" sz="1800" dirty="0" err="1"/>
              <a:t>normalises</a:t>
            </a:r>
            <a:r>
              <a:rPr lang="en-US" sz="1800" dirty="0"/>
              <a:t> working memory performance in Parkinson’s disease. </a:t>
            </a:r>
            <a:r>
              <a:rPr lang="en-US" sz="1800" i="1" dirty="0"/>
              <a:t>Cortex</a:t>
            </a:r>
            <a:r>
              <a:rPr lang="en-US" sz="1800" dirty="0"/>
              <a:t>, </a:t>
            </a:r>
            <a:r>
              <a:rPr lang="en-US" sz="1800" i="1" dirty="0"/>
              <a:t>96</a:t>
            </a:r>
            <a:r>
              <a:rPr lang="en-US" sz="1800" dirty="0"/>
              <a:t>, 73–82. https://doi.org/10.1016/j.cortex.2017.08.023</a:t>
            </a:r>
            <a:endParaRPr lang="en-CA" sz="1800" dirty="0"/>
          </a:p>
          <a:p>
            <a:pPr marL="359309" indent="-359309" defTabSz="2987479">
              <a:buFont typeface="+mj-lt"/>
              <a:buAutoNum type="arabicPeriod"/>
            </a:pPr>
            <a:r>
              <a:rPr lang="en-US" sz="1800" dirty="0"/>
              <a:t>Frank, M. J., </a:t>
            </a:r>
            <a:r>
              <a:rPr lang="en-US" sz="1800" dirty="0" err="1"/>
              <a:t>Seeberger</a:t>
            </a:r>
            <a:r>
              <a:rPr lang="en-US" sz="1800" dirty="0"/>
              <a:t>, L. C., &amp; O’Reilly, R. C. (2004). By Carrot or by Stick: Cognitive Reinforcement Learning in Parkinsonism. </a:t>
            </a:r>
            <a:r>
              <a:rPr lang="en-US" sz="1800" i="1" dirty="0"/>
              <a:t>Science</a:t>
            </a:r>
            <a:r>
              <a:rPr lang="en-US" sz="1800" dirty="0"/>
              <a:t>, </a:t>
            </a:r>
            <a:r>
              <a:rPr lang="en-US" sz="1800" i="1" dirty="0"/>
              <a:t>306</a:t>
            </a:r>
            <a:r>
              <a:rPr lang="en-US" sz="1800" dirty="0"/>
              <a:t>(5703), 1940–1943. https://doi.org/10.1126/science.1102941</a:t>
            </a:r>
            <a:endParaRPr lang="en-CA" sz="1800" dirty="0"/>
          </a:p>
          <a:p>
            <a:pPr marL="359309" indent="-359309" defTabSz="2987479">
              <a:buFont typeface="+mj-lt"/>
              <a:buAutoNum type="arabicPeriod"/>
            </a:pPr>
            <a:r>
              <a:rPr lang="en-US" sz="1800" dirty="0"/>
              <a:t>Anderson, B. A., Laurent, P. A., &amp; Yantis, S. (2011). Value-driven attentional capture. </a:t>
            </a:r>
            <a:r>
              <a:rPr lang="en-US" sz="1800" i="1" dirty="0"/>
              <a:t>Proceedings of the National Academy of Sciences</a:t>
            </a:r>
            <a:r>
              <a:rPr lang="en-US" sz="1800" dirty="0"/>
              <a:t>, </a:t>
            </a:r>
            <a:r>
              <a:rPr lang="en-US" sz="1800" i="1" dirty="0"/>
              <a:t>108</a:t>
            </a:r>
            <a:r>
              <a:rPr lang="en-US" sz="1800" dirty="0"/>
              <a:t>(25), 10367–10371. https://doi.org/10.1073/pnas.1104047108</a:t>
            </a:r>
            <a:endParaRPr lang="en-CA" sz="18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pic>
        <p:nvPicPr>
          <p:cNvPr id="40" name="Picture 39" descr="A picture containing clock, meter&#10;&#10;Description automatically generated">
            <a:extLst>
              <a:ext uri="{FF2B5EF4-FFF2-40B4-BE49-F238E27FC236}">
                <a16:creationId xmlns="" xmlns:a16="http://schemas.microsoft.com/office/drawing/2014/main" id="{89D1574E-C531-8B41-8D06-AFC4D2C894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09" y="545868"/>
            <a:ext cx="3770759" cy="12930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252263" y="30786914"/>
            <a:ext cx="9438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b="1" dirty="0" smtClean="0"/>
              <a:t>Funding: Canadian Institutes of Health Research (MP), Parkinson Society Canada (MS)</a:t>
            </a:r>
            <a:endParaRPr lang="en-CA" sz="18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537172" y="6299177"/>
            <a:ext cx="14656632" cy="828621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24141603" y="8713877"/>
            <a:ext cx="2761008" cy="7506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24021814" y="6413749"/>
            <a:ext cx="3281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= .004, p = .011</a:t>
            </a:r>
            <a:endParaRPr lang="en-CA" sz="3200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440238" y="21064508"/>
            <a:ext cx="14668159" cy="823140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C44C5EB2-921D-8745-9FF0-79886CA75E97}"/>
              </a:ext>
            </a:extLst>
          </p:cNvPr>
          <p:cNvSpPr txBox="1"/>
          <p:nvPr/>
        </p:nvSpPr>
        <p:spPr>
          <a:xfrm>
            <a:off x="12440238" y="20231277"/>
            <a:ext cx="14113783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/>
              <a:t>Effect of reward and dopamine on </a:t>
            </a:r>
            <a:r>
              <a:rPr lang="en-US" sz="4400" b="1" dirty="0" smtClean="0"/>
              <a:t>attention: Accuracy</a:t>
            </a:r>
            <a:endParaRPr lang="en-CA" sz="4400" dirty="0"/>
          </a:p>
        </p:txBody>
      </p:sp>
      <p:sp>
        <p:nvSpPr>
          <p:cNvPr id="42" name="Rectangle 41"/>
          <p:cNvSpPr/>
          <p:nvPr/>
        </p:nvSpPr>
        <p:spPr>
          <a:xfrm>
            <a:off x="24282180" y="23613146"/>
            <a:ext cx="2761008" cy="7506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C44C5EB2-921D-8745-9FF0-79886CA75E97}"/>
              </a:ext>
            </a:extLst>
          </p:cNvPr>
          <p:cNvSpPr txBox="1"/>
          <p:nvPr/>
        </p:nvSpPr>
        <p:spPr>
          <a:xfrm>
            <a:off x="28198129" y="5406445"/>
            <a:ext cx="10672775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400" b="1" dirty="0"/>
              <a:t>Effect of reward and dopamine </a:t>
            </a:r>
            <a:r>
              <a:rPr lang="en-US" sz="4400" b="1" dirty="0" smtClean="0"/>
              <a:t>on attention: Speed-Accuracy Trade-Off </a:t>
            </a:r>
            <a:endParaRPr lang="en-CA" sz="4400" dirty="0"/>
          </a:p>
        </p:txBody>
      </p:sp>
      <p:sp>
        <p:nvSpPr>
          <p:cNvPr id="50" name="Rectangle 49"/>
          <p:cNvSpPr/>
          <p:nvPr/>
        </p:nvSpPr>
        <p:spPr>
          <a:xfrm>
            <a:off x="36175682" y="9348799"/>
            <a:ext cx="2331360" cy="501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8433552" y="6938888"/>
            <a:ext cx="10270498" cy="639210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2" name="TextBox 51"/>
          <p:cNvSpPr txBox="1"/>
          <p:nvPr/>
        </p:nvSpPr>
        <p:spPr>
          <a:xfrm>
            <a:off x="23970947" y="21456545"/>
            <a:ext cx="32817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= -.071, p = .130</a:t>
            </a:r>
            <a:endParaRPr lang="en-CA" sz="3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6342171" y="7074455"/>
            <a:ext cx="21648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β</a:t>
            </a:r>
            <a:r>
              <a:rPr lang="en-CA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= -2 .647  p &lt; 0.001</a:t>
            </a:r>
            <a:endParaRPr lang="en-CA" sz="32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12269522" y="29399841"/>
            <a:ext cx="15034032" cy="166199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Reward does not influence accuracy in either Patients (p = 0.130) or Controls (p = 0.162)</a:t>
            </a:r>
          </a:p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Dopamine does not affect accuracy (p = 0.470) </a:t>
            </a:r>
            <a:endParaRPr lang="en-US" sz="3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42171" y="9048083"/>
            <a:ext cx="2164871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A" sz="3600" b="1" dirty="0" smtClean="0"/>
              <a:t>Reward</a:t>
            </a:r>
            <a:endParaRPr lang="en-CA" sz="36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28326532" y="13425564"/>
            <a:ext cx="10544372" cy="37548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Slower reaction times are more accurate for Patients compared to Controls (p &lt; 0.001)</a:t>
            </a:r>
          </a:p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srgbClr val="00FF00"/>
                </a:solidFill>
                <a:cs typeface="Times New Roman" panose="02020603050405020304" pitchFamily="18" charset="0"/>
              </a:rPr>
              <a:t>When taking dopamine medication, faster reactions times in High reward trials are more accurate compared to the grand mean (p = 0.047)</a:t>
            </a:r>
          </a:p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Increased reaction time decreases accuracy (p &lt; 0.001)</a:t>
            </a:r>
          </a:p>
          <a:p>
            <a:pPr marL="457200" indent="-457200" defTabSz="2987479">
              <a:buFont typeface="Arial" panose="020B0604020202020204" pitchFamily="34" charset="0"/>
              <a:buChar char="•"/>
            </a:pPr>
            <a:r>
              <a:rPr lang="en-US" sz="34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Having Parkinson’s decreases accuracy (p &lt; 0.001)</a:t>
            </a:r>
            <a:endParaRPr lang="en-US" sz="3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3097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10083</TotalTime>
  <Words>852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Pilgrim</dc:creator>
  <cp:lastModifiedBy>Matthew Pilgrim</cp:lastModifiedBy>
  <cp:revision>348</cp:revision>
  <dcterms:created xsi:type="dcterms:W3CDTF">2019-04-25T15:44:04Z</dcterms:created>
  <dcterms:modified xsi:type="dcterms:W3CDTF">2020-04-27T17:06:37Z</dcterms:modified>
</cp:coreProperties>
</file>