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ppt/comments/comment2.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9" r:id="rId2"/>
    <p:sldId id="257" r:id="rId3"/>
    <p:sldId id="258" r:id="rId4"/>
  </p:sldIdLst>
  <p:sldSz cx="39600188" cy="31319788"/>
  <p:notesSz cx="9144000" cy="6858000"/>
  <p:defaultTextStyle>
    <a:defPPr>
      <a:defRPr lang="en-US"/>
    </a:defPPr>
    <a:lvl1pPr marL="0" algn="l" defTabSz="3401281" rtl="0" eaLnBrk="1" latinLnBrk="0" hangingPunct="1">
      <a:defRPr sz="6694" kern="1200">
        <a:solidFill>
          <a:schemeClr val="tx1"/>
        </a:solidFill>
        <a:latin typeface="+mn-lt"/>
        <a:ea typeface="+mn-ea"/>
        <a:cs typeface="+mn-cs"/>
      </a:defRPr>
    </a:lvl1pPr>
    <a:lvl2pPr marL="1700641" algn="l" defTabSz="3401281" rtl="0" eaLnBrk="1" latinLnBrk="0" hangingPunct="1">
      <a:defRPr sz="6694" kern="1200">
        <a:solidFill>
          <a:schemeClr val="tx1"/>
        </a:solidFill>
        <a:latin typeface="+mn-lt"/>
        <a:ea typeface="+mn-ea"/>
        <a:cs typeface="+mn-cs"/>
      </a:defRPr>
    </a:lvl2pPr>
    <a:lvl3pPr marL="3401281" algn="l" defTabSz="3401281" rtl="0" eaLnBrk="1" latinLnBrk="0" hangingPunct="1">
      <a:defRPr sz="6694" kern="1200">
        <a:solidFill>
          <a:schemeClr val="tx1"/>
        </a:solidFill>
        <a:latin typeface="+mn-lt"/>
        <a:ea typeface="+mn-ea"/>
        <a:cs typeface="+mn-cs"/>
      </a:defRPr>
    </a:lvl3pPr>
    <a:lvl4pPr marL="5101924" algn="l" defTabSz="3401281" rtl="0" eaLnBrk="1" latinLnBrk="0" hangingPunct="1">
      <a:defRPr sz="6694" kern="1200">
        <a:solidFill>
          <a:schemeClr val="tx1"/>
        </a:solidFill>
        <a:latin typeface="+mn-lt"/>
        <a:ea typeface="+mn-ea"/>
        <a:cs typeface="+mn-cs"/>
      </a:defRPr>
    </a:lvl4pPr>
    <a:lvl5pPr marL="6802564" algn="l" defTabSz="3401281" rtl="0" eaLnBrk="1" latinLnBrk="0" hangingPunct="1">
      <a:defRPr sz="6694" kern="1200">
        <a:solidFill>
          <a:schemeClr val="tx1"/>
        </a:solidFill>
        <a:latin typeface="+mn-lt"/>
        <a:ea typeface="+mn-ea"/>
        <a:cs typeface="+mn-cs"/>
      </a:defRPr>
    </a:lvl5pPr>
    <a:lvl6pPr marL="8503205" algn="l" defTabSz="3401281" rtl="0" eaLnBrk="1" latinLnBrk="0" hangingPunct="1">
      <a:defRPr sz="6694" kern="1200">
        <a:solidFill>
          <a:schemeClr val="tx1"/>
        </a:solidFill>
        <a:latin typeface="+mn-lt"/>
        <a:ea typeface="+mn-ea"/>
        <a:cs typeface="+mn-cs"/>
      </a:defRPr>
    </a:lvl6pPr>
    <a:lvl7pPr marL="10203844" algn="l" defTabSz="3401281" rtl="0" eaLnBrk="1" latinLnBrk="0" hangingPunct="1">
      <a:defRPr sz="6694" kern="1200">
        <a:solidFill>
          <a:schemeClr val="tx1"/>
        </a:solidFill>
        <a:latin typeface="+mn-lt"/>
        <a:ea typeface="+mn-ea"/>
        <a:cs typeface="+mn-cs"/>
      </a:defRPr>
    </a:lvl7pPr>
    <a:lvl8pPr marL="11904486" algn="l" defTabSz="3401281" rtl="0" eaLnBrk="1" latinLnBrk="0" hangingPunct="1">
      <a:defRPr sz="6694" kern="1200">
        <a:solidFill>
          <a:schemeClr val="tx1"/>
        </a:solidFill>
        <a:latin typeface="+mn-lt"/>
        <a:ea typeface="+mn-ea"/>
        <a:cs typeface="+mn-cs"/>
      </a:defRPr>
    </a:lvl8pPr>
    <a:lvl9pPr marL="13605129" algn="l" defTabSz="3401281" rtl="0" eaLnBrk="1" latinLnBrk="0" hangingPunct="1">
      <a:defRPr sz="6694"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tthew Pilgrim" initials="MP" lastIdx="2" clrIdx="0">
    <p:extLst>
      <p:ext uri="{19B8F6BF-5375-455C-9EA6-DF929625EA0E}">
        <p15:presenceInfo xmlns:p15="http://schemas.microsoft.com/office/powerpoint/2012/main" userId="e234b24fba4f0c5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33"/>
    <a:srgbClr val="00FF00"/>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670" autoAdjust="0"/>
    <p:restoredTop sz="94660"/>
  </p:normalViewPr>
  <p:slideViewPr>
    <p:cSldViewPr snapToGrid="0">
      <p:cViewPr>
        <p:scale>
          <a:sx n="20" d="100"/>
          <a:sy n="20" d="100"/>
        </p:scale>
        <p:origin x="369" y="9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4-26T09:03:19.113" idx="1">
    <p:pos x="10" y="10"/>
    <p:text>Poster
Some quick thoughts about overall design as we are still working on the results😊
Overall, would be nice to reduce the amount of text. It also seems a bit small.
I think you could significantly shorten the ‘methods’ section so that it is al in the first panel. Some of the figures seem redundant at first glance
I think we should leave out the reference to Day 2. You should present only Day 1 data. This also allows you to remove the section about ‘study design’
You could probably reduce the amount fo text and detail describing sample and task too
Recruitment still ongoing?
Results: I don’t think we need a full panel showing the Color phase results. In fact, I don’t think we need ot show this at all. Can simply state it somewhere before presenting the data of Shape game
Results: I would report the Betas, not bother changing to ORs. Can paste the beta and the p-val onto the graph too
Results: here again, as we clarify our results and our interpretation, would be good to have really only 1-2 main take away points for each graph summarizing the results (in results language, rather than conclusion language, as you have already done)
Results: no need for figure captions. The text next to (or probably under each graph once you reorganize and remove some sections) each graph stating the main result that you want people to take away should be sufficient
Discussion: we will need more here. Ideally some comment on mechanisms etc. Will be easier to think this through once we have a better handle on the results</p:text>
    <p:extLst>
      <p:ext uri="{C676402C-5697-4E1C-873F-D02D1690AC5C}">
        <p15:threadingInfo xmlns:p15="http://schemas.microsoft.com/office/powerpoint/2012/main" timeZoneBias="240"/>
      </p:ext>
    </p:extLst>
  </p:cm>
  <p:cm authorId="1" dt="2020-04-26T14:33:57.035" idx="2">
    <p:pos x="146" y="146"/>
    <p:text/>
    <p:extLst>
      <p:ext uri="{C676402C-5697-4E1C-873F-D02D1690AC5C}">
        <p15:threadingInfo xmlns:p15="http://schemas.microsoft.com/office/powerpoint/2012/main" timeZoneBias="24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0-04-26T09:03:19.113" idx="1">
    <p:pos x="10" y="10"/>
    <p:text>Poster
Some quick thoughts about overall design as we are still working on the results😊
Overall, would be nice to reduce the amount of text. It also seems a bit small.
I think you could significantly shorten the ‘methods’ section so that it is al in the first panel. Some of the figures seem redundant at first glance
I think we should leave out the reference to Day 2. You should present only Day 1 data. This also allows you to remove the section about ‘study design’
You could probably reduce the amount fo text and detail describing sample and task too
Recruitment still ongoing?
Results: I don’t think we need a full panel showing the Color phase results. In fact, I don’t think we need ot show this at all. Can simply state it somewhere before presenting the data of Shape game
Results: I would report the Betas, not bother changing to ORs. Can paste the beta and the p-val onto the graph too
Results: here again, as we clarify our results and our interpretation, would be good to have really only 1-2 main take away points for each graph summarizing the results (in results language, rather than conclusion language, as you have already done)
Results: no need for figure captions. The text next to (or probably under each graph once you reorganize and remove some sections) each graph stating the main result that you want people to take away should be sufficient
Discussion: we will need more here. Ideally some comment on mechanisms etc. Will be easier to think this through once we have a better handle on the results</p:text>
    <p:extLst>
      <p:ext uri="{C676402C-5697-4E1C-873F-D02D1690AC5C}">
        <p15:threadingInfo xmlns:p15="http://schemas.microsoft.com/office/powerpoint/2012/main" timeZoneBias="24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970014" y="5125718"/>
            <a:ext cx="33660160" cy="10903926"/>
          </a:xfrm>
        </p:spPr>
        <p:txBody>
          <a:bodyPr anchor="b"/>
          <a:lstStyle>
            <a:lvl1pPr algn="ctr">
              <a:defRPr sz="25984"/>
            </a:lvl1pPr>
          </a:lstStyle>
          <a:p>
            <a:r>
              <a:rPr lang="en-US" smtClean="0"/>
              <a:t>Click to edit Master title style</a:t>
            </a:r>
            <a:endParaRPr lang="en-US" dirty="0"/>
          </a:p>
        </p:txBody>
      </p:sp>
      <p:sp>
        <p:nvSpPr>
          <p:cNvPr id="3" name="Subtitle 2"/>
          <p:cNvSpPr>
            <a:spLocks noGrp="1"/>
          </p:cNvSpPr>
          <p:nvPr>
            <p:ph type="subTitle" idx="1"/>
          </p:nvPr>
        </p:nvSpPr>
        <p:spPr>
          <a:xfrm>
            <a:off x="4950024" y="16450141"/>
            <a:ext cx="29700141" cy="7561697"/>
          </a:xfrm>
        </p:spPr>
        <p:txBody>
          <a:bodyPr/>
          <a:lstStyle>
            <a:lvl1pPr marL="0" indent="0" algn="ctr">
              <a:buNone/>
              <a:defRPr sz="10394"/>
            </a:lvl1pPr>
            <a:lvl2pPr marL="1979996" indent="0" algn="ctr">
              <a:buNone/>
              <a:defRPr sz="8661"/>
            </a:lvl2pPr>
            <a:lvl3pPr marL="3959992" indent="0" algn="ctr">
              <a:buNone/>
              <a:defRPr sz="7795"/>
            </a:lvl3pPr>
            <a:lvl4pPr marL="5939988" indent="0" algn="ctr">
              <a:buNone/>
              <a:defRPr sz="6929"/>
            </a:lvl4pPr>
            <a:lvl5pPr marL="7919984" indent="0" algn="ctr">
              <a:buNone/>
              <a:defRPr sz="6929"/>
            </a:lvl5pPr>
            <a:lvl6pPr marL="9899980" indent="0" algn="ctr">
              <a:buNone/>
              <a:defRPr sz="6929"/>
            </a:lvl6pPr>
            <a:lvl7pPr marL="11879976" indent="0" algn="ctr">
              <a:buNone/>
              <a:defRPr sz="6929"/>
            </a:lvl7pPr>
            <a:lvl8pPr marL="13859972" indent="0" algn="ctr">
              <a:buNone/>
              <a:defRPr sz="6929"/>
            </a:lvl8pPr>
            <a:lvl9pPr marL="15839968" indent="0" algn="ctr">
              <a:buNone/>
              <a:defRPr sz="6929"/>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defTabSz="2987144"/>
            <a:fld id="{1468A2B4-7695-487D-A3E3-7EB0BA28C360}" type="datetimeFigureOut">
              <a:rPr lang="en-CA" smtClean="0">
                <a:solidFill>
                  <a:prstClr val="black">
                    <a:tint val="75000"/>
                  </a:prstClr>
                </a:solidFill>
              </a:rPr>
              <a:pPr defTabSz="2987144"/>
              <a:t>2020-04-26</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pPr defTabSz="2987144"/>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pPr defTabSz="2987144"/>
            <a:fld id="{53BECCF5-E1FC-41CA-969A-7B420702CA48}" type="slidenum">
              <a:rPr lang="en-CA" smtClean="0">
                <a:solidFill>
                  <a:prstClr val="black">
                    <a:tint val="75000"/>
                  </a:prstClr>
                </a:solidFill>
              </a:rPr>
              <a:pPr defTabSz="2987144"/>
              <a:t>‹#›</a:t>
            </a:fld>
            <a:endParaRPr lang="en-CA">
              <a:solidFill>
                <a:prstClr val="black">
                  <a:tint val="75000"/>
                </a:prstClr>
              </a:solidFill>
            </a:endParaRPr>
          </a:p>
        </p:txBody>
      </p:sp>
    </p:spTree>
    <p:extLst>
      <p:ext uri="{BB962C8B-B14F-4D97-AF65-F5344CB8AC3E}">
        <p14:creationId xmlns:p14="http://schemas.microsoft.com/office/powerpoint/2010/main" val="21483758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defTabSz="2987144"/>
            <a:fld id="{1468A2B4-7695-487D-A3E3-7EB0BA28C360}" type="datetimeFigureOut">
              <a:rPr lang="en-CA" smtClean="0">
                <a:solidFill>
                  <a:prstClr val="black">
                    <a:tint val="75000"/>
                  </a:prstClr>
                </a:solidFill>
              </a:rPr>
              <a:pPr defTabSz="2987144"/>
              <a:t>2020-04-26</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pPr defTabSz="2987144"/>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pPr defTabSz="2987144"/>
            <a:fld id="{53BECCF5-E1FC-41CA-969A-7B420702CA48}" type="slidenum">
              <a:rPr lang="en-CA" smtClean="0">
                <a:solidFill>
                  <a:prstClr val="black">
                    <a:tint val="75000"/>
                  </a:prstClr>
                </a:solidFill>
              </a:rPr>
              <a:pPr defTabSz="2987144"/>
              <a:t>‹#›</a:t>
            </a:fld>
            <a:endParaRPr lang="en-CA">
              <a:solidFill>
                <a:prstClr val="black">
                  <a:tint val="75000"/>
                </a:prstClr>
              </a:solidFill>
            </a:endParaRPr>
          </a:p>
        </p:txBody>
      </p:sp>
    </p:spTree>
    <p:extLst>
      <p:ext uri="{BB962C8B-B14F-4D97-AF65-F5344CB8AC3E}">
        <p14:creationId xmlns:p14="http://schemas.microsoft.com/office/powerpoint/2010/main" val="3811936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8338886" y="1667489"/>
            <a:ext cx="8538791" cy="2654207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722515" y="1667489"/>
            <a:ext cx="25121369" cy="26542073"/>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defTabSz="2987144"/>
            <a:fld id="{1468A2B4-7695-487D-A3E3-7EB0BA28C360}" type="datetimeFigureOut">
              <a:rPr lang="en-CA" smtClean="0">
                <a:solidFill>
                  <a:prstClr val="black">
                    <a:tint val="75000"/>
                  </a:prstClr>
                </a:solidFill>
              </a:rPr>
              <a:pPr defTabSz="2987144"/>
              <a:t>2020-04-26</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pPr defTabSz="2987144"/>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pPr defTabSz="2987144"/>
            <a:fld id="{53BECCF5-E1FC-41CA-969A-7B420702CA48}" type="slidenum">
              <a:rPr lang="en-CA" smtClean="0">
                <a:solidFill>
                  <a:prstClr val="black">
                    <a:tint val="75000"/>
                  </a:prstClr>
                </a:solidFill>
              </a:rPr>
              <a:pPr defTabSz="2987144"/>
              <a:t>‹#›</a:t>
            </a:fld>
            <a:endParaRPr lang="en-CA">
              <a:solidFill>
                <a:prstClr val="black">
                  <a:tint val="75000"/>
                </a:prstClr>
              </a:solidFill>
            </a:endParaRPr>
          </a:p>
        </p:txBody>
      </p:sp>
    </p:spTree>
    <p:extLst>
      <p:ext uri="{BB962C8B-B14F-4D97-AF65-F5344CB8AC3E}">
        <p14:creationId xmlns:p14="http://schemas.microsoft.com/office/powerpoint/2010/main" val="1054471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defTabSz="2987144"/>
            <a:fld id="{1468A2B4-7695-487D-A3E3-7EB0BA28C360}" type="datetimeFigureOut">
              <a:rPr lang="en-CA" smtClean="0">
                <a:solidFill>
                  <a:prstClr val="black">
                    <a:tint val="75000"/>
                  </a:prstClr>
                </a:solidFill>
              </a:rPr>
              <a:pPr defTabSz="2987144"/>
              <a:t>2020-04-26</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pPr defTabSz="2987144"/>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pPr defTabSz="2987144"/>
            <a:fld id="{53BECCF5-E1FC-41CA-969A-7B420702CA48}" type="slidenum">
              <a:rPr lang="en-CA" smtClean="0">
                <a:solidFill>
                  <a:prstClr val="black">
                    <a:tint val="75000"/>
                  </a:prstClr>
                </a:solidFill>
              </a:rPr>
              <a:pPr defTabSz="2987144"/>
              <a:t>‹#›</a:t>
            </a:fld>
            <a:endParaRPr lang="en-CA">
              <a:solidFill>
                <a:prstClr val="black">
                  <a:tint val="75000"/>
                </a:prstClr>
              </a:solidFill>
            </a:endParaRPr>
          </a:p>
        </p:txBody>
      </p:sp>
    </p:spTree>
    <p:extLst>
      <p:ext uri="{BB962C8B-B14F-4D97-AF65-F5344CB8AC3E}">
        <p14:creationId xmlns:p14="http://schemas.microsoft.com/office/powerpoint/2010/main" val="2721537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701890" y="7808206"/>
            <a:ext cx="34155162" cy="13028160"/>
          </a:xfrm>
        </p:spPr>
        <p:txBody>
          <a:bodyPr anchor="b"/>
          <a:lstStyle>
            <a:lvl1pPr>
              <a:defRPr sz="25984"/>
            </a:lvl1pPr>
          </a:lstStyle>
          <a:p>
            <a:r>
              <a:rPr lang="en-US" smtClean="0"/>
              <a:t>Click to edit Master title style</a:t>
            </a:r>
            <a:endParaRPr lang="en-US" dirty="0"/>
          </a:p>
        </p:txBody>
      </p:sp>
      <p:sp>
        <p:nvSpPr>
          <p:cNvPr id="3" name="Text Placeholder 2"/>
          <p:cNvSpPr>
            <a:spLocks noGrp="1"/>
          </p:cNvSpPr>
          <p:nvPr>
            <p:ph type="body" idx="1"/>
          </p:nvPr>
        </p:nvSpPr>
        <p:spPr>
          <a:xfrm>
            <a:off x="2701890" y="20959617"/>
            <a:ext cx="34155162" cy="6851201"/>
          </a:xfrm>
        </p:spPr>
        <p:txBody>
          <a:bodyPr/>
          <a:lstStyle>
            <a:lvl1pPr marL="0" indent="0">
              <a:buNone/>
              <a:defRPr sz="10394">
                <a:solidFill>
                  <a:schemeClr val="tx1"/>
                </a:solidFill>
              </a:defRPr>
            </a:lvl1pPr>
            <a:lvl2pPr marL="1979996" indent="0">
              <a:buNone/>
              <a:defRPr sz="8661">
                <a:solidFill>
                  <a:schemeClr val="tx1">
                    <a:tint val="75000"/>
                  </a:schemeClr>
                </a:solidFill>
              </a:defRPr>
            </a:lvl2pPr>
            <a:lvl3pPr marL="3959992" indent="0">
              <a:buNone/>
              <a:defRPr sz="7795">
                <a:solidFill>
                  <a:schemeClr val="tx1">
                    <a:tint val="75000"/>
                  </a:schemeClr>
                </a:solidFill>
              </a:defRPr>
            </a:lvl3pPr>
            <a:lvl4pPr marL="5939988" indent="0">
              <a:buNone/>
              <a:defRPr sz="6929">
                <a:solidFill>
                  <a:schemeClr val="tx1">
                    <a:tint val="75000"/>
                  </a:schemeClr>
                </a:solidFill>
              </a:defRPr>
            </a:lvl4pPr>
            <a:lvl5pPr marL="7919984" indent="0">
              <a:buNone/>
              <a:defRPr sz="6929">
                <a:solidFill>
                  <a:schemeClr val="tx1">
                    <a:tint val="75000"/>
                  </a:schemeClr>
                </a:solidFill>
              </a:defRPr>
            </a:lvl5pPr>
            <a:lvl6pPr marL="9899980" indent="0">
              <a:buNone/>
              <a:defRPr sz="6929">
                <a:solidFill>
                  <a:schemeClr val="tx1">
                    <a:tint val="75000"/>
                  </a:schemeClr>
                </a:solidFill>
              </a:defRPr>
            </a:lvl6pPr>
            <a:lvl7pPr marL="11879976" indent="0">
              <a:buNone/>
              <a:defRPr sz="6929">
                <a:solidFill>
                  <a:schemeClr val="tx1">
                    <a:tint val="75000"/>
                  </a:schemeClr>
                </a:solidFill>
              </a:defRPr>
            </a:lvl7pPr>
            <a:lvl8pPr marL="13859972" indent="0">
              <a:buNone/>
              <a:defRPr sz="6929">
                <a:solidFill>
                  <a:schemeClr val="tx1">
                    <a:tint val="75000"/>
                  </a:schemeClr>
                </a:solidFill>
              </a:defRPr>
            </a:lvl8pPr>
            <a:lvl9pPr marL="15839968" indent="0">
              <a:buNone/>
              <a:defRPr sz="6929">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2987144"/>
            <a:fld id="{1468A2B4-7695-487D-A3E3-7EB0BA28C360}" type="datetimeFigureOut">
              <a:rPr lang="en-CA" smtClean="0">
                <a:solidFill>
                  <a:prstClr val="black">
                    <a:tint val="75000"/>
                  </a:prstClr>
                </a:solidFill>
              </a:rPr>
              <a:pPr defTabSz="2987144"/>
              <a:t>2020-04-26</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pPr defTabSz="2987144"/>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pPr defTabSz="2987144"/>
            <a:fld id="{53BECCF5-E1FC-41CA-969A-7B420702CA48}" type="slidenum">
              <a:rPr lang="en-CA" smtClean="0">
                <a:solidFill>
                  <a:prstClr val="black">
                    <a:tint val="75000"/>
                  </a:prstClr>
                </a:solidFill>
              </a:rPr>
              <a:pPr defTabSz="2987144"/>
              <a:t>‹#›</a:t>
            </a:fld>
            <a:endParaRPr lang="en-CA">
              <a:solidFill>
                <a:prstClr val="black">
                  <a:tint val="75000"/>
                </a:prstClr>
              </a:solidFill>
            </a:endParaRPr>
          </a:p>
        </p:txBody>
      </p:sp>
    </p:spTree>
    <p:extLst>
      <p:ext uri="{BB962C8B-B14F-4D97-AF65-F5344CB8AC3E}">
        <p14:creationId xmlns:p14="http://schemas.microsoft.com/office/powerpoint/2010/main" val="2590287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722513" y="8337443"/>
            <a:ext cx="16830080" cy="1987211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20047595" y="8337443"/>
            <a:ext cx="16830080" cy="1987211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defTabSz="2987144"/>
            <a:fld id="{1468A2B4-7695-487D-A3E3-7EB0BA28C360}" type="datetimeFigureOut">
              <a:rPr lang="en-CA" smtClean="0">
                <a:solidFill>
                  <a:prstClr val="black">
                    <a:tint val="75000"/>
                  </a:prstClr>
                </a:solidFill>
              </a:rPr>
              <a:pPr defTabSz="2987144"/>
              <a:t>2020-04-26</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pPr defTabSz="2987144"/>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pPr defTabSz="2987144"/>
            <a:fld id="{53BECCF5-E1FC-41CA-969A-7B420702CA48}" type="slidenum">
              <a:rPr lang="en-CA" smtClean="0">
                <a:solidFill>
                  <a:prstClr val="black">
                    <a:tint val="75000"/>
                  </a:prstClr>
                </a:solidFill>
              </a:rPr>
              <a:pPr defTabSz="2987144"/>
              <a:t>‹#›</a:t>
            </a:fld>
            <a:endParaRPr lang="en-CA">
              <a:solidFill>
                <a:prstClr val="black">
                  <a:tint val="75000"/>
                </a:prstClr>
              </a:solidFill>
            </a:endParaRPr>
          </a:p>
        </p:txBody>
      </p:sp>
    </p:spTree>
    <p:extLst>
      <p:ext uri="{BB962C8B-B14F-4D97-AF65-F5344CB8AC3E}">
        <p14:creationId xmlns:p14="http://schemas.microsoft.com/office/powerpoint/2010/main" val="1434423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727671" y="1667496"/>
            <a:ext cx="34155162" cy="605371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727675" y="7677700"/>
            <a:ext cx="16752733" cy="3762722"/>
          </a:xfrm>
        </p:spPr>
        <p:txBody>
          <a:bodyPr anchor="b"/>
          <a:lstStyle>
            <a:lvl1pPr marL="0" indent="0">
              <a:buNone/>
              <a:defRPr sz="10394" b="1"/>
            </a:lvl1pPr>
            <a:lvl2pPr marL="1979996" indent="0">
              <a:buNone/>
              <a:defRPr sz="8661" b="1"/>
            </a:lvl2pPr>
            <a:lvl3pPr marL="3959992" indent="0">
              <a:buNone/>
              <a:defRPr sz="7795" b="1"/>
            </a:lvl3pPr>
            <a:lvl4pPr marL="5939988" indent="0">
              <a:buNone/>
              <a:defRPr sz="6929" b="1"/>
            </a:lvl4pPr>
            <a:lvl5pPr marL="7919984" indent="0">
              <a:buNone/>
              <a:defRPr sz="6929" b="1"/>
            </a:lvl5pPr>
            <a:lvl6pPr marL="9899980" indent="0">
              <a:buNone/>
              <a:defRPr sz="6929" b="1"/>
            </a:lvl6pPr>
            <a:lvl7pPr marL="11879976" indent="0">
              <a:buNone/>
              <a:defRPr sz="6929" b="1"/>
            </a:lvl7pPr>
            <a:lvl8pPr marL="13859972" indent="0">
              <a:buNone/>
              <a:defRPr sz="6929" b="1"/>
            </a:lvl8pPr>
            <a:lvl9pPr marL="15839968" indent="0">
              <a:buNone/>
              <a:defRPr sz="6929" b="1"/>
            </a:lvl9pPr>
          </a:lstStyle>
          <a:p>
            <a:pPr lvl="0"/>
            <a:r>
              <a:rPr lang="en-US" smtClean="0"/>
              <a:t>Edit Master text styles</a:t>
            </a:r>
          </a:p>
        </p:txBody>
      </p:sp>
      <p:sp>
        <p:nvSpPr>
          <p:cNvPr id="4" name="Content Placeholder 3"/>
          <p:cNvSpPr>
            <a:spLocks noGrp="1"/>
          </p:cNvSpPr>
          <p:nvPr>
            <p:ph sz="half" idx="2"/>
          </p:nvPr>
        </p:nvSpPr>
        <p:spPr>
          <a:xfrm>
            <a:off x="2727675" y="11440423"/>
            <a:ext cx="16752733" cy="168271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20047597" y="7677700"/>
            <a:ext cx="16835238" cy="3762722"/>
          </a:xfrm>
        </p:spPr>
        <p:txBody>
          <a:bodyPr anchor="b"/>
          <a:lstStyle>
            <a:lvl1pPr marL="0" indent="0">
              <a:buNone/>
              <a:defRPr sz="10394" b="1"/>
            </a:lvl1pPr>
            <a:lvl2pPr marL="1979996" indent="0">
              <a:buNone/>
              <a:defRPr sz="8661" b="1"/>
            </a:lvl2pPr>
            <a:lvl3pPr marL="3959992" indent="0">
              <a:buNone/>
              <a:defRPr sz="7795" b="1"/>
            </a:lvl3pPr>
            <a:lvl4pPr marL="5939988" indent="0">
              <a:buNone/>
              <a:defRPr sz="6929" b="1"/>
            </a:lvl4pPr>
            <a:lvl5pPr marL="7919984" indent="0">
              <a:buNone/>
              <a:defRPr sz="6929" b="1"/>
            </a:lvl5pPr>
            <a:lvl6pPr marL="9899980" indent="0">
              <a:buNone/>
              <a:defRPr sz="6929" b="1"/>
            </a:lvl6pPr>
            <a:lvl7pPr marL="11879976" indent="0">
              <a:buNone/>
              <a:defRPr sz="6929" b="1"/>
            </a:lvl7pPr>
            <a:lvl8pPr marL="13859972" indent="0">
              <a:buNone/>
              <a:defRPr sz="6929" b="1"/>
            </a:lvl8pPr>
            <a:lvl9pPr marL="15839968" indent="0">
              <a:buNone/>
              <a:defRPr sz="6929" b="1"/>
            </a:lvl9pPr>
          </a:lstStyle>
          <a:p>
            <a:pPr lvl="0"/>
            <a:r>
              <a:rPr lang="en-US" smtClean="0"/>
              <a:t>Edit Master text styles</a:t>
            </a:r>
          </a:p>
        </p:txBody>
      </p:sp>
      <p:sp>
        <p:nvSpPr>
          <p:cNvPr id="6" name="Content Placeholder 5"/>
          <p:cNvSpPr>
            <a:spLocks noGrp="1"/>
          </p:cNvSpPr>
          <p:nvPr>
            <p:ph sz="quarter" idx="4"/>
          </p:nvPr>
        </p:nvSpPr>
        <p:spPr>
          <a:xfrm>
            <a:off x="20047597" y="11440423"/>
            <a:ext cx="16835238" cy="168271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defTabSz="2987144"/>
            <a:fld id="{1468A2B4-7695-487D-A3E3-7EB0BA28C360}" type="datetimeFigureOut">
              <a:rPr lang="en-CA" smtClean="0">
                <a:solidFill>
                  <a:prstClr val="black">
                    <a:tint val="75000"/>
                  </a:prstClr>
                </a:solidFill>
              </a:rPr>
              <a:pPr defTabSz="2987144"/>
              <a:t>2020-04-26</a:t>
            </a:fld>
            <a:endParaRPr lang="en-CA">
              <a:solidFill>
                <a:prstClr val="black">
                  <a:tint val="75000"/>
                </a:prstClr>
              </a:solidFill>
            </a:endParaRPr>
          </a:p>
        </p:txBody>
      </p:sp>
      <p:sp>
        <p:nvSpPr>
          <p:cNvPr id="8" name="Footer Placeholder 7"/>
          <p:cNvSpPr>
            <a:spLocks noGrp="1"/>
          </p:cNvSpPr>
          <p:nvPr>
            <p:ph type="ftr" sz="quarter" idx="11"/>
          </p:nvPr>
        </p:nvSpPr>
        <p:spPr/>
        <p:txBody>
          <a:bodyPr/>
          <a:lstStyle/>
          <a:p>
            <a:pPr defTabSz="2987144"/>
            <a:endParaRPr lang="en-CA">
              <a:solidFill>
                <a:prstClr val="black">
                  <a:tint val="75000"/>
                </a:prstClr>
              </a:solidFill>
            </a:endParaRPr>
          </a:p>
        </p:txBody>
      </p:sp>
      <p:sp>
        <p:nvSpPr>
          <p:cNvPr id="9" name="Slide Number Placeholder 8"/>
          <p:cNvSpPr>
            <a:spLocks noGrp="1"/>
          </p:cNvSpPr>
          <p:nvPr>
            <p:ph type="sldNum" sz="quarter" idx="12"/>
          </p:nvPr>
        </p:nvSpPr>
        <p:spPr/>
        <p:txBody>
          <a:bodyPr/>
          <a:lstStyle/>
          <a:p>
            <a:pPr defTabSz="2987144"/>
            <a:fld id="{53BECCF5-E1FC-41CA-969A-7B420702CA48}" type="slidenum">
              <a:rPr lang="en-CA" smtClean="0">
                <a:solidFill>
                  <a:prstClr val="black">
                    <a:tint val="75000"/>
                  </a:prstClr>
                </a:solidFill>
              </a:rPr>
              <a:pPr defTabSz="2987144"/>
              <a:t>‹#›</a:t>
            </a:fld>
            <a:endParaRPr lang="en-CA">
              <a:solidFill>
                <a:prstClr val="black">
                  <a:tint val="75000"/>
                </a:prstClr>
              </a:solidFill>
            </a:endParaRPr>
          </a:p>
        </p:txBody>
      </p:sp>
    </p:spTree>
    <p:extLst>
      <p:ext uri="{BB962C8B-B14F-4D97-AF65-F5344CB8AC3E}">
        <p14:creationId xmlns:p14="http://schemas.microsoft.com/office/powerpoint/2010/main" val="1076735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defTabSz="2987144"/>
            <a:fld id="{1468A2B4-7695-487D-A3E3-7EB0BA28C360}" type="datetimeFigureOut">
              <a:rPr lang="en-CA" smtClean="0">
                <a:solidFill>
                  <a:prstClr val="black">
                    <a:tint val="75000"/>
                  </a:prstClr>
                </a:solidFill>
              </a:rPr>
              <a:pPr defTabSz="2987144"/>
              <a:t>2020-04-26</a:t>
            </a:fld>
            <a:endParaRPr lang="en-CA">
              <a:solidFill>
                <a:prstClr val="black">
                  <a:tint val="75000"/>
                </a:prstClr>
              </a:solidFill>
            </a:endParaRPr>
          </a:p>
        </p:txBody>
      </p:sp>
      <p:sp>
        <p:nvSpPr>
          <p:cNvPr id="4" name="Footer Placeholder 3"/>
          <p:cNvSpPr>
            <a:spLocks noGrp="1"/>
          </p:cNvSpPr>
          <p:nvPr>
            <p:ph type="ftr" sz="quarter" idx="11"/>
          </p:nvPr>
        </p:nvSpPr>
        <p:spPr/>
        <p:txBody>
          <a:bodyPr/>
          <a:lstStyle/>
          <a:p>
            <a:pPr defTabSz="2987144"/>
            <a:endParaRPr lang="en-CA">
              <a:solidFill>
                <a:prstClr val="black">
                  <a:tint val="75000"/>
                </a:prstClr>
              </a:solidFill>
            </a:endParaRPr>
          </a:p>
        </p:txBody>
      </p:sp>
      <p:sp>
        <p:nvSpPr>
          <p:cNvPr id="5" name="Slide Number Placeholder 4"/>
          <p:cNvSpPr>
            <a:spLocks noGrp="1"/>
          </p:cNvSpPr>
          <p:nvPr>
            <p:ph type="sldNum" sz="quarter" idx="12"/>
          </p:nvPr>
        </p:nvSpPr>
        <p:spPr/>
        <p:txBody>
          <a:bodyPr/>
          <a:lstStyle/>
          <a:p>
            <a:pPr defTabSz="2987144"/>
            <a:fld id="{53BECCF5-E1FC-41CA-969A-7B420702CA48}" type="slidenum">
              <a:rPr lang="en-CA" smtClean="0">
                <a:solidFill>
                  <a:prstClr val="black">
                    <a:tint val="75000"/>
                  </a:prstClr>
                </a:solidFill>
              </a:rPr>
              <a:pPr defTabSz="2987144"/>
              <a:t>‹#›</a:t>
            </a:fld>
            <a:endParaRPr lang="en-CA">
              <a:solidFill>
                <a:prstClr val="black">
                  <a:tint val="75000"/>
                </a:prstClr>
              </a:solidFill>
            </a:endParaRPr>
          </a:p>
        </p:txBody>
      </p:sp>
    </p:spTree>
    <p:extLst>
      <p:ext uri="{BB962C8B-B14F-4D97-AF65-F5344CB8AC3E}">
        <p14:creationId xmlns:p14="http://schemas.microsoft.com/office/powerpoint/2010/main" val="39760768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2987144"/>
            <a:fld id="{1468A2B4-7695-487D-A3E3-7EB0BA28C360}" type="datetimeFigureOut">
              <a:rPr lang="en-CA" smtClean="0">
                <a:solidFill>
                  <a:prstClr val="black">
                    <a:tint val="75000"/>
                  </a:prstClr>
                </a:solidFill>
              </a:rPr>
              <a:pPr defTabSz="2987144"/>
              <a:t>2020-04-26</a:t>
            </a:fld>
            <a:endParaRPr lang="en-CA">
              <a:solidFill>
                <a:prstClr val="black">
                  <a:tint val="75000"/>
                </a:prstClr>
              </a:solidFill>
            </a:endParaRPr>
          </a:p>
        </p:txBody>
      </p:sp>
      <p:sp>
        <p:nvSpPr>
          <p:cNvPr id="3" name="Footer Placeholder 2"/>
          <p:cNvSpPr>
            <a:spLocks noGrp="1"/>
          </p:cNvSpPr>
          <p:nvPr>
            <p:ph type="ftr" sz="quarter" idx="11"/>
          </p:nvPr>
        </p:nvSpPr>
        <p:spPr/>
        <p:txBody>
          <a:bodyPr/>
          <a:lstStyle/>
          <a:p>
            <a:pPr defTabSz="2987144"/>
            <a:endParaRPr lang="en-CA">
              <a:solidFill>
                <a:prstClr val="black">
                  <a:tint val="75000"/>
                </a:prstClr>
              </a:solidFill>
            </a:endParaRPr>
          </a:p>
        </p:txBody>
      </p:sp>
      <p:sp>
        <p:nvSpPr>
          <p:cNvPr id="4" name="Slide Number Placeholder 3"/>
          <p:cNvSpPr>
            <a:spLocks noGrp="1"/>
          </p:cNvSpPr>
          <p:nvPr>
            <p:ph type="sldNum" sz="quarter" idx="12"/>
          </p:nvPr>
        </p:nvSpPr>
        <p:spPr/>
        <p:txBody>
          <a:bodyPr/>
          <a:lstStyle/>
          <a:p>
            <a:pPr defTabSz="2987144"/>
            <a:fld id="{53BECCF5-E1FC-41CA-969A-7B420702CA48}" type="slidenum">
              <a:rPr lang="en-CA" smtClean="0">
                <a:solidFill>
                  <a:prstClr val="black">
                    <a:tint val="75000"/>
                  </a:prstClr>
                </a:solidFill>
              </a:rPr>
              <a:pPr defTabSz="2987144"/>
              <a:t>‹#›</a:t>
            </a:fld>
            <a:endParaRPr lang="en-CA">
              <a:solidFill>
                <a:prstClr val="black">
                  <a:tint val="75000"/>
                </a:prstClr>
              </a:solidFill>
            </a:endParaRPr>
          </a:p>
        </p:txBody>
      </p:sp>
    </p:spTree>
    <p:extLst>
      <p:ext uri="{BB962C8B-B14F-4D97-AF65-F5344CB8AC3E}">
        <p14:creationId xmlns:p14="http://schemas.microsoft.com/office/powerpoint/2010/main" val="945078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727671" y="2087986"/>
            <a:ext cx="12772091" cy="7307951"/>
          </a:xfrm>
        </p:spPr>
        <p:txBody>
          <a:bodyPr anchor="b"/>
          <a:lstStyle>
            <a:lvl1pPr>
              <a:defRPr sz="13858"/>
            </a:lvl1pPr>
          </a:lstStyle>
          <a:p>
            <a:r>
              <a:rPr lang="en-US" smtClean="0"/>
              <a:t>Click to edit Master title style</a:t>
            </a:r>
            <a:endParaRPr lang="en-US" dirty="0"/>
          </a:p>
        </p:txBody>
      </p:sp>
      <p:sp>
        <p:nvSpPr>
          <p:cNvPr id="3" name="Content Placeholder 2"/>
          <p:cNvSpPr>
            <a:spLocks noGrp="1"/>
          </p:cNvSpPr>
          <p:nvPr>
            <p:ph idx="1"/>
          </p:nvPr>
        </p:nvSpPr>
        <p:spPr>
          <a:xfrm>
            <a:off x="16835238" y="4509476"/>
            <a:ext cx="20047595" cy="22257349"/>
          </a:xfrm>
        </p:spPr>
        <p:txBody>
          <a:bodyPr/>
          <a:lstStyle>
            <a:lvl1pPr>
              <a:defRPr sz="13858"/>
            </a:lvl1pPr>
            <a:lvl2pPr>
              <a:defRPr sz="12126"/>
            </a:lvl2pPr>
            <a:lvl3pPr>
              <a:defRPr sz="10394"/>
            </a:lvl3pPr>
            <a:lvl4pPr>
              <a:defRPr sz="8661"/>
            </a:lvl4pPr>
            <a:lvl5pPr>
              <a:defRPr sz="8661"/>
            </a:lvl5pPr>
            <a:lvl6pPr>
              <a:defRPr sz="8661"/>
            </a:lvl6pPr>
            <a:lvl7pPr>
              <a:defRPr sz="8661"/>
            </a:lvl7pPr>
            <a:lvl8pPr>
              <a:defRPr sz="8661"/>
            </a:lvl8pPr>
            <a:lvl9pPr>
              <a:defRPr sz="8661"/>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727671" y="9395937"/>
            <a:ext cx="12772091" cy="17407134"/>
          </a:xfrm>
        </p:spPr>
        <p:txBody>
          <a:bodyPr/>
          <a:lstStyle>
            <a:lvl1pPr marL="0" indent="0">
              <a:buNone/>
              <a:defRPr sz="6929"/>
            </a:lvl1pPr>
            <a:lvl2pPr marL="1979996" indent="0">
              <a:buNone/>
              <a:defRPr sz="6063"/>
            </a:lvl2pPr>
            <a:lvl3pPr marL="3959992" indent="0">
              <a:buNone/>
              <a:defRPr sz="5197"/>
            </a:lvl3pPr>
            <a:lvl4pPr marL="5939988" indent="0">
              <a:buNone/>
              <a:defRPr sz="4331"/>
            </a:lvl4pPr>
            <a:lvl5pPr marL="7919984" indent="0">
              <a:buNone/>
              <a:defRPr sz="4331"/>
            </a:lvl5pPr>
            <a:lvl6pPr marL="9899980" indent="0">
              <a:buNone/>
              <a:defRPr sz="4331"/>
            </a:lvl6pPr>
            <a:lvl7pPr marL="11879976" indent="0">
              <a:buNone/>
              <a:defRPr sz="4331"/>
            </a:lvl7pPr>
            <a:lvl8pPr marL="13859972" indent="0">
              <a:buNone/>
              <a:defRPr sz="4331"/>
            </a:lvl8pPr>
            <a:lvl9pPr marL="15839968" indent="0">
              <a:buNone/>
              <a:defRPr sz="4331"/>
            </a:lvl9pPr>
          </a:lstStyle>
          <a:p>
            <a:pPr lvl="0"/>
            <a:r>
              <a:rPr lang="en-US" smtClean="0"/>
              <a:t>Edit Master text styles</a:t>
            </a:r>
          </a:p>
        </p:txBody>
      </p:sp>
      <p:sp>
        <p:nvSpPr>
          <p:cNvPr id="5" name="Date Placeholder 4"/>
          <p:cNvSpPr>
            <a:spLocks noGrp="1"/>
          </p:cNvSpPr>
          <p:nvPr>
            <p:ph type="dt" sz="half" idx="10"/>
          </p:nvPr>
        </p:nvSpPr>
        <p:spPr/>
        <p:txBody>
          <a:bodyPr/>
          <a:lstStyle/>
          <a:p>
            <a:pPr defTabSz="2987144"/>
            <a:fld id="{1468A2B4-7695-487D-A3E3-7EB0BA28C360}" type="datetimeFigureOut">
              <a:rPr lang="en-CA" smtClean="0">
                <a:solidFill>
                  <a:prstClr val="black">
                    <a:tint val="75000"/>
                  </a:prstClr>
                </a:solidFill>
              </a:rPr>
              <a:pPr defTabSz="2987144"/>
              <a:t>2020-04-26</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pPr defTabSz="2987144"/>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pPr defTabSz="2987144"/>
            <a:fld id="{53BECCF5-E1FC-41CA-969A-7B420702CA48}" type="slidenum">
              <a:rPr lang="en-CA" smtClean="0">
                <a:solidFill>
                  <a:prstClr val="black">
                    <a:tint val="75000"/>
                  </a:prstClr>
                </a:solidFill>
              </a:rPr>
              <a:pPr defTabSz="2987144"/>
              <a:t>‹#›</a:t>
            </a:fld>
            <a:endParaRPr lang="en-CA">
              <a:solidFill>
                <a:prstClr val="black">
                  <a:tint val="75000"/>
                </a:prstClr>
              </a:solidFill>
            </a:endParaRPr>
          </a:p>
        </p:txBody>
      </p:sp>
    </p:spTree>
    <p:extLst>
      <p:ext uri="{BB962C8B-B14F-4D97-AF65-F5344CB8AC3E}">
        <p14:creationId xmlns:p14="http://schemas.microsoft.com/office/powerpoint/2010/main" val="564054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727671" y="2087986"/>
            <a:ext cx="12772091" cy="7307951"/>
          </a:xfrm>
        </p:spPr>
        <p:txBody>
          <a:bodyPr anchor="b"/>
          <a:lstStyle>
            <a:lvl1pPr>
              <a:defRPr sz="13858"/>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6835238" y="4509476"/>
            <a:ext cx="20047595" cy="22257349"/>
          </a:xfrm>
        </p:spPr>
        <p:txBody>
          <a:bodyPr anchor="t"/>
          <a:lstStyle>
            <a:lvl1pPr marL="0" indent="0">
              <a:buNone/>
              <a:defRPr sz="13858"/>
            </a:lvl1pPr>
            <a:lvl2pPr marL="1979996" indent="0">
              <a:buNone/>
              <a:defRPr sz="12126"/>
            </a:lvl2pPr>
            <a:lvl3pPr marL="3959992" indent="0">
              <a:buNone/>
              <a:defRPr sz="10394"/>
            </a:lvl3pPr>
            <a:lvl4pPr marL="5939988" indent="0">
              <a:buNone/>
              <a:defRPr sz="8661"/>
            </a:lvl4pPr>
            <a:lvl5pPr marL="7919984" indent="0">
              <a:buNone/>
              <a:defRPr sz="8661"/>
            </a:lvl5pPr>
            <a:lvl6pPr marL="9899980" indent="0">
              <a:buNone/>
              <a:defRPr sz="8661"/>
            </a:lvl6pPr>
            <a:lvl7pPr marL="11879976" indent="0">
              <a:buNone/>
              <a:defRPr sz="8661"/>
            </a:lvl7pPr>
            <a:lvl8pPr marL="13859972" indent="0">
              <a:buNone/>
              <a:defRPr sz="8661"/>
            </a:lvl8pPr>
            <a:lvl9pPr marL="15839968" indent="0">
              <a:buNone/>
              <a:defRPr sz="8661"/>
            </a:lvl9pPr>
          </a:lstStyle>
          <a:p>
            <a:r>
              <a:rPr lang="en-US" smtClean="0"/>
              <a:t>Click icon to add picture</a:t>
            </a:r>
            <a:endParaRPr lang="en-US" dirty="0"/>
          </a:p>
        </p:txBody>
      </p:sp>
      <p:sp>
        <p:nvSpPr>
          <p:cNvPr id="4" name="Text Placeholder 3"/>
          <p:cNvSpPr>
            <a:spLocks noGrp="1"/>
          </p:cNvSpPr>
          <p:nvPr>
            <p:ph type="body" sz="half" idx="2"/>
          </p:nvPr>
        </p:nvSpPr>
        <p:spPr>
          <a:xfrm>
            <a:off x="2727671" y="9395937"/>
            <a:ext cx="12772091" cy="17407134"/>
          </a:xfrm>
        </p:spPr>
        <p:txBody>
          <a:bodyPr/>
          <a:lstStyle>
            <a:lvl1pPr marL="0" indent="0">
              <a:buNone/>
              <a:defRPr sz="6929"/>
            </a:lvl1pPr>
            <a:lvl2pPr marL="1979996" indent="0">
              <a:buNone/>
              <a:defRPr sz="6063"/>
            </a:lvl2pPr>
            <a:lvl3pPr marL="3959992" indent="0">
              <a:buNone/>
              <a:defRPr sz="5197"/>
            </a:lvl3pPr>
            <a:lvl4pPr marL="5939988" indent="0">
              <a:buNone/>
              <a:defRPr sz="4331"/>
            </a:lvl4pPr>
            <a:lvl5pPr marL="7919984" indent="0">
              <a:buNone/>
              <a:defRPr sz="4331"/>
            </a:lvl5pPr>
            <a:lvl6pPr marL="9899980" indent="0">
              <a:buNone/>
              <a:defRPr sz="4331"/>
            </a:lvl6pPr>
            <a:lvl7pPr marL="11879976" indent="0">
              <a:buNone/>
              <a:defRPr sz="4331"/>
            </a:lvl7pPr>
            <a:lvl8pPr marL="13859972" indent="0">
              <a:buNone/>
              <a:defRPr sz="4331"/>
            </a:lvl8pPr>
            <a:lvl9pPr marL="15839968" indent="0">
              <a:buNone/>
              <a:defRPr sz="4331"/>
            </a:lvl9pPr>
          </a:lstStyle>
          <a:p>
            <a:pPr lvl="0"/>
            <a:r>
              <a:rPr lang="en-US" smtClean="0"/>
              <a:t>Edit Master text styles</a:t>
            </a:r>
          </a:p>
        </p:txBody>
      </p:sp>
      <p:sp>
        <p:nvSpPr>
          <p:cNvPr id="5" name="Date Placeholder 4"/>
          <p:cNvSpPr>
            <a:spLocks noGrp="1"/>
          </p:cNvSpPr>
          <p:nvPr>
            <p:ph type="dt" sz="half" idx="10"/>
          </p:nvPr>
        </p:nvSpPr>
        <p:spPr/>
        <p:txBody>
          <a:bodyPr/>
          <a:lstStyle/>
          <a:p>
            <a:pPr defTabSz="2987144"/>
            <a:fld id="{1468A2B4-7695-487D-A3E3-7EB0BA28C360}" type="datetimeFigureOut">
              <a:rPr lang="en-CA" smtClean="0">
                <a:solidFill>
                  <a:prstClr val="black">
                    <a:tint val="75000"/>
                  </a:prstClr>
                </a:solidFill>
              </a:rPr>
              <a:pPr defTabSz="2987144"/>
              <a:t>2020-04-26</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pPr defTabSz="2987144"/>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pPr defTabSz="2987144"/>
            <a:fld id="{53BECCF5-E1FC-41CA-969A-7B420702CA48}" type="slidenum">
              <a:rPr lang="en-CA" smtClean="0">
                <a:solidFill>
                  <a:prstClr val="black">
                    <a:tint val="75000"/>
                  </a:prstClr>
                </a:solidFill>
              </a:rPr>
              <a:pPr defTabSz="2987144"/>
              <a:t>‹#›</a:t>
            </a:fld>
            <a:endParaRPr lang="en-CA">
              <a:solidFill>
                <a:prstClr val="black">
                  <a:tint val="75000"/>
                </a:prstClr>
              </a:solidFill>
            </a:endParaRPr>
          </a:p>
        </p:txBody>
      </p:sp>
    </p:spTree>
    <p:extLst>
      <p:ext uri="{BB962C8B-B14F-4D97-AF65-F5344CB8AC3E}">
        <p14:creationId xmlns:p14="http://schemas.microsoft.com/office/powerpoint/2010/main" val="9687283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22513" y="1667496"/>
            <a:ext cx="34155162" cy="605371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722513" y="8337443"/>
            <a:ext cx="34155162" cy="1987211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722513" y="29028810"/>
            <a:ext cx="8910042" cy="1667489"/>
          </a:xfrm>
          <a:prstGeom prst="rect">
            <a:avLst/>
          </a:prstGeom>
        </p:spPr>
        <p:txBody>
          <a:bodyPr vert="horz" lIns="91440" tIns="45720" rIns="91440" bIns="45720" rtlCol="0" anchor="ctr"/>
          <a:lstStyle>
            <a:lvl1pPr algn="l">
              <a:defRPr sz="5197">
                <a:solidFill>
                  <a:schemeClr val="tx1">
                    <a:tint val="75000"/>
                  </a:schemeClr>
                </a:solidFill>
              </a:defRPr>
            </a:lvl1pPr>
          </a:lstStyle>
          <a:p>
            <a:pPr defTabSz="2987144"/>
            <a:fld id="{1468A2B4-7695-487D-A3E3-7EB0BA28C360}" type="datetimeFigureOut">
              <a:rPr lang="en-CA" smtClean="0">
                <a:solidFill>
                  <a:prstClr val="black">
                    <a:tint val="75000"/>
                  </a:prstClr>
                </a:solidFill>
              </a:rPr>
              <a:pPr defTabSz="2987144"/>
              <a:t>2020-04-26</a:t>
            </a:fld>
            <a:endParaRPr lang="en-CA">
              <a:solidFill>
                <a:prstClr val="black">
                  <a:tint val="75000"/>
                </a:prstClr>
              </a:solidFill>
            </a:endParaRPr>
          </a:p>
        </p:txBody>
      </p:sp>
      <p:sp>
        <p:nvSpPr>
          <p:cNvPr id="5" name="Footer Placeholder 4"/>
          <p:cNvSpPr>
            <a:spLocks noGrp="1"/>
          </p:cNvSpPr>
          <p:nvPr>
            <p:ph type="ftr" sz="quarter" idx="3"/>
          </p:nvPr>
        </p:nvSpPr>
        <p:spPr>
          <a:xfrm>
            <a:off x="13117563" y="29028810"/>
            <a:ext cx="13365063" cy="1667489"/>
          </a:xfrm>
          <a:prstGeom prst="rect">
            <a:avLst/>
          </a:prstGeom>
        </p:spPr>
        <p:txBody>
          <a:bodyPr vert="horz" lIns="91440" tIns="45720" rIns="91440" bIns="45720" rtlCol="0" anchor="ctr"/>
          <a:lstStyle>
            <a:lvl1pPr algn="ctr">
              <a:defRPr sz="5197">
                <a:solidFill>
                  <a:schemeClr val="tx1">
                    <a:tint val="75000"/>
                  </a:schemeClr>
                </a:solidFill>
              </a:defRPr>
            </a:lvl1pPr>
          </a:lstStyle>
          <a:p>
            <a:pPr defTabSz="2987144"/>
            <a:endParaRPr lang="en-CA">
              <a:solidFill>
                <a:prstClr val="black">
                  <a:tint val="75000"/>
                </a:prstClr>
              </a:solidFill>
            </a:endParaRPr>
          </a:p>
        </p:txBody>
      </p:sp>
      <p:sp>
        <p:nvSpPr>
          <p:cNvPr id="6" name="Slide Number Placeholder 5"/>
          <p:cNvSpPr>
            <a:spLocks noGrp="1"/>
          </p:cNvSpPr>
          <p:nvPr>
            <p:ph type="sldNum" sz="quarter" idx="4"/>
          </p:nvPr>
        </p:nvSpPr>
        <p:spPr>
          <a:xfrm>
            <a:off x="27967633" y="29028810"/>
            <a:ext cx="8910042" cy="1667489"/>
          </a:xfrm>
          <a:prstGeom prst="rect">
            <a:avLst/>
          </a:prstGeom>
        </p:spPr>
        <p:txBody>
          <a:bodyPr vert="horz" lIns="91440" tIns="45720" rIns="91440" bIns="45720" rtlCol="0" anchor="ctr"/>
          <a:lstStyle>
            <a:lvl1pPr algn="r">
              <a:defRPr sz="5197">
                <a:solidFill>
                  <a:schemeClr val="tx1">
                    <a:tint val="75000"/>
                  </a:schemeClr>
                </a:solidFill>
              </a:defRPr>
            </a:lvl1pPr>
          </a:lstStyle>
          <a:p>
            <a:pPr defTabSz="2987144"/>
            <a:fld id="{53BECCF5-E1FC-41CA-969A-7B420702CA48}" type="slidenum">
              <a:rPr lang="en-CA" smtClean="0">
                <a:solidFill>
                  <a:prstClr val="black">
                    <a:tint val="75000"/>
                  </a:prstClr>
                </a:solidFill>
              </a:rPr>
              <a:pPr defTabSz="2987144"/>
              <a:t>‹#›</a:t>
            </a:fld>
            <a:endParaRPr lang="en-CA">
              <a:solidFill>
                <a:prstClr val="black">
                  <a:tint val="75000"/>
                </a:prstClr>
              </a:solidFill>
            </a:endParaRPr>
          </a:p>
        </p:txBody>
      </p:sp>
    </p:spTree>
    <p:extLst>
      <p:ext uri="{BB962C8B-B14F-4D97-AF65-F5344CB8AC3E}">
        <p14:creationId xmlns:p14="http://schemas.microsoft.com/office/powerpoint/2010/main" val="263310379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3959992" rtl="0" eaLnBrk="1" latinLnBrk="0" hangingPunct="1">
        <a:lnSpc>
          <a:spcPct val="90000"/>
        </a:lnSpc>
        <a:spcBef>
          <a:spcPct val="0"/>
        </a:spcBef>
        <a:buNone/>
        <a:defRPr sz="19055" kern="1200">
          <a:solidFill>
            <a:schemeClr val="tx1"/>
          </a:solidFill>
          <a:latin typeface="+mj-lt"/>
          <a:ea typeface="+mj-ea"/>
          <a:cs typeface="+mj-cs"/>
        </a:defRPr>
      </a:lvl1pPr>
    </p:titleStyle>
    <p:bodyStyle>
      <a:lvl1pPr marL="989998" indent="-989998" algn="l" defTabSz="3959992" rtl="0" eaLnBrk="1" latinLnBrk="0" hangingPunct="1">
        <a:lnSpc>
          <a:spcPct val="90000"/>
        </a:lnSpc>
        <a:spcBef>
          <a:spcPts val="4331"/>
        </a:spcBef>
        <a:buFont typeface="Arial" panose="020B0604020202020204" pitchFamily="34" charset="0"/>
        <a:buChar char="•"/>
        <a:defRPr sz="12126" kern="1200">
          <a:solidFill>
            <a:schemeClr val="tx1"/>
          </a:solidFill>
          <a:latin typeface="+mn-lt"/>
          <a:ea typeface="+mn-ea"/>
          <a:cs typeface="+mn-cs"/>
        </a:defRPr>
      </a:lvl1pPr>
      <a:lvl2pPr marL="2969994" indent="-989998" algn="l" defTabSz="3959992" rtl="0" eaLnBrk="1" latinLnBrk="0" hangingPunct="1">
        <a:lnSpc>
          <a:spcPct val="90000"/>
        </a:lnSpc>
        <a:spcBef>
          <a:spcPts val="2165"/>
        </a:spcBef>
        <a:buFont typeface="Arial" panose="020B0604020202020204" pitchFamily="34" charset="0"/>
        <a:buChar char="•"/>
        <a:defRPr sz="10394" kern="1200">
          <a:solidFill>
            <a:schemeClr val="tx1"/>
          </a:solidFill>
          <a:latin typeface="+mn-lt"/>
          <a:ea typeface="+mn-ea"/>
          <a:cs typeface="+mn-cs"/>
        </a:defRPr>
      </a:lvl2pPr>
      <a:lvl3pPr marL="4949990" indent="-989998" algn="l" defTabSz="3959992" rtl="0" eaLnBrk="1" latinLnBrk="0" hangingPunct="1">
        <a:lnSpc>
          <a:spcPct val="90000"/>
        </a:lnSpc>
        <a:spcBef>
          <a:spcPts val="2165"/>
        </a:spcBef>
        <a:buFont typeface="Arial" panose="020B0604020202020204" pitchFamily="34" charset="0"/>
        <a:buChar char="•"/>
        <a:defRPr sz="8661" kern="1200">
          <a:solidFill>
            <a:schemeClr val="tx1"/>
          </a:solidFill>
          <a:latin typeface="+mn-lt"/>
          <a:ea typeface="+mn-ea"/>
          <a:cs typeface="+mn-cs"/>
        </a:defRPr>
      </a:lvl3pPr>
      <a:lvl4pPr marL="6929986" indent="-989998" algn="l" defTabSz="3959992" rtl="0" eaLnBrk="1" latinLnBrk="0" hangingPunct="1">
        <a:lnSpc>
          <a:spcPct val="90000"/>
        </a:lnSpc>
        <a:spcBef>
          <a:spcPts val="2165"/>
        </a:spcBef>
        <a:buFont typeface="Arial" panose="020B0604020202020204" pitchFamily="34" charset="0"/>
        <a:buChar char="•"/>
        <a:defRPr sz="7795" kern="1200">
          <a:solidFill>
            <a:schemeClr val="tx1"/>
          </a:solidFill>
          <a:latin typeface="+mn-lt"/>
          <a:ea typeface="+mn-ea"/>
          <a:cs typeface="+mn-cs"/>
        </a:defRPr>
      </a:lvl4pPr>
      <a:lvl5pPr marL="8909982" indent="-989998" algn="l" defTabSz="3959992" rtl="0" eaLnBrk="1" latinLnBrk="0" hangingPunct="1">
        <a:lnSpc>
          <a:spcPct val="90000"/>
        </a:lnSpc>
        <a:spcBef>
          <a:spcPts val="2165"/>
        </a:spcBef>
        <a:buFont typeface="Arial" panose="020B0604020202020204" pitchFamily="34" charset="0"/>
        <a:buChar char="•"/>
        <a:defRPr sz="7795" kern="1200">
          <a:solidFill>
            <a:schemeClr val="tx1"/>
          </a:solidFill>
          <a:latin typeface="+mn-lt"/>
          <a:ea typeface="+mn-ea"/>
          <a:cs typeface="+mn-cs"/>
        </a:defRPr>
      </a:lvl5pPr>
      <a:lvl6pPr marL="10889978" indent="-989998" algn="l" defTabSz="3959992" rtl="0" eaLnBrk="1" latinLnBrk="0" hangingPunct="1">
        <a:lnSpc>
          <a:spcPct val="90000"/>
        </a:lnSpc>
        <a:spcBef>
          <a:spcPts val="2165"/>
        </a:spcBef>
        <a:buFont typeface="Arial" panose="020B0604020202020204" pitchFamily="34" charset="0"/>
        <a:buChar char="•"/>
        <a:defRPr sz="7795" kern="1200">
          <a:solidFill>
            <a:schemeClr val="tx1"/>
          </a:solidFill>
          <a:latin typeface="+mn-lt"/>
          <a:ea typeface="+mn-ea"/>
          <a:cs typeface="+mn-cs"/>
        </a:defRPr>
      </a:lvl6pPr>
      <a:lvl7pPr marL="12869974" indent="-989998" algn="l" defTabSz="3959992" rtl="0" eaLnBrk="1" latinLnBrk="0" hangingPunct="1">
        <a:lnSpc>
          <a:spcPct val="90000"/>
        </a:lnSpc>
        <a:spcBef>
          <a:spcPts val="2165"/>
        </a:spcBef>
        <a:buFont typeface="Arial" panose="020B0604020202020204" pitchFamily="34" charset="0"/>
        <a:buChar char="•"/>
        <a:defRPr sz="7795" kern="1200">
          <a:solidFill>
            <a:schemeClr val="tx1"/>
          </a:solidFill>
          <a:latin typeface="+mn-lt"/>
          <a:ea typeface="+mn-ea"/>
          <a:cs typeface="+mn-cs"/>
        </a:defRPr>
      </a:lvl7pPr>
      <a:lvl8pPr marL="14849970" indent="-989998" algn="l" defTabSz="3959992" rtl="0" eaLnBrk="1" latinLnBrk="0" hangingPunct="1">
        <a:lnSpc>
          <a:spcPct val="90000"/>
        </a:lnSpc>
        <a:spcBef>
          <a:spcPts val="2165"/>
        </a:spcBef>
        <a:buFont typeface="Arial" panose="020B0604020202020204" pitchFamily="34" charset="0"/>
        <a:buChar char="•"/>
        <a:defRPr sz="7795" kern="1200">
          <a:solidFill>
            <a:schemeClr val="tx1"/>
          </a:solidFill>
          <a:latin typeface="+mn-lt"/>
          <a:ea typeface="+mn-ea"/>
          <a:cs typeface="+mn-cs"/>
        </a:defRPr>
      </a:lvl8pPr>
      <a:lvl9pPr marL="16829966" indent="-989998" algn="l" defTabSz="3959992" rtl="0" eaLnBrk="1" latinLnBrk="0" hangingPunct="1">
        <a:lnSpc>
          <a:spcPct val="90000"/>
        </a:lnSpc>
        <a:spcBef>
          <a:spcPts val="2165"/>
        </a:spcBef>
        <a:buFont typeface="Arial" panose="020B0604020202020204" pitchFamily="34" charset="0"/>
        <a:buChar char="•"/>
        <a:defRPr sz="7795" kern="1200">
          <a:solidFill>
            <a:schemeClr val="tx1"/>
          </a:solidFill>
          <a:latin typeface="+mn-lt"/>
          <a:ea typeface="+mn-ea"/>
          <a:cs typeface="+mn-cs"/>
        </a:defRPr>
      </a:lvl9pPr>
    </p:bodyStyle>
    <p:otherStyle>
      <a:defPPr>
        <a:defRPr lang="en-US"/>
      </a:defPPr>
      <a:lvl1pPr marL="0" algn="l" defTabSz="3959992" rtl="0" eaLnBrk="1" latinLnBrk="0" hangingPunct="1">
        <a:defRPr sz="7795" kern="1200">
          <a:solidFill>
            <a:schemeClr val="tx1"/>
          </a:solidFill>
          <a:latin typeface="+mn-lt"/>
          <a:ea typeface="+mn-ea"/>
          <a:cs typeface="+mn-cs"/>
        </a:defRPr>
      </a:lvl1pPr>
      <a:lvl2pPr marL="1979996" algn="l" defTabSz="3959992" rtl="0" eaLnBrk="1" latinLnBrk="0" hangingPunct="1">
        <a:defRPr sz="7795" kern="1200">
          <a:solidFill>
            <a:schemeClr val="tx1"/>
          </a:solidFill>
          <a:latin typeface="+mn-lt"/>
          <a:ea typeface="+mn-ea"/>
          <a:cs typeface="+mn-cs"/>
        </a:defRPr>
      </a:lvl2pPr>
      <a:lvl3pPr marL="3959992" algn="l" defTabSz="3959992" rtl="0" eaLnBrk="1" latinLnBrk="0" hangingPunct="1">
        <a:defRPr sz="7795" kern="1200">
          <a:solidFill>
            <a:schemeClr val="tx1"/>
          </a:solidFill>
          <a:latin typeface="+mn-lt"/>
          <a:ea typeface="+mn-ea"/>
          <a:cs typeface="+mn-cs"/>
        </a:defRPr>
      </a:lvl3pPr>
      <a:lvl4pPr marL="5939988" algn="l" defTabSz="3959992" rtl="0" eaLnBrk="1" latinLnBrk="0" hangingPunct="1">
        <a:defRPr sz="7795" kern="1200">
          <a:solidFill>
            <a:schemeClr val="tx1"/>
          </a:solidFill>
          <a:latin typeface="+mn-lt"/>
          <a:ea typeface="+mn-ea"/>
          <a:cs typeface="+mn-cs"/>
        </a:defRPr>
      </a:lvl4pPr>
      <a:lvl5pPr marL="7919984" algn="l" defTabSz="3959992" rtl="0" eaLnBrk="1" latinLnBrk="0" hangingPunct="1">
        <a:defRPr sz="7795" kern="1200">
          <a:solidFill>
            <a:schemeClr val="tx1"/>
          </a:solidFill>
          <a:latin typeface="+mn-lt"/>
          <a:ea typeface="+mn-ea"/>
          <a:cs typeface="+mn-cs"/>
        </a:defRPr>
      </a:lvl5pPr>
      <a:lvl6pPr marL="9899980" algn="l" defTabSz="3959992" rtl="0" eaLnBrk="1" latinLnBrk="0" hangingPunct="1">
        <a:defRPr sz="7795" kern="1200">
          <a:solidFill>
            <a:schemeClr val="tx1"/>
          </a:solidFill>
          <a:latin typeface="+mn-lt"/>
          <a:ea typeface="+mn-ea"/>
          <a:cs typeface="+mn-cs"/>
        </a:defRPr>
      </a:lvl6pPr>
      <a:lvl7pPr marL="11879976" algn="l" defTabSz="3959992" rtl="0" eaLnBrk="1" latinLnBrk="0" hangingPunct="1">
        <a:defRPr sz="7795" kern="1200">
          <a:solidFill>
            <a:schemeClr val="tx1"/>
          </a:solidFill>
          <a:latin typeface="+mn-lt"/>
          <a:ea typeface="+mn-ea"/>
          <a:cs typeface="+mn-cs"/>
        </a:defRPr>
      </a:lvl7pPr>
      <a:lvl8pPr marL="13859972" algn="l" defTabSz="3959992" rtl="0" eaLnBrk="1" latinLnBrk="0" hangingPunct="1">
        <a:defRPr sz="7795" kern="1200">
          <a:solidFill>
            <a:schemeClr val="tx1"/>
          </a:solidFill>
          <a:latin typeface="+mn-lt"/>
          <a:ea typeface="+mn-ea"/>
          <a:cs typeface="+mn-cs"/>
        </a:defRPr>
      </a:lvl8pPr>
      <a:lvl9pPr marL="15839968" algn="l" defTabSz="3959992" rtl="0" eaLnBrk="1" latinLnBrk="0" hangingPunct="1">
        <a:defRPr sz="779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comments" Target="../comments/comment1.xml"/><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4.png"/><Relationship Id="rId3" Type="http://schemas.openxmlformats.org/officeDocument/2006/relationships/image" Target="../media/image2.png"/><Relationship Id="rId7" Type="http://schemas.openxmlformats.org/officeDocument/2006/relationships/image" Target="../media/image11.png"/><Relationship Id="rId12"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6.png"/><Relationship Id="rId5" Type="http://schemas.openxmlformats.org/officeDocument/2006/relationships/image" Target="../media/image4.png"/><Relationship Id="rId10" Type="http://schemas.openxmlformats.org/officeDocument/2006/relationships/image" Target="../media/image13.png"/><Relationship Id="rId4" Type="http://schemas.openxmlformats.org/officeDocument/2006/relationships/image" Target="../media/image3.png"/><Relationship Id="rId9" Type="http://schemas.openxmlformats.org/officeDocument/2006/relationships/image" Target="../media/image12.png"/><Relationship Id="rId14" Type="http://schemas.openxmlformats.org/officeDocument/2006/relationships/comments" Target="../comments/comment2.xml"/></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6.png"/><Relationship Id="rId7" Type="http://schemas.openxmlformats.org/officeDocument/2006/relationships/image" Target="../media/image2.png"/><Relationship Id="rId12" Type="http://schemas.openxmlformats.org/officeDocument/2006/relationships/image" Target="../media/image11.png"/><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18.png"/><Relationship Id="rId11" Type="http://schemas.openxmlformats.org/officeDocument/2006/relationships/image" Target="../media/image10.png"/><Relationship Id="rId5" Type="http://schemas.openxmlformats.org/officeDocument/2006/relationships/image" Target="../media/image1.png"/><Relationship Id="rId10" Type="http://schemas.openxmlformats.org/officeDocument/2006/relationships/image" Target="../media/image4.png"/><Relationship Id="rId4" Type="http://schemas.openxmlformats.org/officeDocument/2006/relationships/image" Target="../media/image17.png"/><Relationship Id="rId9" Type="http://schemas.openxmlformats.org/officeDocument/2006/relationships/image" Target="../media/image1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17297" y="636826"/>
            <a:ext cx="25640996" cy="2554545"/>
          </a:xfrm>
          <a:prstGeom prst="rect">
            <a:avLst/>
          </a:prstGeom>
          <a:noFill/>
        </p:spPr>
        <p:txBody>
          <a:bodyPr wrap="square" rtlCol="0">
            <a:spAutoFit/>
          </a:bodyPr>
          <a:lstStyle/>
          <a:p>
            <a:pPr defTabSz="2987479"/>
            <a:r>
              <a:rPr lang="en-US" sz="8000" b="1" dirty="0" smtClean="0">
                <a:solidFill>
                  <a:prstClr val="black"/>
                </a:solidFill>
                <a:latin typeface="Calibri" panose="020F0502020204030204"/>
              </a:rPr>
              <a:t>Altered Reward-Driven Attention Capture in Parkinson’s Disease Patients</a:t>
            </a:r>
            <a:endParaRPr lang="en-CA" sz="8000" b="1" dirty="0">
              <a:solidFill>
                <a:prstClr val="black"/>
              </a:solidFill>
              <a:latin typeface="Calibri" panose="020F0502020204030204"/>
            </a:endParaRPr>
          </a:p>
        </p:txBody>
      </p:sp>
      <p:sp>
        <p:nvSpPr>
          <p:cNvPr id="6" name="TextBox 5"/>
          <p:cNvSpPr txBox="1"/>
          <p:nvPr/>
        </p:nvSpPr>
        <p:spPr>
          <a:xfrm>
            <a:off x="1148165" y="3101873"/>
            <a:ext cx="23625158" cy="1059842"/>
          </a:xfrm>
          <a:prstGeom prst="rect">
            <a:avLst/>
          </a:prstGeom>
          <a:noFill/>
        </p:spPr>
        <p:txBody>
          <a:bodyPr wrap="square" rtlCol="0">
            <a:spAutoFit/>
          </a:bodyPr>
          <a:lstStyle/>
          <a:p>
            <a:pPr defTabSz="2987479"/>
            <a:r>
              <a:rPr lang="en-CA" sz="6287" i="1" dirty="0">
                <a:solidFill>
                  <a:prstClr val="black"/>
                </a:solidFill>
                <a:latin typeface="Calibri" panose="020F0502020204030204"/>
              </a:rPr>
              <a:t>Matthew Pilgrim, Andy </a:t>
            </a:r>
            <a:r>
              <a:rPr lang="en-CA" sz="6287" i="1" dirty="0" err="1">
                <a:solidFill>
                  <a:prstClr val="black"/>
                </a:solidFill>
                <a:latin typeface="Calibri" panose="020F0502020204030204"/>
              </a:rPr>
              <a:t>Ou</a:t>
            </a:r>
            <a:r>
              <a:rPr lang="en-CA" sz="6287" i="1" dirty="0">
                <a:solidFill>
                  <a:prstClr val="black"/>
                </a:solidFill>
                <a:latin typeface="Calibri" panose="020F0502020204030204"/>
              </a:rPr>
              <a:t>, Madeleine Sharp</a:t>
            </a:r>
          </a:p>
        </p:txBody>
      </p:sp>
      <p:sp>
        <p:nvSpPr>
          <p:cNvPr id="14" name="TextBox 13"/>
          <p:cNvSpPr txBox="1"/>
          <p:nvPr/>
        </p:nvSpPr>
        <p:spPr>
          <a:xfrm>
            <a:off x="375740" y="5112096"/>
            <a:ext cx="11207996" cy="938719"/>
          </a:xfrm>
          <a:prstGeom prst="rect">
            <a:avLst/>
          </a:prstGeom>
          <a:solidFill>
            <a:srgbClr val="990033"/>
          </a:solidFill>
          <a:scene3d>
            <a:camera prst="orthographicFront"/>
            <a:lightRig rig="threePt" dir="t"/>
          </a:scene3d>
          <a:sp3d>
            <a:bevelT/>
          </a:sp3d>
        </p:spPr>
        <p:txBody>
          <a:bodyPr wrap="square" rtlCol="0">
            <a:spAutoFit/>
          </a:bodyPr>
          <a:lstStyle/>
          <a:p>
            <a:pPr algn="ctr" defTabSz="2987479"/>
            <a:r>
              <a:rPr lang="en-CA" sz="5500" b="1" dirty="0">
                <a:solidFill>
                  <a:prstClr val="white"/>
                </a:solidFill>
                <a:latin typeface="Calibri" panose="020F0502020204030204"/>
              </a:rPr>
              <a:t>Background</a:t>
            </a:r>
          </a:p>
        </p:txBody>
      </p:sp>
      <p:sp>
        <p:nvSpPr>
          <p:cNvPr id="17" name="TextBox 16"/>
          <p:cNvSpPr txBox="1"/>
          <p:nvPr/>
        </p:nvSpPr>
        <p:spPr>
          <a:xfrm>
            <a:off x="375741" y="14920063"/>
            <a:ext cx="11207995" cy="938719"/>
          </a:xfrm>
          <a:prstGeom prst="rect">
            <a:avLst/>
          </a:prstGeom>
          <a:solidFill>
            <a:srgbClr val="990033"/>
          </a:solidFill>
          <a:effectLst/>
          <a:scene3d>
            <a:camera prst="orthographicFront"/>
            <a:lightRig rig="threePt" dir="t"/>
          </a:scene3d>
          <a:sp3d>
            <a:bevelT/>
          </a:sp3d>
        </p:spPr>
        <p:txBody>
          <a:bodyPr wrap="square" rtlCol="0">
            <a:spAutoFit/>
          </a:bodyPr>
          <a:lstStyle/>
          <a:p>
            <a:pPr algn="ctr" defTabSz="2987479"/>
            <a:r>
              <a:rPr lang="en-CA" sz="5500" b="1" dirty="0">
                <a:solidFill>
                  <a:prstClr val="white"/>
                </a:solidFill>
                <a:latin typeface="Calibri" panose="020F0502020204030204"/>
              </a:rPr>
              <a:t>Methods</a:t>
            </a:r>
          </a:p>
        </p:txBody>
      </p:sp>
      <p:sp>
        <p:nvSpPr>
          <p:cNvPr id="20" name="TextBox 19"/>
          <p:cNvSpPr txBox="1"/>
          <p:nvPr/>
        </p:nvSpPr>
        <p:spPr>
          <a:xfrm>
            <a:off x="611464" y="11463302"/>
            <a:ext cx="10633343" cy="3354765"/>
          </a:xfrm>
          <a:prstGeom prst="rect">
            <a:avLst/>
          </a:prstGeom>
          <a:noFill/>
        </p:spPr>
        <p:txBody>
          <a:bodyPr wrap="square" rtlCol="0">
            <a:spAutoFit/>
          </a:bodyPr>
          <a:lstStyle/>
          <a:p>
            <a:pPr marL="404223" indent="-404223" defTabSz="2987479">
              <a:spcAft>
                <a:spcPts val="2400"/>
              </a:spcAft>
              <a:buFont typeface="+mj-lt"/>
              <a:buAutoNum type="arabicPeriod"/>
            </a:pPr>
            <a:r>
              <a:rPr lang="en-CA" sz="3200" b="1" dirty="0">
                <a:cs typeface="Times New Roman" panose="02020603050405020304" pitchFamily="18" charset="0"/>
              </a:rPr>
              <a:t>Are Parkinson’s patients impaired at using reward information to guide the allocation of attentional resources</a:t>
            </a:r>
            <a:r>
              <a:rPr lang="en-CA" sz="3200" b="1" dirty="0" smtClean="0">
                <a:cs typeface="Times New Roman" panose="02020603050405020304" pitchFamily="18" charset="0"/>
              </a:rPr>
              <a:t>?</a:t>
            </a:r>
            <a:endParaRPr lang="en-CA" sz="3200" b="1" dirty="0">
              <a:cs typeface="Times New Roman" panose="02020603050405020304" pitchFamily="18" charset="0"/>
            </a:endParaRPr>
          </a:p>
          <a:p>
            <a:pPr marL="404223" indent="-404223" defTabSz="2987479">
              <a:buFont typeface="+mj-lt"/>
              <a:buAutoNum type="arabicPeriod"/>
            </a:pPr>
            <a:r>
              <a:rPr lang="en-CA" sz="3200" b="1" dirty="0" smtClean="0">
                <a:cs typeface="Times New Roman" panose="02020603050405020304" pitchFamily="18" charset="0"/>
              </a:rPr>
              <a:t>Is </a:t>
            </a:r>
            <a:r>
              <a:rPr lang="en-CA" sz="3200" b="1" dirty="0">
                <a:cs typeface="Times New Roman" panose="02020603050405020304" pitchFamily="18" charset="0"/>
              </a:rPr>
              <a:t>this deficit dopamine-dependent? i.e. can dopamine replacement therapy rescue reward-driven attention allocation</a:t>
            </a:r>
            <a:r>
              <a:rPr lang="en-CA" sz="3200" b="1" dirty="0" smtClean="0">
                <a:cs typeface="Times New Roman" panose="02020603050405020304" pitchFamily="18" charset="0"/>
              </a:rPr>
              <a:t>?</a:t>
            </a:r>
            <a:endParaRPr lang="en-CA" sz="3200" b="1" dirty="0">
              <a:cs typeface="Times New Roman" panose="02020603050405020304" pitchFamily="18" charset="0"/>
            </a:endParaRPr>
          </a:p>
        </p:txBody>
      </p:sp>
      <p:sp>
        <p:nvSpPr>
          <p:cNvPr id="25" name="TextBox 24"/>
          <p:cNvSpPr txBox="1"/>
          <p:nvPr/>
        </p:nvSpPr>
        <p:spPr>
          <a:xfrm>
            <a:off x="405018" y="16153365"/>
            <a:ext cx="11048195" cy="10956846"/>
          </a:xfrm>
          <a:prstGeom prst="rect">
            <a:avLst/>
          </a:prstGeom>
          <a:noFill/>
        </p:spPr>
        <p:txBody>
          <a:bodyPr wrap="square" rtlCol="0">
            <a:spAutoFit/>
          </a:bodyPr>
          <a:lstStyle/>
          <a:p>
            <a:pPr defTabSz="2987479">
              <a:spcAft>
                <a:spcPts val="1200"/>
              </a:spcAft>
            </a:pPr>
            <a:r>
              <a:rPr lang="en-CA" sz="3200" b="1" u="sng" dirty="0" smtClean="0">
                <a:solidFill>
                  <a:prstClr val="black"/>
                </a:solidFill>
                <a:cs typeface="Times New Roman" panose="02020603050405020304" pitchFamily="18" charset="0"/>
              </a:rPr>
              <a:t>Task</a:t>
            </a:r>
            <a:r>
              <a:rPr lang="en-CA" sz="3200" dirty="0">
                <a:solidFill>
                  <a:prstClr val="black"/>
                </a:solidFill>
                <a:cs typeface="Times New Roman" panose="02020603050405020304" pitchFamily="18" charset="0"/>
              </a:rPr>
              <a:t>: A two-phase </a:t>
            </a:r>
            <a:r>
              <a:rPr lang="en-CA" sz="3200" dirty="0" smtClean="0">
                <a:solidFill>
                  <a:prstClr val="black"/>
                </a:solidFill>
                <a:cs typeface="Times New Roman" panose="02020603050405020304" pitchFamily="18" charset="0"/>
              </a:rPr>
              <a:t>attention </a:t>
            </a:r>
            <a:r>
              <a:rPr lang="en-CA" sz="3200" dirty="0">
                <a:solidFill>
                  <a:prstClr val="black"/>
                </a:solidFill>
                <a:cs typeface="Times New Roman" panose="02020603050405020304" pitchFamily="18" charset="0"/>
              </a:rPr>
              <a:t>capture </a:t>
            </a:r>
            <a:r>
              <a:rPr lang="en-CA" sz="3200" dirty="0" smtClean="0">
                <a:solidFill>
                  <a:prstClr val="black"/>
                </a:solidFill>
                <a:cs typeface="Times New Roman" panose="02020603050405020304" pitchFamily="18" charset="0"/>
              </a:rPr>
              <a:t>task, Patients tested with (ON) and without (OFF) dopamine medication, 2-5 month delay.</a:t>
            </a:r>
          </a:p>
          <a:p>
            <a:pPr defTabSz="2987479"/>
            <a:r>
              <a:rPr lang="en-US" sz="3200" b="1" dirty="0" smtClean="0">
                <a:solidFill>
                  <a:prstClr val="black"/>
                </a:solidFill>
                <a:cs typeface="Times New Roman" panose="02020603050405020304" pitchFamily="18" charset="0"/>
              </a:rPr>
              <a:t>Reward </a:t>
            </a:r>
            <a:r>
              <a:rPr lang="en-US" sz="3200" b="1" dirty="0">
                <a:solidFill>
                  <a:prstClr val="black"/>
                </a:solidFill>
                <a:cs typeface="Times New Roman" panose="02020603050405020304" pitchFamily="18" charset="0"/>
              </a:rPr>
              <a:t>Learning Phase: Trials = 240</a:t>
            </a:r>
            <a:endParaRPr lang="en-US" sz="3200" dirty="0">
              <a:solidFill>
                <a:prstClr val="black"/>
              </a:solidFill>
              <a:cs typeface="Times New Roman" panose="02020603050405020304" pitchFamily="18" charset="0"/>
            </a:endParaRPr>
          </a:p>
          <a:p>
            <a:pPr marL="419163" indent="-419163" defTabSz="2987479">
              <a:buFont typeface="Arial" panose="020B0604020202020204" pitchFamily="34" charset="0"/>
              <a:buChar char="•"/>
            </a:pPr>
            <a:r>
              <a:rPr lang="en-US" sz="2800" dirty="0" smtClean="0">
                <a:solidFill>
                  <a:prstClr val="black"/>
                </a:solidFill>
                <a:cs typeface="Times New Roman" panose="02020603050405020304" pitchFamily="18" charset="0"/>
              </a:rPr>
              <a:t>Report </a:t>
            </a:r>
            <a:r>
              <a:rPr lang="en-US" sz="2800" dirty="0">
                <a:solidFill>
                  <a:prstClr val="black"/>
                </a:solidFill>
                <a:cs typeface="Times New Roman" panose="02020603050405020304" pitchFamily="18" charset="0"/>
              </a:rPr>
              <a:t>the </a:t>
            </a:r>
            <a:r>
              <a:rPr lang="en-US" sz="2800" dirty="0" smtClean="0">
                <a:solidFill>
                  <a:prstClr val="black"/>
                </a:solidFill>
                <a:cs typeface="Times New Roman" panose="02020603050405020304" pitchFamily="18" charset="0"/>
              </a:rPr>
              <a:t>orientation </a:t>
            </a:r>
            <a:r>
              <a:rPr lang="en-US" sz="2800" dirty="0">
                <a:solidFill>
                  <a:prstClr val="black"/>
                </a:solidFill>
                <a:cs typeface="Times New Roman" panose="02020603050405020304" pitchFamily="18" charset="0"/>
              </a:rPr>
              <a:t>of a white bar </a:t>
            </a:r>
            <a:r>
              <a:rPr lang="en-US" sz="2800" dirty="0" smtClean="0">
                <a:solidFill>
                  <a:prstClr val="black"/>
                </a:solidFill>
                <a:cs typeface="Times New Roman" panose="02020603050405020304" pitchFamily="18" charset="0"/>
              </a:rPr>
              <a:t>in a red </a:t>
            </a:r>
            <a:r>
              <a:rPr lang="en-US" sz="2800" dirty="0">
                <a:solidFill>
                  <a:prstClr val="black"/>
                </a:solidFill>
                <a:cs typeface="Times New Roman" panose="02020603050405020304" pitchFamily="18" charset="0"/>
              </a:rPr>
              <a:t>or green target</a:t>
            </a:r>
          </a:p>
          <a:p>
            <a:pPr marL="419163" indent="-419163" defTabSz="2987479">
              <a:buFont typeface="Arial" panose="020B0604020202020204" pitchFamily="34" charset="0"/>
              <a:buChar char="•"/>
            </a:pPr>
            <a:r>
              <a:rPr lang="en-US" sz="2800" dirty="0">
                <a:solidFill>
                  <a:prstClr val="black"/>
                </a:solidFill>
                <a:cs typeface="Times New Roman" panose="02020603050405020304" pitchFamily="18" charset="0"/>
              </a:rPr>
              <a:t>Only one target is present at a time</a:t>
            </a:r>
          </a:p>
          <a:p>
            <a:pPr marL="419163" indent="-419163" defTabSz="2987479">
              <a:buFont typeface="Arial" panose="020B0604020202020204" pitchFamily="34" charset="0"/>
              <a:buChar char="•"/>
            </a:pPr>
            <a:r>
              <a:rPr lang="en-US" sz="2800" dirty="0">
                <a:solidFill>
                  <a:prstClr val="black"/>
                </a:solidFill>
                <a:cs typeface="Times New Roman" panose="02020603050405020304" pitchFamily="18" charset="0"/>
              </a:rPr>
              <a:t>Subjects are </a:t>
            </a:r>
            <a:r>
              <a:rPr lang="en-US" sz="2800" i="1" dirty="0">
                <a:solidFill>
                  <a:prstClr val="black"/>
                </a:solidFill>
                <a:cs typeface="Times New Roman" panose="02020603050405020304" pitchFamily="18" charset="0"/>
              </a:rPr>
              <a:t>differentially rewarded </a:t>
            </a:r>
            <a:r>
              <a:rPr lang="en-US" sz="2800" dirty="0">
                <a:solidFill>
                  <a:prstClr val="black"/>
                </a:solidFill>
                <a:cs typeface="Times New Roman" panose="02020603050405020304" pitchFamily="18" charset="0"/>
              </a:rPr>
              <a:t>for </a:t>
            </a:r>
            <a:r>
              <a:rPr lang="en-US" sz="2800" dirty="0" smtClean="0">
                <a:solidFill>
                  <a:prstClr val="black"/>
                </a:solidFill>
                <a:cs typeface="Times New Roman" panose="02020603050405020304" pitchFamily="18" charset="0"/>
              </a:rPr>
              <a:t>correct answers </a:t>
            </a:r>
            <a:r>
              <a:rPr lang="en-US" sz="2800" dirty="0">
                <a:solidFill>
                  <a:prstClr val="black"/>
                </a:solidFill>
                <a:cs typeface="Times New Roman" panose="02020603050405020304" pitchFamily="18" charset="0"/>
              </a:rPr>
              <a:t>within the </a:t>
            </a:r>
            <a:r>
              <a:rPr lang="en-US" sz="2800" dirty="0" smtClean="0">
                <a:solidFill>
                  <a:prstClr val="black"/>
                </a:solidFill>
                <a:cs typeface="Times New Roman" panose="02020603050405020304" pitchFamily="18" charset="0"/>
              </a:rPr>
              <a:t>time limit depending on the target color </a:t>
            </a:r>
          </a:p>
          <a:p>
            <a:pPr marL="419163" indent="-419163" defTabSz="2987479">
              <a:buFont typeface="Arial" panose="020B0604020202020204" pitchFamily="34" charset="0"/>
              <a:buChar char="•"/>
            </a:pPr>
            <a:r>
              <a:rPr lang="en-US" sz="2800" b="1" u="sng" dirty="0" smtClean="0">
                <a:solidFill>
                  <a:prstClr val="black"/>
                </a:solidFill>
                <a:cs typeface="Times New Roman" panose="02020603050405020304" pitchFamily="18" charset="0"/>
              </a:rPr>
              <a:t>Goal</a:t>
            </a:r>
            <a:r>
              <a:rPr lang="en-US" sz="2800" b="1" dirty="0" smtClean="0">
                <a:solidFill>
                  <a:prstClr val="black"/>
                </a:solidFill>
                <a:cs typeface="Times New Roman" panose="02020603050405020304" pitchFamily="18" charset="0"/>
              </a:rPr>
              <a:t>:</a:t>
            </a:r>
            <a:r>
              <a:rPr lang="en-US" sz="2800" dirty="0" smtClean="0">
                <a:solidFill>
                  <a:prstClr val="black"/>
                </a:solidFill>
                <a:cs typeface="Times New Roman" panose="02020603050405020304" pitchFamily="18" charset="0"/>
              </a:rPr>
              <a:t> </a:t>
            </a:r>
            <a:r>
              <a:rPr lang="en-US" sz="2800" b="1" dirty="0" smtClean="0">
                <a:solidFill>
                  <a:prstClr val="black"/>
                </a:solidFill>
                <a:cs typeface="Times New Roman" panose="02020603050405020304" pitchFamily="18" charset="0"/>
              </a:rPr>
              <a:t>Associate two levels of reward with two specific colors</a:t>
            </a:r>
            <a:endParaRPr lang="en-CA" sz="2800" b="1" dirty="0" smtClean="0">
              <a:solidFill>
                <a:prstClr val="black"/>
              </a:solidFill>
              <a:cs typeface="Times New Roman" panose="02020603050405020304" pitchFamily="18" charset="0"/>
            </a:endParaRPr>
          </a:p>
          <a:p>
            <a:pPr defTabSz="2987479"/>
            <a:endParaRPr lang="en-CA" sz="3200" dirty="0" smtClean="0">
              <a:solidFill>
                <a:prstClr val="black"/>
              </a:solidFill>
              <a:cs typeface="Times New Roman" panose="02020603050405020304" pitchFamily="18" charset="0"/>
            </a:endParaRPr>
          </a:p>
          <a:p>
            <a:pPr defTabSz="2987479"/>
            <a:endParaRPr lang="en-CA" sz="3200" dirty="0">
              <a:solidFill>
                <a:prstClr val="black"/>
              </a:solidFill>
              <a:cs typeface="Times New Roman" panose="02020603050405020304" pitchFamily="18" charset="0"/>
            </a:endParaRPr>
          </a:p>
          <a:p>
            <a:pPr defTabSz="2987479"/>
            <a:endParaRPr lang="en-CA" sz="3200" dirty="0" smtClean="0">
              <a:solidFill>
                <a:prstClr val="black"/>
              </a:solidFill>
              <a:cs typeface="Times New Roman" panose="02020603050405020304" pitchFamily="18" charset="0"/>
            </a:endParaRPr>
          </a:p>
          <a:p>
            <a:pPr defTabSz="2987479"/>
            <a:endParaRPr lang="en-CA" sz="3200" dirty="0">
              <a:solidFill>
                <a:prstClr val="black"/>
              </a:solidFill>
              <a:cs typeface="Times New Roman" panose="02020603050405020304" pitchFamily="18" charset="0"/>
            </a:endParaRPr>
          </a:p>
          <a:p>
            <a:pPr defTabSz="2987479"/>
            <a:endParaRPr lang="en-CA" sz="3200" dirty="0" smtClean="0">
              <a:solidFill>
                <a:prstClr val="black"/>
              </a:solidFill>
              <a:cs typeface="Times New Roman" panose="02020603050405020304" pitchFamily="18" charset="0"/>
            </a:endParaRPr>
          </a:p>
          <a:p>
            <a:pPr defTabSz="2987479"/>
            <a:endParaRPr lang="en-CA" sz="3200" dirty="0">
              <a:solidFill>
                <a:prstClr val="black"/>
              </a:solidFill>
              <a:cs typeface="Times New Roman" panose="02020603050405020304" pitchFamily="18" charset="0"/>
            </a:endParaRPr>
          </a:p>
          <a:p>
            <a:pPr defTabSz="2987479"/>
            <a:endParaRPr lang="en-US" sz="3200" b="1" dirty="0" smtClean="0">
              <a:solidFill>
                <a:prstClr val="black"/>
              </a:solidFill>
              <a:cs typeface="Times New Roman" panose="02020603050405020304" pitchFamily="18" charset="0"/>
            </a:endParaRPr>
          </a:p>
          <a:p>
            <a:pPr defTabSz="2987479"/>
            <a:r>
              <a:rPr lang="en-US" sz="3200" b="1" dirty="0" smtClean="0">
                <a:solidFill>
                  <a:prstClr val="black"/>
                </a:solidFill>
                <a:cs typeface="Times New Roman" panose="02020603050405020304" pitchFamily="18" charset="0"/>
              </a:rPr>
              <a:t>Attention </a:t>
            </a:r>
            <a:r>
              <a:rPr lang="en-US" sz="3200" b="1" dirty="0">
                <a:solidFill>
                  <a:prstClr val="black"/>
                </a:solidFill>
                <a:cs typeface="Times New Roman" panose="02020603050405020304" pitchFamily="18" charset="0"/>
              </a:rPr>
              <a:t>Capture Phase: Trials = 240</a:t>
            </a:r>
            <a:endParaRPr lang="en-US" sz="3200" dirty="0">
              <a:solidFill>
                <a:prstClr val="black"/>
              </a:solidFill>
              <a:cs typeface="Times New Roman" panose="02020603050405020304" pitchFamily="18" charset="0"/>
            </a:endParaRPr>
          </a:p>
          <a:p>
            <a:pPr marL="419163" indent="-419163" defTabSz="2987479">
              <a:buFont typeface="Arial" panose="020B0604020202020204" pitchFamily="34" charset="0"/>
              <a:buChar char="•"/>
            </a:pPr>
            <a:r>
              <a:rPr lang="en-US" sz="2800" dirty="0">
                <a:solidFill>
                  <a:prstClr val="black"/>
                </a:solidFill>
                <a:cs typeface="Times New Roman" panose="02020603050405020304" pitchFamily="18" charset="0"/>
              </a:rPr>
              <a:t>R</a:t>
            </a:r>
            <a:r>
              <a:rPr lang="en-US" sz="2800" dirty="0" smtClean="0">
                <a:solidFill>
                  <a:prstClr val="black"/>
                </a:solidFill>
                <a:cs typeface="Times New Roman" panose="02020603050405020304" pitchFamily="18" charset="0"/>
              </a:rPr>
              <a:t>eport </a:t>
            </a:r>
            <a:r>
              <a:rPr lang="en-US" sz="2800" dirty="0">
                <a:solidFill>
                  <a:prstClr val="black"/>
                </a:solidFill>
                <a:cs typeface="Times New Roman" panose="02020603050405020304" pitchFamily="18" charset="0"/>
              </a:rPr>
              <a:t>the orientation of a white bar inside a target.</a:t>
            </a:r>
          </a:p>
          <a:p>
            <a:pPr marL="419163" indent="-419163" defTabSz="2987479">
              <a:buFont typeface="Arial" panose="020B0604020202020204" pitchFamily="34" charset="0"/>
              <a:buChar char="•"/>
            </a:pPr>
            <a:r>
              <a:rPr lang="en-US" sz="2800" dirty="0" smtClean="0">
                <a:solidFill>
                  <a:prstClr val="black"/>
                </a:solidFill>
                <a:cs typeface="Times New Roman" panose="02020603050405020304" pitchFamily="18" charset="0"/>
              </a:rPr>
              <a:t>Target = “The Unique Shape”</a:t>
            </a:r>
            <a:endParaRPr lang="en-US" sz="2800" dirty="0">
              <a:solidFill>
                <a:prstClr val="black"/>
              </a:solidFill>
              <a:cs typeface="Times New Roman" panose="02020603050405020304" pitchFamily="18" charset="0"/>
            </a:endParaRPr>
          </a:p>
          <a:p>
            <a:pPr marL="419163" indent="-419163" defTabSz="2987479">
              <a:buFont typeface="Arial" panose="020B0604020202020204" pitchFamily="34" charset="0"/>
              <a:buChar char="•"/>
            </a:pPr>
            <a:r>
              <a:rPr lang="en-US" sz="2800" dirty="0" smtClean="0">
                <a:solidFill>
                  <a:prstClr val="black"/>
                </a:solidFill>
                <a:cs typeface="Times New Roman" panose="02020603050405020304" pitchFamily="18" charset="0"/>
              </a:rPr>
              <a:t>On </a:t>
            </a:r>
            <a:r>
              <a:rPr lang="en-US" sz="2800" dirty="0">
                <a:solidFill>
                  <a:prstClr val="black"/>
                </a:solidFill>
                <a:cs typeface="Times New Roman" panose="02020603050405020304" pitchFamily="18" charset="0"/>
              </a:rPr>
              <a:t>two types of trials either a Low or High reward distractor (i.e. a shape that is either red or green) is present</a:t>
            </a:r>
          </a:p>
          <a:p>
            <a:pPr marL="419163" indent="-419163" defTabSz="2987479">
              <a:buFont typeface="Arial" panose="020B0604020202020204" pitchFamily="34" charset="0"/>
              <a:buChar char="•"/>
            </a:pPr>
            <a:r>
              <a:rPr lang="en-US" sz="2800" b="1" u="sng" dirty="0">
                <a:solidFill>
                  <a:prstClr val="black"/>
                </a:solidFill>
                <a:cs typeface="Times New Roman" panose="02020603050405020304" pitchFamily="18" charset="0"/>
              </a:rPr>
              <a:t>Goal</a:t>
            </a:r>
            <a:r>
              <a:rPr lang="en-US" sz="2800" b="1" dirty="0">
                <a:solidFill>
                  <a:prstClr val="black"/>
                </a:solidFill>
                <a:cs typeface="Times New Roman" panose="02020603050405020304" pitchFamily="18" charset="0"/>
              </a:rPr>
              <a:t>: Use previously reward colors as distractors to capture attention</a:t>
            </a:r>
            <a:endParaRPr lang="en-US" sz="2800" b="1" u="sng" dirty="0">
              <a:solidFill>
                <a:prstClr val="black"/>
              </a:solidFill>
              <a:cs typeface="Times New Roman" panose="02020603050405020304" pitchFamily="18" charset="0"/>
            </a:endParaRPr>
          </a:p>
          <a:p>
            <a:pPr defTabSz="2987479"/>
            <a:endParaRPr lang="en-CA" sz="3200" dirty="0">
              <a:solidFill>
                <a:prstClr val="black"/>
              </a:solidFill>
              <a:cs typeface="Times New Roman" panose="02020603050405020304" pitchFamily="18" charset="0"/>
            </a:endParaRPr>
          </a:p>
          <a:p>
            <a:pPr defTabSz="2987479"/>
            <a:r>
              <a:rPr lang="en-US" sz="3200" dirty="0" smtClean="0">
                <a:solidFill>
                  <a:prstClr val="black"/>
                </a:solidFill>
                <a:cs typeface="Times New Roman" panose="02020603050405020304" pitchFamily="18" charset="0"/>
              </a:rPr>
              <a:t>            </a:t>
            </a:r>
          </a:p>
        </p:txBody>
      </p:sp>
      <p:sp>
        <p:nvSpPr>
          <p:cNvPr id="26" name="TextBox 25"/>
          <p:cNvSpPr txBox="1"/>
          <p:nvPr/>
        </p:nvSpPr>
        <p:spPr>
          <a:xfrm>
            <a:off x="420604" y="6453474"/>
            <a:ext cx="11161795" cy="4870564"/>
          </a:xfrm>
          <a:prstGeom prst="rect">
            <a:avLst/>
          </a:prstGeom>
          <a:noFill/>
          <a:ln>
            <a:noFill/>
          </a:ln>
        </p:spPr>
        <p:txBody>
          <a:bodyPr wrap="square" rtlCol="0">
            <a:spAutoFit/>
          </a:bodyPr>
          <a:lstStyle/>
          <a:p>
            <a:pPr marL="359309" indent="-359309" defTabSz="2987479">
              <a:spcAft>
                <a:spcPts val="943"/>
              </a:spcAft>
              <a:buFont typeface="Arial" panose="020B0604020202020204" pitchFamily="34" charset="0"/>
              <a:buChar char="•"/>
            </a:pPr>
            <a:r>
              <a:rPr lang="en-CA" sz="3200" dirty="0">
                <a:solidFill>
                  <a:prstClr val="black"/>
                </a:solidFill>
                <a:cs typeface="Times New Roman" panose="02020603050405020304" pitchFamily="18" charset="0"/>
              </a:rPr>
              <a:t>Parkinson’s disease patients suffer from multiple cognitive </a:t>
            </a:r>
            <a:r>
              <a:rPr lang="en-CA" sz="3200" dirty="0" smtClean="0">
                <a:solidFill>
                  <a:prstClr val="black"/>
                </a:solidFill>
                <a:cs typeface="Times New Roman" panose="02020603050405020304" pitchFamily="18" charset="0"/>
              </a:rPr>
              <a:t>deficits, often early in disease progression</a:t>
            </a:r>
            <a:r>
              <a:rPr lang="en-CA" sz="3200" baseline="30000" dirty="0" smtClean="0">
                <a:solidFill>
                  <a:prstClr val="black"/>
                </a:solidFill>
                <a:cs typeface="Times New Roman" panose="02020603050405020304" pitchFamily="18" charset="0"/>
              </a:rPr>
              <a:t>1</a:t>
            </a:r>
            <a:r>
              <a:rPr lang="en-CA" sz="3200" dirty="0">
                <a:solidFill>
                  <a:prstClr val="black"/>
                </a:solidFill>
                <a:cs typeface="Times New Roman" panose="02020603050405020304" pitchFamily="18" charset="0"/>
              </a:rPr>
              <a:t>.</a:t>
            </a:r>
          </a:p>
          <a:p>
            <a:pPr marL="359309" indent="-359309" defTabSz="2987479">
              <a:spcAft>
                <a:spcPts val="943"/>
              </a:spcAft>
              <a:buFont typeface="Arial" panose="020B0604020202020204" pitchFamily="34" charset="0"/>
              <a:buChar char="•"/>
            </a:pPr>
            <a:r>
              <a:rPr lang="en-US" sz="3200" dirty="0">
                <a:solidFill>
                  <a:prstClr val="black"/>
                </a:solidFill>
                <a:cs typeface="Times New Roman" panose="02020603050405020304" pitchFamily="18" charset="0"/>
              </a:rPr>
              <a:t>Selective attention</a:t>
            </a:r>
            <a:r>
              <a:rPr lang="en-US" sz="3200" baseline="30000" dirty="0">
                <a:solidFill>
                  <a:prstClr val="black"/>
                </a:solidFill>
                <a:cs typeface="Times New Roman" panose="02020603050405020304" pitchFamily="18" charset="0"/>
              </a:rPr>
              <a:t>2</a:t>
            </a:r>
            <a:r>
              <a:rPr lang="en-US" sz="3200" dirty="0">
                <a:solidFill>
                  <a:prstClr val="black"/>
                </a:solidFill>
                <a:cs typeface="Times New Roman" panose="02020603050405020304" pitchFamily="18" charset="0"/>
              </a:rPr>
              <a:t> </a:t>
            </a:r>
            <a:r>
              <a:rPr lang="en-US" sz="3200" dirty="0" smtClean="0">
                <a:solidFill>
                  <a:prstClr val="black"/>
                </a:solidFill>
                <a:cs typeface="Times New Roman" panose="02020603050405020304" pitchFamily="18" charset="0"/>
              </a:rPr>
              <a:t>impairments are </a:t>
            </a:r>
            <a:r>
              <a:rPr lang="en-US" sz="3200" dirty="0">
                <a:solidFill>
                  <a:prstClr val="black"/>
                </a:solidFill>
                <a:cs typeface="Times New Roman" panose="02020603050405020304" pitchFamily="18" charset="0"/>
              </a:rPr>
              <a:t>common </a:t>
            </a:r>
            <a:r>
              <a:rPr lang="en-US" sz="3200" dirty="0" smtClean="0">
                <a:solidFill>
                  <a:prstClr val="black"/>
                </a:solidFill>
                <a:cs typeface="Times New Roman" panose="02020603050405020304" pitchFamily="18" charset="0"/>
              </a:rPr>
              <a:t>among early </a:t>
            </a:r>
            <a:r>
              <a:rPr lang="en-US" sz="3200" dirty="0">
                <a:solidFill>
                  <a:prstClr val="black"/>
                </a:solidFill>
                <a:cs typeface="Times New Roman" panose="02020603050405020304" pitchFamily="18" charset="0"/>
              </a:rPr>
              <a:t>executive deficits.</a:t>
            </a:r>
          </a:p>
          <a:p>
            <a:pPr marL="359309" indent="-359309" defTabSz="2987479">
              <a:spcAft>
                <a:spcPts val="943"/>
              </a:spcAft>
              <a:buFont typeface="Arial" panose="020B0604020202020204" pitchFamily="34" charset="0"/>
              <a:buChar char="•"/>
            </a:pPr>
            <a:r>
              <a:rPr lang="en-US" sz="3200" b="1" dirty="0" smtClean="0">
                <a:solidFill>
                  <a:prstClr val="black"/>
                </a:solidFill>
                <a:cs typeface="Times New Roman" panose="02020603050405020304" pitchFamily="18" charset="0"/>
              </a:rPr>
              <a:t>Dopamine-dependent </a:t>
            </a:r>
            <a:r>
              <a:rPr lang="en-US" sz="3200" b="1" dirty="0">
                <a:solidFill>
                  <a:prstClr val="black"/>
                </a:solidFill>
                <a:cs typeface="Times New Roman" panose="02020603050405020304" pitchFamily="18" charset="0"/>
              </a:rPr>
              <a:t>reward signals</a:t>
            </a:r>
            <a:r>
              <a:rPr lang="en-US" sz="3200" dirty="0">
                <a:solidFill>
                  <a:prstClr val="black"/>
                </a:solidFill>
                <a:cs typeface="Times New Roman" panose="02020603050405020304" pitchFamily="18" charset="0"/>
              </a:rPr>
              <a:t> are disrupted in Parkinson’s </a:t>
            </a:r>
            <a:r>
              <a:rPr lang="en-US" sz="3200" dirty="0" smtClean="0">
                <a:solidFill>
                  <a:prstClr val="black"/>
                </a:solidFill>
                <a:cs typeface="Times New Roman" panose="02020603050405020304" pitchFamily="18" charset="0"/>
              </a:rPr>
              <a:t>disease</a:t>
            </a:r>
            <a:r>
              <a:rPr lang="en-US" sz="3200" baseline="30000" dirty="0">
                <a:solidFill>
                  <a:prstClr val="black"/>
                </a:solidFill>
                <a:cs typeface="Times New Roman" panose="02020603050405020304" pitchFamily="18" charset="0"/>
              </a:rPr>
              <a:t>3</a:t>
            </a:r>
            <a:r>
              <a:rPr lang="en-US" sz="3200" dirty="0" smtClean="0">
                <a:solidFill>
                  <a:prstClr val="black"/>
                </a:solidFill>
                <a:cs typeface="Times New Roman" panose="02020603050405020304" pitchFamily="18" charset="0"/>
              </a:rPr>
              <a:t> </a:t>
            </a:r>
            <a:r>
              <a:rPr lang="en-US" sz="3200" dirty="0">
                <a:solidFill>
                  <a:prstClr val="black"/>
                </a:solidFill>
                <a:cs typeface="Times New Roman" panose="02020603050405020304" pitchFamily="18" charset="0"/>
              </a:rPr>
              <a:t>but </a:t>
            </a:r>
            <a:r>
              <a:rPr lang="en-US" sz="3200" dirty="0" smtClean="0">
                <a:solidFill>
                  <a:prstClr val="black"/>
                </a:solidFill>
                <a:cs typeface="Times New Roman" panose="02020603050405020304" pitchFamily="18" charset="0"/>
              </a:rPr>
              <a:t>how </a:t>
            </a:r>
            <a:r>
              <a:rPr lang="en-US" sz="3200" dirty="0">
                <a:solidFill>
                  <a:prstClr val="black"/>
                </a:solidFill>
                <a:cs typeface="Times New Roman" panose="02020603050405020304" pitchFamily="18" charset="0"/>
              </a:rPr>
              <a:t>this </a:t>
            </a:r>
            <a:r>
              <a:rPr lang="en-US" sz="3200" i="1" dirty="0">
                <a:solidFill>
                  <a:prstClr val="black"/>
                </a:solidFill>
                <a:cs typeface="Times New Roman" panose="02020603050405020304" pitchFamily="18" charset="0"/>
              </a:rPr>
              <a:t>directly</a:t>
            </a:r>
            <a:r>
              <a:rPr lang="en-US" sz="3200" dirty="0">
                <a:solidFill>
                  <a:prstClr val="black"/>
                </a:solidFill>
                <a:cs typeface="Times New Roman" panose="02020603050405020304" pitchFamily="18" charset="0"/>
              </a:rPr>
              <a:t> contributes to early executive function deficits is unknown.</a:t>
            </a:r>
          </a:p>
          <a:p>
            <a:pPr marL="359309" indent="-359309" defTabSz="2987479">
              <a:spcAft>
                <a:spcPts val="943"/>
              </a:spcAft>
              <a:buFont typeface="Arial" panose="020B0604020202020204" pitchFamily="34" charset="0"/>
              <a:buChar char="•"/>
            </a:pPr>
            <a:r>
              <a:rPr lang="en-US" sz="3200" dirty="0" smtClean="0">
                <a:solidFill>
                  <a:prstClr val="black"/>
                </a:solidFill>
                <a:cs typeface="Times New Roman" panose="02020603050405020304" pitchFamily="18" charset="0"/>
              </a:rPr>
              <a:t>Reward </a:t>
            </a:r>
            <a:r>
              <a:rPr lang="en-US" sz="3200" dirty="0">
                <a:solidFill>
                  <a:prstClr val="black"/>
                </a:solidFill>
                <a:cs typeface="Times New Roman" panose="02020603050405020304" pitchFamily="18" charset="0"/>
              </a:rPr>
              <a:t>has been proposed </a:t>
            </a:r>
            <a:r>
              <a:rPr lang="en-US" sz="3200" dirty="0" smtClean="0">
                <a:solidFill>
                  <a:prstClr val="black"/>
                </a:solidFill>
                <a:cs typeface="Times New Roman" panose="02020603050405020304" pitchFamily="18" charset="0"/>
              </a:rPr>
              <a:t>as </a:t>
            </a:r>
            <a:r>
              <a:rPr lang="en-US" sz="3200" dirty="0">
                <a:solidFill>
                  <a:prstClr val="black"/>
                </a:solidFill>
                <a:cs typeface="Times New Roman" panose="02020603050405020304" pitchFamily="18" charset="0"/>
              </a:rPr>
              <a:t>an important environmental signal that guides the allocation of </a:t>
            </a:r>
            <a:r>
              <a:rPr lang="en-US" sz="3200" dirty="0" smtClean="0">
                <a:solidFill>
                  <a:prstClr val="black"/>
                </a:solidFill>
                <a:cs typeface="Times New Roman" panose="02020603050405020304" pitchFamily="18" charset="0"/>
              </a:rPr>
              <a:t>attention resources</a:t>
            </a:r>
            <a:r>
              <a:rPr lang="en-US" sz="3200" baseline="30000" dirty="0">
                <a:solidFill>
                  <a:prstClr val="black"/>
                </a:solidFill>
                <a:cs typeface="Times New Roman" panose="02020603050405020304" pitchFamily="18" charset="0"/>
              </a:rPr>
              <a:t>4</a:t>
            </a:r>
            <a:r>
              <a:rPr lang="en-US" sz="3200" dirty="0" smtClean="0">
                <a:solidFill>
                  <a:prstClr val="black"/>
                </a:solidFill>
                <a:cs typeface="Times New Roman" panose="02020603050405020304" pitchFamily="18" charset="0"/>
              </a:rPr>
              <a:t>.</a:t>
            </a:r>
            <a:endParaRPr lang="en-CA" sz="3200" dirty="0">
              <a:solidFill>
                <a:prstClr val="black"/>
              </a:solidFill>
              <a:cs typeface="Times New Roman" panose="02020603050405020304" pitchFamily="18" charset="0"/>
            </a:endParaRPr>
          </a:p>
        </p:txBody>
      </p:sp>
      <p:pic>
        <p:nvPicPr>
          <p:cNvPr id="37" name="Picture 4" descr="Image result for mcgill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85985" y="2656067"/>
            <a:ext cx="6721961" cy="1585963"/>
          </a:xfrm>
          <a:prstGeom prst="rect">
            <a:avLst/>
          </a:prstGeom>
          <a:solidFill>
            <a:schemeClr val="bg1"/>
          </a:solidFill>
          <a:extLst/>
        </p:spPr>
      </p:pic>
      <p:pic>
        <p:nvPicPr>
          <p:cNvPr id="35" name="Picture 34"/>
          <p:cNvPicPr>
            <a:picLocks noChangeAspect="1"/>
          </p:cNvPicPr>
          <p:nvPr/>
        </p:nvPicPr>
        <p:blipFill>
          <a:blip r:embed="rId3"/>
          <a:stretch>
            <a:fillRect/>
          </a:stretch>
        </p:blipFill>
        <p:spPr>
          <a:xfrm>
            <a:off x="2326754" y="19906510"/>
            <a:ext cx="7305967" cy="3646490"/>
          </a:xfrm>
          <a:prstGeom prst="rect">
            <a:avLst/>
          </a:prstGeom>
        </p:spPr>
      </p:pic>
      <p:sp>
        <p:nvSpPr>
          <p:cNvPr id="36" name="TextBox 35">
            <a:extLst>
              <a:ext uri="{FF2B5EF4-FFF2-40B4-BE49-F238E27FC236}">
                <a16:creationId xmlns="" xmlns:a16="http://schemas.microsoft.com/office/drawing/2014/main" id="{961A27B2-7455-AB48-88D8-FF865F39A04E}"/>
              </a:ext>
            </a:extLst>
          </p:cNvPr>
          <p:cNvSpPr txBox="1"/>
          <p:nvPr/>
        </p:nvSpPr>
        <p:spPr>
          <a:xfrm>
            <a:off x="1217297" y="4064672"/>
            <a:ext cx="23625158" cy="727122"/>
          </a:xfrm>
          <a:prstGeom prst="rect">
            <a:avLst/>
          </a:prstGeom>
          <a:noFill/>
        </p:spPr>
        <p:txBody>
          <a:bodyPr wrap="square" rtlCol="0">
            <a:spAutoFit/>
          </a:bodyPr>
          <a:lstStyle/>
          <a:p>
            <a:pPr defTabSz="2987479"/>
            <a:r>
              <a:rPr lang="en-CA" sz="4125" i="1" dirty="0">
                <a:solidFill>
                  <a:prstClr val="black"/>
                </a:solidFill>
                <a:latin typeface="Calibri" panose="020F0502020204030204"/>
              </a:rPr>
              <a:t>Department of Neurology and Neurosurgery, McGill University</a:t>
            </a:r>
          </a:p>
        </p:txBody>
      </p:sp>
      <p:sp>
        <p:nvSpPr>
          <p:cNvPr id="38" name="TextBox 37">
            <a:extLst>
              <a:ext uri="{FF2B5EF4-FFF2-40B4-BE49-F238E27FC236}">
                <a16:creationId xmlns="" xmlns:a16="http://schemas.microsoft.com/office/drawing/2014/main" id="{C44C5EB2-921D-8745-9FF0-79886CA75E97}"/>
              </a:ext>
            </a:extLst>
          </p:cNvPr>
          <p:cNvSpPr txBox="1"/>
          <p:nvPr/>
        </p:nvSpPr>
        <p:spPr>
          <a:xfrm>
            <a:off x="12202463" y="9669528"/>
            <a:ext cx="14113783" cy="646331"/>
          </a:xfrm>
          <a:prstGeom prst="rect">
            <a:avLst/>
          </a:prstGeom>
          <a:solidFill>
            <a:schemeClr val="bg1"/>
          </a:solidFill>
        </p:spPr>
        <p:txBody>
          <a:bodyPr wrap="square" rtlCol="0">
            <a:spAutoFit/>
          </a:bodyPr>
          <a:lstStyle/>
          <a:p>
            <a:r>
              <a:rPr lang="en-US" sz="3600" b="1" dirty="0" smtClean="0"/>
              <a:t>Does Reward Differentially Capture Attention in Parkinson’s Disease?</a:t>
            </a:r>
            <a:endParaRPr lang="en-CA" sz="3600" dirty="0"/>
          </a:p>
        </p:txBody>
      </p:sp>
      <p:sp>
        <p:nvSpPr>
          <p:cNvPr id="11" name="TextBox 10"/>
          <p:cNvSpPr txBox="1"/>
          <p:nvPr/>
        </p:nvSpPr>
        <p:spPr>
          <a:xfrm>
            <a:off x="12202463" y="6329455"/>
            <a:ext cx="15171054" cy="646331"/>
          </a:xfrm>
          <a:prstGeom prst="rect">
            <a:avLst/>
          </a:prstGeom>
          <a:noFill/>
        </p:spPr>
        <p:txBody>
          <a:bodyPr wrap="square" rtlCol="0">
            <a:spAutoFit/>
          </a:bodyPr>
          <a:lstStyle/>
          <a:p>
            <a:r>
              <a:rPr lang="en-US" sz="3600" b="1" dirty="0" smtClean="0">
                <a:solidFill>
                  <a:prstClr val="black"/>
                </a:solidFill>
                <a:cs typeface="Times New Roman" panose="02020603050405020304" pitchFamily="18" charset="0"/>
              </a:rPr>
              <a:t>Does </a:t>
            </a:r>
            <a:r>
              <a:rPr lang="en-US" sz="3600" b="1" dirty="0">
                <a:solidFill>
                  <a:prstClr val="black"/>
                </a:solidFill>
                <a:cs typeface="Times New Roman" panose="02020603050405020304" pitchFamily="18" charset="0"/>
              </a:rPr>
              <a:t>D</a:t>
            </a:r>
            <a:r>
              <a:rPr lang="en-US" sz="3600" b="1" dirty="0" smtClean="0">
                <a:solidFill>
                  <a:prstClr val="black"/>
                </a:solidFill>
                <a:cs typeface="Times New Roman" panose="02020603050405020304" pitchFamily="18" charset="0"/>
              </a:rPr>
              <a:t>isease Status or Dopamine </a:t>
            </a:r>
            <a:r>
              <a:rPr lang="en-US" sz="3600" b="1" dirty="0">
                <a:solidFill>
                  <a:prstClr val="black"/>
                </a:solidFill>
                <a:cs typeface="Times New Roman" panose="02020603050405020304" pitchFamily="18" charset="0"/>
              </a:rPr>
              <a:t>M</a:t>
            </a:r>
            <a:r>
              <a:rPr lang="en-US" sz="3600" b="1" dirty="0" smtClean="0">
                <a:solidFill>
                  <a:prstClr val="black"/>
                </a:solidFill>
                <a:cs typeface="Times New Roman" panose="02020603050405020304" pitchFamily="18" charset="0"/>
              </a:rPr>
              <a:t>edication impact initial reward learning?</a:t>
            </a:r>
            <a:endParaRPr lang="en-CA" sz="3600" dirty="0"/>
          </a:p>
        </p:txBody>
      </p:sp>
      <p:pic>
        <p:nvPicPr>
          <p:cNvPr id="22" name="Picture 21"/>
          <p:cNvPicPr>
            <a:picLocks noChangeAspect="1"/>
          </p:cNvPicPr>
          <p:nvPr/>
        </p:nvPicPr>
        <p:blipFill>
          <a:blip r:embed="rId4"/>
          <a:stretch>
            <a:fillRect/>
          </a:stretch>
        </p:blipFill>
        <p:spPr>
          <a:xfrm>
            <a:off x="30921132" y="255063"/>
            <a:ext cx="8251668" cy="1801300"/>
          </a:xfrm>
          <a:prstGeom prst="rect">
            <a:avLst/>
          </a:prstGeom>
          <a:solidFill>
            <a:srgbClr val="FFFF00"/>
          </a:solidFill>
          <a:ln>
            <a:noFill/>
          </a:ln>
        </p:spPr>
      </p:pic>
      <p:sp>
        <p:nvSpPr>
          <p:cNvPr id="13" name="TextBox 12"/>
          <p:cNvSpPr txBox="1"/>
          <p:nvPr/>
        </p:nvSpPr>
        <p:spPr>
          <a:xfrm>
            <a:off x="21678170" y="20598856"/>
            <a:ext cx="3227799" cy="477054"/>
          </a:xfrm>
          <a:prstGeom prst="rect">
            <a:avLst/>
          </a:prstGeom>
          <a:noFill/>
        </p:spPr>
        <p:txBody>
          <a:bodyPr wrap="square" rtlCol="0">
            <a:spAutoFit/>
          </a:bodyPr>
          <a:lstStyle/>
          <a:p>
            <a:endParaRPr lang="en-CA" sz="2500" b="1" dirty="0"/>
          </a:p>
        </p:txBody>
      </p:sp>
      <p:pic>
        <p:nvPicPr>
          <p:cNvPr id="12" name="Picture 11"/>
          <p:cNvPicPr>
            <a:picLocks noChangeAspect="1"/>
          </p:cNvPicPr>
          <p:nvPr/>
        </p:nvPicPr>
        <p:blipFill>
          <a:blip r:embed="rId5"/>
          <a:stretch>
            <a:fillRect/>
          </a:stretch>
        </p:blipFill>
        <p:spPr>
          <a:xfrm>
            <a:off x="26320889" y="1015054"/>
            <a:ext cx="4515675" cy="2524894"/>
          </a:xfrm>
          <a:prstGeom prst="rect">
            <a:avLst/>
          </a:prstGeom>
        </p:spPr>
      </p:pic>
      <p:sp>
        <p:nvSpPr>
          <p:cNvPr id="49" name="TextBox 48"/>
          <p:cNvSpPr txBox="1"/>
          <p:nvPr/>
        </p:nvSpPr>
        <p:spPr>
          <a:xfrm>
            <a:off x="35415591" y="7424380"/>
            <a:ext cx="3596227" cy="3262432"/>
          </a:xfrm>
          <a:prstGeom prst="rect">
            <a:avLst/>
          </a:prstGeom>
          <a:noFill/>
        </p:spPr>
        <p:txBody>
          <a:bodyPr wrap="square" rtlCol="0">
            <a:spAutoFit/>
          </a:bodyPr>
          <a:lstStyle/>
          <a:p>
            <a:pPr marL="457200" indent="-457200">
              <a:spcAft>
                <a:spcPts val="1200"/>
              </a:spcAft>
              <a:buFont typeface="Arial" panose="020B0604020202020204" pitchFamily="34" charset="0"/>
              <a:buChar char="•"/>
            </a:pPr>
            <a:r>
              <a:rPr lang="en-CA" sz="2800" dirty="0" smtClean="0"/>
              <a:t>No difference in accuracy between Controls and Patients</a:t>
            </a:r>
          </a:p>
          <a:p>
            <a:pPr marL="457200" indent="-457200">
              <a:spcAft>
                <a:spcPts val="1200"/>
              </a:spcAft>
              <a:buFont typeface="Arial" panose="020B0604020202020204" pitchFamily="34" charset="0"/>
              <a:buChar char="•"/>
            </a:pPr>
            <a:r>
              <a:rPr lang="en-CA" sz="2800" dirty="0" smtClean="0"/>
              <a:t>Reward does not affect accuracy in any group</a:t>
            </a:r>
            <a:endParaRPr lang="en-CA" sz="2800" dirty="0" smtClean="0"/>
          </a:p>
        </p:txBody>
      </p:sp>
      <p:sp>
        <p:nvSpPr>
          <p:cNvPr id="3" name="Rectangle 2"/>
          <p:cNvSpPr/>
          <p:nvPr/>
        </p:nvSpPr>
        <p:spPr>
          <a:xfrm>
            <a:off x="398173" y="6270470"/>
            <a:ext cx="11070627" cy="8466589"/>
          </a:xfrm>
          <a:prstGeom prst="rect">
            <a:avLst/>
          </a:prstGeom>
          <a:noFill/>
          <a:ln w="76200">
            <a:solidFill>
              <a:schemeClr val="tx1"/>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CA"/>
          </a:p>
        </p:txBody>
      </p:sp>
      <p:pic>
        <p:nvPicPr>
          <p:cNvPr id="21" name="Picture 20"/>
          <p:cNvPicPr>
            <a:picLocks noChangeAspect="1"/>
          </p:cNvPicPr>
          <p:nvPr/>
        </p:nvPicPr>
        <p:blipFill>
          <a:blip r:embed="rId6"/>
          <a:stretch>
            <a:fillRect/>
          </a:stretch>
        </p:blipFill>
        <p:spPr>
          <a:xfrm>
            <a:off x="1217297" y="25999115"/>
            <a:ext cx="8812521" cy="5180003"/>
          </a:xfrm>
          <a:prstGeom prst="rect">
            <a:avLst/>
          </a:prstGeom>
        </p:spPr>
      </p:pic>
      <p:sp>
        <p:nvSpPr>
          <p:cNvPr id="56" name="Rectangle 55"/>
          <p:cNvSpPr/>
          <p:nvPr/>
        </p:nvSpPr>
        <p:spPr>
          <a:xfrm>
            <a:off x="405018" y="16075351"/>
            <a:ext cx="11122188" cy="15103767"/>
          </a:xfrm>
          <a:prstGeom prst="rect">
            <a:avLst/>
          </a:prstGeom>
          <a:noFill/>
          <a:ln w="76200">
            <a:solidFill>
              <a:schemeClr val="tx1"/>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CA"/>
          </a:p>
        </p:txBody>
      </p:sp>
      <p:sp>
        <p:nvSpPr>
          <p:cNvPr id="58" name="TextBox 57"/>
          <p:cNvSpPr txBox="1"/>
          <p:nvPr/>
        </p:nvSpPr>
        <p:spPr>
          <a:xfrm>
            <a:off x="12031579" y="5111901"/>
            <a:ext cx="15544800" cy="938719"/>
          </a:xfrm>
          <a:prstGeom prst="rect">
            <a:avLst/>
          </a:prstGeom>
          <a:solidFill>
            <a:srgbClr val="990033"/>
          </a:solidFill>
          <a:scene3d>
            <a:camera prst="orthographicFront"/>
            <a:lightRig rig="threePt" dir="t"/>
          </a:scene3d>
          <a:sp3d>
            <a:bevelT/>
          </a:sp3d>
        </p:spPr>
        <p:txBody>
          <a:bodyPr wrap="square" rtlCol="0">
            <a:spAutoFit/>
          </a:bodyPr>
          <a:lstStyle/>
          <a:p>
            <a:pPr algn="ctr" defTabSz="2987479"/>
            <a:r>
              <a:rPr lang="en-CA" sz="5500" b="1" dirty="0" smtClean="0">
                <a:solidFill>
                  <a:prstClr val="white"/>
                </a:solidFill>
                <a:latin typeface="Calibri" panose="020F0502020204030204"/>
              </a:rPr>
              <a:t>Results - Primary</a:t>
            </a:r>
            <a:endParaRPr lang="en-CA" sz="5500" b="1" dirty="0">
              <a:solidFill>
                <a:prstClr val="white"/>
              </a:solidFill>
              <a:latin typeface="Calibri" panose="020F0502020204030204"/>
            </a:endParaRPr>
          </a:p>
        </p:txBody>
      </p:sp>
      <p:sp>
        <p:nvSpPr>
          <p:cNvPr id="59" name="TextBox 58"/>
          <p:cNvSpPr txBox="1"/>
          <p:nvPr/>
        </p:nvSpPr>
        <p:spPr>
          <a:xfrm>
            <a:off x="27964804" y="5111901"/>
            <a:ext cx="11207996" cy="938719"/>
          </a:xfrm>
          <a:prstGeom prst="rect">
            <a:avLst/>
          </a:prstGeom>
          <a:solidFill>
            <a:srgbClr val="990033"/>
          </a:solidFill>
          <a:scene3d>
            <a:camera prst="orthographicFront"/>
            <a:lightRig rig="threePt" dir="t"/>
          </a:scene3d>
          <a:sp3d>
            <a:bevelT/>
          </a:sp3d>
        </p:spPr>
        <p:txBody>
          <a:bodyPr wrap="square" rtlCol="0">
            <a:spAutoFit/>
          </a:bodyPr>
          <a:lstStyle/>
          <a:p>
            <a:pPr algn="ctr" defTabSz="2987479"/>
            <a:r>
              <a:rPr lang="en-CA" sz="5500" b="1" smtClean="0">
                <a:solidFill>
                  <a:prstClr val="white"/>
                </a:solidFill>
                <a:latin typeface="Calibri" panose="020F0502020204030204"/>
              </a:rPr>
              <a:t>Results - Supplementary</a:t>
            </a:r>
            <a:endParaRPr lang="en-CA" sz="5500" b="1" dirty="0">
              <a:solidFill>
                <a:prstClr val="white"/>
              </a:solidFill>
              <a:latin typeface="Calibri" panose="020F0502020204030204"/>
            </a:endParaRPr>
          </a:p>
        </p:txBody>
      </p:sp>
      <p:sp>
        <p:nvSpPr>
          <p:cNvPr id="65" name="TextBox 64"/>
          <p:cNvSpPr txBox="1"/>
          <p:nvPr/>
        </p:nvSpPr>
        <p:spPr>
          <a:xfrm>
            <a:off x="12107498" y="6922716"/>
            <a:ext cx="15252312" cy="2554545"/>
          </a:xfrm>
          <a:prstGeom prst="rect">
            <a:avLst/>
          </a:prstGeom>
          <a:noFill/>
          <a:ln>
            <a:noFill/>
          </a:ln>
        </p:spPr>
        <p:txBody>
          <a:bodyPr wrap="square" rtlCol="0">
            <a:spAutoFit/>
          </a:bodyPr>
          <a:lstStyle/>
          <a:p>
            <a:pPr marL="457200" indent="-457200" defTabSz="2987479">
              <a:buFont typeface="Arial" panose="020B0604020202020204" pitchFamily="34" charset="0"/>
              <a:buChar char="•"/>
            </a:pPr>
            <a:r>
              <a:rPr lang="en-US" sz="3200" dirty="0" smtClean="0">
                <a:solidFill>
                  <a:prstClr val="black"/>
                </a:solidFill>
                <a:cs typeface="Times New Roman" panose="02020603050405020304" pitchFamily="18" charset="0"/>
              </a:rPr>
              <a:t>Parkinson’s disease patients perform less accurately than Controls (NONE) on the learning task</a:t>
            </a:r>
          </a:p>
          <a:p>
            <a:pPr marL="457200" indent="-457200" defTabSz="2987479">
              <a:buFont typeface="Arial" panose="020B0604020202020204" pitchFamily="34" charset="0"/>
              <a:buChar char="•"/>
            </a:pPr>
            <a:r>
              <a:rPr lang="en-US" sz="3200" dirty="0" smtClean="0">
                <a:solidFill>
                  <a:prstClr val="black"/>
                </a:solidFill>
                <a:cs typeface="Times New Roman" panose="02020603050405020304" pitchFamily="18" charset="0"/>
              </a:rPr>
              <a:t>There is a trend for High Reward increasing reaction time in Patients (p = 0.07) and decreasing reaction time in Controls ( p = 0.061).</a:t>
            </a:r>
          </a:p>
          <a:p>
            <a:pPr marL="457200" indent="-457200" defTabSz="2987479">
              <a:buFont typeface="Arial" panose="020B0604020202020204" pitchFamily="34" charset="0"/>
              <a:buChar char="•"/>
            </a:pPr>
            <a:r>
              <a:rPr lang="en-US" sz="3200" dirty="0" smtClean="0">
                <a:solidFill>
                  <a:prstClr val="black"/>
                </a:solidFill>
                <a:cs typeface="Times New Roman" panose="02020603050405020304" pitchFamily="18" charset="0"/>
              </a:rPr>
              <a:t>There was </a:t>
            </a:r>
            <a:r>
              <a:rPr lang="en-US" sz="3200" b="1" dirty="0" smtClean="0">
                <a:solidFill>
                  <a:prstClr val="black"/>
                </a:solidFill>
                <a:cs typeface="Times New Roman" panose="02020603050405020304" pitchFamily="18" charset="0"/>
              </a:rPr>
              <a:t>no effect of dopamine medication on learning</a:t>
            </a:r>
            <a:endParaRPr lang="en-US" sz="3200" dirty="0">
              <a:solidFill>
                <a:prstClr val="black"/>
              </a:solidFill>
              <a:cs typeface="Times New Roman" panose="02020603050405020304" pitchFamily="18" charset="0"/>
            </a:endParaRPr>
          </a:p>
        </p:txBody>
      </p:sp>
      <p:sp>
        <p:nvSpPr>
          <p:cNvPr id="67" name="Rectangle 66"/>
          <p:cNvSpPr/>
          <p:nvPr/>
        </p:nvSpPr>
        <p:spPr>
          <a:xfrm>
            <a:off x="12088865" y="6270471"/>
            <a:ext cx="15470073" cy="24908647"/>
          </a:xfrm>
          <a:prstGeom prst="rect">
            <a:avLst/>
          </a:prstGeom>
          <a:noFill/>
          <a:ln w="76200">
            <a:solidFill>
              <a:schemeClr val="tx1"/>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CA"/>
          </a:p>
        </p:txBody>
      </p:sp>
      <p:pic>
        <p:nvPicPr>
          <p:cNvPr id="64" name="Picture 63"/>
          <p:cNvPicPr>
            <a:picLocks noChangeAspect="1"/>
          </p:cNvPicPr>
          <p:nvPr/>
        </p:nvPicPr>
        <p:blipFill>
          <a:blip r:embed="rId7"/>
          <a:stretch>
            <a:fillRect/>
          </a:stretch>
        </p:blipFill>
        <p:spPr>
          <a:xfrm>
            <a:off x="28273830" y="6621842"/>
            <a:ext cx="7018885" cy="4973787"/>
          </a:xfrm>
          <a:prstGeom prst="rect">
            <a:avLst/>
          </a:prstGeom>
          <a:ln>
            <a:noFill/>
          </a:ln>
        </p:spPr>
      </p:pic>
      <p:pic>
        <p:nvPicPr>
          <p:cNvPr id="70" name="Picture 69"/>
          <p:cNvPicPr>
            <a:picLocks noChangeAspect="1"/>
          </p:cNvPicPr>
          <p:nvPr/>
        </p:nvPicPr>
        <p:blipFill>
          <a:blip r:embed="rId8"/>
          <a:stretch>
            <a:fillRect/>
          </a:stretch>
        </p:blipFill>
        <p:spPr>
          <a:xfrm>
            <a:off x="12799858" y="10326336"/>
            <a:ext cx="13867591" cy="7818012"/>
          </a:xfrm>
          <a:prstGeom prst="rect">
            <a:avLst/>
          </a:prstGeom>
          <a:ln>
            <a:noFill/>
          </a:ln>
        </p:spPr>
      </p:pic>
      <p:sp>
        <p:nvSpPr>
          <p:cNvPr id="73" name="TextBox 72"/>
          <p:cNvSpPr txBox="1"/>
          <p:nvPr/>
        </p:nvSpPr>
        <p:spPr>
          <a:xfrm>
            <a:off x="12220532" y="18155885"/>
            <a:ext cx="15034032" cy="2554545"/>
          </a:xfrm>
          <a:prstGeom prst="rect">
            <a:avLst/>
          </a:prstGeom>
          <a:noFill/>
          <a:ln>
            <a:noFill/>
          </a:ln>
        </p:spPr>
        <p:txBody>
          <a:bodyPr wrap="square" rtlCol="0">
            <a:spAutoFit/>
          </a:bodyPr>
          <a:lstStyle/>
          <a:p>
            <a:pPr marL="457200" indent="-457200" defTabSz="2987479">
              <a:buFont typeface="Arial" panose="020B0604020202020204" pitchFamily="34" charset="0"/>
              <a:buChar char="•"/>
            </a:pPr>
            <a:r>
              <a:rPr lang="en-US" sz="3200" dirty="0" smtClean="0">
                <a:solidFill>
                  <a:prstClr val="black"/>
                </a:solidFill>
                <a:cs typeface="Times New Roman" panose="02020603050405020304" pitchFamily="18" charset="0"/>
              </a:rPr>
              <a:t>Low Reward causes reaction time slowing in Patients compared to other conditions.</a:t>
            </a:r>
          </a:p>
          <a:p>
            <a:pPr marL="457200" indent="-457200" defTabSz="2987479">
              <a:buFont typeface="Arial" panose="020B0604020202020204" pitchFamily="34" charset="0"/>
              <a:buChar char="•"/>
            </a:pPr>
            <a:r>
              <a:rPr lang="en-US" sz="3200" dirty="0" smtClean="0">
                <a:solidFill>
                  <a:prstClr val="black"/>
                </a:solidFill>
                <a:cs typeface="Times New Roman" panose="02020603050405020304" pitchFamily="18" charset="0"/>
              </a:rPr>
              <a:t>High Reward causes reaction time slowing in Controls compared to the neutral condition</a:t>
            </a:r>
          </a:p>
          <a:p>
            <a:pPr marL="457200" indent="-457200" defTabSz="2987479">
              <a:buFont typeface="Arial" panose="020B0604020202020204" pitchFamily="34" charset="0"/>
              <a:buChar char="•"/>
            </a:pPr>
            <a:r>
              <a:rPr lang="en-US" sz="3200" dirty="0" smtClean="0">
                <a:solidFill>
                  <a:prstClr val="black"/>
                </a:solidFill>
                <a:cs typeface="Times New Roman" panose="02020603050405020304" pitchFamily="18" charset="0"/>
              </a:rPr>
              <a:t>Dopamine medication increased reaction time </a:t>
            </a:r>
            <a:r>
              <a:rPr lang="en-US" sz="3200" b="1" u="sng" dirty="0" smtClean="0">
                <a:solidFill>
                  <a:prstClr val="black"/>
                </a:solidFill>
                <a:cs typeface="Times New Roman" panose="02020603050405020304" pitchFamily="18" charset="0"/>
              </a:rPr>
              <a:t>but had no effect on attention capture</a:t>
            </a:r>
            <a:endParaRPr lang="en-US" sz="3200" u="sng" dirty="0" smtClean="0">
              <a:solidFill>
                <a:prstClr val="black"/>
              </a:solidFill>
              <a:cs typeface="Times New Roman" panose="02020603050405020304" pitchFamily="18" charset="0"/>
            </a:endParaRPr>
          </a:p>
          <a:p>
            <a:pPr marL="457200" indent="-457200" defTabSz="2987479">
              <a:buFont typeface="Arial" panose="020B0604020202020204" pitchFamily="34" charset="0"/>
              <a:buChar char="•"/>
            </a:pPr>
            <a:endParaRPr lang="en-US" sz="3200" dirty="0" smtClean="0">
              <a:solidFill>
                <a:prstClr val="black"/>
              </a:solidFill>
              <a:cs typeface="Times New Roman" panose="02020603050405020304" pitchFamily="18" charset="0"/>
            </a:endParaRPr>
          </a:p>
        </p:txBody>
      </p:sp>
      <p:sp>
        <p:nvSpPr>
          <p:cNvPr id="75" name="TextBox 74">
            <a:extLst>
              <a:ext uri="{FF2B5EF4-FFF2-40B4-BE49-F238E27FC236}">
                <a16:creationId xmlns="" xmlns:a16="http://schemas.microsoft.com/office/drawing/2014/main" id="{C44C5EB2-921D-8745-9FF0-79886CA75E97}"/>
              </a:ext>
            </a:extLst>
          </p:cNvPr>
          <p:cNvSpPr txBox="1"/>
          <p:nvPr/>
        </p:nvSpPr>
        <p:spPr>
          <a:xfrm>
            <a:off x="12297271" y="20418042"/>
            <a:ext cx="14113783" cy="646331"/>
          </a:xfrm>
          <a:prstGeom prst="rect">
            <a:avLst/>
          </a:prstGeom>
          <a:solidFill>
            <a:schemeClr val="bg1"/>
          </a:solidFill>
        </p:spPr>
        <p:txBody>
          <a:bodyPr wrap="square" rtlCol="0">
            <a:spAutoFit/>
          </a:bodyPr>
          <a:lstStyle/>
          <a:p>
            <a:r>
              <a:rPr lang="en-US" sz="3600" b="1" dirty="0" smtClean="0"/>
              <a:t>Does Disease Status or Dopamine Medication Affect Distractibility?</a:t>
            </a:r>
            <a:endParaRPr lang="en-CA" sz="3600" dirty="0"/>
          </a:p>
        </p:txBody>
      </p:sp>
      <p:pic>
        <p:nvPicPr>
          <p:cNvPr id="2" name="Picture 1"/>
          <p:cNvPicPr>
            <a:picLocks noChangeAspect="1"/>
          </p:cNvPicPr>
          <p:nvPr/>
        </p:nvPicPr>
        <p:blipFill>
          <a:blip r:embed="rId9"/>
          <a:stretch>
            <a:fillRect/>
          </a:stretch>
        </p:blipFill>
        <p:spPr>
          <a:xfrm>
            <a:off x="12799858" y="21183631"/>
            <a:ext cx="13611195" cy="7815839"/>
          </a:xfrm>
          <a:prstGeom prst="rect">
            <a:avLst/>
          </a:prstGeom>
          <a:ln>
            <a:noFill/>
          </a:ln>
        </p:spPr>
      </p:pic>
      <p:sp>
        <p:nvSpPr>
          <p:cNvPr id="42" name="TextBox 41"/>
          <p:cNvSpPr txBox="1"/>
          <p:nvPr/>
        </p:nvSpPr>
        <p:spPr>
          <a:xfrm>
            <a:off x="12339485" y="29001600"/>
            <a:ext cx="15034032" cy="1569660"/>
          </a:xfrm>
          <a:prstGeom prst="rect">
            <a:avLst/>
          </a:prstGeom>
          <a:noFill/>
          <a:ln>
            <a:noFill/>
          </a:ln>
        </p:spPr>
        <p:txBody>
          <a:bodyPr wrap="square" rtlCol="0">
            <a:spAutoFit/>
          </a:bodyPr>
          <a:lstStyle/>
          <a:p>
            <a:pPr marL="457200" indent="-457200" defTabSz="2987479">
              <a:buFont typeface="Arial" panose="020B0604020202020204" pitchFamily="34" charset="0"/>
              <a:buChar char="•"/>
            </a:pPr>
            <a:r>
              <a:rPr lang="en-US" sz="3200" dirty="0" smtClean="0">
                <a:solidFill>
                  <a:prstClr val="black"/>
                </a:solidFill>
                <a:cs typeface="Times New Roman" panose="02020603050405020304" pitchFamily="18" charset="0"/>
              </a:rPr>
              <a:t>Collapsing across reward levels reveals that overall </a:t>
            </a:r>
            <a:r>
              <a:rPr lang="en-US" sz="3200" b="1" u="sng" dirty="0" smtClean="0">
                <a:solidFill>
                  <a:prstClr val="black"/>
                </a:solidFill>
                <a:cs typeface="Times New Roman" panose="02020603050405020304" pitchFamily="18" charset="0"/>
              </a:rPr>
              <a:t>patients are not more distracted by controls</a:t>
            </a:r>
            <a:endParaRPr lang="en-US" sz="3200" dirty="0" smtClean="0">
              <a:solidFill>
                <a:prstClr val="black"/>
              </a:solidFill>
              <a:cs typeface="Times New Roman" panose="02020603050405020304" pitchFamily="18" charset="0"/>
            </a:endParaRPr>
          </a:p>
          <a:p>
            <a:pPr marL="457200" indent="-457200" defTabSz="2987479">
              <a:buFont typeface="Arial" panose="020B0604020202020204" pitchFamily="34" charset="0"/>
              <a:buChar char="•"/>
            </a:pPr>
            <a:r>
              <a:rPr lang="en-US" sz="3200" dirty="0" smtClean="0">
                <a:solidFill>
                  <a:prstClr val="black"/>
                </a:solidFill>
                <a:cs typeface="Times New Roman" panose="02020603050405020304" pitchFamily="18" charset="0"/>
              </a:rPr>
              <a:t>Additionally, </a:t>
            </a:r>
            <a:r>
              <a:rPr lang="en-US" sz="3200" b="1" u="sng" dirty="0" smtClean="0">
                <a:solidFill>
                  <a:prstClr val="black"/>
                </a:solidFill>
                <a:cs typeface="Times New Roman" panose="02020603050405020304" pitchFamily="18" charset="0"/>
              </a:rPr>
              <a:t>dopamine medication state does not affect distractibility</a:t>
            </a:r>
            <a:endParaRPr lang="en-US" sz="3200" dirty="0" smtClean="0">
              <a:solidFill>
                <a:prstClr val="black"/>
              </a:solidFill>
              <a:cs typeface="Times New Roman" panose="02020603050405020304" pitchFamily="18" charset="0"/>
            </a:endParaRPr>
          </a:p>
        </p:txBody>
      </p:sp>
      <p:sp>
        <p:nvSpPr>
          <p:cNvPr id="43" name="Rectangle 42"/>
          <p:cNvSpPr/>
          <p:nvPr/>
        </p:nvSpPr>
        <p:spPr>
          <a:xfrm>
            <a:off x="28064067" y="6329455"/>
            <a:ext cx="11070627" cy="10862420"/>
          </a:xfrm>
          <a:prstGeom prst="rect">
            <a:avLst/>
          </a:prstGeom>
          <a:noFill/>
          <a:ln w="76200">
            <a:solidFill>
              <a:schemeClr val="tx1"/>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CA"/>
          </a:p>
        </p:txBody>
      </p:sp>
      <p:pic>
        <p:nvPicPr>
          <p:cNvPr id="7" name="Picture 6"/>
          <p:cNvPicPr>
            <a:picLocks noChangeAspect="1"/>
          </p:cNvPicPr>
          <p:nvPr/>
        </p:nvPicPr>
        <p:blipFill>
          <a:blip r:embed="rId10"/>
          <a:stretch>
            <a:fillRect/>
          </a:stretch>
        </p:blipFill>
        <p:spPr>
          <a:xfrm>
            <a:off x="28252263" y="11809342"/>
            <a:ext cx="7409120" cy="5138738"/>
          </a:xfrm>
          <a:prstGeom prst="rect">
            <a:avLst/>
          </a:prstGeom>
          <a:ln>
            <a:noFill/>
          </a:ln>
        </p:spPr>
      </p:pic>
      <p:sp>
        <p:nvSpPr>
          <p:cNvPr id="45" name="TextBox 44"/>
          <p:cNvSpPr txBox="1"/>
          <p:nvPr/>
        </p:nvSpPr>
        <p:spPr>
          <a:xfrm>
            <a:off x="27964804" y="17392025"/>
            <a:ext cx="11207996" cy="938719"/>
          </a:xfrm>
          <a:prstGeom prst="rect">
            <a:avLst/>
          </a:prstGeom>
          <a:solidFill>
            <a:srgbClr val="990033"/>
          </a:solidFill>
          <a:scene3d>
            <a:camera prst="orthographicFront"/>
            <a:lightRig rig="threePt" dir="t"/>
          </a:scene3d>
          <a:sp3d>
            <a:bevelT/>
          </a:sp3d>
        </p:spPr>
        <p:txBody>
          <a:bodyPr wrap="square" rtlCol="0">
            <a:spAutoFit/>
          </a:bodyPr>
          <a:lstStyle/>
          <a:p>
            <a:pPr algn="ctr" defTabSz="2987479"/>
            <a:r>
              <a:rPr lang="en-CA" sz="5500" b="1" dirty="0" smtClean="0">
                <a:solidFill>
                  <a:prstClr val="white"/>
                </a:solidFill>
                <a:latin typeface="Calibri" panose="020F0502020204030204"/>
              </a:rPr>
              <a:t>Summary and </a:t>
            </a:r>
            <a:r>
              <a:rPr lang="en-CA" sz="5500" b="1" dirty="0" err="1" smtClean="0">
                <a:solidFill>
                  <a:prstClr val="white"/>
                </a:solidFill>
                <a:latin typeface="Calibri" panose="020F0502020204030204"/>
              </a:rPr>
              <a:t>Dicussion</a:t>
            </a:r>
            <a:endParaRPr lang="en-CA" sz="5500" b="1" dirty="0">
              <a:solidFill>
                <a:prstClr val="white"/>
              </a:solidFill>
              <a:latin typeface="Calibri" panose="020F0502020204030204"/>
            </a:endParaRPr>
          </a:p>
        </p:txBody>
      </p:sp>
      <p:sp>
        <p:nvSpPr>
          <p:cNvPr id="47" name="TextBox 46"/>
          <p:cNvSpPr txBox="1"/>
          <p:nvPr/>
        </p:nvSpPr>
        <p:spPr>
          <a:xfrm>
            <a:off x="28252263" y="18724794"/>
            <a:ext cx="10753766" cy="10141238"/>
          </a:xfrm>
          <a:prstGeom prst="rect">
            <a:avLst/>
          </a:prstGeom>
          <a:noFill/>
          <a:ln>
            <a:noFill/>
          </a:ln>
        </p:spPr>
        <p:txBody>
          <a:bodyPr wrap="square" rtlCol="0">
            <a:spAutoFit/>
          </a:bodyPr>
          <a:lstStyle/>
          <a:p>
            <a:pPr defTabSz="2987479">
              <a:spcAft>
                <a:spcPts val="943"/>
              </a:spcAft>
            </a:pPr>
            <a:r>
              <a:rPr lang="en-CA" sz="3200" b="1" dirty="0" smtClean="0">
                <a:solidFill>
                  <a:prstClr val="black"/>
                </a:solidFill>
                <a:cs typeface="Times New Roman" panose="02020603050405020304" pitchFamily="18" charset="0"/>
              </a:rPr>
              <a:t>Parkinson’s Disease influences how reward captures attention</a:t>
            </a:r>
            <a:endParaRPr lang="en-CA" sz="3200" dirty="0" smtClean="0">
              <a:solidFill>
                <a:prstClr val="black"/>
              </a:solidFill>
              <a:cs typeface="Times New Roman" panose="02020603050405020304" pitchFamily="18" charset="0"/>
            </a:endParaRPr>
          </a:p>
          <a:p>
            <a:pPr marL="457200" indent="-457200" defTabSz="2987479">
              <a:spcAft>
                <a:spcPts val="943"/>
              </a:spcAft>
              <a:buFont typeface="Wingdings" panose="05000000000000000000" pitchFamily="2" charset="2"/>
              <a:buChar char="Ø"/>
            </a:pPr>
            <a:r>
              <a:rPr lang="en-CA" sz="3200" dirty="0" smtClean="0">
                <a:solidFill>
                  <a:prstClr val="black"/>
                </a:solidFill>
                <a:cs typeface="Times New Roman" panose="02020603050405020304" pitchFamily="18" charset="0"/>
              </a:rPr>
              <a:t>We found that Patients were only distracted by lower levels of reward while Controls were only distracted by higher levels of reward</a:t>
            </a:r>
          </a:p>
          <a:p>
            <a:pPr marL="457200" indent="-457200" defTabSz="2987479">
              <a:spcAft>
                <a:spcPts val="943"/>
              </a:spcAft>
              <a:buFont typeface="Wingdings" panose="05000000000000000000" pitchFamily="2" charset="2"/>
              <a:buChar char="Ø"/>
            </a:pPr>
            <a:r>
              <a:rPr lang="en-CA" sz="3200" dirty="0" smtClean="0">
                <a:solidFill>
                  <a:prstClr val="black"/>
                </a:solidFill>
                <a:cs typeface="Times New Roman" panose="02020603050405020304" pitchFamily="18" charset="0"/>
              </a:rPr>
              <a:t>This seemingly paradoxical result might be explained by Parkinsonian biases in reward learning: patients in a dopamine depleted state are more influences by losses than gains. Patients may have interpreted the “Low Reward” as a loss in the context of the experiment.</a:t>
            </a:r>
          </a:p>
          <a:p>
            <a:pPr defTabSz="2987479">
              <a:spcAft>
                <a:spcPts val="943"/>
              </a:spcAft>
            </a:pPr>
            <a:r>
              <a:rPr lang="en-CA" sz="3200" b="1" dirty="0" smtClean="0">
                <a:solidFill>
                  <a:prstClr val="black"/>
                </a:solidFill>
                <a:cs typeface="Times New Roman" panose="02020603050405020304" pitchFamily="18" charset="0"/>
              </a:rPr>
              <a:t>Dopamine medication does not affect reward-driven attention-capture nor overall distractibility</a:t>
            </a:r>
            <a:endParaRPr lang="en-CA" sz="3200" dirty="0" smtClean="0">
              <a:solidFill>
                <a:prstClr val="black"/>
              </a:solidFill>
              <a:cs typeface="Times New Roman" panose="02020603050405020304" pitchFamily="18" charset="0"/>
            </a:endParaRPr>
          </a:p>
          <a:p>
            <a:pPr marL="457200" indent="-457200" defTabSz="2987479">
              <a:spcAft>
                <a:spcPts val="943"/>
              </a:spcAft>
              <a:buFont typeface="Wingdings" panose="05000000000000000000" pitchFamily="2" charset="2"/>
              <a:buChar char="Ø"/>
            </a:pPr>
            <a:r>
              <a:rPr lang="en-CA" sz="3200" dirty="0" smtClean="0">
                <a:solidFill>
                  <a:prstClr val="black"/>
                </a:solidFill>
                <a:cs typeface="Times New Roman" panose="02020603050405020304" pitchFamily="18" charset="0"/>
              </a:rPr>
              <a:t>We found that Levodopa slowed reaction times but did not interact with reward or the presence of a distractor</a:t>
            </a:r>
          </a:p>
          <a:p>
            <a:pPr marL="457200" indent="-457200" defTabSz="2987479">
              <a:spcAft>
                <a:spcPts val="943"/>
              </a:spcAft>
              <a:buFont typeface="Wingdings" panose="05000000000000000000" pitchFamily="2" charset="2"/>
              <a:buChar char="Ø"/>
            </a:pPr>
            <a:r>
              <a:rPr lang="en-CA" sz="3200" dirty="0" smtClean="0">
                <a:solidFill>
                  <a:prstClr val="black"/>
                </a:solidFill>
                <a:cs typeface="Times New Roman" panose="02020603050405020304" pitchFamily="18" charset="0"/>
              </a:rPr>
              <a:t>This finding might indicate that reward-related attention mechanisms in Parkinson’s might rely more on dopamine connections in the </a:t>
            </a:r>
            <a:r>
              <a:rPr lang="en-CA" sz="3200" dirty="0" err="1" smtClean="0">
                <a:solidFill>
                  <a:prstClr val="black"/>
                </a:solidFill>
                <a:cs typeface="Times New Roman" panose="02020603050405020304" pitchFamily="18" charset="0"/>
              </a:rPr>
              <a:t>mesocortical</a:t>
            </a:r>
            <a:r>
              <a:rPr lang="en-CA" sz="3200" dirty="0" smtClean="0">
                <a:solidFill>
                  <a:prstClr val="black"/>
                </a:solidFill>
                <a:cs typeface="Times New Roman" panose="02020603050405020304" pitchFamily="18" charset="0"/>
              </a:rPr>
              <a:t> pathway than the nigrostriatal pathway which is thought to be the target of dopamine medications</a:t>
            </a:r>
            <a:endParaRPr lang="en-CA" sz="3200" b="1" dirty="0">
              <a:solidFill>
                <a:prstClr val="black"/>
              </a:solidFill>
              <a:cs typeface="Times New Roman" panose="02020603050405020304" pitchFamily="18" charset="0"/>
            </a:endParaRPr>
          </a:p>
          <a:p>
            <a:pPr defTabSz="2987479">
              <a:spcAft>
                <a:spcPts val="943"/>
              </a:spcAft>
            </a:pPr>
            <a:r>
              <a:rPr lang="en-CA" sz="3200" b="1" dirty="0" smtClean="0">
                <a:solidFill>
                  <a:prstClr val="black"/>
                </a:solidFill>
                <a:cs typeface="Times New Roman" panose="02020603050405020304" pitchFamily="18" charset="0"/>
              </a:rPr>
              <a:t>References:</a:t>
            </a:r>
            <a:endParaRPr lang="en-CA" sz="3200" b="1" dirty="0">
              <a:solidFill>
                <a:prstClr val="black"/>
              </a:solidFill>
              <a:cs typeface="Times New Roman" panose="02020603050405020304" pitchFamily="18" charset="0"/>
            </a:endParaRPr>
          </a:p>
        </p:txBody>
      </p:sp>
      <p:sp>
        <p:nvSpPr>
          <p:cNvPr id="48" name="Rectangle 47"/>
          <p:cNvSpPr/>
          <p:nvPr/>
        </p:nvSpPr>
        <p:spPr>
          <a:xfrm>
            <a:off x="28033488" y="18618765"/>
            <a:ext cx="11070627" cy="12560353"/>
          </a:xfrm>
          <a:prstGeom prst="rect">
            <a:avLst/>
          </a:prstGeom>
          <a:noFill/>
          <a:ln w="76200">
            <a:solidFill>
              <a:schemeClr val="tx1"/>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CA"/>
          </a:p>
        </p:txBody>
      </p:sp>
      <p:sp>
        <p:nvSpPr>
          <p:cNvPr id="54" name="TextBox 53"/>
          <p:cNvSpPr txBox="1"/>
          <p:nvPr/>
        </p:nvSpPr>
        <p:spPr>
          <a:xfrm>
            <a:off x="28064067" y="28401012"/>
            <a:ext cx="10921656" cy="2585323"/>
          </a:xfrm>
          <a:prstGeom prst="rect">
            <a:avLst/>
          </a:prstGeom>
          <a:noFill/>
          <a:ln>
            <a:noFill/>
          </a:ln>
        </p:spPr>
        <p:txBody>
          <a:bodyPr wrap="square" rtlCol="0">
            <a:spAutoFit/>
          </a:bodyPr>
          <a:lstStyle/>
          <a:p>
            <a:pPr defTabSz="2987479"/>
            <a:endParaRPr lang="en-CA" sz="1800" dirty="0">
              <a:solidFill>
                <a:prstClr val="black"/>
              </a:solidFill>
              <a:cs typeface="Times New Roman" panose="02020603050405020304" pitchFamily="18" charset="0"/>
            </a:endParaRPr>
          </a:p>
          <a:p>
            <a:pPr marL="359309" indent="-359309" defTabSz="2987479">
              <a:buFont typeface="+mj-lt"/>
              <a:buAutoNum type="arabicPeriod"/>
            </a:pPr>
            <a:r>
              <a:rPr lang="en-US" sz="1800" dirty="0" err="1"/>
              <a:t>Kalia</a:t>
            </a:r>
            <a:r>
              <a:rPr lang="en-US" sz="1800" dirty="0"/>
              <a:t>, L. V., &amp; Lang, A. E. (2015). Parkinson’s disease. </a:t>
            </a:r>
            <a:r>
              <a:rPr lang="en-US" sz="1800" i="1" dirty="0"/>
              <a:t>The Lancet</a:t>
            </a:r>
            <a:r>
              <a:rPr lang="en-US" sz="1800" dirty="0"/>
              <a:t>, </a:t>
            </a:r>
            <a:r>
              <a:rPr lang="en-US" sz="1800" i="1" dirty="0"/>
              <a:t>386</a:t>
            </a:r>
            <a:r>
              <a:rPr lang="en-US" sz="1800" dirty="0"/>
              <a:t>(9996), 896–912. https://doi.org/10.1016/S0140-6736(14)61393-3</a:t>
            </a:r>
            <a:endParaRPr lang="en-CA" sz="1800" dirty="0"/>
          </a:p>
          <a:p>
            <a:pPr marL="359309" indent="-359309" defTabSz="2987479">
              <a:buFont typeface="+mj-lt"/>
              <a:buAutoNum type="arabicPeriod"/>
            </a:pPr>
            <a:r>
              <a:rPr lang="en-US" sz="1800" dirty="0"/>
              <a:t>Fallon, S. J., </a:t>
            </a:r>
            <a:r>
              <a:rPr lang="en-US" sz="1800" dirty="0" err="1"/>
              <a:t>Bor</a:t>
            </a:r>
            <a:r>
              <a:rPr lang="en-US" sz="1800" dirty="0"/>
              <a:t>, D., Hampshire, A., Barker, R. A., &amp; Owen, A. M. (2017). Spatial structure </a:t>
            </a:r>
            <a:r>
              <a:rPr lang="en-US" sz="1800" dirty="0" err="1"/>
              <a:t>normalises</a:t>
            </a:r>
            <a:r>
              <a:rPr lang="en-US" sz="1800" dirty="0"/>
              <a:t> working memory performance in Parkinson’s disease. </a:t>
            </a:r>
            <a:r>
              <a:rPr lang="en-US" sz="1800" i="1" dirty="0"/>
              <a:t>Cortex</a:t>
            </a:r>
            <a:r>
              <a:rPr lang="en-US" sz="1800" dirty="0"/>
              <a:t>, </a:t>
            </a:r>
            <a:r>
              <a:rPr lang="en-US" sz="1800" i="1" dirty="0"/>
              <a:t>96</a:t>
            </a:r>
            <a:r>
              <a:rPr lang="en-US" sz="1800" dirty="0"/>
              <a:t>, 73–82. https://doi.org/10.1016/j.cortex.2017.08.023</a:t>
            </a:r>
            <a:endParaRPr lang="en-CA" sz="1800" dirty="0"/>
          </a:p>
          <a:p>
            <a:pPr marL="359309" indent="-359309" defTabSz="2987479">
              <a:buFont typeface="+mj-lt"/>
              <a:buAutoNum type="arabicPeriod"/>
            </a:pPr>
            <a:r>
              <a:rPr lang="en-US" sz="1800" dirty="0"/>
              <a:t>Frank, M. J., </a:t>
            </a:r>
            <a:r>
              <a:rPr lang="en-US" sz="1800" dirty="0" err="1"/>
              <a:t>Seeberger</a:t>
            </a:r>
            <a:r>
              <a:rPr lang="en-US" sz="1800" dirty="0"/>
              <a:t>, L. C., &amp; O’Reilly, R. C. (2004). By Carrot or by Stick: Cognitive Reinforcement Learning in Parkinsonism. </a:t>
            </a:r>
            <a:r>
              <a:rPr lang="en-US" sz="1800" i="1" dirty="0"/>
              <a:t>Science</a:t>
            </a:r>
            <a:r>
              <a:rPr lang="en-US" sz="1800" dirty="0"/>
              <a:t>, </a:t>
            </a:r>
            <a:r>
              <a:rPr lang="en-US" sz="1800" i="1" dirty="0"/>
              <a:t>306</a:t>
            </a:r>
            <a:r>
              <a:rPr lang="en-US" sz="1800" dirty="0"/>
              <a:t>(5703), 1940–1943. https://doi.org/10.1126/science.1102941</a:t>
            </a:r>
            <a:endParaRPr lang="en-CA" sz="1800" dirty="0"/>
          </a:p>
          <a:p>
            <a:pPr marL="359309" indent="-359309" defTabSz="2987479">
              <a:buFont typeface="+mj-lt"/>
              <a:buAutoNum type="arabicPeriod"/>
            </a:pPr>
            <a:r>
              <a:rPr lang="en-US" sz="1800" dirty="0"/>
              <a:t>Anderson, B. A., Laurent, P. A., &amp; Yantis, S. (2011). Value-driven attentional capture. </a:t>
            </a:r>
            <a:r>
              <a:rPr lang="en-US" sz="1800" i="1" dirty="0"/>
              <a:t>Proceedings of the National Academy of Sciences</a:t>
            </a:r>
            <a:r>
              <a:rPr lang="en-US" sz="1800" dirty="0"/>
              <a:t>, </a:t>
            </a:r>
            <a:r>
              <a:rPr lang="en-US" sz="1800" i="1" dirty="0"/>
              <a:t>108</a:t>
            </a:r>
            <a:r>
              <a:rPr lang="en-US" sz="1800" dirty="0"/>
              <a:t>(25), 10367–10371. https://</a:t>
            </a:r>
            <a:r>
              <a:rPr lang="en-US" sz="1800" dirty="0" smtClean="0"/>
              <a:t>doi.org/10.1073/pnas.1104047108</a:t>
            </a:r>
            <a:endParaRPr lang="en-CA" sz="1800" dirty="0">
              <a:solidFill>
                <a:prstClr val="black"/>
              </a:solidFill>
              <a:cs typeface="Times New Roman" panose="02020603050405020304" pitchFamily="18" charset="0"/>
            </a:endParaRPr>
          </a:p>
        </p:txBody>
      </p:sp>
      <p:sp>
        <p:nvSpPr>
          <p:cNvPr id="57" name="TextBox 56"/>
          <p:cNvSpPr txBox="1"/>
          <p:nvPr/>
        </p:nvSpPr>
        <p:spPr>
          <a:xfrm>
            <a:off x="35477009" y="12003244"/>
            <a:ext cx="3596227" cy="4555093"/>
          </a:xfrm>
          <a:prstGeom prst="rect">
            <a:avLst/>
          </a:prstGeom>
          <a:noFill/>
        </p:spPr>
        <p:txBody>
          <a:bodyPr wrap="square" rtlCol="0">
            <a:spAutoFit/>
          </a:bodyPr>
          <a:lstStyle/>
          <a:p>
            <a:pPr marL="457200" indent="-457200">
              <a:spcAft>
                <a:spcPts val="1200"/>
              </a:spcAft>
              <a:buFont typeface="Arial" panose="020B0604020202020204" pitchFamily="34" charset="0"/>
              <a:buChar char="•"/>
            </a:pPr>
            <a:r>
              <a:rPr lang="en-CA" sz="2800" dirty="0" smtClean="0"/>
              <a:t>No Speed-Accuracy Trade-Off identified (subjects perform worse on trials they answer more slowly</a:t>
            </a:r>
          </a:p>
          <a:p>
            <a:pPr marL="457200" indent="-457200">
              <a:spcAft>
                <a:spcPts val="1200"/>
              </a:spcAft>
              <a:buFont typeface="Arial" panose="020B0604020202020204" pitchFamily="34" charset="0"/>
              <a:buChar char="•"/>
            </a:pPr>
            <a:r>
              <a:rPr lang="en-CA" sz="2800" dirty="0" smtClean="0"/>
              <a:t>Reward does not affect  the relationship between speed and accuracy</a:t>
            </a:r>
            <a:endParaRPr lang="en-CA" sz="2800" dirty="0" smtClean="0"/>
          </a:p>
        </p:txBody>
      </p:sp>
    </p:spTree>
    <p:extLst>
      <p:ext uri="{BB962C8B-B14F-4D97-AF65-F5344CB8AC3E}">
        <p14:creationId xmlns:p14="http://schemas.microsoft.com/office/powerpoint/2010/main" val="41293097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17297" y="636826"/>
            <a:ext cx="25640996" cy="2554545"/>
          </a:xfrm>
          <a:prstGeom prst="rect">
            <a:avLst/>
          </a:prstGeom>
          <a:noFill/>
        </p:spPr>
        <p:txBody>
          <a:bodyPr wrap="square" rtlCol="0">
            <a:spAutoFit/>
          </a:bodyPr>
          <a:lstStyle/>
          <a:p>
            <a:pPr defTabSz="2987479"/>
            <a:r>
              <a:rPr lang="en-US" sz="8000" b="1" dirty="0" smtClean="0">
                <a:solidFill>
                  <a:prstClr val="black"/>
                </a:solidFill>
                <a:latin typeface="Calibri" panose="020F0502020204030204"/>
              </a:rPr>
              <a:t>Altered Reward-Driven Attention Capture in Parkinson’s Disease Patients</a:t>
            </a:r>
            <a:endParaRPr lang="en-CA" sz="8000" b="1" dirty="0">
              <a:solidFill>
                <a:prstClr val="black"/>
              </a:solidFill>
              <a:latin typeface="Calibri" panose="020F0502020204030204"/>
            </a:endParaRPr>
          </a:p>
        </p:txBody>
      </p:sp>
      <p:sp>
        <p:nvSpPr>
          <p:cNvPr id="6" name="TextBox 5"/>
          <p:cNvSpPr txBox="1"/>
          <p:nvPr/>
        </p:nvSpPr>
        <p:spPr>
          <a:xfrm>
            <a:off x="1148165" y="3101873"/>
            <a:ext cx="23625158" cy="1059842"/>
          </a:xfrm>
          <a:prstGeom prst="rect">
            <a:avLst/>
          </a:prstGeom>
          <a:noFill/>
        </p:spPr>
        <p:txBody>
          <a:bodyPr wrap="square" rtlCol="0">
            <a:spAutoFit/>
          </a:bodyPr>
          <a:lstStyle/>
          <a:p>
            <a:pPr defTabSz="2987479"/>
            <a:r>
              <a:rPr lang="en-CA" sz="6287" i="1" dirty="0">
                <a:solidFill>
                  <a:prstClr val="black"/>
                </a:solidFill>
                <a:latin typeface="Calibri" panose="020F0502020204030204"/>
              </a:rPr>
              <a:t>Matthew Pilgrim, Andy </a:t>
            </a:r>
            <a:r>
              <a:rPr lang="en-CA" sz="6287" i="1" dirty="0" err="1">
                <a:solidFill>
                  <a:prstClr val="black"/>
                </a:solidFill>
                <a:latin typeface="Calibri" panose="020F0502020204030204"/>
              </a:rPr>
              <a:t>Ou</a:t>
            </a:r>
            <a:r>
              <a:rPr lang="en-CA" sz="6287" i="1" dirty="0">
                <a:solidFill>
                  <a:prstClr val="black"/>
                </a:solidFill>
                <a:latin typeface="Calibri" panose="020F0502020204030204"/>
              </a:rPr>
              <a:t>, Madeleine Sharp</a:t>
            </a:r>
          </a:p>
        </p:txBody>
      </p:sp>
      <p:sp>
        <p:nvSpPr>
          <p:cNvPr id="14" name="TextBox 13"/>
          <p:cNvSpPr txBox="1"/>
          <p:nvPr/>
        </p:nvSpPr>
        <p:spPr>
          <a:xfrm>
            <a:off x="375740" y="5112096"/>
            <a:ext cx="11207996" cy="938719"/>
          </a:xfrm>
          <a:prstGeom prst="rect">
            <a:avLst/>
          </a:prstGeom>
          <a:solidFill>
            <a:srgbClr val="990033"/>
          </a:solidFill>
          <a:scene3d>
            <a:camera prst="orthographicFront"/>
            <a:lightRig rig="threePt" dir="t"/>
          </a:scene3d>
          <a:sp3d>
            <a:bevelT/>
          </a:sp3d>
        </p:spPr>
        <p:txBody>
          <a:bodyPr wrap="square" rtlCol="0">
            <a:spAutoFit/>
          </a:bodyPr>
          <a:lstStyle/>
          <a:p>
            <a:pPr algn="ctr" defTabSz="2987479"/>
            <a:r>
              <a:rPr lang="en-CA" sz="5500" b="1" dirty="0">
                <a:solidFill>
                  <a:prstClr val="white"/>
                </a:solidFill>
                <a:latin typeface="Calibri" panose="020F0502020204030204"/>
              </a:rPr>
              <a:t>Background</a:t>
            </a:r>
          </a:p>
        </p:txBody>
      </p:sp>
      <p:sp>
        <p:nvSpPr>
          <p:cNvPr id="17" name="TextBox 16"/>
          <p:cNvSpPr txBox="1"/>
          <p:nvPr/>
        </p:nvSpPr>
        <p:spPr>
          <a:xfrm>
            <a:off x="375741" y="14920063"/>
            <a:ext cx="11207995" cy="938719"/>
          </a:xfrm>
          <a:prstGeom prst="rect">
            <a:avLst/>
          </a:prstGeom>
          <a:solidFill>
            <a:srgbClr val="990033"/>
          </a:solidFill>
          <a:effectLst/>
          <a:scene3d>
            <a:camera prst="orthographicFront"/>
            <a:lightRig rig="threePt" dir="t"/>
          </a:scene3d>
          <a:sp3d>
            <a:bevelT/>
          </a:sp3d>
        </p:spPr>
        <p:txBody>
          <a:bodyPr wrap="square" rtlCol="0">
            <a:spAutoFit/>
          </a:bodyPr>
          <a:lstStyle/>
          <a:p>
            <a:pPr algn="ctr" defTabSz="2987479"/>
            <a:r>
              <a:rPr lang="en-CA" sz="5500" b="1" dirty="0">
                <a:solidFill>
                  <a:prstClr val="white"/>
                </a:solidFill>
                <a:latin typeface="Calibri" panose="020F0502020204030204"/>
              </a:rPr>
              <a:t>Methods</a:t>
            </a:r>
          </a:p>
        </p:txBody>
      </p:sp>
      <p:sp>
        <p:nvSpPr>
          <p:cNvPr id="19" name="TextBox 18"/>
          <p:cNvSpPr txBox="1"/>
          <p:nvPr/>
        </p:nvSpPr>
        <p:spPr>
          <a:xfrm>
            <a:off x="27776610" y="25247555"/>
            <a:ext cx="11584384" cy="938719"/>
          </a:xfrm>
          <a:prstGeom prst="rect">
            <a:avLst/>
          </a:prstGeom>
          <a:solidFill>
            <a:srgbClr val="990033"/>
          </a:solidFill>
          <a:scene3d>
            <a:camera prst="orthographicFront"/>
            <a:lightRig rig="threePt" dir="t"/>
          </a:scene3d>
          <a:sp3d>
            <a:bevelT/>
          </a:sp3d>
        </p:spPr>
        <p:txBody>
          <a:bodyPr wrap="square" rtlCol="0">
            <a:spAutoFit/>
          </a:bodyPr>
          <a:lstStyle/>
          <a:p>
            <a:pPr algn="ctr" defTabSz="2987479"/>
            <a:r>
              <a:rPr lang="en-CA" sz="5500" b="1" dirty="0">
                <a:solidFill>
                  <a:prstClr val="white"/>
                </a:solidFill>
                <a:latin typeface="Calibri" panose="020F0502020204030204"/>
              </a:rPr>
              <a:t>Discussion</a:t>
            </a:r>
          </a:p>
        </p:txBody>
      </p:sp>
      <p:sp>
        <p:nvSpPr>
          <p:cNvPr id="20" name="TextBox 19"/>
          <p:cNvSpPr txBox="1"/>
          <p:nvPr/>
        </p:nvSpPr>
        <p:spPr>
          <a:xfrm>
            <a:off x="611464" y="11463302"/>
            <a:ext cx="10633343" cy="3354765"/>
          </a:xfrm>
          <a:prstGeom prst="rect">
            <a:avLst/>
          </a:prstGeom>
          <a:noFill/>
        </p:spPr>
        <p:txBody>
          <a:bodyPr wrap="square" rtlCol="0">
            <a:spAutoFit/>
          </a:bodyPr>
          <a:lstStyle/>
          <a:p>
            <a:pPr marL="404223" indent="-404223" defTabSz="2987479">
              <a:spcAft>
                <a:spcPts val="2400"/>
              </a:spcAft>
              <a:buFont typeface="+mj-lt"/>
              <a:buAutoNum type="arabicPeriod"/>
            </a:pPr>
            <a:r>
              <a:rPr lang="en-CA" sz="3200" b="1" dirty="0">
                <a:cs typeface="Times New Roman" panose="02020603050405020304" pitchFamily="18" charset="0"/>
              </a:rPr>
              <a:t>Are Parkinson’s patients impaired at using reward information to guide the allocation of attentional resources</a:t>
            </a:r>
            <a:r>
              <a:rPr lang="en-CA" sz="3200" b="1" dirty="0" smtClean="0">
                <a:cs typeface="Times New Roman" panose="02020603050405020304" pitchFamily="18" charset="0"/>
              </a:rPr>
              <a:t>?</a:t>
            </a:r>
            <a:endParaRPr lang="en-CA" sz="3200" b="1" dirty="0">
              <a:cs typeface="Times New Roman" panose="02020603050405020304" pitchFamily="18" charset="0"/>
            </a:endParaRPr>
          </a:p>
          <a:p>
            <a:pPr marL="404223" indent="-404223" defTabSz="2987479">
              <a:buFont typeface="+mj-lt"/>
              <a:buAutoNum type="arabicPeriod"/>
            </a:pPr>
            <a:r>
              <a:rPr lang="en-CA" sz="3200" b="1" dirty="0" smtClean="0">
                <a:cs typeface="Times New Roman" panose="02020603050405020304" pitchFamily="18" charset="0"/>
              </a:rPr>
              <a:t>Is </a:t>
            </a:r>
            <a:r>
              <a:rPr lang="en-CA" sz="3200" b="1" dirty="0">
                <a:cs typeface="Times New Roman" panose="02020603050405020304" pitchFamily="18" charset="0"/>
              </a:rPr>
              <a:t>this deficit dopamine-dependent? i.e. can dopamine replacement therapy rescue reward-driven attention allocation</a:t>
            </a:r>
            <a:r>
              <a:rPr lang="en-CA" sz="3200" b="1" dirty="0" smtClean="0">
                <a:cs typeface="Times New Roman" panose="02020603050405020304" pitchFamily="18" charset="0"/>
              </a:rPr>
              <a:t>?</a:t>
            </a:r>
            <a:endParaRPr lang="en-CA" sz="3200" b="1" dirty="0">
              <a:cs typeface="Times New Roman" panose="02020603050405020304" pitchFamily="18" charset="0"/>
            </a:endParaRPr>
          </a:p>
        </p:txBody>
      </p:sp>
      <p:sp>
        <p:nvSpPr>
          <p:cNvPr id="25" name="TextBox 24"/>
          <p:cNvSpPr txBox="1"/>
          <p:nvPr/>
        </p:nvSpPr>
        <p:spPr>
          <a:xfrm>
            <a:off x="405018" y="16153365"/>
            <a:ext cx="11048195" cy="10956846"/>
          </a:xfrm>
          <a:prstGeom prst="rect">
            <a:avLst/>
          </a:prstGeom>
          <a:noFill/>
        </p:spPr>
        <p:txBody>
          <a:bodyPr wrap="square" rtlCol="0">
            <a:spAutoFit/>
          </a:bodyPr>
          <a:lstStyle/>
          <a:p>
            <a:pPr defTabSz="2987479">
              <a:spcAft>
                <a:spcPts val="1200"/>
              </a:spcAft>
            </a:pPr>
            <a:r>
              <a:rPr lang="en-CA" sz="3200" b="1" u="sng" dirty="0" smtClean="0">
                <a:solidFill>
                  <a:prstClr val="black"/>
                </a:solidFill>
                <a:cs typeface="Times New Roman" panose="02020603050405020304" pitchFamily="18" charset="0"/>
              </a:rPr>
              <a:t>Task</a:t>
            </a:r>
            <a:r>
              <a:rPr lang="en-CA" sz="3200" dirty="0">
                <a:solidFill>
                  <a:prstClr val="black"/>
                </a:solidFill>
                <a:cs typeface="Times New Roman" panose="02020603050405020304" pitchFamily="18" charset="0"/>
              </a:rPr>
              <a:t>: A two-phase </a:t>
            </a:r>
            <a:r>
              <a:rPr lang="en-CA" sz="3200" dirty="0" smtClean="0">
                <a:solidFill>
                  <a:prstClr val="black"/>
                </a:solidFill>
                <a:cs typeface="Times New Roman" panose="02020603050405020304" pitchFamily="18" charset="0"/>
              </a:rPr>
              <a:t>attention </a:t>
            </a:r>
            <a:r>
              <a:rPr lang="en-CA" sz="3200" dirty="0">
                <a:solidFill>
                  <a:prstClr val="black"/>
                </a:solidFill>
                <a:cs typeface="Times New Roman" panose="02020603050405020304" pitchFamily="18" charset="0"/>
              </a:rPr>
              <a:t>capture </a:t>
            </a:r>
            <a:r>
              <a:rPr lang="en-CA" sz="3200" dirty="0" smtClean="0">
                <a:solidFill>
                  <a:prstClr val="black"/>
                </a:solidFill>
                <a:cs typeface="Times New Roman" panose="02020603050405020304" pitchFamily="18" charset="0"/>
              </a:rPr>
              <a:t>task, Patients tested with (ON) and without (OFF) dopamine medication, 2-5 month delay.</a:t>
            </a:r>
          </a:p>
          <a:p>
            <a:pPr defTabSz="2987479"/>
            <a:r>
              <a:rPr lang="en-US" sz="3200" b="1" dirty="0" smtClean="0">
                <a:solidFill>
                  <a:prstClr val="black"/>
                </a:solidFill>
                <a:cs typeface="Times New Roman" panose="02020603050405020304" pitchFamily="18" charset="0"/>
              </a:rPr>
              <a:t>Reward </a:t>
            </a:r>
            <a:r>
              <a:rPr lang="en-US" sz="3200" b="1" dirty="0">
                <a:solidFill>
                  <a:prstClr val="black"/>
                </a:solidFill>
                <a:cs typeface="Times New Roman" panose="02020603050405020304" pitchFamily="18" charset="0"/>
              </a:rPr>
              <a:t>Learning Phase: Trials = 240</a:t>
            </a:r>
            <a:endParaRPr lang="en-US" sz="3200" dirty="0">
              <a:solidFill>
                <a:prstClr val="black"/>
              </a:solidFill>
              <a:cs typeface="Times New Roman" panose="02020603050405020304" pitchFamily="18" charset="0"/>
            </a:endParaRPr>
          </a:p>
          <a:p>
            <a:pPr marL="419163" indent="-419163" defTabSz="2987479">
              <a:buFont typeface="Arial" panose="020B0604020202020204" pitchFamily="34" charset="0"/>
              <a:buChar char="•"/>
            </a:pPr>
            <a:r>
              <a:rPr lang="en-US" sz="2800" dirty="0" smtClean="0">
                <a:solidFill>
                  <a:prstClr val="black"/>
                </a:solidFill>
                <a:cs typeface="Times New Roman" panose="02020603050405020304" pitchFamily="18" charset="0"/>
              </a:rPr>
              <a:t>Report </a:t>
            </a:r>
            <a:r>
              <a:rPr lang="en-US" sz="2800" dirty="0">
                <a:solidFill>
                  <a:prstClr val="black"/>
                </a:solidFill>
                <a:cs typeface="Times New Roman" panose="02020603050405020304" pitchFamily="18" charset="0"/>
              </a:rPr>
              <a:t>the </a:t>
            </a:r>
            <a:r>
              <a:rPr lang="en-US" sz="2800" dirty="0" smtClean="0">
                <a:solidFill>
                  <a:prstClr val="black"/>
                </a:solidFill>
                <a:cs typeface="Times New Roman" panose="02020603050405020304" pitchFamily="18" charset="0"/>
              </a:rPr>
              <a:t>orientation </a:t>
            </a:r>
            <a:r>
              <a:rPr lang="en-US" sz="2800" dirty="0">
                <a:solidFill>
                  <a:prstClr val="black"/>
                </a:solidFill>
                <a:cs typeface="Times New Roman" panose="02020603050405020304" pitchFamily="18" charset="0"/>
              </a:rPr>
              <a:t>of a white bar </a:t>
            </a:r>
            <a:r>
              <a:rPr lang="en-US" sz="2800" dirty="0" smtClean="0">
                <a:solidFill>
                  <a:prstClr val="black"/>
                </a:solidFill>
                <a:cs typeface="Times New Roman" panose="02020603050405020304" pitchFamily="18" charset="0"/>
              </a:rPr>
              <a:t>in a red </a:t>
            </a:r>
            <a:r>
              <a:rPr lang="en-US" sz="2800" dirty="0">
                <a:solidFill>
                  <a:prstClr val="black"/>
                </a:solidFill>
                <a:cs typeface="Times New Roman" panose="02020603050405020304" pitchFamily="18" charset="0"/>
              </a:rPr>
              <a:t>or green target</a:t>
            </a:r>
          </a:p>
          <a:p>
            <a:pPr marL="419163" indent="-419163" defTabSz="2987479">
              <a:buFont typeface="Arial" panose="020B0604020202020204" pitchFamily="34" charset="0"/>
              <a:buChar char="•"/>
            </a:pPr>
            <a:r>
              <a:rPr lang="en-US" sz="2800" dirty="0">
                <a:solidFill>
                  <a:prstClr val="black"/>
                </a:solidFill>
                <a:cs typeface="Times New Roman" panose="02020603050405020304" pitchFamily="18" charset="0"/>
              </a:rPr>
              <a:t>Only one target is present at a time</a:t>
            </a:r>
          </a:p>
          <a:p>
            <a:pPr marL="419163" indent="-419163" defTabSz="2987479">
              <a:buFont typeface="Arial" panose="020B0604020202020204" pitchFamily="34" charset="0"/>
              <a:buChar char="•"/>
            </a:pPr>
            <a:r>
              <a:rPr lang="en-US" sz="2800" dirty="0">
                <a:solidFill>
                  <a:prstClr val="black"/>
                </a:solidFill>
                <a:cs typeface="Times New Roman" panose="02020603050405020304" pitchFamily="18" charset="0"/>
              </a:rPr>
              <a:t>Subjects are </a:t>
            </a:r>
            <a:r>
              <a:rPr lang="en-US" sz="2800" i="1" dirty="0">
                <a:solidFill>
                  <a:prstClr val="black"/>
                </a:solidFill>
                <a:cs typeface="Times New Roman" panose="02020603050405020304" pitchFamily="18" charset="0"/>
              </a:rPr>
              <a:t>differentially rewarded </a:t>
            </a:r>
            <a:r>
              <a:rPr lang="en-US" sz="2800" dirty="0">
                <a:solidFill>
                  <a:prstClr val="black"/>
                </a:solidFill>
                <a:cs typeface="Times New Roman" panose="02020603050405020304" pitchFamily="18" charset="0"/>
              </a:rPr>
              <a:t>for </a:t>
            </a:r>
            <a:r>
              <a:rPr lang="en-US" sz="2800" dirty="0" smtClean="0">
                <a:solidFill>
                  <a:prstClr val="black"/>
                </a:solidFill>
                <a:cs typeface="Times New Roman" panose="02020603050405020304" pitchFamily="18" charset="0"/>
              </a:rPr>
              <a:t>correct answers </a:t>
            </a:r>
            <a:r>
              <a:rPr lang="en-US" sz="2800" dirty="0">
                <a:solidFill>
                  <a:prstClr val="black"/>
                </a:solidFill>
                <a:cs typeface="Times New Roman" panose="02020603050405020304" pitchFamily="18" charset="0"/>
              </a:rPr>
              <a:t>within the </a:t>
            </a:r>
            <a:r>
              <a:rPr lang="en-US" sz="2800" dirty="0" smtClean="0">
                <a:solidFill>
                  <a:prstClr val="black"/>
                </a:solidFill>
                <a:cs typeface="Times New Roman" panose="02020603050405020304" pitchFamily="18" charset="0"/>
              </a:rPr>
              <a:t>time limit depending on the target color </a:t>
            </a:r>
          </a:p>
          <a:p>
            <a:pPr marL="419163" indent="-419163" defTabSz="2987479">
              <a:buFont typeface="Arial" panose="020B0604020202020204" pitchFamily="34" charset="0"/>
              <a:buChar char="•"/>
            </a:pPr>
            <a:r>
              <a:rPr lang="en-US" sz="2800" b="1" u="sng" dirty="0" smtClean="0">
                <a:solidFill>
                  <a:prstClr val="black"/>
                </a:solidFill>
                <a:cs typeface="Times New Roman" panose="02020603050405020304" pitchFamily="18" charset="0"/>
              </a:rPr>
              <a:t>Goal</a:t>
            </a:r>
            <a:r>
              <a:rPr lang="en-US" sz="2800" b="1" dirty="0" smtClean="0">
                <a:solidFill>
                  <a:prstClr val="black"/>
                </a:solidFill>
                <a:cs typeface="Times New Roman" panose="02020603050405020304" pitchFamily="18" charset="0"/>
              </a:rPr>
              <a:t>:</a:t>
            </a:r>
            <a:r>
              <a:rPr lang="en-US" sz="2800" dirty="0" smtClean="0">
                <a:solidFill>
                  <a:prstClr val="black"/>
                </a:solidFill>
                <a:cs typeface="Times New Roman" panose="02020603050405020304" pitchFamily="18" charset="0"/>
              </a:rPr>
              <a:t> </a:t>
            </a:r>
            <a:r>
              <a:rPr lang="en-US" sz="2800" b="1" dirty="0" smtClean="0">
                <a:solidFill>
                  <a:prstClr val="black"/>
                </a:solidFill>
                <a:cs typeface="Times New Roman" panose="02020603050405020304" pitchFamily="18" charset="0"/>
              </a:rPr>
              <a:t>Associate two levels of reward with two specific colors</a:t>
            </a:r>
            <a:endParaRPr lang="en-CA" sz="2800" b="1" dirty="0" smtClean="0">
              <a:solidFill>
                <a:prstClr val="black"/>
              </a:solidFill>
              <a:cs typeface="Times New Roman" panose="02020603050405020304" pitchFamily="18" charset="0"/>
            </a:endParaRPr>
          </a:p>
          <a:p>
            <a:pPr defTabSz="2987479"/>
            <a:endParaRPr lang="en-CA" sz="3200" dirty="0" smtClean="0">
              <a:solidFill>
                <a:prstClr val="black"/>
              </a:solidFill>
              <a:cs typeface="Times New Roman" panose="02020603050405020304" pitchFamily="18" charset="0"/>
            </a:endParaRPr>
          </a:p>
          <a:p>
            <a:pPr defTabSz="2987479"/>
            <a:endParaRPr lang="en-CA" sz="3200" dirty="0">
              <a:solidFill>
                <a:prstClr val="black"/>
              </a:solidFill>
              <a:cs typeface="Times New Roman" panose="02020603050405020304" pitchFamily="18" charset="0"/>
            </a:endParaRPr>
          </a:p>
          <a:p>
            <a:pPr defTabSz="2987479"/>
            <a:endParaRPr lang="en-CA" sz="3200" dirty="0" smtClean="0">
              <a:solidFill>
                <a:prstClr val="black"/>
              </a:solidFill>
              <a:cs typeface="Times New Roman" panose="02020603050405020304" pitchFamily="18" charset="0"/>
            </a:endParaRPr>
          </a:p>
          <a:p>
            <a:pPr defTabSz="2987479"/>
            <a:endParaRPr lang="en-CA" sz="3200" dirty="0">
              <a:solidFill>
                <a:prstClr val="black"/>
              </a:solidFill>
              <a:cs typeface="Times New Roman" panose="02020603050405020304" pitchFamily="18" charset="0"/>
            </a:endParaRPr>
          </a:p>
          <a:p>
            <a:pPr defTabSz="2987479"/>
            <a:endParaRPr lang="en-CA" sz="3200" dirty="0" smtClean="0">
              <a:solidFill>
                <a:prstClr val="black"/>
              </a:solidFill>
              <a:cs typeface="Times New Roman" panose="02020603050405020304" pitchFamily="18" charset="0"/>
            </a:endParaRPr>
          </a:p>
          <a:p>
            <a:pPr defTabSz="2987479"/>
            <a:endParaRPr lang="en-CA" sz="3200" dirty="0">
              <a:solidFill>
                <a:prstClr val="black"/>
              </a:solidFill>
              <a:cs typeface="Times New Roman" panose="02020603050405020304" pitchFamily="18" charset="0"/>
            </a:endParaRPr>
          </a:p>
          <a:p>
            <a:pPr defTabSz="2987479"/>
            <a:endParaRPr lang="en-US" sz="3200" b="1" dirty="0" smtClean="0">
              <a:solidFill>
                <a:prstClr val="black"/>
              </a:solidFill>
              <a:cs typeface="Times New Roman" panose="02020603050405020304" pitchFamily="18" charset="0"/>
            </a:endParaRPr>
          </a:p>
          <a:p>
            <a:pPr defTabSz="2987479"/>
            <a:r>
              <a:rPr lang="en-US" sz="3200" b="1" dirty="0" smtClean="0">
                <a:solidFill>
                  <a:prstClr val="black"/>
                </a:solidFill>
                <a:cs typeface="Times New Roman" panose="02020603050405020304" pitchFamily="18" charset="0"/>
              </a:rPr>
              <a:t>Attention </a:t>
            </a:r>
            <a:r>
              <a:rPr lang="en-US" sz="3200" b="1" dirty="0">
                <a:solidFill>
                  <a:prstClr val="black"/>
                </a:solidFill>
                <a:cs typeface="Times New Roman" panose="02020603050405020304" pitchFamily="18" charset="0"/>
              </a:rPr>
              <a:t>Capture Phase: Trials = 240</a:t>
            </a:r>
            <a:endParaRPr lang="en-US" sz="3200" dirty="0">
              <a:solidFill>
                <a:prstClr val="black"/>
              </a:solidFill>
              <a:cs typeface="Times New Roman" panose="02020603050405020304" pitchFamily="18" charset="0"/>
            </a:endParaRPr>
          </a:p>
          <a:p>
            <a:pPr marL="419163" indent="-419163" defTabSz="2987479">
              <a:buFont typeface="Arial" panose="020B0604020202020204" pitchFamily="34" charset="0"/>
              <a:buChar char="•"/>
            </a:pPr>
            <a:r>
              <a:rPr lang="en-US" sz="2800" dirty="0">
                <a:solidFill>
                  <a:prstClr val="black"/>
                </a:solidFill>
                <a:cs typeface="Times New Roman" panose="02020603050405020304" pitchFamily="18" charset="0"/>
              </a:rPr>
              <a:t>R</a:t>
            </a:r>
            <a:r>
              <a:rPr lang="en-US" sz="2800" dirty="0" smtClean="0">
                <a:solidFill>
                  <a:prstClr val="black"/>
                </a:solidFill>
                <a:cs typeface="Times New Roman" panose="02020603050405020304" pitchFamily="18" charset="0"/>
              </a:rPr>
              <a:t>eport </a:t>
            </a:r>
            <a:r>
              <a:rPr lang="en-US" sz="2800" dirty="0">
                <a:solidFill>
                  <a:prstClr val="black"/>
                </a:solidFill>
                <a:cs typeface="Times New Roman" panose="02020603050405020304" pitchFamily="18" charset="0"/>
              </a:rPr>
              <a:t>the orientation of a white bar inside a target.</a:t>
            </a:r>
          </a:p>
          <a:p>
            <a:pPr marL="419163" indent="-419163" defTabSz="2987479">
              <a:buFont typeface="Arial" panose="020B0604020202020204" pitchFamily="34" charset="0"/>
              <a:buChar char="•"/>
            </a:pPr>
            <a:r>
              <a:rPr lang="en-US" sz="2800" dirty="0" smtClean="0">
                <a:solidFill>
                  <a:prstClr val="black"/>
                </a:solidFill>
                <a:cs typeface="Times New Roman" panose="02020603050405020304" pitchFamily="18" charset="0"/>
              </a:rPr>
              <a:t>Target = “The Unique Shape”</a:t>
            </a:r>
            <a:endParaRPr lang="en-US" sz="2800" dirty="0">
              <a:solidFill>
                <a:prstClr val="black"/>
              </a:solidFill>
              <a:cs typeface="Times New Roman" panose="02020603050405020304" pitchFamily="18" charset="0"/>
            </a:endParaRPr>
          </a:p>
          <a:p>
            <a:pPr marL="419163" indent="-419163" defTabSz="2987479">
              <a:buFont typeface="Arial" panose="020B0604020202020204" pitchFamily="34" charset="0"/>
              <a:buChar char="•"/>
            </a:pPr>
            <a:r>
              <a:rPr lang="en-US" sz="2800" dirty="0" smtClean="0">
                <a:solidFill>
                  <a:prstClr val="black"/>
                </a:solidFill>
                <a:cs typeface="Times New Roman" panose="02020603050405020304" pitchFamily="18" charset="0"/>
              </a:rPr>
              <a:t>On </a:t>
            </a:r>
            <a:r>
              <a:rPr lang="en-US" sz="2800" dirty="0">
                <a:solidFill>
                  <a:prstClr val="black"/>
                </a:solidFill>
                <a:cs typeface="Times New Roman" panose="02020603050405020304" pitchFamily="18" charset="0"/>
              </a:rPr>
              <a:t>two types of trials either a Low or High reward distractor (i.e. a shape that is either red or green) is present</a:t>
            </a:r>
          </a:p>
          <a:p>
            <a:pPr marL="419163" indent="-419163" defTabSz="2987479">
              <a:buFont typeface="Arial" panose="020B0604020202020204" pitchFamily="34" charset="0"/>
              <a:buChar char="•"/>
            </a:pPr>
            <a:r>
              <a:rPr lang="en-US" sz="2800" b="1" u="sng" dirty="0">
                <a:solidFill>
                  <a:prstClr val="black"/>
                </a:solidFill>
                <a:cs typeface="Times New Roman" panose="02020603050405020304" pitchFamily="18" charset="0"/>
              </a:rPr>
              <a:t>Goal</a:t>
            </a:r>
            <a:r>
              <a:rPr lang="en-US" sz="2800" b="1" dirty="0">
                <a:solidFill>
                  <a:prstClr val="black"/>
                </a:solidFill>
                <a:cs typeface="Times New Roman" panose="02020603050405020304" pitchFamily="18" charset="0"/>
              </a:rPr>
              <a:t>: Use previously reward colors as distractors to capture attention</a:t>
            </a:r>
            <a:endParaRPr lang="en-US" sz="2800" b="1" u="sng" dirty="0">
              <a:solidFill>
                <a:prstClr val="black"/>
              </a:solidFill>
              <a:cs typeface="Times New Roman" panose="02020603050405020304" pitchFamily="18" charset="0"/>
            </a:endParaRPr>
          </a:p>
          <a:p>
            <a:pPr defTabSz="2987479"/>
            <a:endParaRPr lang="en-CA" sz="3200" dirty="0">
              <a:solidFill>
                <a:prstClr val="black"/>
              </a:solidFill>
              <a:cs typeface="Times New Roman" panose="02020603050405020304" pitchFamily="18" charset="0"/>
            </a:endParaRPr>
          </a:p>
          <a:p>
            <a:pPr defTabSz="2987479"/>
            <a:r>
              <a:rPr lang="en-US" sz="3200" dirty="0" smtClean="0">
                <a:solidFill>
                  <a:prstClr val="black"/>
                </a:solidFill>
                <a:cs typeface="Times New Roman" panose="02020603050405020304" pitchFamily="18" charset="0"/>
              </a:rPr>
              <a:t>            </a:t>
            </a:r>
          </a:p>
        </p:txBody>
      </p:sp>
      <p:sp>
        <p:nvSpPr>
          <p:cNvPr id="26" name="TextBox 25"/>
          <p:cNvSpPr txBox="1"/>
          <p:nvPr/>
        </p:nvSpPr>
        <p:spPr>
          <a:xfrm>
            <a:off x="420604" y="6453474"/>
            <a:ext cx="11161795" cy="4870564"/>
          </a:xfrm>
          <a:prstGeom prst="rect">
            <a:avLst/>
          </a:prstGeom>
          <a:noFill/>
          <a:ln>
            <a:noFill/>
          </a:ln>
        </p:spPr>
        <p:txBody>
          <a:bodyPr wrap="square" rtlCol="0">
            <a:spAutoFit/>
          </a:bodyPr>
          <a:lstStyle/>
          <a:p>
            <a:pPr marL="359309" indent="-359309" defTabSz="2987479">
              <a:spcAft>
                <a:spcPts val="943"/>
              </a:spcAft>
              <a:buFont typeface="Arial" panose="020B0604020202020204" pitchFamily="34" charset="0"/>
              <a:buChar char="•"/>
            </a:pPr>
            <a:r>
              <a:rPr lang="en-CA" sz="3200" dirty="0">
                <a:solidFill>
                  <a:prstClr val="black"/>
                </a:solidFill>
                <a:cs typeface="Times New Roman" panose="02020603050405020304" pitchFamily="18" charset="0"/>
              </a:rPr>
              <a:t>Parkinson’s disease patients suffer from multiple cognitive </a:t>
            </a:r>
            <a:r>
              <a:rPr lang="en-CA" sz="3200" dirty="0" smtClean="0">
                <a:solidFill>
                  <a:prstClr val="black"/>
                </a:solidFill>
                <a:cs typeface="Times New Roman" panose="02020603050405020304" pitchFamily="18" charset="0"/>
              </a:rPr>
              <a:t>deficits, often early in disease progression</a:t>
            </a:r>
            <a:r>
              <a:rPr lang="en-CA" sz="3200" baseline="30000" dirty="0" smtClean="0">
                <a:solidFill>
                  <a:prstClr val="black"/>
                </a:solidFill>
                <a:cs typeface="Times New Roman" panose="02020603050405020304" pitchFamily="18" charset="0"/>
              </a:rPr>
              <a:t>1</a:t>
            </a:r>
            <a:r>
              <a:rPr lang="en-CA" sz="3200" dirty="0">
                <a:solidFill>
                  <a:prstClr val="black"/>
                </a:solidFill>
                <a:cs typeface="Times New Roman" panose="02020603050405020304" pitchFamily="18" charset="0"/>
              </a:rPr>
              <a:t>.</a:t>
            </a:r>
          </a:p>
          <a:p>
            <a:pPr marL="359309" indent="-359309" defTabSz="2987479">
              <a:spcAft>
                <a:spcPts val="943"/>
              </a:spcAft>
              <a:buFont typeface="Arial" panose="020B0604020202020204" pitchFamily="34" charset="0"/>
              <a:buChar char="•"/>
            </a:pPr>
            <a:r>
              <a:rPr lang="en-US" sz="3200" dirty="0">
                <a:solidFill>
                  <a:prstClr val="black"/>
                </a:solidFill>
                <a:cs typeface="Times New Roman" panose="02020603050405020304" pitchFamily="18" charset="0"/>
              </a:rPr>
              <a:t>Selective attention</a:t>
            </a:r>
            <a:r>
              <a:rPr lang="en-US" sz="3200" baseline="30000" dirty="0">
                <a:solidFill>
                  <a:prstClr val="black"/>
                </a:solidFill>
                <a:cs typeface="Times New Roman" panose="02020603050405020304" pitchFamily="18" charset="0"/>
              </a:rPr>
              <a:t>2</a:t>
            </a:r>
            <a:r>
              <a:rPr lang="en-US" sz="3200" dirty="0">
                <a:solidFill>
                  <a:prstClr val="black"/>
                </a:solidFill>
                <a:cs typeface="Times New Roman" panose="02020603050405020304" pitchFamily="18" charset="0"/>
              </a:rPr>
              <a:t> </a:t>
            </a:r>
            <a:r>
              <a:rPr lang="en-US" sz="3200" dirty="0" smtClean="0">
                <a:solidFill>
                  <a:prstClr val="black"/>
                </a:solidFill>
                <a:cs typeface="Times New Roman" panose="02020603050405020304" pitchFamily="18" charset="0"/>
              </a:rPr>
              <a:t>impairments are </a:t>
            </a:r>
            <a:r>
              <a:rPr lang="en-US" sz="3200" dirty="0">
                <a:solidFill>
                  <a:prstClr val="black"/>
                </a:solidFill>
                <a:cs typeface="Times New Roman" panose="02020603050405020304" pitchFamily="18" charset="0"/>
              </a:rPr>
              <a:t>common </a:t>
            </a:r>
            <a:r>
              <a:rPr lang="en-US" sz="3200" dirty="0" smtClean="0">
                <a:solidFill>
                  <a:prstClr val="black"/>
                </a:solidFill>
                <a:cs typeface="Times New Roman" panose="02020603050405020304" pitchFamily="18" charset="0"/>
              </a:rPr>
              <a:t>among early </a:t>
            </a:r>
            <a:r>
              <a:rPr lang="en-US" sz="3200" dirty="0">
                <a:solidFill>
                  <a:prstClr val="black"/>
                </a:solidFill>
                <a:cs typeface="Times New Roman" panose="02020603050405020304" pitchFamily="18" charset="0"/>
              </a:rPr>
              <a:t>executive deficits.</a:t>
            </a:r>
          </a:p>
          <a:p>
            <a:pPr marL="359309" indent="-359309" defTabSz="2987479">
              <a:spcAft>
                <a:spcPts val="943"/>
              </a:spcAft>
              <a:buFont typeface="Arial" panose="020B0604020202020204" pitchFamily="34" charset="0"/>
              <a:buChar char="•"/>
            </a:pPr>
            <a:r>
              <a:rPr lang="en-US" sz="3200" b="1" dirty="0" smtClean="0">
                <a:solidFill>
                  <a:prstClr val="black"/>
                </a:solidFill>
                <a:cs typeface="Times New Roman" panose="02020603050405020304" pitchFamily="18" charset="0"/>
              </a:rPr>
              <a:t>Dopamine-dependent </a:t>
            </a:r>
            <a:r>
              <a:rPr lang="en-US" sz="3200" b="1" dirty="0">
                <a:solidFill>
                  <a:prstClr val="black"/>
                </a:solidFill>
                <a:cs typeface="Times New Roman" panose="02020603050405020304" pitchFamily="18" charset="0"/>
              </a:rPr>
              <a:t>reward signals</a:t>
            </a:r>
            <a:r>
              <a:rPr lang="en-US" sz="3200" dirty="0">
                <a:solidFill>
                  <a:prstClr val="black"/>
                </a:solidFill>
                <a:cs typeface="Times New Roman" panose="02020603050405020304" pitchFamily="18" charset="0"/>
              </a:rPr>
              <a:t> are disrupted in Parkinson’s </a:t>
            </a:r>
            <a:r>
              <a:rPr lang="en-US" sz="3200" dirty="0" smtClean="0">
                <a:solidFill>
                  <a:prstClr val="black"/>
                </a:solidFill>
                <a:cs typeface="Times New Roman" panose="02020603050405020304" pitchFamily="18" charset="0"/>
              </a:rPr>
              <a:t>disease</a:t>
            </a:r>
            <a:r>
              <a:rPr lang="en-US" sz="3200" baseline="30000" dirty="0">
                <a:solidFill>
                  <a:prstClr val="black"/>
                </a:solidFill>
                <a:cs typeface="Times New Roman" panose="02020603050405020304" pitchFamily="18" charset="0"/>
              </a:rPr>
              <a:t>3</a:t>
            </a:r>
            <a:r>
              <a:rPr lang="en-US" sz="3200" dirty="0" smtClean="0">
                <a:solidFill>
                  <a:prstClr val="black"/>
                </a:solidFill>
                <a:cs typeface="Times New Roman" panose="02020603050405020304" pitchFamily="18" charset="0"/>
              </a:rPr>
              <a:t> </a:t>
            </a:r>
            <a:r>
              <a:rPr lang="en-US" sz="3200" dirty="0">
                <a:solidFill>
                  <a:prstClr val="black"/>
                </a:solidFill>
                <a:cs typeface="Times New Roman" panose="02020603050405020304" pitchFamily="18" charset="0"/>
              </a:rPr>
              <a:t>but </a:t>
            </a:r>
            <a:r>
              <a:rPr lang="en-US" sz="3200" dirty="0" smtClean="0">
                <a:solidFill>
                  <a:prstClr val="black"/>
                </a:solidFill>
                <a:cs typeface="Times New Roman" panose="02020603050405020304" pitchFamily="18" charset="0"/>
              </a:rPr>
              <a:t>how </a:t>
            </a:r>
            <a:r>
              <a:rPr lang="en-US" sz="3200" dirty="0">
                <a:solidFill>
                  <a:prstClr val="black"/>
                </a:solidFill>
                <a:cs typeface="Times New Roman" panose="02020603050405020304" pitchFamily="18" charset="0"/>
              </a:rPr>
              <a:t>this </a:t>
            </a:r>
            <a:r>
              <a:rPr lang="en-US" sz="3200" i="1" dirty="0">
                <a:solidFill>
                  <a:prstClr val="black"/>
                </a:solidFill>
                <a:cs typeface="Times New Roman" panose="02020603050405020304" pitchFamily="18" charset="0"/>
              </a:rPr>
              <a:t>directly</a:t>
            </a:r>
            <a:r>
              <a:rPr lang="en-US" sz="3200" dirty="0">
                <a:solidFill>
                  <a:prstClr val="black"/>
                </a:solidFill>
                <a:cs typeface="Times New Roman" panose="02020603050405020304" pitchFamily="18" charset="0"/>
              </a:rPr>
              <a:t> contributes to early executive function deficits is unknown.</a:t>
            </a:r>
          </a:p>
          <a:p>
            <a:pPr marL="359309" indent="-359309" defTabSz="2987479">
              <a:spcAft>
                <a:spcPts val="943"/>
              </a:spcAft>
              <a:buFont typeface="Arial" panose="020B0604020202020204" pitchFamily="34" charset="0"/>
              <a:buChar char="•"/>
            </a:pPr>
            <a:r>
              <a:rPr lang="en-US" sz="3200" dirty="0" smtClean="0">
                <a:solidFill>
                  <a:prstClr val="black"/>
                </a:solidFill>
                <a:cs typeface="Times New Roman" panose="02020603050405020304" pitchFamily="18" charset="0"/>
              </a:rPr>
              <a:t>Reward </a:t>
            </a:r>
            <a:r>
              <a:rPr lang="en-US" sz="3200" dirty="0">
                <a:solidFill>
                  <a:prstClr val="black"/>
                </a:solidFill>
                <a:cs typeface="Times New Roman" panose="02020603050405020304" pitchFamily="18" charset="0"/>
              </a:rPr>
              <a:t>has been proposed </a:t>
            </a:r>
            <a:r>
              <a:rPr lang="en-US" sz="3200" dirty="0" smtClean="0">
                <a:solidFill>
                  <a:prstClr val="black"/>
                </a:solidFill>
                <a:cs typeface="Times New Roman" panose="02020603050405020304" pitchFamily="18" charset="0"/>
              </a:rPr>
              <a:t>as </a:t>
            </a:r>
            <a:r>
              <a:rPr lang="en-US" sz="3200" dirty="0">
                <a:solidFill>
                  <a:prstClr val="black"/>
                </a:solidFill>
                <a:cs typeface="Times New Roman" panose="02020603050405020304" pitchFamily="18" charset="0"/>
              </a:rPr>
              <a:t>an important environmental signal that guides the allocation of </a:t>
            </a:r>
            <a:r>
              <a:rPr lang="en-US" sz="3200" dirty="0" smtClean="0">
                <a:solidFill>
                  <a:prstClr val="black"/>
                </a:solidFill>
                <a:cs typeface="Times New Roman" panose="02020603050405020304" pitchFamily="18" charset="0"/>
              </a:rPr>
              <a:t>attention resources</a:t>
            </a:r>
            <a:r>
              <a:rPr lang="en-US" sz="3200" baseline="30000" dirty="0">
                <a:solidFill>
                  <a:prstClr val="black"/>
                </a:solidFill>
                <a:cs typeface="Times New Roman" panose="02020603050405020304" pitchFamily="18" charset="0"/>
              </a:rPr>
              <a:t>4</a:t>
            </a:r>
            <a:r>
              <a:rPr lang="en-US" sz="3200" dirty="0" smtClean="0">
                <a:solidFill>
                  <a:prstClr val="black"/>
                </a:solidFill>
                <a:cs typeface="Times New Roman" panose="02020603050405020304" pitchFamily="18" charset="0"/>
              </a:rPr>
              <a:t>.</a:t>
            </a:r>
            <a:endParaRPr lang="en-CA" sz="3200" dirty="0">
              <a:solidFill>
                <a:prstClr val="black"/>
              </a:solidFill>
              <a:cs typeface="Times New Roman" panose="02020603050405020304" pitchFamily="18" charset="0"/>
            </a:endParaRPr>
          </a:p>
        </p:txBody>
      </p:sp>
      <p:sp>
        <p:nvSpPr>
          <p:cNvPr id="34" name="TextBox 33"/>
          <p:cNvSpPr txBox="1"/>
          <p:nvPr/>
        </p:nvSpPr>
        <p:spPr>
          <a:xfrm>
            <a:off x="28279487" y="28578725"/>
            <a:ext cx="11584384" cy="938719"/>
          </a:xfrm>
          <a:prstGeom prst="rect">
            <a:avLst/>
          </a:prstGeom>
          <a:solidFill>
            <a:srgbClr val="990033"/>
          </a:solidFill>
          <a:scene3d>
            <a:camera prst="orthographicFront"/>
            <a:lightRig rig="threePt" dir="t"/>
          </a:scene3d>
          <a:sp3d>
            <a:bevelT/>
          </a:sp3d>
        </p:spPr>
        <p:txBody>
          <a:bodyPr wrap="square" rtlCol="0">
            <a:spAutoFit/>
          </a:bodyPr>
          <a:lstStyle/>
          <a:p>
            <a:pPr algn="ctr" defTabSz="2987479"/>
            <a:r>
              <a:rPr lang="en-CA" sz="5500" b="1" dirty="0">
                <a:solidFill>
                  <a:prstClr val="white"/>
                </a:solidFill>
                <a:latin typeface="Calibri" panose="020F0502020204030204"/>
              </a:rPr>
              <a:t>References</a:t>
            </a:r>
          </a:p>
        </p:txBody>
      </p:sp>
      <p:sp>
        <p:nvSpPr>
          <p:cNvPr id="5" name="TextBox 4"/>
          <p:cNvSpPr txBox="1"/>
          <p:nvPr/>
        </p:nvSpPr>
        <p:spPr>
          <a:xfrm>
            <a:off x="28252264" y="26265303"/>
            <a:ext cx="11584384" cy="2316019"/>
          </a:xfrm>
          <a:prstGeom prst="rect">
            <a:avLst/>
          </a:prstGeom>
          <a:noFill/>
        </p:spPr>
        <p:txBody>
          <a:bodyPr wrap="square" rtlCol="0">
            <a:spAutoFit/>
          </a:bodyPr>
          <a:lstStyle/>
          <a:p>
            <a:pPr marL="359309" indent="-359309" defTabSz="2987479">
              <a:spcAft>
                <a:spcPts val="471"/>
              </a:spcAft>
              <a:buFont typeface="Wingdings" panose="05000000000000000000" pitchFamily="2" charset="2"/>
              <a:buChar char="Ø"/>
            </a:pPr>
            <a:r>
              <a:rPr lang="en-CA" sz="2200" dirty="0" smtClean="0">
                <a:solidFill>
                  <a:prstClr val="black"/>
                </a:solidFill>
                <a:cs typeface="Times New Roman" panose="02020603050405020304" pitchFamily="18" charset="0"/>
              </a:rPr>
              <a:t>Attention is capture differently by rewarding information in Parkinson’s disease patients compared to Older Controls.</a:t>
            </a:r>
          </a:p>
          <a:p>
            <a:pPr marL="2059950" lvl="1" indent="-359309" defTabSz="2987479">
              <a:spcAft>
                <a:spcPts val="471"/>
              </a:spcAft>
              <a:buFont typeface="Wingdings" panose="05000000000000000000" pitchFamily="2" charset="2"/>
              <a:buChar char="v"/>
            </a:pPr>
            <a:r>
              <a:rPr lang="en-CA" sz="2200" dirty="0" smtClean="0">
                <a:solidFill>
                  <a:prstClr val="black"/>
                </a:solidFill>
                <a:cs typeface="Times New Roman" panose="02020603050405020304" pitchFamily="18" charset="0"/>
              </a:rPr>
              <a:t>In Patients, low reward distractors (which might have been learned as losses ) capture attention </a:t>
            </a:r>
          </a:p>
          <a:p>
            <a:pPr marL="2059950" lvl="1" indent="-359309" defTabSz="2987479">
              <a:spcAft>
                <a:spcPts val="471"/>
              </a:spcAft>
              <a:buFont typeface="Wingdings" panose="05000000000000000000" pitchFamily="2" charset="2"/>
              <a:buChar char="v"/>
            </a:pPr>
            <a:r>
              <a:rPr lang="en-CA" sz="2200" dirty="0" smtClean="0">
                <a:solidFill>
                  <a:prstClr val="black"/>
                </a:solidFill>
                <a:cs typeface="Times New Roman" panose="02020603050405020304" pitchFamily="18" charset="0"/>
              </a:rPr>
              <a:t>In Controls, high reward distractors capture attention</a:t>
            </a:r>
          </a:p>
          <a:p>
            <a:pPr marL="359309" indent="-359309" defTabSz="2987479">
              <a:spcAft>
                <a:spcPts val="471"/>
              </a:spcAft>
              <a:buFont typeface="Wingdings" panose="05000000000000000000" pitchFamily="2" charset="2"/>
              <a:buChar char="Ø"/>
            </a:pPr>
            <a:r>
              <a:rPr lang="en-CA" sz="2200" dirty="0" smtClean="0">
                <a:solidFill>
                  <a:prstClr val="black"/>
                </a:solidFill>
                <a:cs typeface="Times New Roman" panose="02020603050405020304" pitchFamily="18" charset="0"/>
              </a:rPr>
              <a:t>This effect is </a:t>
            </a:r>
            <a:r>
              <a:rPr lang="en-CA" sz="2200" u="sng" dirty="0" smtClean="0">
                <a:solidFill>
                  <a:prstClr val="black"/>
                </a:solidFill>
                <a:cs typeface="Times New Roman" panose="02020603050405020304" pitchFamily="18" charset="0"/>
              </a:rPr>
              <a:t>not dopamine dependent</a:t>
            </a:r>
            <a:r>
              <a:rPr lang="en-CA" sz="2200" dirty="0" smtClean="0">
                <a:solidFill>
                  <a:prstClr val="black"/>
                </a:solidFill>
                <a:cs typeface="Times New Roman" panose="02020603050405020304" pitchFamily="18" charset="0"/>
              </a:rPr>
              <a:t> as there were no differences between ON and OFF states</a:t>
            </a:r>
            <a:endParaRPr lang="en-CA" sz="2200" dirty="0">
              <a:solidFill>
                <a:prstClr val="black"/>
              </a:solidFill>
              <a:cs typeface="Times New Roman" panose="02020603050405020304" pitchFamily="18" charset="0"/>
            </a:endParaRPr>
          </a:p>
        </p:txBody>
      </p:sp>
      <p:sp>
        <p:nvSpPr>
          <p:cNvPr id="9" name="TextBox 8"/>
          <p:cNvSpPr txBox="1"/>
          <p:nvPr/>
        </p:nvSpPr>
        <p:spPr>
          <a:xfrm>
            <a:off x="27641799" y="29398016"/>
            <a:ext cx="10954711" cy="1815882"/>
          </a:xfrm>
          <a:prstGeom prst="rect">
            <a:avLst/>
          </a:prstGeom>
          <a:noFill/>
        </p:spPr>
        <p:txBody>
          <a:bodyPr wrap="square" rtlCol="0">
            <a:spAutoFit/>
          </a:bodyPr>
          <a:lstStyle/>
          <a:p>
            <a:pPr defTabSz="2987479"/>
            <a:endParaRPr lang="en-CA" sz="1400" dirty="0">
              <a:solidFill>
                <a:prstClr val="black"/>
              </a:solidFill>
              <a:cs typeface="Times New Roman" panose="02020603050405020304" pitchFamily="18" charset="0"/>
            </a:endParaRPr>
          </a:p>
          <a:p>
            <a:pPr marL="359309" indent="-359309" defTabSz="2987479">
              <a:buFont typeface="+mj-lt"/>
              <a:buAutoNum type="arabicPeriod"/>
            </a:pPr>
            <a:r>
              <a:rPr lang="en-US" sz="1400" dirty="0" err="1"/>
              <a:t>Kalia</a:t>
            </a:r>
            <a:r>
              <a:rPr lang="en-US" sz="1400" dirty="0"/>
              <a:t>, L. V., &amp; Lang, A. E. (2015). Parkinson’s disease. </a:t>
            </a:r>
            <a:r>
              <a:rPr lang="en-US" sz="1400" i="1" dirty="0"/>
              <a:t>The Lancet</a:t>
            </a:r>
            <a:r>
              <a:rPr lang="en-US" sz="1400" dirty="0"/>
              <a:t>, </a:t>
            </a:r>
            <a:r>
              <a:rPr lang="en-US" sz="1400" i="1" dirty="0"/>
              <a:t>386</a:t>
            </a:r>
            <a:r>
              <a:rPr lang="en-US" sz="1400" dirty="0"/>
              <a:t>(9996), 896–912. https://doi.org/10.1016/S0140-6736(14)61393-3</a:t>
            </a:r>
            <a:endParaRPr lang="en-CA" sz="1400" dirty="0"/>
          </a:p>
          <a:p>
            <a:pPr marL="359309" indent="-359309" defTabSz="2987479">
              <a:buFont typeface="+mj-lt"/>
              <a:buAutoNum type="arabicPeriod"/>
            </a:pPr>
            <a:r>
              <a:rPr lang="en-US" sz="1400" dirty="0"/>
              <a:t>Fallon, S. J., </a:t>
            </a:r>
            <a:r>
              <a:rPr lang="en-US" sz="1400" dirty="0" err="1"/>
              <a:t>Bor</a:t>
            </a:r>
            <a:r>
              <a:rPr lang="en-US" sz="1400" dirty="0"/>
              <a:t>, D., Hampshire, A., Barker, R. A., &amp; Owen, A. M. (2017). Spatial structure </a:t>
            </a:r>
            <a:r>
              <a:rPr lang="en-US" sz="1400" dirty="0" err="1"/>
              <a:t>normalises</a:t>
            </a:r>
            <a:r>
              <a:rPr lang="en-US" sz="1400" dirty="0"/>
              <a:t> working memory performance in Parkinson’s disease. </a:t>
            </a:r>
            <a:r>
              <a:rPr lang="en-US" sz="1400" i="1" dirty="0"/>
              <a:t>Cortex</a:t>
            </a:r>
            <a:r>
              <a:rPr lang="en-US" sz="1400" dirty="0"/>
              <a:t>, </a:t>
            </a:r>
            <a:r>
              <a:rPr lang="en-US" sz="1400" i="1" dirty="0"/>
              <a:t>96</a:t>
            </a:r>
            <a:r>
              <a:rPr lang="en-US" sz="1400" dirty="0"/>
              <a:t>, 73–82. https://doi.org/10.1016/j.cortex.2017.08.023</a:t>
            </a:r>
            <a:endParaRPr lang="en-CA" sz="1400" dirty="0"/>
          </a:p>
          <a:p>
            <a:pPr marL="359309" indent="-359309" defTabSz="2987479">
              <a:buFont typeface="+mj-lt"/>
              <a:buAutoNum type="arabicPeriod"/>
            </a:pPr>
            <a:r>
              <a:rPr lang="en-US" sz="1400" dirty="0" smtClean="0"/>
              <a:t>Frank</a:t>
            </a:r>
            <a:r>
              <a:rPr lang="en-US" sz="1400" dirty="0"/>
              <a:t>, M. J., </a:t>
            </a:r>
            <a:r>
              <a:rPr lang="en-US" sz="1400" dirty="0" err="1"/>
              <a:t>Seeberger</a:t>
            </a:r>
            <a:r>
              <a:rPr lang="en-US" sz="1400" dirty="0"/>
              <a:t>, L. C., &amp; O’Reilly, R. C. (2004). By Carrot or by Stick: Cognitive Reinforcement Learning in Parkinsonism. </a:t>
            </a:r>
            <a:r>
              <a:rPr lang="en-US" sz="1400" i="1" dirty="0"/>
              <a:t>Science</a:t>
            </a:r>
            <a:r>
              <a:rPr lang="en-US" sz="1400" dirty="0"/>
              <a:t>, </a:t>
            </a:r>
            <a:r>
              <a:rPr lang="en-US" sz="1400" i="1" dirty="0"/>
              <a:t>306</a:t>
            </a:r>
            <a:r>
              <a:rPr lang="en-US" sz="1400" dirty="0"/>
              <a:t>(5703), 1940–1943. https://doi.org/10.1126/science.1102941</a:t>
            </a:r>
            <a:endParaRPr lang="en-CA" sz="1400" dirty="0"/>
          </a:p>
          <a:p>
            <a:pPr marL="359309" indent="-359309" defTabSz="2987479">
              <a:buFont typeface="+mj-lt"/>
              <a:buAutoNum type="arabicPeriod"/>
            </a:pPr>
            <a:r>
              <a:rPr lang="en-US" sz="1400" dirty="0"/>
              <a:t>Anderson, B. A., Laurent, P. A., &amp; Yantis, S. (2011). Value-driven attentional capture. </a:t>
            </a:r>
            <a:r>
              <a:rPr lang="en-US" sz="1400" i="1" dirty="0"/>
              <a:t>Proceedings of the National Academy of Sciences</a:t>
            </a:r>
            <a:r>
              <a:rPr lang="en-US" sz="1400" dirty="0"/>
              <a:t>, </a:t>
            </a:r>
            <a:r>
              <a:rPr lang="en-US" sz="1400" i="1" dirty="0"/>
              <a:t>108</a:t>
            </a:r>
            <a:r>
              <a:rPr lang="en-US" sz="1400" dirty="0"/>
              <a:t>(25), 10367–10371. https://</a:t>
            </a:r>
            <a:r>
              <a:rPr lang="en-US" sz="1400" dirty="0" smtClean="0"/>
              <a:t>doi.org/10.1073/pnas.1104047108</a:t>
            </a:r>
            <a:endParaRPr lang="en-US" sz="1400" dirty="0"/>
          </a:p>
        </p:txBody>
      </p:sp>
      <p:pic>
        <p:nvPicPr>
          <p:cNvPr id="37" name="Picture 4" descr="Image result for mcgill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85985" y="2656067"/>
            <a:ext cx="6721961" cy="1585963"/>
          </a:xfrm>
          <a:prstGeom prst="rect">
            <a:avLst/>
          </a:prstGeom>
          <a:solidFill>
            <a:schemeClr val="bg1"/>
          </a:solidFill>
          <a:extLst/>
        </p:spPr>
      </p:pic>
      <p:pic>
        <p:nvPicPr>
          <p:cNvPr id="35" name="Picture 34"/>
          <p:cNvPicPr>
            <a:picLocks noChangeAspect="1"/>
          </p:cNvPicPr>
          <p:nvPr/>
        </p:nvPicPr>
        <p:blipFill>
          <a:blip r:embed="rId3"/>
          <a:stretch>
            <a:fillRect/>
          </a:stretch>
        </p:blipFill>
        <p:spPr>
          <a:xfrm>
            <a:off x="2326754" y="19906510"/>
            <a:ext cx="7305967" cy="3646490"/>
          </a:xfrm>
          <a:prstGeom prst="rect">
            <a:avLst/>
          </a:prstGeom>
        </p:spPr>
      </p:pic>
      <p:sp>
        <p:nvSpPr>
          <p:cNvPr id="36" name="TextBox 35">
            <a:extLst>
              <a:ext uri="{FF2B5EF4-FFF2-40B4-BE49-F238E27FC236}">
                <a16:creationId xmlns="" xmlns:a16="http://schemas.microsoft.com/office/drawing/2014/main" id="{961A27B2-7455-AB48-88D8-FF865F39A04E}"/>
              </a:ext>
            </a:extLst>
          </p:cNvPr>
          <p:cNvSpPr txBox="1"/>
          <p:nvPr/>
        </p:nvSpPr>
        <p:spPr>
          <a:xfrm>
            <a:off x="1217297" y="4064672"/>
            <a:ext cx="23625158" cy="727122"/>
          </a:xfrm>
          <a:prstGeom prst="rect">
            <a:avLst/>
          </a:prstGeom>
          <a:noFill/>
        </p:spPr>
        <p:txBody>
          <a:bodyPr wrap="square" rtlCol="0">
            <a:spAutoFit/>
          </a:bodyPr>
          <a:lstStyle/>
          <a:p>
            <a:pPr defTabSz="2987479"/>
            <a:r>
              <a:rPr lang="en-CA" sz="4125" i="1" dirty="0">
                <a:solidFill>
                  <a:prstClr val="black"/>
                </a:solidFill>
                <a:latin typeface="Calibri" panose="020F0502020204030204"/>
              </a:rPr>
              <a:t>Department of Neurology and Neurosurgery, McGill University</a:t>
            </a:r>
          </a:p>
        </p:txBody>
      </p:sp>
      <p:sp>
        <p:nvSpPr>
          <p:cNvPr id="38" name="TextBox 37">
            <a:extLst>
              <a:ext uri="{FF2B5EF4-FFF2-40B4-BE49-F238E27FC236}">
                <a16:creationId xmlns="" xmlns:a16="http://schemas.microsoft.com/office/drawing/2014/main" id="{C44C5EB2-921D-8745-9FF0-79886CA75E97}"/>
              </a:ext>
            </a:extLst>
          </p:cNvPr>
          <p:cNvSpPr txBox="1"/>
          <p:nvPr/>
        </p:nvSpPr>
        <p:spPr>
          <a:xfrm>
            <a:off x="12088864" y="16189329"/>
            <a:ext cx="14113783" cy="584775"/>
          </a:xfrm>
          <a:prstGeom prst="rect">
            <a:avLst/>
          </a:prstGeom>
          <a:solidFill>
            <a:schemeClr val="bg1"/>
          </a:solidFill>
        </p:spPr>
        <p:txBody>
          <a:bodyPr wrap="square" rtlCol="0">
            <a:spAutoFit/>
          </a:bodyPr>
          <a:lstStyle/>
          <a:p>
            <a:r>
              <a:rPr lang="en-US" sz="3200" b="1" dirty="0" smtClean="0"/>
              <a:t>Does Reward Differentially Capture Attention in Parkinson’s Disease?</a:t>
            </a:r>
            <a:endParaRPr lang="en-CA" sz="3200" dirty="0"/>
          </a:p>
        </p:txBody>
      </p:sp>
      <p:sp>
        <p:nvSpPr>
          <p:cNvPr id="11" name="TextBox 10"/>
          <p:cNvSpPr txBox="1"/>
          <p:nvPr/>
        </p:nvSpPr>
        <p:spPr>
          <a:xfrm>
            <a:off x="12202463" y="6329455"/>
            <a:ext cx="13545116" cy="584775"/>
          </a:xfrm>
          <a:prstGeom prst="rect">
            <a:avLst/>
          </a:prstGeom>
          <a:noFill/>
        </p:spPr>
        <p:txBody>
          <a:bodyPr wrap="square" rtlCol="0">
            <a:spAutoFit/>
          </a:bodyPr>
          <a:lstStyle/>
          <a:p>
            <a:r>
              <a:rPr lang="en-US" sz="3200" b="1" dirty="0" smtClean="0">
                <a:solidFill>
                  <a:prstClr val="black"/>
                </a:solidFill>
                <a:cs typeface="Times New Roman" panose="02020603050405020304" pitchFamily="18" charset="0"/>
              </a:rPr>
              <a:t>Does </a:t>
            </a:r>
            <a:r>
              <a:rPr lang="en-US" sz="3200" b="1" dirty="0">
                <a:solidFill>
                  <a:prstClr val="black"/>
                </a:solidFill>
                <a:cs typeface="Times New Roman" panose="02020603050405020304" pitchFamily="18" charset="0"/>
              </a:rPr>
              <a:t>D</a:t>
            </a:r>
            <a:r>
              <a:rPr lang="en-US" sz="3200" b="1" dirty="0" smtClean="0">
                <a:solidFill>
                  <a:prstClr val="black"/>
                </a:solidFill>
                <a:cs typeface="Times New Roman" panose="02020603050405020304" pitchFamily="18" charset="0"/>
              </a:rPr>
              <a:t>isease Status or Dopamine </a:t>
            </a:r>
            <a:r>
              <a:rPr lang="en-US" sz="3200" b="1" dirty="0">
                <a:solidFill>
                  <a:prstClr val="black"/>
                </a:solidFill>
                <a:cs typeface="Times New Roman" panose="02020603050405020304" pitchFamily="18" charset="0"/>
              </a:rPr>
              <a:t>M</a:t>
            </a:r>
            <a:r>
              <a:rPr lang="en-US" sz="3200" b="1" dirty="0" smtClean="0">
                <a:solidFill>
                  <a:prstClr val="black"/>
                </a:solidFill>
                <a:cs typeface="Times New Roman" panose="02020603050405020304" pitchFamily="18" charset="0"/>
              </a:rPr>
              <a:t>edication impact initial reward learning?</a:t>
            </a:r>
            <a:endParaRPr lang="en-CA" sz="3200" dirty="0"/>
          </a:p>
        </p:txBody>
      </p:sp>
      <p:pic>
        <p:nvPicPr>
          <p:cNvPr id="22" name="Picture 21"/>
          <p:cNvPicPr>
            <a:picLocks noChangeAspect="1"/>
          </p:cNvPicPr>
          <p:nvPr/>
        </p:nvPicPr>
        <p:blipFill>
          <a:blip r:embed="rId4"/>
          <a:stretch>
            <a:fillRect/>
          </a:stretch>
        </p:blipFill>
        <p:spPr>
          <a:xfrm>
            <a:off x="30921132" y="255063"/>
            <a:ext cx="8251668" cy="1801300"/>
          </a:xfrm>
          <a:prstGeom prst="rect">
            <a:avLst/>
          </a:prstGeom>
          <a:solidFill>
            <a:srgbClr val="FFFF00"/>
          </a:solidFill>
          <a:ln>
            <a:noFill/>
          </a:ln>
        </p:spPr>
      </p:pic>
      <p:sp>
        <p:nvSpPr>
          <p:cNvPr id="13" name="TextBox 12"/>
          <p:cNvSpPr txBox="1"/>
          <p:nvPr/>
        </p:nvSpPr>
        <p:spPr>
          <a:xfrm>
            <a:off x="21678170" y="20598856"/>
            <a:ext cx="3227799" cy="477054"/>
          </a:xfrm>
          <a:prstGeom prst="rect">
            <a:avLst/>
          </a:prstGeom>
          <a:noFill/>
        </p:spPr>
        <p:txBody>
          <a:bodyPr wrap="square" rtlCol="0">
            <a:spAutoFit/>
          </a:bodyPr>
          <a:lstStyle/>
          <a:p>
            <a:endParaRPr lang="en-CA" sz="2500" b="1" dirty="0"/>
          </a:p>
        </p:txBody>
      </p:sp>
      <p:pic>
        <p:nvPicPr>
          <p:cNvPr id="12" name="Picture 11"/>
          <p:cNvPicPr>
            <a:picLocks noChangeAspect="1"/>
          </p:cNvPicPr>
          <p:nvPr/>
        </p:nvPicPr>
        <p:blipFill>
          <a:blip r:embed="rId5"/>
          <a:stretch>
            <a:fillRect/>
          </a:stretch>
        </p:blipFill>
        <p:spPr>
          <a:xfrm>
            <a:off x="26320889" y="1015054"/>
            <a:ext cx="4515675" cy="2524894"/>
          </a:xfrm>
          <a:prstGeom prst="rect">
            <a:avLst/>
          </a:prstGeom>
        </p:spPr>
      </p:pic>
      <p:pic>
        <p:nvPicPr>
          <p:cNvPr id="32" name="Picture 31"/>
          <p:cNvPicPr>
            <a:picLocks noChangeAspect="1"/>
          </p:cNvPicPr>
          <p:nvPr/>
        </p:nvPicPr>
        <p:blipFill>
          <a:blip r:embed="rId6"/>
          <a:stretch>
            <a:fillRect/>
          </a:stretch>
        </p:blipFill>
        <p:spPr>
          <a:xfrm>
            <a:off x="28655038" y="12822868"/>
            <a:ext cx="6061893" cy="5104355"/>
          </a:xfrm>
          <a:prstGeom prst="rect">
            <a:avLst/>
          </a:prstGeom>
          <a:ln>
            <a:solidFill>
              <a:schemeClr val="tx1"/>
            </a:solidFill>
          </a:ln>
        </p:spPr>
      </p:pic>
      <p:sp>
        <p:nvSpPr>
          <p:cNvPr id="49" name="TextBox 48"/>
          <p:cNvSpPr txBox="1"/>
          <p:nvPr/>
        </p:nvSpPr>
        <p:spPr>
          <a:xfrm>
            <a:off x="34122172" y="12776407"/>
            <a:ext cx="5478016" cy="5786199"/>
          </a:xfrm>
          <a:prstGeom prst="rect">
            <a:avLst/>
          </a:prstGeom>
          <a:noFill/>
        </p:spPr>
        <p:txBody>
          <a:bodyPr wrap="square" rtlCol="0">
            <a:spAutoFit/>
          </a:bodyPr>
          <a:lstStyle/>
          <a:p>
            <a:pPr>
              <a:spcAft>
                <a:spcPts val="1800"/>
              </a:spcAft>
            </a:pPr>
            <a:r>
              <a:rPr lang="en-US" sz="2100" u="sng" dirty="0" smtClean="0"/>
              <a:t>LME Results:</a:t>
            </a:r>
          </a:p>
          <a:p>
            <a:pPr marL="342900" indent="-342900">
              <a:spcAft>
                <a:spcPts val="1200"/>
              </a:spcAft>
              <a:buFont typeface="Arial" panose="020B0604020202020204" pitchFamily="34" charset="0"/>
              <a:buChar char="•"/>
            </a:pPr>
            <a:r>
              <a:rPr lang="en-CA" sz="2100" b="1" dirty="0" smtClean="0"/>
              <a:t>Patients and Older controls differentially affected by Reward Level in terms of Reaction Time:</a:t>
            </a:r>
          </a:p>
          <a:p>
            <a:pPr marL="1080000" lvl="1" indent="-342900">
              <a:spcAft>
                <a:spcPts val="1200"/>
              </a:spcAft>
              <a:buFont typeface="Wingdings" panose="05000000000000000000" pitchFamily="2" charset="2"/>
              <a:buChar char="Ø"/>
            </a:pPr>
            <a:r>
              <a:rPr lang="en-CA" sz="2100" b="1" dirty="0" smtClean="0"/>
              <a:t>Having the disease positively interacts with Low Reward </a:t>
            </a:r>
            <a:r>
              <a:rPr lang="en-CA" sz="2100" dirty="0" smtClean="0"/>
              <a:t>(OR = 1.002, p &lt; 0.01)</a:t>
            </a:r>
          </a:p>
          <a:p>
            <a:pPr marL="1080000" lvl="1" indent="-342900">
              <a:spcAft>
                <a:spcPts val="1200"/>
              </a:spcAft>
              <a:buFont typeface="Wingdings" panose="05000000000000000000" pitchFamily="2" charset="2"/>
              <a:buChar char="Ø"/>
            </a:pPr>
            <a:r>
              <a:rPr lang="en-CA" sz="2100" b="1" dirty="0" smtClean="0"/>
              <a:t>Having the disease negatively interacts with High Reward</a:t>
            </a:r>
            <a:r>
              <a:rPr lang="en-CA" sz="2100" dirty="0" smtClean="0"/>
              <a:t> (OR = 0.99, p &lt; 0.05)</a:t>
            </a:r>
          </a:p>
          <a:p>
            <a:pPr marL="342900" indent="-342900">
              <a:spcAft>
                <a:spcPts val="1200"/>
              </a:spcAft>
              <a:buFont typeface="Arial" panose="020B0604020202020204" pitchFamily="34" charset="0"/>
              <a:buChar char="•"/>
            </a:pPr>
            <a:r>
              <a:rPr lang="en-CA" sz="2100" b="1" dirty="0" smtClean="0"/>
              <a:t>In Patients: </a:t>
            </a:r>
            <a:r>
              <a:rPr lang="en-CA" sz="2100" b="1" u="sng" dirty="0" smtClean="0"/>
              <a:t>Low Reward</a:t>
            </a:r>
            <a:r>
              <a:rPr lang="en-CA" sz="2100" b="1" dirty="0" smtClean="0"/>
              <a:t> increases reaction time compared to the grand condition mean</a:t>
            </a:r>
            <a:r>
              <a:rPr lang="en-CA" sz="2100" dirty="0" smtClean="0"/>
              <a:t> (OR = 1.004, p &lt;0.001)</a:t>
            </a:r>
          </a:p>
          <a:p>
            <a:pPr marL="342900" indent="-342900">
              <a:spcAft>
                <a:spcPts val="1200"/>
              </a:spcAft>
              <a:buFont typeface="Arial" panose="020B0604020202020204" pitchFamily="34" charset="0"/>
              <a:buChar char="•"/>
            </a:pPr>
            <a:r>
              <a:rPr lang="en-CA" sz="2100" b="1" dirty="0" smtClean="0"/>
              <a:t>In Patients: Dopamine medication does not affect </a:t>
            </a:r>
            <a:r>
              <a:rPr lang="en-CA" sz="2100" b="1" dirty="0"/>
              <a:t>R</a:t>
            </a:r>
            <a:r>
              <a:rPr lang="en-CA" sz="2100" b="1" dirty="0" smtClean="0"/>
              <a:t>eaction Time</a:t>
            </a:r>
            <a:r>
              <a:rPr lang="en-CA" sz="2100" dirty="0" smtClean="0"/>
              <a:t> (OR = 1.001, p = 0.327)</a:t>
            </a:r>
            <a:endParaRPr lang="en-CA" sz="2100" b="1" dirty="0"/>
          </a:p>
        </p:txBody>
      </p:sp>
      <p:pic>
        <p:nvPicPr>
          <p:cNvPr id="33" name="Picture 32"/>
          <p:cNvPicPr>
            <a:picLocks noChangeAspect="1"/>
          </p:cNvPicPr>
          <p:nvPr/>
        </p:nvPicPr>
        <p:blipFill>
          <a:blip r:embed="rId7"/>
          <a:stretch>
            <a:fillRect/>
          </a:stretch>
        </p:blipFill>
        <p:spPr>
          <a:xfrm>
            <a:off x="28263835" y="19317236"/>
            <a:ext cx="6059276" cy="4197395"/>
          </a:xfrm>
          <a:prstGeom prst="rect">
            <a:avLst/>
          </a:prstGeom>
          <a:ln>
            <a:solidFill>
              <a:schemeClr val="tx1"/>
            </a:solidFill>
          </a:ln>
        </p:spPr>
      </p:pic>
      <p:sp>
        <p:nvSpPr>
          <p:cNvPr id="41" name="TextBox 40"/>
          <p:cNvSpPr txBox="1"/>
          <p:nvPr/>
        </p:nvSpPr>
        <p:spPr>
          <a:xfrm>
            <a:off x="30242080" y="12093567"/>
            <a:ext cx="6219099" cy="923330"/>
          </a:xfrm>
          <a:prstGeom prst="rect">
            <a:avLst/>
          </a:prstGeom>
          <a:noFill/>
        </p:spPr>
        <p:txBody>
          <a:bodyPr wrap="square" rtlCol="0">
            <a:spAutoFit/>
          </a:bodyPr>
          <a:lstStyle/>
          <a:p>
            <a:r>
              <a:rPr lang="en-CA" sz="1800" dirty="0" smtClean="0"/>
              <a:t>Figure 3. Accuracy in the Attention </a:t>
            </a:r>
            <a:r>
              <a:rPr lang="en-CA" sz="1800" dirty="0"/>
              <a:t>C</a:t>
            </a:r>
            <a:r>
              <a:rPr lang="en-CA" sz="1800" dirty="0" smtClean="0"/>
              <a:t>apture Phase. Data is displayed for Controls as well Patients in both medication states (ON and OFF).</a:t>
            </a:r>
            <a:endParaRPr lang="en-CA" sz="1800" dirty="0"/>
          </a:p>
        </p:txBody>
      </p:sp>
      <p:sp>
        <p:nvSpPr>
          <p:cNvPr id="51" name="TextBox 50"/>
          <p:cNvSpPr txBox="1"/>
          <p:nvPr/>
        </p:nvSpPr>
        <p:spPr>
          <a:xfrm>
            <a:off x="28252264" y="18318873"/>
            <a:ext cx="6219099" cy="923330"/>
          </a:xfrm>
          <a:prstGeom prst="rect">
            <a:avLst/>
          </a:prstGeom>
          <a:noFill/>
        </p:spPr>
        <p:txBody>
          <a:bodyPr wrap="square" rtlCol="0">
            <a:spAutoFit/>
          </a:bodyPr>
          <a:lstStyle/>
          <a:p>
            <a:r>
              <a:rPr lang="en-CA" sz="1800" dirty="0" smtClean="0"/>
              <a:t>Figure 4. Reaction Time in the Attention </a:t>
            </a:r>
            <a:r>
              <a:rPr lang="en-CA" sz="1800" dirty="0"/>
              <a:t>C</a:t>
            </a:r>
            <a:r>
              <a:rPr lang="en-CA" sz="1800" dirty="0" smtClean="0"/>
              <a:t>apture Phase. Data is displayed for Controls as well Patients in both medication states (ON and OFF).</a:t>
            </a:r>
            <a:endParaRPr lang="en-CA" sz="1800" dirty="0"/>
          </a:p>
        </p:txBody>
      </p:sp>
      <p:sp>
        <p:nvSpPr>
          <p:cNvPr id="52" name="TextBox 51"/>
          <p:cNvSpPr txBox="1"/>
          <p:nvPr/>
        </p:nvSpPr>
        <p:spPr>
          <a:xfrm>
            <a:off x="28263835" y="23518646"/>
            <a:ext cx="6219099" cy="923330"/>
          </a:xfrm>
          <a:prstGeom prst="rect">
            <a:avLst/>
          </a:prstGeom>
          <a:noFill/>
        </p:spPr>
        <p:txBody>
          <a:bodyPr wrap="square" rtlCol="0">
            <a:spAutoFit/>
          </a:bodyPr>
          <a:lstStyle/>
          <a:p>
            <a:r>
              <a:rPr lang="en-CA" sz="1800" dirty="0" smtClean="0"/>
              <a:t>Figure 5. Speed-Accuracy Trade-Off in the Attention Capture Task. Data is displayed for Controls as well Patients in both medication states (ON and OFF).</a:t>
            </a:r>
            <a:endParaRPr lang="en-CA" sz="1800" dirty="0"/>
          </a:p>
        </p:txBody>
      </p:sp>
      <p:sp>
        <p:nvSpPr>
          <p:cNvPr id="53" name="TextBox 52"/>
          <p:cNvSpPr txBox="1"/>
          <p:nvPr/>
        </p:nvSpPr>
        <p:spPr>
          <a:xfrm>
            <a:off x="34482934" y="19479260"/>
            <a:ext cx="5478016" cy="2585323"/>
          </a:xfrm>
          <a:prstGeom prst="rect">
            <a:avLst/>
          </a:prstGeom>
          <a:noFill/>
        </p:spPr>
        <p:txBody>
          <a:bodyPr wrap="square" rtlCol="0">
            <a:spAutoFit/>
          </a:bodyPr>
          <a:lstStyle/>
          <a:p>
            <a:pPr>
              <a:spcAft>
                <a:spcPts val="1800"/>
              </a:spcAft>
            </a:pPr>
            <a:r>
              <a:rPr lang="en-US" sz="2100" u="sng" dirty="0" smtClean="0"/>
              <a:t>LME Results:</a:t>
            </a:r>
          </a:p>
          <a:p>
            <a:pPr marL="342900" indent="-342900">
              <a:spcAft>
                <a:spcPts val="1200"/>
              </a:spcAft>
              <a:buFont typeface="Arial" panose="020B0604020202020204" pitchFamily="34" charset="0"/>
              <a:buChar char="•"/>
            </a:pPr>
            <a:r>
              <a:rPr lang="en-CA" sz="2100" b="1" dirty="0" smtClean="0"/>
              <a:t>Slower Reaction Times decrease the likelihood of correct responses </a:t>
            </a:r>
            <a:r>
              <a:rPr lang="en-CA" sz="2100" dirty="0" smtClean="0"/>
              <a:t>(OR = 0.001, p &lt; 0.0001) </a:t>
            </a:r>
            <a:r>
              <a:rPr lang="en-CA" sz="2100" b="1" dirty="0" smtClean="0"/>
              <a:t>indicating that there is no “Trade Off” between speed and accuracy but rather that subjects are simply more faster on trials they are more accurate.</a:t>
            </a:r>
            <a:endParaRPr lang="en-CA" sz="2100" b="1" dirty="0"/>
          </a:p>
        </p:txBody>
      </p:sp>
      <p:sp>
        <p:nvSpPr>
          <p:cNvPr id="3" name="Rectangle 2"/>
          <p:cNvSpPr/>
          <p:nvPr/>
        </p:nvSpPr>
        <p:spPr>
          <a:xfrm>
            <a:off x="398173" y="6270470"/>
            <a:ext cx="11070627" cy="8466589"/>
          </a:xfrm>
          <a:prstGeom prst="rect">
            <a:avLst/>
          </a:prstGeom>
          <a:noFill/>
          <a:ln w="76200">
            <a:solidFill>
              <a:schemeClr val="tx1"/>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CA"/>
          </a:p>
        </p:txBody>
      </p:sp>
      <p:pic>
        <p:nvPicPr>
          <p:cNvPr id="21" name="Picture 20"/>
          <p:cNvPicPr>
            <a:picLocks noChangeAspect="1"/>
          </p:cNvPicPr>
          <p:nvPr/>
        </p:nvPicPr>
        <p:blipFill>
          <a:blip r:embed="rId8"/>
          <a:stretch>
            <a:fillRect/>
          </a:stretch>
        </p:blipFill>
        <p:spPr>
          <a:xfrm>
            <a:off x="1217297" y="25999115"/>
            <a:ext cx="8812521" cy="5180003"/>
          </a:xfrm>
          <a:prstGeom prst="rect">
            <a:avLst/>
          </a:prstGeom>
        </p:spPr>
      </p:pic>
      <p:sp>
        <p:nvSpPr>
          <p:cNvPr id="56" name="Rectangle 55"/>
          <p:cNvSpPr/>
          <p:nvPr/>
        </p:nvSpPr>
        <p:spPr>
          <a:xfrm>
            <a:off x="405018" y="16075351"/>
            <a:ext cx="11122188" cy="15103767"/>
          </a:xfrm>
          <a:prstGeom prst="rect">
            <a:avLst/>
          </a:prstGeom>
          <a:noFill/>
          <a:ln w="76200">
            <a:solidFill>
              <a:schemeClr val="tx1"/>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CA"/>
          </a:p>
        </p:txBody>
      </p:sp>
      <p:sp>
        <p:nvSpPr>
          <p:cNvPr id="58" name="TextBox 57"/>
          <p:cNvSpPr txBox="1"/>
          <p:nvPr/>
        </p:nvSpPr>
        <p:spPr>
          <a:xfrm>
            <a:off x="12031579" y="5111901"/>
            <a:ext cx="15544800" cy="938719"/>
          </a:xfrm>
          <a:prstGeom prst="rect">
            <a:avLst/>
          </a:prstGeom>
          <a:solidFill>
            <a:srgbClr val="990033"/>
          </a:solidFill>
          <a:scene3d>
            <a:camera prst="orthographicFront"/>
            <a:lightRig rig="threePt" dir="t"/>
          </a:scene3d>
          <a:sp3d>
            <a:bevelT/>
          </a:sp3d>
        </p:spPr>
        <p:txBody>
          <a:bodyPr wrap="square" rtlCol="0">
            <a:spAutoFit/>
          </a:bodyPr>
          <a:lstStyle/>
          <a:p>
            <a:pPr algn="ctr" defTabSz="2987479"/>
            <a:r>
              <a:rPr lang="en-CA" sz="5500" b="1" dirty="0" smtClean="0">
                <a:solidFill>
                  <a:prstClr val="white"/>
                </a:solidFill>
                <a:latin typeface="Calibri" panose="020F0502020204030204"/>
              </a:rPr>
              <a:t>Results – Reward Learning Phase</a:t>
            </a:r>
            <a:endParaRPr lang="en-CA" sz="5500" b="1" dirty="0">
              <a:solidFill>
                <a:prstClr val="white"/>
              </a:solidFill>
              <a:latin typeface="Calibri" panose="020F0502020204030204"/>
            </a:endParaRPr>
          </a:p>
        </p:txBody>
      </p:sp>
      <p:sp>
        <p:nvSpPr>
          <p:cNvPr id="59" name="TextBox 58"/>
          <p:cNvSpPr txBox="1"/>
          <p:nvPr/>
        </p:nvSpPr>
        <p:spPr>
          <a:xfrm>
            <a:off x="27964804" y="5111901"/>
            <a:ext cx="11207996" cy="938719"/>
          </a:xfrm>
          <a:prstGeom prst="rect">
            <a:avLst/>
          </a:prstGeom>
          <a:solidFill>
            <a:srgbClr val="990033"/>
          </a:solidFill>
          <a:scene3d>
            <a:camera prst="orthographicFront"/>
            <a:lightRig rig="threePt" dir="t"/>
          </a:scene3d>
          <a:sp3d>
            <a:bevelT/>
          </a:sp3d>
        </p:spPr>
        <p:txBody>
          <a:bodyPr wrap="square" rtlCol="0">
            <a:spAutoFit/>
          </a:bodyPr>
          <a:lstStyle/>
          <a:p>
            <a:pPr algn="ctr" defTabSz="2987479"/>
            <a:r>
              <a:rPr lang="en-CA" sz="5500" b="1" dirty="0">
                <a:solidFill>
                  <a:prstClr val="white"/>
                </a:solidFill>
                <a:latin typeface="Calibri" panose="020F0502020204030204"/>
              </a:rPr>
              <a:t>Background</a:t>
            </a:r>
          </a:p>
        </p:txBody>
      </p:sp>
      <p:pic>
        <p:nvPicPr>
          <p:cNvPr id="60" name="Picture 59"/>
          <p:cNvPicPr>
            <a:picLocks noChangeAspect="1"/>
          </p:cNvPicPr>
          <p:nvPr/>
        </p:nvPicPr>
        <p:blipFill>
          <a:blip r:embed="rId9"/>
          <a:stretch>
            <a:fillRect/>
          </a:stretch>
        </p:blipFill>
        <p:spPr>
          <a:xfrm>
            <a:off x="19786538" y="6841066"/>
            <a:ext cx="7706362" cy="5475347"/>
          </a:xfrm>
          <a:prstGeom prst="rect">
            <a:avLst/>
          </a:prstGeom>
          <a:ln>
            <a:noFill/>
          </a:ln>
        </p:spPr>
      </p:pic>
      <p:pic>
        <p:nvPicPr>
          <p:cNvPr id="61" name="Picture 60"/>
          <p:cNvPicPr>
            <a:picLocks noChangeAspect="1"/>
          </p:cNvPicPr>
          <p:nvPr/>
        </p:nvPicPr>
        <p:blipFill>
          <a:blip r:embed="rId10"/>
          <a:stretch>
            <a:fillRect/>
          </a:stretch>
        </p:blipFill>
        <p:spPr>
          <a:xfrm>
            <a:off x="12168325" y="6914230"/>
            <a:ext cx="7618214" cy="5402183"/>
          </a:xfrm>
          <a:prstGeom prst="rect">
            <a:avLst/>
          </a:prstGeom>
          <a:ln>
            <a:solidFill>
              <a:schemeClr val="bg1"/>
            </a:solidFill>
          </a:ln>
        </p:spPr>
      </p:pic>
      <p:sp>
        <p:nvSpPr>
          <p:cNvPr id="65" name="TextBox 64"/>
          <p:cNvSpPr txBox="1"/>
          <p:nvPr/>
        </p:nvSpPr>
        <p:spPr>
          <a:xfrm>
            <a:off x="12269521" y="12142269"/>
            <a:ext cx="15034032" cy="2554545"/>
          </a:xfrm>
          <a:prstGeom prst="rect">
            <a:avLst/>
          </a:prstGeom>
          <a:noFill/>
          <a:ln>
            <a:noFill/>
          </a:ln>
        </p:spPr>
        <p:txBody>
          <a:bodyPr wrap="square" rtlCol="0">
            <a:spAutoFit/>
          </a:bodyPr>
          <a:lstStyle/>
          <a:p>
            <a:pPr marL="457200" indent="-457200" defTabSz="2987479">
              <a:buFont typeface="Arial" panose="020B0604020202020204" pitchFamily="34" charset="0"/>
              <a:buChar char="•"/>
            </a:pPr>
            <a:r>
              <a:rPr lang="en-US" sz="3200" dirty="0" smtClean="0">
                <a:solidFill>
                  <a:prstClr val="black"/>
                </a:solidFill>
                <a:cs typeface="Times New Roman" panose="02020603050405020304" pitchFamily="18" charset="0"/>
              </a:rPr>
              <a:t>Parkinson’s disease patients perform less accurately than Controls (NONE) on the learning task</a:t>
            </a:r>
          </a:p>
          <a:p>
            <a:pPr marL="457200" indent="-457200" defTabSz="2987479">
              <a:buFont typeface="Arial" panose="020B0604020202020204" pitchFamily="34" charset="0"/>
              <a:buChar char="•"/>
            </a:pPr>
            <a:r>
              <a:rPr lang="en-US" sz="3200" dirty="0" smtClean="0">
                <a:solidFill>
                  <a:prstClr val="black"/>
                </a:solidFill>
                <a:cs typeface="Times New Roman" panose="02020603050405020304" pitchFamily="18" charset="0"/>
              </a:rPr>
              <a:t>There is a trend for High Reward increasing reaction time in Patients (p = 0.07) and decreasing reaction time in Controls ( p = 0.061).</a:t>
            </a:r>
          </a:p>
          <a:p>
            <a:pPr marL="457200" indent="-457200" defTabSz="2987479">
              <a:buFont typeface="Arial" panose="020B0604020202020204" pitchFamily="34" charset="0"/>
              <a:buChar char="•"/>
            </a:pPr>
            <a:r>
              <a:rPr lang="en-US" sz="3200" dirty="0" smtClean="0">
                <a:solidFill>
                  <a:prstClr val="black"/>
                </a:solidFill>
                <a:cs typeface="Times New Roman" panose="02020603050405020304" pitchFamily="18" charset="0"/>
              </a:rPr>
              <a:t>There was </a:t>
            </a:r>
            <a:r>
              <a:rPr lang="en-US" sz="3200" b="1" dirty="0" smtClean="0">
                <a:solidFill>
                  <a:prstClr val="black"/>
                </a:solidFill>
                <a:cs typeface="Times New Roman" panose="02020603050405020304" pitchFamily="18" charset="0"/>
              </a:rPr>
              <a:t>no effect of dopamine medication on learning</a:t>
            </a:r>
            <a:endParaRPr lang="en-US" sz="3200" dirty="0">
              <a:solidFill>
                <a:prstClr val="black"/>
              </a:solidFill>
              <a:cs typeface="Times New Roman" panose="02020603050405020304" pitchFamily="18" charset="0"/>
            </a:endParaRPr>
          </a:p>
        </p:txBody>
      </p:sp>
      <p:sp>
        <p:nvSpPr>
          <p:cNvPr id="67" name="Rectangle 66"/>
          <p:cNvSpPr/>
          <p:nvPr/>
        </p:nvSpPr>
        <p:spPr>
          <a:xfrm>
            <a:off x="12088865" y="6270471"/>
            <a:ext cx="15470073" cy="8486317"/>
          </a:xfrm>
          <a:prstGeom prst="rect">
            <a:avLst/>
          </a:prstGeom>
          <a:noFill/>
          <a:ln w="76200">
            <a:solidFill>
              <a:schemeClr val="tx1"/>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CA"/>
          </a:p>
        </p:txBody>
      </p:sp>
      <p:sp>
        <p:nvSpPr>
          <p:cNvPr id="68" name="TextBox 67"/>
          <p:cNvSpPr txBox="1"/>
          <p:nvPr/>
        </p:nvSpPr>
        <p:spPr>
          <a:xfrm>
            <a:off x="12014138" y="14952194"/>
            <a:ext cx="15544800" cy="938719"/>
          </a:xfrm>
          <a:prstGeom prst="rect">
            <a:avLst/>
          </a:prstGeom>
          <a:solidFill>
            <a:srgbClr val="990033"/>
          </a:solidFill>
          <a:scene3d>
            <a:camera prst="orthographicFront"/>
            <a:lightRig rig="threePt" dir="t"/>
          </a:scene3d>
          <a:sp3d>
            <a:bevelT/>
          </a:sp3d>
        </p:spPr>
        <p:txBody>
          <a:bodyPr wrap="square" rtlCol="0">
            <a:spAutoFit/>
          </a:bodyPr>
          <a:lstStyle/>
          <a:p>
            <a:pPr algn="ctr" defTabSz="2987479"/>
            <a:r>
              <a:rPr lang="en-CA" sz="5500" b="1" dirty="0" smtClean="0">
                <a:solidFill>
                  <a:prstClr val="white"/>
                </a:solidFill>
                <a:latin typeface="Calibri" panose="020F0502020204030204"/>
              </a:rPr>
              <a:t>Results – Attention Capture Phase</a:t>
            </a:r>
            <a:endParaRPr lang="en-CA" sz="5500" b="1" dirty="0">
              <a:solidFill>
                <a:prstClr val="white"/>
              </a:solidFill>
              <a:latin typeface="Calibri" panose="020F0502020204030204"/>
            </a:endParaRPr>
          </a:p>
        </p:txBody>
      </p:sp>
      <p:sp>
        <p:nvSpPr>
          <p:cNvPr id="69" name="Rectangle 68"/>
          <p:cNvSpPr/>
          <p:nvPr/>
        </p:nvSpPr>
        <p:spPr>
          <a:xfrm>
            <a:off x="11963963" y="16075351"/>
            <a:ext cx="15594975" cy="15103767"/>
          </a:xfrm>
          <a:prstGeom prst="rect">
            <a:avLst/>
          </a:prstGeom>
          <a:noFill/>
          <a:ln w="76200">
            <a:solidFill>
              <a:schemeClr val="tx1"/>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CA"/>
          </a:p>
        </p:txBody>
      </p:sp>
      <p:pic>
        <p:nvPicPr>
          <p:cNvPr id="64" name="Picture 63"/>
          <p:cNvPicPr>
            <a:picLocks noChangeAspect="1"/>
          </p:cNvPicPr>
          <p:nvPr/>
        </p:nvPicPr>
        <p:blipFill>
          <a:blip r:embed="rId11"/>
          <a:stretch>
            <a:fillRect/>
          </a:stretch>
        </p:blipFill>
        <p:spPr>
          <a:xfrm>
            <a:off x="12031579" y="16791907"/>
            <a:ext cx="7618213" cy="5398489"/>
          </a:xfrm>
          <a:prstGeom prst="rect">
            <a:avLst/>
          </a:prstGeom>
          <a:ln>
            <a:noFill/>
          </a:ln>
        </p:spPr>
      </p:pic>
      <p:pic>
        <p:nvPicPr>
          <p:cNvPr id="70" name="Picture 69"/>
          <p:cNvPicPr>
            <a:picLocks noChangeAspect="1"/>
          </p:cNvPicPr>
          <p:nvPr/>
        </p:nvPicPr>
        <p:blipFill>
          <a:blip r:embed="rId12"/>
          <a:stretch>
            <a:fillRect/>
          </a:stretch>
        </p:blipFill>
        <p:spPr>
          <a:xfrm>
            <a:off x="19823901" y="16724708"/>
            <a:ext cx="7618213" cy="5398490"/>
          </a:xfrm>
          <a:prstGeom prst="rect">
            <a:avLst/>
          </a:prstGeom>
          <a:ln>
            <a:solidFill>
              <a:schemeClr val="bg1"/>
            </a:solidFill>
          </a:ln>
        </p:spPr>
      </p:pic>
      <p:sp>
        <p:nvSpPr>
          <p:cNvPr id="73" name="TextBox 72"/>
          <p:cNvSpPr txBox="1"/>
          <p:nvPr/>
        </p:nvSpPr>
        <p:spPr>
          <a:xfrm>
            <a:off x="12147062" y="22108109"/>
            <a:ext cx="15034032" cy="2554545"/>
          </a:xfrm>
          <a:prstGeom prst="rect">
            <a:avLst/>
          </a:prstGeom>
          <a:noFill/>
          <a:ln>
            <a:noFill/>
          </a:ln>
        </p:spPr>
        <p:txBody>
          <a:bodyPr wrap="square" rtlCol="0">
            <a:spAutoFit/>
          </a:bodyPr>
          <a:lstStyle/>
          <a:p>
            <a:pPr marL="457200" indent="-457200" defTabSz="2987479">
              <a:buFont typeface="Arial" panose="020B0604020202020204" pitchFamily="34" charset="0"/>
              <a:buChar char="•"/>
            </a:pPr>
            <a:r>
              <a:rPr lang="en-US" sz="3200" dirty="0" smtClean="0">
                <a:solidFill>
                  <a:prstClr val="black"/>
                </a:solidFill>
                <a:cs typeface="Times New Roman" panose="02020603050405020304" pitchFamily="18" charset="0"/>
              </a:rPr>
              <a:t>Low Reward causes reaction time slowing in Patients compared to other conditions.</a:t>
            </a:r>
          </a:p>
          <a:p>
            <a:pPr marL="457200" indent="-457200" defTabSz="2987479">
              <a:buFont typeface="Arial" panose="020B0604020202020204" pitchFamily="34" charset="0"/>
              <a:buChar char="•"/>
            </a:pPr>
            <a:r>
              <a:rPr lang="en-US" sz="3200" dirty="0" smtClean="0">
                <a:solidFill>
                  <a:prstClr val="black"/>
                </a:solidFill>
                <a:cs typeface="Times New Roman" panose="02020603050405020304" pitchFamily="18" charset="0"/>
              </a:rPr>
              <a:t>High Reward causes reaction time slowing in Controls compared to the neutral condition</a:t>
            </a:r>
          </a:p>
          <a:p>
            <a:pPr marL="457200" indent="-457200" defTabSz="2987479">
              <a:buFont typeface="Arial" panose="020B0604020202020204" pitchFamily="34" charset="0"/>
              <a:buChar char="•"/>
            </a:pPr>
            <a:r>
              <a:rPr lang="en-US" sz="3200" dirty="0" smtClean="0">
                <a:solidFill>
                  <a:prstClr val="black"/>
                </a:solidFill>
                <a:cs typeface="Times New Roman" panose="02020603050405020304" pitchFamily="18" charset="0"/>
              </a:rPr>
              <a:t>Dopamine medication increased reaction time </a:t>
            </a:r>
            <a:r>
              <a:rPr lang="en-US" sz="3200" b="1" u="sng" dirty="0" smtClean="0">
                <a:solidFill>
                  <a:prstClr val="black"/>
                </a:solidFill>
                <a:cs typeface="Times New Roman" panose="02020603050405020304" pitchFamily="18" charset="0"/>
              </a:rPr>
              <a:t>but had no effect on attention capture</a:t>
            </a:r>
            <a:endParaRPr lang="en-US" sz="3200" u="sng" dirty="0" smtClean="0">
              <a:solidFill>
                <a:prstClr val="black"/>
              </a:solidFill>
              <a:cs typeface="Times New Roman" panose="02020603050405020304" pitchFamily="18" charset="0"/>
            </a:endParaRPr>
          </a:p>
          <a:p>
            <a:pPr marL="457200" indent="-457200" defTabSz="2987479">
              <a:buFont typeface="Arial" panose="020B0604020202020204" pitchFamily="34" charset="0"/>
              <a:buChar char="•"/>
            </a:pPr>
            <a:endParaRPr lang="en-US" sz="3200" dirty="0" smtClean="0">
              <a:solidFill>
                <a:prstClr val="black"/>
              </a:solidFill>
              <a:cs typeface="Times New Roman" panose="02020603050405020304" pitchFamily="18" charset="0"/>
            </a:endParaRPr>
          </a:p>
        </p:txBody>
      </p:sp>
      <p:sp>
        <p:nvSpPr>
          <p:cNvPr id="75" name="TextBox 74">
            <a:extLst>
              <a:ext uri="{FF2B5EF4-FFF2-40B4-BE49-F238E27FC236}">
                <a16:creationId xmlns="" xmlns:a16="http://schemas.microsoft.com/office/drawing/2014/main" id="{C44C5EB2-921D-8745-9FF0-79886CA75E97}"/>
              </a:ext>
            </a:extLst>
          </p:cNvPr>
          <p:cNvSpPr txBox="1"/>
          <p:nvPr/>
        </p:nvSpPr>
        <p:spPr>
          <a:xfrm>
            <a:off x="12031579" y="24207712"/>
            <a:ext cx="14113783" cy="584775"/>
          </a:xfrm>
          <a:prstGeom prst="rect">
            <a:avLst/>
          </a:prstGeom>
          <a:solidFill>
            <a:schemeClr val="bg1"/>
          </a:solidFill>
        </p:spPr>
        <p:txBody>
          <a:bodyPr wrap="square" rtlCol="0">
            <a:spAutoFit/>
          </a:bodyPr>
          <a:lstStyle/>
          <a:p>
            <a:r>
              <a:rPr lang="en-US" sz="3200" b="1" dirty="0" smtClean="0"/>
              <a:t>Does Disease Status or Dopamine Medication Affect Distractibility?</a:t>
            </a:r>
            <a:endParaRPr lang="en-CA" sz="3200" dirty="0"/>
          </a:p>
        </p:txBody>
      </p:sp>
      <p:pic>
        <p:nvPicPr>
          <p:cNvPr id="72" name="Picture 71"/>
          <p:cNvPicPr>
            <a:picLocks noChangeAspect="1"/>
          </p:cNvPicPr>
          <p:nvPr/>
        </p:nvPicPr>
        <p:blipFill>
          <a:blip r:embed="rId13"/>
          <a:stretch>
            <a:fillRect/>
          </a:stretch>
        </p:blipFill>
        <p:spPr>
          <a:xfrm>
            <a:off x="12339485" y="24802964"/>
            <a:ext cx="7576146" cy="5407267"/>
          </a:xfrm>
          <a:prstGeom prst="rect">
            <a:avLst/>
          </a:prstGeom>
          <a:ln>
            <a:solidFill>
              <a:schemeClr val="tx1"/>
            </a:solidFill>
          </a:ln>
        </p:spPr>
      </p:pic>
    </p:spTree>
    <p:extLst>
      <p:ext uri="{BB962C8B-B14F-4D97-AF65-F5344CB8AC3E}">
        <p14:creationId xmlns:p14="http://schemas.microsoft.com/office/powerpoint/2010/main" val="37919048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p:cNvPicPr>
            <a:picLocks noChangeAspect="1"/>
          </p:cNvPicPr>
          <p:nvPr/>
        </p:nvPicPr>
        <p:blipFill>
          <a:blip r:embed="rId2"/>
          <a:stretch>
            <a:fillRect/>
          </a:stretch>
        </p:blipFill>
        <p:spPr>
          <a:xfrm>
            <a:off x="14430632" y="25342867"/>
            <a:ext cx="5779751" cy="4913758"/>
          </a:xfrm>
          <a:prstGeom prst="rect">
            <a:avLst/>
          </a:prstGeom>
          <a:ln>
            <a:solidFill>
              <a:schemeClr val="tx1"/>
            </a:solidFill>
          </a:ln>
        </p:spPr>
      </p:pic>
      <p:pic>
        <p:nvPicPr>
          <p:cNvPr id="23" name="Picture 22"/>
          <p:cNvPicPr>
            <a:picLocks noChangeAspect="1"/>
          </p:cNvPicPr>
          <p:nvPr/>
        </p:nvPicPr>
        <p:blipFill>
          <a:blip r:embed="rId3"/>
          <a:stretch>
            <a:fillRect/>
          </a:stretch>
        </p:blipFill>
        <p:spPr>
          <a:xfrm>
            <a:off x="14430632" y="19166636"/>
            <a:ext cx="5757698" cy="4930305"/>
          </a:xfrm>
          <a:prstGeom prst="rect">
            <a:avLst/>
          </a:prstGeom>
          <a:ln>
            <a:solidFill>
              <a:schemeClr val="tx1"/>
            </a:solidFill>
          </a:ln>
        </p:spPr>
      </p:pic>
      <p:pic>
        <p:nvPicPr>
          <p:cNvPr id="2" name="Picture 1"/>
          <p:cNvPicPr>
            <a:picLocks noChangeAspect="1"/>
          </p:cNvPicPr>
          <p:nvPr/>
        </p:nvPicPr>
        <p:blipFill>
          <a:blip r:embed="rId4"/>
          <a:stretch>
            <a:fillRect/>
          </a:stretch>
        </p:blipFill>
        <p:spPr>
          <a:xfrm>
            <a:off x="14913278" y="7928692"/>
            <a:ext cx="9148812" cy="5046790"/>
          </a:xfrm>
          <a:prstGeom prst="rect">
            <a:avLst/>
          </a:prstGeom>
        </p:spPr>
      </p:pic>
      <p:sp>
        <p:nvSpPr>
          <p:cNvPr id="4" name="TextBox 3"/>
          <p:cNvSpPr txBox="1"/>
          <p:nvPr/>
        </p:nvSpPr>
        <p:spPr>
          <a:xfrm>
            <a:off x="1280811" y="1313731"/>
            <a:ext cx="25640996" cy="2554545"/>
          </a:xfrm>
          <a:prstGeom prst="rect">
            <a:avLst/>
          </a:prstGeom>
          <a:noFill/>
        </p:spPr>
        <p:txBody>
          <a:bodyPr wrap="square" rtlCol="0">
            <a:spAutoFit/>
          </a:bodyPr>
          <a:lstStyle/>
          <a:p>
            <a:pPr defTabSz="2987479"/>
            <a:r>
              <a:rPr lang="en-US" sz="8000" b="1" dirty="0" smtClean="0">
                <a:solidFill>
                  <a:prstClr val="black"/>
                </a:solidFill>
              </a:rPr>
              <a:t>Altered Reward-Driven Attention Capture in Parkinson’s Disease Patients</a:t>
            </a:r>
            <a:endParaRPr lang="en-CA" sz="8000" b="1" dirty="0">
              <a:solidFill>
                <a:prstClr val="black"/>
              </a:solidFill>
            </a:endParaRPr>
          </a:p>
        </p:txBody>
      </p:sp>
      <p:sp>
        <p:nvSpPr>
          <p:cNvPr id="6" name="TextBox 5"/>
          <p:cNvSpPr txBox="1"/>
          <p:nvPr/>
        </p:nvSpPr>
        <p:spPr>
          <a:xfrm>
            <a:off x="1280811" y="4186659"/>
            <a:ext cx="23625158" cy="1059842"/>
          </a:xfrm>
          <a:prstGeom prst="rect">
            <a:avLst/>
          </a:prstGeom>
          <a:noFill/>
        </p:spPr>
        <p:txBody>
          <a:bodyPr wrap="square" rtlCol="0">
            <a:spAutoFit/>
          </a:bodyPr>
          <a:lstStyle/>
          <a:p>
            <a:pPr defTabSz="2987479"/>
            <a:r>
              <a:rPr lang="en-CA" sz="6287" i="1" dirty="0">
                <a:solidFill>
                  <a:prstClr val="black"/>
                </a:solidFill>
              </a:rPr>
              <a:t>Matthew Pilgrim, Andy </a:t>
            </a:r>
            <a:r>
              <a:rPr lang="en-CA" sz="6287" i="1" dirty="0" err="1">
                <a:solidFill>
                  <a:prstClr val="black"/>
                </a:solidFill>
              </a:rPr>
              <a:t>Ou</a:t>
            </a:r>
            <a:r>
              <a:rPr lang="en-CA" sz="6287" i="1" dirty="0">
                <a:solidFill>
                  <a:prstClr val="black"/>
                </a:solidFill>
              </a:rPr>
              <a:t>, Madeleine Sharp</a:t>
            </a:r>
          </a:p>
        </p:txBody>
      </p:sp>
      <p:sp>
        <p:nvSpPr>
          <p:cNvPr id="14" name="TextBox 13"/>
          <p:cNvSpPr txBox="1"/>
          <p:nvPr/>
        </p:nvSpPr>
        <p:spPr>
          <a:xfrm>
            <a:off x="1280811" y="6325241"/>
            <a:ext cx="11207996" cy="938719"/>
          </a:xfrm>
          <a:prstGeom prst="rect">
            <a:avLst/>
          </a:prstGeom>
          <a:solidFill>
            <a:srgbClr val="990033"/>
          </a:solidFill>
          <a:scene3d>
            <a:camera prst="orthographicFront"/>
            <a:lightRig rig="threePt" dir="t"/>
          </a:scene3d>
          <a:sp3d>
            <a:bevelT/>
          </a:sp3d>
        </p:spPr>
        <p:txBody>
          <a:bodyPr wrap="square" rtlCol="0">
            <a:spAutoFit/>
          </a:bodyPr>
          <a:lstStyle/>
          <a:p>
            <a:pPr algn="ctr" defTabSz="2987479"/>
            <a:r>
              <a:rPr lang="en-CA" sz="5500" b="1" dirty="0">
                <a:solidFill>
                  <a:prstClr val="white"/>
                </a:solidFill>
              </a:rPr>
              <a:t>Background</a:t>
            </a:r>
          </a:p>
        </p:txBody>
      </p:sp>
      <p:sp>
        <p:nvSpPr>
          <p:cNvPr id="16" name="TextBox 15"/>
          <p:cNvSpPr txBox="1"/>
          <p:nvPr/>
        </p:nvSpPr>
        <p:spPr>
          <a:xfrm>
            <a:off x="1280809" y="11794724"/>
            <a:ext cx="11207995" cy="938719"/>
          </a:xfrm>
          <a:prstGeom prst="rect">
            <a:avLst/>
          </a:prstGeom>
          <a:solidFill>
            <a:srgbClr val="990033"/>
          </a:solidFill>
          <a:scene3d>
            <a:camera prst="orthographicFront"/>
            <a:lightRig rig="threePt" dir="t"/>
          </a:scene3d>
          <a:sp3d>
            <a:bevelT/>
          </a:sp3d>
        </p:spPr>
        <p:txBody>
          <a:bodyPr wrap="square" rtlCol="0">
            <a:spAutoFit/>
          </a:bodyPr>
          <a:lstStyle/>
          <a:p>
            <a:pPr algn="ctr" defTabSz="2987479"/>
            <a:r>
              <a:rPr lang="en-CA" sz="5500" b="1" dirty="0">
                <a:solidFill>
                  <a:prstClr val="white"/>
                </a:solidFill>
              </a:rPr>
              <a:t>Questions</a:t>
            </a:r>
          </a:p>
        </p:txBody>
      </p:sp>
      <p:sp>
        <p:nvSpPr>
          <p:cNvPr id="17" name="TextBox 16"/>
          <p:cNvSpPr txBox="1"/>
          <p:nvPr/>
        </p:nvSpPr>
        <p:spPr>
          <a:xfrm>
            <a:off x="1280810" y="15045982"/>
            <a:ext cx="11207995" cy="938719"/>
          </a:xfrm>
          <a:prstGeom prst="rect">
            <a:avLst/>
          </a:prstGeom>
          <a:solidFill>
            <a:srgbClr val="990033"/>
          </a:solidFill>
          <a:effectLst/>
          <a:scene3d>
            <a:camera prst="orthographicFront"/>
            <a:lightRig rig="threePt" dir="t"/>
          </a:scene3d>
          <a:sp3d>
            <a:bevelT/>
          </a:sp3d>
        </p:spPr>
        <p:txBody>
          <a:bodyPr wrap="square" rtlCol="0">
            <a:spAutoFit/>
          </a:bodyPr>
          <a:lstStyle/>
          <a:p>
            <a:pPr algn="ctr" defTabSz="2987479"/>
            <a:r>
              <a:rPr lang="en-CA" sz="5500" b="1" dirty="0">
                <a:solidFill>
                  <a:prstClr val="white"/>
                </a:solidFill>
              </a:rPr>
              <a:t>Methods</a:t>
            </a:r>
          </a:p>
        </p:txBody>
      </p:sp>
      <p:sp>
        <p:nvSpPr>
          <p:cNvPr id="18" name="TextBox 17"/>
          <p:cNvSpPr txBox="1"/>
          <p:nvPr/>
        </p:nvSpPr>
        <p:spPr>
          <a:xfrm>
            <a:off x="26986472" y="6325241"/>
            <a:ext cx="11584384" cy="938719"/>
          </a:xfrm>
          <a:prstGeom prst="rect">
            <a:avLst/>
          </a:prstGeom>
          <a:solidFill>
            <a:srgbClr val="990033"/>
          </a:solidFill>
          <a:scene3d>
            <a:camera prst="orthographicFront"/>
            <a:lightRig rig="threePt" dir="t"/>
          </a:scene3d>
          <a:sp3d>
            <a:bevelT/>
          </a:sp3d>
        </p:spPr>
        <p:txBody>
          <a:bodyPr wrap="square" rtlCol="0">
            <a:spAutoFit/>
          </a:bodyPr>
          <a:lstStyle/>
          <a:p>
            <a:pPr algn="ctr" defTabSz="2987479"/>
            <a:r>
              <a:rPr lang="en-CA" sz="5500" b="1" dirty="0">
                <a:solidFill>
                  <a:prstClr val="white"/>
                </a:solidFill>
              </a:rPr>
              <a:t>Results</a:t>
            </a:r>
          </a:p>
        </p:txBody>
      </p:sp>
      <p:sp>
        <p:nvSpPr>
          <p:cNvPr id="19" name="TextBox 18"/>
          <p:cNvSpPr txBox="1"/>
          <p:nvPr/>
        </p:nvSpPr>
        <p:spPr>
          <a:xfrm>
            <a:off x="26921807" y="25361622"/>
            <a:ext cx="11584384" cy="938719"/>
          </a:xfrm>
          <a:prstGeom prst="rect">
            <a:avLst/>
          </a:prstGeom>
          <a:solidFill>
            <a:srgbClr val="990033"/>
          </a:solidFill>
          <a:scene3d>
            <a:camera prst="orthographicFront"/>
            <a:lightRig rig="threePt" dir="t"/>
          </a:scene3d>
          <a:sp3d>
            <a:bevelT/>
          </a:sp3d>
        </p:spPr>
        <p:txBody>
          <a:bodyPr wrap="square" rtlCol="0">
            <a:spAutoFit/>
          </a:bodyPr>
          <a:lstStyle/>
          <a:p>
            <a:pPr algn="ctr" defTabSz="2987479"/>
            <a:r>
              <a:rPr lang="en-CA" sz="5500" b="1" dirty="0">
                <a:solidFill>
                  <a:prstClr val="white"/>
                </a:solidFill>
              </a:rPr>
              <a:t>Discussion</a:t>
            </a:r>
          </a:p>
        </p:txBody>
      </p:sp>
      <p:sp>
        <p:nvSpPr>
          <p:cNvPr id="20" name="TextBox 19"/>
          <p:cNvSpPr txBox="1"/>
          <p:nvPr/>
        </p:nvSpPr>
        <p:spPr>
          <a:xfrm>
            <a:off x="1280810" y="12878929"/>
            <a:ext cx="10165558" cy="1938992"/>
          </a:xfrm>
          <a:prstGeom prst="rect">
            <a:avLst/>
          </a:prstGeom>
          <a:noFill/>
        </p:spPr>
        <p:txBody>
          <a:bodyPr wrap="square" rtlCol="0">
            <a:spAutoFit/>
          </a:bodyPr>
          <a:lstStyle/>
          <a:p>
            <a:pPr marL="404223" indent="-404223" defTabSz="2987479">
              <a:spcAft>
                <a:spcPts val="2400"/>
              </a:spcAft>
              <a:buFont typeface="+mj-lt"/>
              <a:buAutoNum type="arabicPeriod"/>
            </a:pPr>
            <a:r>
              <a:rPr lang="en-CA" sz="2500" b="1" dirty="0">
                <a:solidFill>
                  <a:prstClr val="black"/>
                </a:solidFill>
                <a:cs typeface="Times New Roman" panose="02020603050405020304" pitchFamily="18" charset="0"/>
              </a:rPr>
              <a:t>Are Parkinson’s patients impaired at using reward information to guide the allocation of attentional resources</a:t>
            </a:r>
            <a:r>
              <a:rPr lang="en-CA" sz="2500" b="1" dirty="0" smtClean="0">
                <a:solidFill>
                  <a:prstClr val="black"/>
                </a:solidFill>
                <a:cs typeface="Times New Roman" panose="02020603050405020304" pitchFamily="18" charset="0"/>
              </a:rPr>
              <a:t>?</a:t>
            </a:r>
            <a:endParaRPr lang="en-CA" sz="2500" b="1" dirty="0">
              <a:solidFill>
                <a:prstClr val="black"/>
              </a:solidFill>
              <a:cs typeface="Times New Roman" panose="02020603050405020304" pitchFamily="18" charset="0"/>
            </a:endParaRPr>
          </a:p>
          <a:p>
            <a:pPr marL="404223" indent="-404223" defTabSz="2987479">
              <a:buFont typeface="+mj-lt"/>
              <a:buAutoNum type="arabicPeriod"/>
            </a:pPr>
            <a:r>
              <a:rPr lang="en-CA" sz="2500" b="1" dirty="0" smtClean="0">
                <a:solidFill>
                  <a:prstClr val="black"/>
                </a:solidFill>
                <a:cs typeface="Times New Roman" panose="02020603050405020304" pitchFamily="18" charset="0"/>
              </a:rPr>
              <a:t>Is </a:t>
            </a:r>
            <a:r>
              <a:rPr lang="en-CA" sz="2500" b="1" dirty="0">
                <a:solidFill>
                  <a:prstClr val="black"/>
                </a:solidFill>
                <a:cs typeface="Times New Roman" panose="02020603050405020304" pitchFamily="18" charset="0"/>
              </a:rPr>
              <a:t>this deficit dopamine-dependent? i.e. can dopamine replacement therapy rescue reward-driven attention allocation</a:t>
            </a:r>
            <a:r>
              <a:rPr lang="en-CA" sz="2500" b="1" dirty="0" smtClean="0">
                <a:solidFill>
                  <a:prstClr val="black"/>
                </a:solidFill>
                <a:cs typeface="Times New Roman" panose="02020603050405020304" pitchFamily="18" charset="0"/>
              </a:rPr>
              <a:t>?</a:t>
            </a:r>
            <a:endParaRPr lang="en-CA" sz="2500" b="1" dirty="0">
              <a:solidFill>
                <a:prstClr val="black"/>
              </a:solidFill>
              <a:cs typeface="Times New Roman" panose="02020603050405020304" pitchFamily="18" charset="0"/>
            </a:endParaRPr>
          </a:p>
        </p:txBody>
      </p:sp>
      <p:sp>
        <p:nvSpPr>
          <p:cNvPr id="25" name="TextBox 24"/>
          <p:cNvSpPr txBox="1"/>
          <p:nvPr/>
        </p:nvSpPr>
        <p:spPr>
          <a:xfrm>
            <a:off x="1516453" y="16154978"/>
            <a:ext cx="9929915" cy="3554819"/>
          </a:xfrm>
          <a:prstGeom prst="rect">
            <a:avLst/>
          </a:prstGeom>
          <a:noFill/>
        </p:spPr>
        <p:txBody>
          <a:bodyPr wrap="square" rtlCol="0">
            <a:spAutoFit/>
          </a:bodyPr>
          <a:lstStyle/>
          <a:p>
            <a:pPr defTabSz="2987479"/>
            <a:r>
              <a:rPr lang="en-CA" sz="2500" b="1" dirty="0">
                <a:solidFill>
                  <a:prstClr val="black"/>
                </a:solidFill>
                <a:cs typeface="Times New Roman" panose="02020603050405020304" pitchFamily="18" charset="0"/>
              </a:rPr>
              <a:t>Subjects</a:t>
            </a:r>
          </a:p>
          <a:p>
            <a:pPr marL="419163" indent="-419163" defTabSz="2987479">
              <a:buFont typeface="Arial" panose="020B0604020202020204" pitchFamily="34" charset="0"/>
              <a:buChar char="•"/>
            </a:pPr>
            <a:r>
              <a:rPr lang="en-US" sz="2500" dirty="0">
                <a:solidFill>
                  <a:prstClr val="black"/>
                </a:solidFill>
                <a:cs typeface="Times New Roman" panose="02020603050405020304" pitchFamily="18" charset="0"/>
              </a:rPr>
              <a:t>Healthy Older Controls: </a:t>
            </a:r>
            <a:r>
              <a:rPr lang="en-US" sz="2500" b="1" dirty="0">
                <a:solidFill>
                  <a:prstClr val="black"/>
                </a:solidFill>
                <a:cs typeface="Times New Roman" panose="02020603050405020304" pitchFamily="18" charset="0"/>
              </a:rPr>
              <a:t>N = </a:t>
            </a:r>
            <a:r>
              <a:rPr lang="en-US" sz="2500" b="1" dirty="0" smtClean="0">
                <a:solidFill>
                  <a:prstClr val="black"/>
                </a:solidFill>
                <a:cs typeface="Times New Roman" panose="02020603050405020304" pitchFamily="18" charset="0"/>
              </a:rPr>
              <a:t>28</a:t>
            </a:r>
            <a:endParaRPr lang="en-US" sz="2500" dirty="0">
              <a:solidFill>
                <a:prstClr val="black"/>
              </a:solidFill>
              <a:cs typeface="Times New Roman" panose="02020603050405020304" pitchFamily="18" charset="0"/>
            </a:endParaRPr>
          </a:p>
          <a:p>
            <a:pPr marL="2082608" lvl="1" indent="-419163" defTabSz="2987479">
              <a:buFont typeface="Arial" panose="020B0604020202020204" pitchFamily="34" charset="0"/>
              <a:buChar char="•"/>
            </a:pPr>
            <a:r>
              <a:rPr lang="en-US" sz="2500" dirty="0">
                <a:solidFill>
                  <a:prstClr val="black"/>
                </a:solidFill>
                <a:cs typeface="Times New Roman" panose="02020603050405020304" pitchFamily="18" charset="0"/>
              </a:rPr>
              <a:t>45 – 75 years old</a:t>
            </a:r>
          </a:p>
          <a:p>
            <a:pPr marL="2082608" lvl="1" indent="-419163" defTabSz="2987479">
              <a:buFont typeface="Arial" panose="020B0604020202020204" pitchFamily="34" charset="0"/>
              <a:buChar char="•"/>
            </a:pPr>
            <a:r>
              <a:rPr lang="en-CA" sz="2500" dirty="0">
                <a:solidFill>
                  <a:prstClr val="black"/>
                </a:solidFill>
                <a:cs typeface="Times New Roman" panose="02020603050405020304" pitchFamily="18" charset="0"/>
              </a:rPr>
              <a:t>No current psychiatric or neurological condition</a:t>
            </a:r>
          </a:p>
          <a:p>
            <a:pPr marL="359309" indent="-359309" defTabSz="2987479">
              <a:buFont typeface="Arial" panose="020B0604020202020204" pitchFamily="34" charset="0"/>
              <a:buChar char="•"/>
            </a:pPr>
            <a:r>
              <a:rPr lang="en-US" sz="2500" dirty="0">
                <a:solidFill>
                  <a:prstClr val="black"/>
                </a:solidFill>
                <a:cs typeface="Times New Roman" panose="02020603050405020304" pitchFamily="18" charset="0"/>
              </a:rPr>
              <a:t>Parkinson’s Disease Patients: </a:t>
            </a:r>
            <a:r>
              <a:rPr lang="en-US" sz="2500" b="1" dirty="0">
                <a:solidFill>
                  <a:prstClr val="black"/>
                </a:solidFill>
                <a:cs typeface="Times New Roman" panose="02020603050405020304" pitchFamily="18" charset="0"/>
              </a:rPr>
              <a:t>N = </a:t>
            </a:r>
            <a:r>
              <a:rPr lang="en-US" sz="2500" b="1" dirty="0" smtClean="0">
                <a:solidFill>
                  <a:prstClr val="black"/>
                </a:solidFill>
                <a:cs typeface="Times New Roman" panose="02020603050405020304" pitchFamily="18" charset="0"/>
              </a:rPr>
              <a:t>24</a:t>
            </a:r>
            <a:r>
              <a:rPr lang="en-US" sz="2500" dirty="0" smtClean="0">
                <a:solidFill>
                  <a:prstClr val="black"/>
                </a:solidFill>
                <a:cs typeface="Times New Roman" panose="02020603050405020304" pitchFamily="18" charset="0"/>
              </a:rPr>
              <a:t>            </a:t>
            </a:r>
            <a:r>
              <a:rPr lang="en-US" sz="2500" i="1" dirty="0">
                <a:solidFill>
                  <a:prstClr val="black"/>
                </a:solidFill>
                <a:cs typeface="Times New Roman" panose="02020603050405020304" pitchFamily="18" charset="0"/>
              </a:rPr>
              <a:t>*Recruitment ongoing</a:t>
            </a:r>
            <a:endParaRPr lang="en-US" sz="2500" dirty="0">
              <a:solidFill>
                <a:prstClr val="black"/>
              </a:solidFill>
              <a:cs typeface="Times New Roman" panose="02020603050405020304" pitchFamily="18" charset="0"/>
            </a:endParaRPr>
          </a:p>
          <a:p>
            <a:pPr marL="2022755" lvl="1" indent="-359309" defTabSz="2987479">
              <a:buFont typeface="Arial" panose="020B0604020202020204" pitchFamily="34" charset="0"/>
              <a:buChar char="•"/>
            </a:pPr>
            <a:r>
              <a:rPr lang="en-US" sz="2500" dirty="0">
                <a:solidFill>
                  <a:prstClr val="black"/>
                </a:solidFill>
                <a:cs typeface="Times New Roman" panose="02020603050405020304" pitchFamily="18" charset="0"/>
              </a:rPr>
              <a:t>Same criteria as Healthy Controls</a:t>
            </a:r>
          </a:p>
          <a:p>
            <a:pPr marL="2022755" lvl="1" indent="-359309" defTabSz="2987479">
              <a:buFont typeface="Arial" panose="020B0604020202020204" pitchFamily="34" charset="0"/>
              <a:buChar char="•"/>
            </a:pPr>
            <a:r>
              <a:rPr lang="en-US" sz="2500" dirty="0">
                <a:solidFill>
                  <a:prstClr val="black"/>
                </a:solidFill>
                <a:cs typeface="Times New Roman" panose="02020603050405020304" pitchFamily="18" charset="0"/>
              </a:rPr>
              <a:t>Current Levodopa medication prescription </a:t>
            </a:r>
          </a:p>
          <a:p>
            <a:pPr marL="2022755" lvl="1" indent="-359309" defTabSz="2987479">
              <a:buFont typeface="Arial" panose="020B0604020202020204" pitchFamily="34" charset="0"/>
              <a:buChar char="•"/>
            </a:pPr>
            <a:r>
              <a:rPr lang="en-US" sz="2500" dirty="0">
                <a:solidFill>
                  <a:prstClr val="black"/>
                </a:solidFill>
                <a:cs typeface="Times New Roman" panose="02020603050405020304" pitchFamily="18" charset="0"/>
              </a:rPr>
              <a:t>No hallucination symptoms present</a:t>
            </a:r>
            <a:endParaRPr lang="en-CA" sz="2500" dirty="0">
              <a:solidFill>
                <a:prstClr val="black"/>
              </a:solidFill>
              <a:cs typeface="Times New Roman" panose="02020603050405020304" pitchFamily="18" charset="0"/>
            </a:endParaRPr>
          </a:p>
          <a:p>
            <a:pPr marL="2022755" lvl="1" indent="-359309" defTabSz="2987479">
              <a:buFont typeface="Arial" panose="020B0604020202020204" pitchFamily="34" charset="0"/>
              <a:buChar char="•"/>
            </a:pPr>
            <a:r>
              <a:rPr lang="en-US" sz="2500" dirty="0">
                <a:solidFill>
                  <a:prstClr val="black"/>
                </a:solidFill>
                <a:cs typeface="Times New Roman" panose="02020603050405020304" pitchFamily="18" charset="0"/>
              </a:rPr>
              <a:t>Comfortable coming off of their medication</a:t>
            </a:r>
          </a:p>
        </p:txBody>
      </p:sp>
      <p:sp>
        <p:nvSpPr>
          <p:cNvPr id="26" name="TextBox 25"/>
          <p:cNvSpPr txBox="1"/>
          <p:nvPr/>
        </p:nvSpPr>
        <p:spPr>
          <a:xfrm>
            <a:off x="1384025" y="7385083"/>
            <a:ext cx="10485691" cy="4285789"/>
          </a:xfrm>
          <a:prstGeom prst="rect">
            <a:avLst/>
          </a:prstGeom>
          <a:noFill/>
        </p:spPr>
        <p:txBody>
          <a:bodyPr wrap="square" rtlCol="0">
            <a:spAutoFit/>
          </a:bodyPr>
          <a:lstStyle/>
          <a:p>
            <a:pPr marL="359309" indent="-359309" defTabSz="2987479">
              <a:spcAft>
                <a:spcPts val="943"/>
              </a:spcAft>
              <a:buFont typeface="Arial" panose="020B0604020202020204" pitchFamily="34" charset="0"/>
              <a:buChar char="•"/>
            </a:pPr>
            <a:r>
              <a:rPr lang="en-CA" sz="2500" dirty="0">
                <a:solidFill>
                  <a:prstClr val="black"/>
                </a:solidFill>
                <a:cs typeface="Times New Roman" panose="02020603050405020304" pitchFamily="18" charset="0"/>
              </a:rPr>
              <a:t>Parkinson’s disease patients suffer from multiple cognitive deficits with between 20-60% of patients showing </a:t>
            </a:r>
            <a:r>
              <a:rPr lang="en-CA" sz="2500" dirty="0" smtClean="0">
                <a:solidFill>
                  <a:prstClr val="black"/>
                </a:solidFill>
                <a:cs typeface="Times New Roman" panose="02020603050405020304" pitchFamily="18" charset="0"/>
              </a:rPr>
              <a:t>symptoms </a:t>
            </a:r>
            <a:r>
              <a:rPr lang="en-CA" sz="2500" dirty="0">
                <a:solidFill>
                  <a:prstClr val="black"/>
                </a:solidFill>
                <a:cs typeface="Times New Roman" panose="02020603050405020304" pitchFamily="18" charset="0"/>
              </a:rPr>
              <a:t>as early as 2.5 years after diagnosis</a:t>
            </a:r>
            <a:r>
              <a:rPr lang="en-CA" sz="2500" baseline="30000" dirty="0">
                <a:solidFill>
                  <a:prstClr val="black"/>
                </a:solidFill>
                <a:cs typeface="Times New Roman" panose="02020603050405020304" pitchFamily="18" charset="0"/>
              </a:rPr>
              <a:t>1</a:t>
            </a:r>
            <a:r>
              <a:rPr lang="en-CA" sz="2500" dirty="0">
                <a:solidFill>
                  <a:prstClr val="black"/>
                </a:solidFill>
                <a:cs typeface="Times New Roman" panose="02020603050405020304" pitchFamily="18" charset="0"/>
              </a:rPr>
              <a:t>.</a:t>
            </a:r>
          </a:p>
          <a:p>
            <a:pPr marL="359309" indent="-359309" defTabSz="2987479">
              <a:spcAft>
                <a:spcPts val="943"/>
              </a:spcAft>
              <a:buFont typeface="Arial" panose="020B0604020202020204" pitchFamily="34" charset="0"/>
              <a:buChar char="•"/>
            </a:pPr>
            <a:r>
              <a:rPr lang="en-US" sz="2500" dirty="0">
                <a:solidFill>
                  <a:prstClr val="black"/>
                </a:solidFill>
                <a:cs typeface="Times New Roman" panose="02020603050405020304" pitchFamily="18" charset="0"/>
              </a:rPr>
              <a:t>Selective attention</a:t>
            </a:r>
            <a:r>
              <a:rPr lang="en-US" sz="2500" baseline="30000" dirty="0">
                <a:solidFill>
                  <a:prstClr val="black"/>
                </a:solidFill>
                <a:cs typeface="Times New Roman" panose="02020603050405020304" pitchFamily="18" charset="0"/>
              </a:rPr>
              <a:t>2</a:t>
            </a:r>
            <a:r>
              <a:rPr lang="en-US" sz="2500" dirty="0">
                <a:solidFill>
                  <a:prstClr val="black"/>
                </a:solidFill>
                <a:cs typeface="Times New Roman" panose="02020603050405020304" pitchFamily="18" charset="0"/>
              </a:rPr>
              <a:t> </a:t>
            </a:r>
            <a:r>
              <a:rPr lang="en-US" sz="2500" dirty="0" smtClean="0">
                <a:solidFill>
                  <a:prstClr val="black"/>
                </a:solidFill>
                <a:cs typeface="Times New Roman" panose="02020603050405020304" pitchFamily="18" charset="0"/>
              </a:rPr>
              <a:t>impairments are </a:t>
            </a:r>
            <a:r>
              <a:rPr lang="en-US" sz="2500" dirty="0">
                <a:solidFill>
                  <a:prstClr val="black"/>
                </a:solidFill>
                <a:cs typeface="Times New Roman" panose="02020603050405020304" pitchFamily="18" charset="0"/>
              </a:rPr>
              <a:t>common </a:t>
            </a:r>
            <a:r>
              <a:rPr lang="en-US" sz="2500" dirty="0" smtClean="0">
                <a:solidFill>
                  <a:prstClr val="black"/>
                </a:solidFill>
                <a:cs typeface="Times New Roman" panose="02020603050405020304" pitchFamily="18" charset="0"/>
              </a:rPr>
              <a:t>among early </a:t>
            </a:r>
            <a:r>
              <a:rPr lang="en-US" sz="2500" dirty="0">
                <a:solidFill>
                  <a:prstClr val="black"/>
                </a:solidFill>
                <a:cs typeface="Times New Roman" panose="02020603050405020304" pitchFamily="18" charset="0"/>
              </a:rPr>
              <a:t>executive deficits.</a:t>
            </a:r>
          </a:p>
          <a:p>
            <a:pPr marL="359309" indent="-359309" defTabSz="2987479">
              <a:spcAft>
                <a:spcPts val="943"/>
              </a:spcAft>
              <a:buFont typeface="Arial" panose="020B0604020202020204" pitchFamily="34" charset="0"/>
              <a:buChar char="•"/>
            </a:pPr>
            <a:r>
              <a:rPr lang="en-US" sz="2500" dirty="0">
                <a:solidFill>
                  <a:prstClr val="black"/>
                </a:solidFill>
                <a:cs typeface="Times New Roman" panose="02020603050405020304" pitchFamily="18" charset="0"/>
              </a:rPr>
              <a:t>It is well established that dopamine-dependent reward signals are disrupted in Parkinson’s </a:t>
            </a:r>
            <a:r>
              <a:rPr lang="en-US" sz="2500" dirty="0" smtClean="0">
                <a:solidFill>
                  <a:prstClr val="black"/>
                </a:solidFill>
                <a:cs typeface="Times New Roman" panose="02020603050405020304" pitchFamily="18" charset="0"/>
              </a:rPr>
              <a:t>disease</a:t>
            </a:r>
            <a:r>
              <a:rPr lang="en-US" sz="2500" baseline="30000" dirty="0">
                <a:solidFill>
                  <a:prstClr val="black"/>
                </a:solidFill>
                <a:cs typeface="Times New Roman" panose="02020603050405020304" pitchFamily="18" charset="0"/>
              </a:rPr>
              <a:t>3</a:t>
            </a:r>
            <a:r>
              <a:rPr lang="en-US" sz="2500" dirty="0" smtClean="0">
                <a:solidFill>
                  <a:prstClr val="black"/>
                </a:solidFill>
                <a:cs typeface="Times New Roman" panose="02020603050405020304" pitchFamily="18" charset="0"/>
              </a:rPr>
              <a:t> </a:t>
            </a:r>
            <a:r>
              <a:rPr lang="en-US" sz="2500" dirty="0">
                <a:solidFill>
                  <a:prstClr val="black"/>
                </a:solidFill>
                <a:cs typeface="Times New Roman" panose="02020603050405020304" pitchFamily="18" charset="0"/>
              </a:rPr>
              <a:t>but </a:t>
            </a:r>
            <a:r>
              <a:rPr lang="en-US" sz="2500" dirty="0" smtClean="0">
                <a:solidFill>
                  <a:prstClr val="black"/>
                </a:solidFill>
                <a:cs typeface="Times New Roman" panose="02020603050405020304" pitchFamily="18" charset="0"/>
              </a:rPr>
              <a:t>how </a:t>
            </a:r>
            <a:r>
              <a:rPr lang="en-US" sz="2500" dirty="0">
                <a:solidFill>
                  <a:prstClr val="black"/>
                </a:solidFill>
                <a:cs typeface="Times New Roman" panose="02020603050405020304" pitchFamily="18" charset="0"/>
              </a:rPr>
              <a:t>this </a:t>
            </a:r>
            <a:r>
              <a:rPr lang="en-US" sz="2500" i="1" dirty="0">
                <a:solidFill>
                  <a:prstClr val="black"/>
                </a:solidFill>
                <a:cs typeface="Times New Roman" panose="02020603050405020304" pitchFamily="18" charset="0"/>
              </a:rPr>
              <a:t>directly</a:t>
            </a:r>
            <a:r>
              <a:rPr lang="en-US" sz="2500" dirty="0">
                <a:solidFill>
                  <a:prstClr val="black"/>
                </a:solidFill>
                <a:cs typeface="Times New Roman" panose="02020603050405020304" pitchFamily="18" charset="0"/>
              </a:rPr>
              <a:t> contributes to early executive function deficits is unknown.</a:t>
            </a:r>
          </a:p>
          <a:p>
            <a:pPr marL="359309" indent="-359309" defTabSz="2987479">
              <a:spcAft>
                <a:spcPts val="943"/>
              </a:spcAft>
              <a:buFont typeface="Arial" panose="020B0604020202020204" pitchFamily="34" charset="0"/>
              <a:buChar char="•"/>
            </a:pPr>
            <a:r>
              <a:rPr lang="en-US" sz="2500" dirty="0">
                <a:solidFill>
                  <a:prstClr val="black"/>
                </a:solidFill>
                <a:cs typeface="Times New Roman" panose="02020603050405020304" pitchFamily="18" charset="0"/>
              </a:rPr>
              <a:t>Meanwhile, reward has been proposed </a:t>
            </a:r>
            <a:r>
              <a:rPr lang="en-US" sz="2500" dirty="0" smtClean="0">
                <a:solidFill>
                  <a:prstClr val="black"/>
                </a:solidFill>
                <a:cs typeface="Times New Roman" panose="02020603050405020304" pitchFamily="18" charset="0"/>
              </a:rPr>
              <a:t>as </a:t>
            </a:r>
            <a:r>
              <a:rPr lang="en-US" sz="2500" dirty="0">
                <a:solidFill>
                  <a:prstClr val="black"/>
                </a:solidFill>
                <a:cs typeface="Times New Roman" panose="02020603050405020304" pitchFamily="18" charset="0"/>
              </a:rPr>
              <a:t>an important environmental signal that guides the allocation of </a:t>
            </a:r>
            <a:r>
              <a:rPr lang="en-US" sz="2500" dirty="0" smtClean="0">
                <a:solidFill>
                  <a:prstClr val="black"/>
                </a:solidFill>
                <a:cs typeface="Times New Roman" panose="02020603050405020304" pitchFamily="18" charset="0"/>
              </a:rPr>
              <a:t>attention resources</a:t>
            </a:r>
            <a:r>
              <a:rPr lang="en-US" sz="2500" baseline="30000" dirty="0">
                <a:solidFill>
                  <a:prstClr val="black"/>
                </a:solidFill>
                <a:cs typeface="Times New Roman" panose="02020603050405020304" pitchFamily="18" charset="0"/>
              </a:rPr>
              <a:t>4</a:t>
            </a:r>
            <a:r>
              <a:rPr lang="en-US" sz="2500" dirty="0" smtClean="0">
                <a:solidFill>
                  <a:prstClr val="black"/>
                </a:solidFill>
                <a:cs typeface="Times New Roman" panose="02020603050405020304" pitchFamily="18" charset="0"/>
              </a:rPr>
              <a:t>.</a:t>
            </a:r>
            <a:endParaRPr lang="en-CA" sz="2500" dirty="0">
              <a:solidFill>
                <a:prstClr val="black"/>
              </a:solidFill>
              <a:cs typeface="Times New Roman" panose="02020603050405020304" pitchFamily="18" charset="0"/>
            </a:endParaRPr>
          </a:p>
        </p:txBody>
      </p:sp>
      <p:sp>
        <p:nvSpPr>
          <p:cNvPr id="27" name="TextBox 26"/>
          <p:cNvSpPr txBox="1"/>
          <p:nvPr/>
        </p:nvSpPr>
        <p:spPr>
          <a:xfrm>
            <a:off x="13806869" y="6325241"/>
            <a:ext cx="11690134" cy="938719"/>
          </a:xfrm>
          <a:prstGeom prst="rect">
            <a:avLst/>
          </a:prstGeom>
          <a:solidFill>
            <a:srgbClr val="990033"/>
          </a:solidFill>
          <a:scene3d>
            <a:camera prst="orthographicFront"/>
            <a:lightRig rig="threePt" dir="t"/>
          </a:scene3d>
          <a:sp3d>
            <a:bevelT/>
          </a:sp3d>
        </p:spPr>
        <p:txBody>
          <a:bodyPr wrap="square" rtlCol="0">
            <a:spAutoFit/>
          </a:bodyPr>
          <a:lstStyle/>
          <a:p>
            <a:pPr algn="ctr" defTabSz="2987479"/>
            <a:r>
              <a:rPr lang="en-CA" sz="5500" b="1" dirty="0">
                <a:solidFill>
                  <a:prstClr val="white"/>
                </a:solidFill>
              </a:rPr>
              <a:t>Methods</a:t>
            </a:r>
          </a:p>
        </p:txBody>
      </p:sp>
      <p:sp>
        <p:nvSpPr>
          <p:cNvPr id="29" name="TextBox 28"/>
          <p:cNvSpPr txBox="1"/>
          <p:nvPr/>
        </p:nvSpPr>
        <p:spPr>
          <a:xfrm>
            <a:off x="14037794" y="13712809"/>
            <a:ext cx="10583155" cy="477054"/>
          </a:xfrm>
          <a:prstGeom prst="rect">
            <a:avLst/>
          </a:prstGeom>
          <a:noFill/>
        </p:spPr>
        <p:txBody>
          <a:bodyPr wrap="square" rtlCol="0">
            <a:spAutoFit/>
          </a:bodyPr>
          <a:lstStyle/>
          <a:p>
            <a:pPr defTabSz="2987479"/>
            <a:r>
              <a:rPr lang="en-US" sz="2500" b="1" u="sng" dirty="0">
                <a:solidFill>
                  <a:prstClr val="black"/>
                </a:solidFill>
                <a:cs typeface="Times New Roman" panose="02020603050405020304" pitchFamily="18" charset="0"/>
              </a:rPr>
              <a:t>Study design: </a:t>
            </a:r>
            <a:r>
              <a:rPr lang="en-US" sz="2500" b="1" dirty="0">
                <a:solidFill>
                  <a:prstClr val="black"/>
                </a:solidFill>
                <a:cs typeface="Times New Roman" panose="02020603050405020304" pitchFamily="18" charset="0"/>
              </a:rPr>
              <a:t> (Counterbalanced) </a:t>
            </a:r>
            <a:endParaRPr lang="en-CA" sz="2500" b="1" u="sng" dirty="0">
              <a:solidFill>
                <a:prstClr val="black"/>
              </a:solidFill>
              <a:cs typeface="Times New Roman" panose="02020603050405020304" pitchFamily="18" charset="0"/>
            </a:endParaRPr>
          </a:p>
        </p:txBody>
      </p:sp>
      <p:sp>
        <p:nvSpPr>
          <p:cNvPr id="30" name="TextBox 29"/>
          <p:cNvSpPr txBox="1"/>
          <p:nvPr/>
        </p:nvSpPr>
        <p:spPr>
          <a:xfrm>
            <a:off x="1516453" y="20679407"/>
            <a:ext cx="10067284" cy="2785378"/>
          </a:xfrm>
          <a:prstGeom prst="rect">
            <a:avLst/>
          </a:prstGeom>
          <a:noFill/>
        </p:spPr>
        <p:txBody>
          <a:bodyPr wrap="square" rtlCol="0">
            <a:spAutoFit/>
          </a:bodyPr>
          <a:lstStyle/>
          <a:p>
            <a:pPr defTabSz="2987479"/>
            <a:r>
              <a:rPr lang="en-US" sz="2500" b="1" dirty="0" smtClean="0">
                <a:solidFill>
                  <a:prstClr val="black"/>
                </a:solidFill>
                <a:cs typeface="Times New Roman" panose="02020603050405020304" pitchFamily="18" charset="0"/>
              </a:rPr>
              <a:t>Reward Learning Phase</a:t>
            </a:r>
            <a:r>
              <a:rPr lang="en-US" sz="2500" b="1" dirty="0">
                <a:solidFill>
                  <a:prstClr val="black"/>
                </a:solidFill>
                <a:cs typeface="Times New Roman" panose="02020603050405020304" pitchFamily="18" charset="0"/>
              </a:rPr>
              <a:t>: Trials = 240</a:t>
            </a:r>
            <a:endParaRPr lang="en-US" sz="2500" dirty="0">
              <a:solidFill>
                <a:prstClr val="black"/>
              </a:solidFill>
              <a:cs typeface="Times New Roman" panose="02020603050405020304" pitchFamily="18" charset="0"/>
            </a:endParaRPr>
          </a:p>
          <a:p>
            <a:pPr marL="419163" indent="-419163" defTabSz="2987479">
              <a:buFont typeface="Arial" panose="020B0604020202020204" pitchFamily="34" charset="0"/>
              <a:buChar char="•"/>
            </a:pPr>
            <a:r>
              <a:rPr lang="en-US" sz="2500" dirty="0">
                <a:solidFill>
                  <a:prstClr val="black"/>
                </a:solidFill>
                <a:cs typeface="Times New Roman" panose="02020603050405020304" pitchFamily="18" charset="0"/>
              </a:rPr>
              <a:t>Subjects </a:t>
            </a:r>
            <a:r>
              <a:rPr lang="en-US" sz="2500" dirty="0" smtClean="0">
                <a:solidFill>
                  <a:prstClr val="black"/>
                </a:solidFill>
                <a:cs typeface="Times New Roman" panose="02020603050405020304" pitchFamily="18" charset="0"/>
              </a:rPr>
              <a:t>report the </a:t>
            </a:r>
            <a:r>
              <a:rPr lang="en-US" sz="2500" dirty="0">
                <a:solidFill>
                  <a:prstClr val="black"/>
                </a:solidFill>
                <a:cs typeface="Times New Roman" panose="02020603050405020304" pitchFamily="18" charset="0"/>
              </a:rPr>
              <a:t>orientation, either horizontal or vertical, of a white bar contained within either the red or green target</a:t>
            </a:r>
          </a:p>
          <a:p>
            <a:pPr marL="419163" indent="-419163" defTabSz="2987479">
              <a:buFont typeface="Arial" panose="020B0604020202020204" pitchFamily="34" charset="0"/>
              <a:buChar char="•"/>
            </a:pPr>
            <a:r>
              <a:rPr lang="en-US" sz="2500" dirty="0">
                <a:solidFill>
                  <a:prstClr val="black"/>
                </a:solidFill>
                <a:cs typeface="Times New Roman" panose="02020603050405020304" pitchFamily="18" charset="0"/>
              </a:rPr>
              <a:t>Only one target is present at a time</a:t>
            </a:r>
          </a:p>
          <a:p>
            <a:pPr marL="419163" indent="-419163" defTabSz="2987479">
              <a:buFont typeface="Arial" panose="020B0604020202020204" pitchFamily="34" charset="0"/>
              <a:buChar char="•"/>
            </a:pPr>
            <a:r>
              <a:rPr lang="en-US" sz="2500" dirty="0">
                <a:solidFill>
                  <a:prstClr val="black"/>
                </a:solidFill>
                <a:cs typeface="Times New Roman" panose="02020603050405020304" pitchFamily="18" charset="0"/>
              </a:rPr>
              <a:t>Subjects are differentially rewarded for making the correct answer within the time limit depending on the target color </a:t>
            </a:r>
            <a:endParaRPr lang="en-US" sz="2500" dirty="0" smtClean="0">
              <a:solidFill>
                <a:prstClr val="black"/>
              </a:solidFill>
              <a:cs typeface="Times New Roman" panose="02020603050405020304" pitchFamily="18" charset="0"/>
            </a:endParaRPr>
          </a:p>
          <a:p>
            <a:pPr marL="419163" indent="-419163" defTabSz="2987479">
              <a:buFont typeface="Arial" panose="020B0604020202020204" pitchFamily="34" charset="0"/>
              <a:buChar char="•"/>
            </a:pPr>
            <a:r>
              <a:rPr lang="en-US" sz="2500" b="1" u="sng" dirty="0" smtClean="0">
                <a:solidFill>
                  <a:prstClr val="black"/>
                </a:solidFill>
                <a:cs typeface="Times New Roman" panose="02020603050405020304" pitchFamily="18" charset="0"/>
              </a:rPr>
              <a:t>Goal</a:t>
            </a:r>
            <a:r>
              <a:rPr lang="en-US" sz="2500" b="1" dirty="0" smtClean="0">
                <a:solidFill>
                  <a:prstClr val="black"/>
                </a:solidFill>
                <a:cs typeface="Times New Roman" panose="02020603050405020304" pitchFamily="18" charset="0"/>
              </a:rPr>
              <a:t>:</a:t>
            </a:r>
            <a:r>
              <a:rPr lang="en-US" sz="2500" dirty="0" smtClean="0">
                <a:solidFill>
                  <a:prstClr val="black"/>
                </a:solidFill>
                <a:cs typeface="Times New Roman" panose="02020603050405020304" pitchFamily="18" charset="0"/>
              </a:rPr>
              <a:t> </a:t>
            </a:r>
            <a:r>
              <a:rPr lang="en-US" sz="2500" b="1" dirty="0" smtClean="0">
                <a:solidFill>
                  <a:prstClr val="black"/>
                </a:solidFill>
                <a:cs typeface="Times New Roman" panose="02020603050405020304" pitchFamily="18" charset="0"/>
              </a:rPr>
              <a:t>Associate to levels of reward with two specific colors</a:t>
            </a:r>
            <a:endParaRPr lang="en-CA" sz="2500" b="1" dirty="0">
              <a:solidFill>
                <a:prstClr val="black"/>
              </a:solidFill>
              <a:cs typeface="Times New Roman" panose="02020603050405020304" pitchFamily="18" charset="0"/>
            </a:endParaRPr>
          </a:p>
        </p:txBody>
      </p:sp>
      <p:sp>
        <p:nvSpPr>
          <p:cNvPr id="31" name="TextBox 30"/>
          <p:cNvSpPr txBox="1"/>
          <p:nvPr/>
        </p:nvSpPr>
        <p:spPr>
          <a:xfrm>
            <a:off x="13806869" y="17482086"/>
            <a:ext cx="11690133" cy="938719"/>
          </a:xfrm>
          <a:prstGeom prst="rect">
            <a:avLst/>
          </a:prstGeom>
          <a:solidFill>
            <a:srgbClr val="990033"/>
          </a:solidFill>
          <a:scene3d>
            <a:camera prst="orthographicFront"/>
            <a:lightRig rig="threePt" dir="t"/>
          </a:scene3d>
          <a:sp3d>
            <a:bevelT/>
          </a:sp3d>
        </p:spPr>
        <p:txBody>
          <a:bodyPr wrap="square" rtlCol="0">
            <a:spAutoFit/>
          </a:bodyPr>
          <a:lstStyle/>
          <a:p>
            <a:pPr algn="ctr" defTabSz="2987479"/>
            <a:r>
              <a:rPr lang="en-CA" sz="5500" b="1" dirty="0">
                <a:solidFill>
                  <a:prstClr val="white"/>
                </a:solidFill>
              </a:rPr>
              <a:t> Results</a:t>
            </a:r>
          </a:p>
        </p:txBody>
      </p:sp>
      <p:sp>
        <p:nvSpPr>
          <p:cNvPr id="34" name="TextBox 33"/>
          <p:cNvSpPr txBox="1"/>
          <p:nvPr/>
        </p:nvSpPr>
        <p:spPr>
          <a:xfrm>
            <a:off x="26921807" y="28649638"/>
            <a:ext cx="11584384" cy="938719"/>
          </a:xfrm>
          <a:prstGeom prst="rect">
            <a:avLst/>
          </a:prstGeom>
          <a:solidFill>
            <a:srgbClr val="990033"/>
          </a:solidFill>
          <a:scene3d>
            <a:camera prst="orthographicFront"/>
            <a:lightRig rig="threePt" dir="t"/>
          </a:scene3d>
          <a:sp3d>
            <a:bevelT/>
          </a:sp3d>
        </p:spPr>
        <p:txBody>
          <a:bodyPr wrap="square" rtlCol="0">
            <a:spAutoFit/>
          </a:bodyPr>
          <a:lstStyle/>
          <a:p>
            <a:pPr algn="ctr" defTabSz="2987479"/>
            <a:r>
              <a:rPr lang="en-CA" sz="5500" b="1" dirty="0">
                <a:solidFill>
                  <a:prstClr val="white"/>
                </a:solidFill>
              </a:rPr>
              <a:t>References</a:t>
            </a:r>
          </a:p>
        </p:txBody>
      </p:sp>
      <p:sp>
        <p:nvSpPr>
          <p:cNvPr id="5" name="TextBox 4"/>
          <p:cNvSpPr txBox="1"/>
          <p:nvPr/>
        </p:nvSpPr>
        <p:spPr>
          <a:xfrm>
            <a:off x="26921807" y="26328051"/>
            <a:ext cx="11584384" cy="2316019"/>
          </a:xfrm>
          <a:prstGeom prst="rect">
            <a:avLst/>
          </a:prstGeom>
          <a:noFill/>
        </p:spPr>
        <p:txBody>
          <a:bodyPr wrap="square" rtlCol="0">
            <a:spAutoFit/>
          </a:bodyPr>
          <a:lstStyle/>
          <a:p>
            <a:pPr marL="359309" indent="-359309" defTabSz="2987479">
              <a:spcAft>
                <a:spcPts val="471"/>
              </a:spcAft>
              <a:buFont typeface="Wingdings" panose="05000000000000000000" pitchFamily="2" charset="2"/>
              <a:buChar char="Ø"/>
            </a:pPr>
            <a:r>
              <a:rPr lang="en-CA" sz="2200" dirty="0" smtClean="0">
                <a:solidFill>
                  <a:prstClr val="black"/>
                </a:solidFill>
                <a:cs typeface="Times New Roman" panose="02020603050405020304" pitchFamily="18" charset="0"/>
              </a:rPr>
              <a:t>Attention is capture differently by rewarding information in Parkinson’s disease patients compared to Older Controls.</a:t>
            </a:r>
          </a:p>
          <a:p>
            <a:pPr marL="2059950" lvl="1" indent="-359309" defTabSz="2987479">
              <a:spcAft>
                <a:spcPts val="471"/>
              </a:spcAft>
              <a:buFont typeface="Wingdings" panose="05000000000000000000" pitchFamily="2" charset="2"/>
              <a:buChar char="v"/>
            </a:pPr>
            <a:r>
              <a:rPr lang="en-CA" sz="2200" dirty="0" smtClean="0">
                <a:solidFill>
                  <a:prstClr val="black"/>
                </a:solidFill>
                <a:cs typeface="Times New Roman" panose="02020603050405020304" pitchFamily="18" charset="0"/>
              </a:rPr>
              <a:t>In Patients, low reward distractors (which might have been learned as losses ) capture attention </a:t>
            </a:r>
          </a:p>
          <a:p>
            <a:pPr marL="2059950" lvl="1" indent="-359309" defTabSz="2987479">
              <a:spcAft>
                <a:spcPts val="471"/>
              </a:spcAft>
              <a:buFont typeface="Wingdings" panose="05000000000000000000" pitchFamily="2" charset="2"/>
              <a:buChar char="v"/>
            </a:pPr>
            <a:r>
              <a:rPr lang="en-CA" sz="2200" dirty="0" smtClean="0">
                <a:solidFill>
                  <a:prstClr val="black"/>
                </a:solidFill>
                <a:cs typeface="Times New Roman" panose="02020603050405020304" pitchFamily="18" charset="0"/>
              </a:rPr>
              <a:t>In Controls, high reward distractors capture attention</a:t>
            </a:r>
          </a:p>
          <a:p>
            <a:pPr marL="359309" indent="-359309" defTabSz="2987479">
              <a:spcAft>
                <a:spcPts val="471"/>
              </a:spcAft>
              <a:buFont typeface="Wingdings" panose="05000000000000000000" pitchFamily="2" charset="2"/>
              <a:buChar char="Ø"/>
            </a:pPr>
            <a:r>
              <a:rPr lang="en-CA" sz="2200" dirty="0" smtClean="0">
                <a:solidFill>
                  <a:prstClr val="black"/>
                </a:solidFill>
                <a:cs typeface="Times New Roman" panose="02020603050405020304" pitchFamily="18" charset="0"/>
              </a:rPr>
              <a:t>This effect is </a:t>
            </a:r>
            <a:r>
              <a:rPr lang="en-CA" sz="2200" u="sng" dirty="0" smtClean="0">
                <a:solidFill>
                  <a:prstClr val="black"/>
                </a:solidFill>
                <a:cs typeface="Times New Roman" panose="02020603050405020304" pitchFamily="18" charset="0"/>
              </a:rPr>
              <a:t>not dopamine dependent</a:t>
            </a:r>
            <a:r>
              <a:rPr lang="en-CA" sz="2200" dirty="0" smtClean="0">
                <a:solidFill>
                  <a:prstClr val="black"/>
                </a:solidFill>
                <a:cs typeface="Times New Roman" panose="02020603050405020304" pitchFamily="18" charset="0"/>
              </a:rPr>
              <a:t> as there were no differences between ON and OFF states</a:t>
            </a:r>
            <a:endParaRPr lang="en-CA" sz="2200" dirty="0">
              <a:solidFill>
                <a:prstClr val="black"/>
              </a:solidFill>
              <a:cs typeface="Times New Roman" panose="02020603050405020304" pitchFamily="18" charset="0"/>
            </a:endParaRPr>
          </a:p>
        </p:txBody>
      </p:sp>
      <p:sp>
        <p:nvSpPr>
          <p:cNvPr id="9" name="TextBox 8"/>
          <p:cNvSpPr txBox="1"/>
          <p:nvPr/>
        </p:nvSpPr>
        <p:spPr>
          <a:xfrm>
            <a:off x="27301308" y="29398636"/>
            <a:ext cx="10954711" cy="1815882"/>
          </a:xfrm>
          <a:prstGeom prst="rect">
            <a:avLst/>
          </a:prstGeom>
          <a:noFill/>
        </p:spPr>
        <p:txBody>
          <a:bodyPr wrap="square" rtlCol="0">
            <a:spAutoFit/>
          </a:bodyPr>
          <a:lstStyle/>
          <a:p>
            <a:pPr defTabSz="2987479"/>
            <a:endParaRPr lang="en-CA" sz="1400" dirty="0">
              <a:solidFill>
                <a:prstClr val="black"/>
              </a:solidFill>
              <a:cs typeface="Times New Roman" panose="02020603050405020304" pitchFamily="18" charset="0"/>
            </a:endParaRPr>
          </a:p>
          <a:p>
            <a:pPr marL="359309" indent="-359309" defTabSz="2987479">
              <a:buFont typeface="+mj-lt"/>
              <a:buAutoNum type="arabicPeriod"/>
            </a:pPr>
            <a:r>
              <a:rPr lang="en-US" sz="1400" dirty="0" err="1">
                <a:solidFill>
                  <a:prstClr val="black"/>
                </a:solidFill>
              </a:rPr>
              <a:t>Kalia</a:t>
            </a:r>
            <a:r>
              <a:rPr lang="en-US" sz="1400" dirty="0">
                <a:solidFill>
                  <a:prstClr val="black"/>
                </a:solidFill>
              </a:rPr>
              <a:t>, L. V., &amp; Lang, A. E. (2015). Parkinson’s disease. </a:t>
            </a:r>
            <a:r>
              <a:rPr lang="en-US" sz="1400" i="1" dirty="0">
                <a:solidFill>
                  <a:prstClr val="black"/>
                </a:solidFill>
              </a:rPr>
              <a:t>The Lancet</a:t>
            </a:r>
            <a:r>
              <a:rPr lang="en-US" sz="1400" dirty="0">
                <a:solidFill>
                  <a:prstClr val="black"/>
                </a:solidFill>
              </a:rPr>
              <a:t>, </a:t>
            </a:r>
            <a:r>
              <a:rPr lang="en-US" sz="1400" i="1" dirty="0">
                <a:solidFill>
                  <a:prstClr val="black"/>
                </a:solidFill>
              </a:rPr>
              <a:t>386</a:t>
            </a:r>
            <a:r>
              <a:rPr lang="en-US" sz="1400" dirty="0">
                <a:solidFill>
                  <a:prstClr val="black"/>
                </a:solidFill>
              </a:rPr>
              <a:t>(9996), 896–912. https://doi.org/10.1016/S0140-6736(14)61393-3</a:t>
            </a:r>
            <a:endParaRPr lang="en-CA" sz="1400" dirty="0">
              <a:solidFill>
                <a:prstClr val="black"/>
              </a:solidFill>
            </a:endParaRPr>
          </a:p>
          <a:p>
            <a:pPr marL="359309" indent="-359309" defTabSz="2987479">
              <a:buFont typeface="+mj-lt"/>
              <a:buAutoNum type="arabicPeriod"/>
            </a:pPr>
            <a:r>
              <a:rPr lang="en-US" sz="1400" dirty="0">
                <a:solidFill>
                  <a:prstClr val="black"/>
                </a:solidFill>
              </a:rPr>
              <a:t>Fallon, S. J., </a:t>
            </a:r>
            <a:r>
              <a:rPr lang="en-US" sz="1400" dirty="0" err="1">
                <a:solidFill>
                  <a:prstClr val="black"/>
                </a:solidFill>
              </a:rPr>
              <a:t>Bor</a:t>
            </a:r>
            <a:r>
              <a:rPr lang="en-US" sz="1400" dirty="0">
                <a:solidFill>
                  <a:prstClr val="black"/>
                </a:solidFill>
              </a:rPr>
              <a:t>, D., Hampshire, A., Barker, R. A., &amp; Owen, A. M. (2017). Spatial structure </a:t>
            </a:r>
            <a:r>
              <a:rPr lang="en-US" sz="1400" dirty="0" err="1">
                <a:solidFill>
                  <a:prstClr val="black"/>
                </a:solidFill>
              </a:rPr>
              <a:t>normalises</a:t>
            </a:r>
            <a:r>
              <a:rPr lang="en-US" sz="1400" dirty="0">
                <a:solidFill>
                  <a:prstClr val="black"/>
                </a:solidFill>
              </a:rPr>
              <a:t> working memory performance in Parkinson’s disease. </a:t>
            </a:r>
            <a:r>
              <a:rPr lang="en-US" sz="1400" i="1" dirty="0">
                <a:solidFill>
                  <a:prstClr val="black"/>
                </a:solidFill>
              </a:rPr>
              <a:t>Cortex</a:t>
            </a:r>
            <a:r>
              <a:rPr lang="en-US" sz="1400" dirty="0">
                <a:solidFill>
                  <a:prstClr val="black"/>
                </a:solidFill>
              </a:rPr>
              <a:t>, </a:t>
            </a:r>
            <a:r>
              <a:rPr lang="en-US" sz="1400" i="1" dirty="0">
                <a:solidFill>
                  <a:prstClr val="black"/>
                </a:solidFill>
              </a:rPr>
              <a:t>96</a:t>
            </a:r>
            <a:r>
              <a:rPr lang="en-US" sz="1400" dirty="0">
                <a:solidFill>
                  <a:prstClr val="black"/>
                </a:solidFill>
              </a:rPr>
              <a:t>, 73–82. https://doi.org/10.1016/j.cortex.2017.08.023</a:t>
            </a:r>
            <a:endParaRPr lang="en-CA" sz="1400" dirty="0">
              <a:solidFill>
                <a:prstClr val="black"/>
              </a:solidFill>
            </a:endParaRPr>
          </a:p>
          <a:p>
            <a:pPr marL="359309" indent="-359309" defTabSz="2987479">
              <a:buFont typeface="+mj-lt"/>
              <a:buAutoNum type="arabicPeriod"/>
            </a:pPr>
            <a:r>
              <a:rPr lang="en-US" sz="1400" dirty="0" smtClean="0">
                <a:solidFill>
                  <a:prstClr val="black"/>
                </a:solidFill>
              </a:rPr>
              <a:t>Frank</a:t>
            </a:r>
            <a:r>
              <a:rPr lang="en-US" sz="1400" dirty="0">
                <a:solidFill>
                  <a:prstClr val="black"/>
                </a:solidFill>
              </a:rPr>
              <a:t>, M. J., </a:t>
            </a:r>
            <a:r>
              <a:rPr lang="en-US" sz="1400" dirty="0" err="1">
                <a:solidFill>
                  <a:prstClr val="black"/>
                </a:solidFill>
              </a:rPr>
              <a:t>Seeberger</a:t>
            </a:r>
            <a:r>
              <a:rPr lang="en-US" sz="1400" dirty="0">
                <a:solidFill>
                  <a:prstClr val="black"/>
                </a:solidFill>
              </a:rPr>
              <a:t>, L. C., &amp; O’Reilly, R. C. (2004). By Carrot or by Stick: Cognitive Reinforcement Learning in Parkinsonism. </a:t>
            </a:r>
            <a:r>
              <a:rPr lang="en-US" sz="1400" i="1" dirty="0">
                <a:solidFill>
                  <a:prstClr val="black"/>
                </a:solidFill>
              </a:rPr>
              <a:t>Science</a:t>
            </a:r>
            <a:r>
              <a:rPr lang="en-US" sz="1400" dirty="0">
                <a:solidFill>
                  <a:prstClr val="black"/>
                </a:solidFill>
              </a:rPr>
              <a:t>, </a:t>
            </a:r>
            <a:r>
              <a:rPr lang="en-US" sz="1400" i="1" dirty="0">
                <a:solidFill>
                  <a:prstClr val="black"/>
                </a:solidFill>
              </a:rPr>
              <a:t>306</a:t>
            </a:r>
            <a:r>
              <a:rPr lang="en-US" sz="1400" dirty="0">
                <a:solidFill>
                  <a:prstClr val="black"/>
                </a:solidFill>
              </a:rPr>
              <a:t>(5703), 1940–1943. https://doi.org/10.1126/science.1102941</a:t>
            </a:r>
            <a:endParaRPr lang="en-CA" sz="1400" dirty="0">
              <a:solidFill>
                <a:prstClr val="black"/>
              </a:solidFill>
            </a:endParaRPr>
          </a:p>
          <a:p>
            <a:pPr marL="359309" indent="-359309" defTabSz="2987479">
              <a:buFont typeface="+mj-lt"/>
              <a:buAutoNum type="arabicPeriod"/>
            </a:pPr>
            <a:r>
              <a:rPr lang="en-US" sz="1400" dirty="0">
                <a:solidFill>
                  <a:prstClr val="black"/>
                </a:solidFill>
              </a:rPr>
              <a:t>Anderson, B. A., Laurent, P. A., &amp; Yantis, S. (2011). Value-driven attentional capture. </a:t>
            </a:r>
            <a:r>
              <a:rPr lang="en-US" sz="1400" i="1" dirty="0">
                <a:solidFill>
                  <a:prstClr val="black"/>
                </a:solidFill>
              </a:rPr>
              <a:t>Proceedings of the National Academy of Sciences</a:t>
            </a:r>
            <a:r>
              <a:rPr lang="en-US" sz="1400" dirty="0">
                <a:solidFill>
                  <a:prstClr val="black"/>
                </a:solidFill>
              </a:rPr>
              <a:t>, </a:t>
            </a:r>
            <a:r>
              <a:rPr lang="en-US" sz="1400" i="1" dirty="0">
                <a:solidFill>
                  <a:prstClr val="black"/>
                </a:solidFill>
              </a:rPr>
              <a:t>108</a:t>
            </a:r>
            <a:r>
              <a:rPr lang="en-US" sz="1400" dirty="0">
                <a:solidFill>
                  <a:prstClr val="black"/>
                </a:solidFill>
              </a:rPr>
              <a:t>(25), 10367–10371. https://</a:t>
            </a:r>
            <a:r>
              <a:rPr lang="en-US" sz="1400" dirty="0" smtClean="0">
                <a:solidFill>
                  <a:prstClr val="black"/>
                </a:solidFill>
              </a:rPr>
              <a:t>doi.org/10.1073/pnas.1104047108</a:t>
            </a:r>
            <a:endParaRPr lang="en-US" sz="1400" dirty="0">
              <a:solidFill>
                <a:prstClr val="black"/>
              </a:solidFill>
            </a:endParaRPr>
          </a:p>
        </p:txBody>
      </p:sp>
      <p:pic>
        <p:nvPicPr>
          <p:cNvPr id="37" name="Picture 4" descr="Image result for mcgill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270179" y="3862076"/>
            <a:ext cx="6721961" cy="1585963"/>
          </a:xfrm>
          <a:prstGeom prst="rect">
            <a:avLst/>
          </a:prstGeom>
          <a:solidFill>
            <a:schemeClr val="bg1"/>
          </a:solidFill>
          <a:extLst/>
        </p:spPr>
      </p:pic>
      <p:sp>
        <p:nvSpPr>
          <p:cNvPr id="39" name="TextBox 38"/>
          <p:cNvSpPr txBox="1"/>
          <p:nvPr/>
        </p:nvSpPr>
        <p:spPr>
          <a:xfrm>
            <a:off x="1335293" y="27893701"/>
            <a:ext cx="10583154" cy="3554819"/>
          </a:xfrm>
          <a:prstGeom prst="rect">
            <a:avLst/>
          </a:prstGeom>
          <a:noFill/>
        </p:spPr>
        <p:txBody>
          <a:bodyPr wrap="square" rtlCol="0">
            <a:spAutoFit/>
          </a:bodyPr>
          <a:lstStyle/>
          <a:p>
            <a:pPr defTabSz="2987479"/>
            <a:r>
              <a:rPr lang="en-US" sz="2500" b="1" dirty="0">
                <a:solidFill>
                  <a:prstClr val="black"/>
                </a:solidFill>
                <a:cs typeface="Times New Roman" panose="02020603050405020304" pitchFamily="18" charset="0"/>
              </a:rPr>
              <a:t>Attention Capture Phase: Trials = 240</a:t>
            </a:r>
            <a:endParaRPr lang="en-US" sz="2500" dirty="0">
              <a:solidFill>
                <a:prstClr val="black"/>
              </a:solidFill>
              <a:cs typeface="Times New Roman" panose="02020603050405020304" pitchFamily="18" charset="0"/>
            </a:endParaRPr>
          </a:p>
          <a:p>
            <a:pPr marL="419163" indent="-419163" defTabSz="2987479">
              <a:buFont typeface="Arial" panose="020B0604020202020204" pitchFamily="34" charset="0"/>
              <a:buChar char="•"/>
            </a:pPr>
            <a:r>
              <a:rPr lang="en-US" sz="2500" dirty="0">
                <a:solidFill>
                  <a:prstClr val="black"/>
                </a:solidFill>
                <a:cs typeface="Times New Roman" panose="02020603050405020304" pitchFamily="18" charset="0"/>
              </a:rPr>
              <a:t>Subjects once again are asked to report the orientation of a white bar inside a target.</a:t>
            </a:r>
          </a:p>
          <a:p>
            <a:pPr marL="419163" indent="-419163" defTabSz="2987479">
              <a:buFont typeface="Arial" panose="020B0604020202020204" pitchFamily="34" charset="0"/>
              <a:buChar char="•"/>
            </a:pPr>
            <a:r>
              <a:rPr lang="en-US" sz="2500" dirty="0">
                <a:solidFill>
                  <a:prstClr val="black"/>
                </a:solidFill>
                <a:cs typeface="Times New Roman" panose="02020603050405020304" pitchFamily="18" charset="0"/>
              </a:rPr>
              <a:t>The target shape is defined as the unique shape displayed</a:t>
            </a:r>
          </a:p>
          <a:p>
            <a:pPr marL="419163" indent="-419163" defTabSz="2987479">
              <a:buFont typeface="Arial" panose="020B0604020202020204" pitchFamily="34" charset="0"/>
              <a:buChar char="•"/>
            </a:pPr>
            <a:r>
              <a:rPr lang="en-US" sz="2500" dirty="0">
                <a:solidFill>
                  <a:prstClr val="black"/>
                </a:solidFill>
                <a:cs typeface="Times New Roman" panose="02020603050405020304" pitchFamily="18" charset="0"/>
              </a:rPr>
              <a:t>Subjects are told that color is no longer important for the task</a:t>
            </a:r>
          </a:p>
          <a:p>
            <a:pPr marL="419163" indent="-419163" defTabSz="2987479">
              <a:buFont typeface="Arial" panose="020B0604020202020204" pitchFamily="34" charset="0"/>
              <a:buChar char="•"/>
            </a:pPr>
            <a:r>
              <a:rPr lang="en-US" sz="2500" dirty="0">
                <a:solidFill>
                  <a:prstClr val="black"/>
                </a:solidFill>
                <a:cs typeface="Times New Roman" panose="02020603050405020304" pitchFamily="18" charset="0"/>
              </a:rPr>
              <a:t>On </a:t>
            </a:r>
            <a:r>
              <a:rPr lang="en-US" sz="2500" dirty="0" smtClean="0">
                <a:solidFill>
                  <a:prstClr val="black"/>
                </a:solidFill>
                <a:cs typeface="Times New Roman" panose="02020603050405020304" pitchFamily="18" charset="0"/>
              </a:rPr>
              <a:t>two types of </a:t>
            </a:r>
            <a:r>
              <a:rPr lang="en-US" sz="2500" dirty="0">
                <a:solidFill>
                  <a:prstClr val="black"/>
                </a:solidFill>
                <a:cs typeface="Times New Roman" panose="02020603050405020304" pitchFamily="18" charset="0"/>
              </a:rPr>
              <a:t>trials either a Low or High reward distractor (i.e. a shape that is either red or green) is </a:t>
            </a:r>
            <a:r>
              <a:rPr lang="en-US" sz="2500" dirty="0" smtClean="0">
                <a:solidFill>
                  <a:prstClr val="black"/>
                </a:solidFill>
                <a:cs typeface="Times New Roman" panose="02020603050405020304" pitchFamily="18" charset="0"/>
              </a:rPr>
              <a:t>present</a:t>
            </a:r>
          </a:p>
          <a:p>
            <a:pPr marL="419163" indent="-419163" defTabSz="2987479">
              <a:buFont typeface="Arial" panose="020B0604020202020204" pitchFamily="34" charset="0"/>
              <a:buChar char="•"/>
            </a:pPr>
            <a:r>
              <a:rPr lang="en-US" sz="2500" b="1" u="sng" dirty="0" smtClean="0">
                <a:solidFill>
                  <a:prstClr val="black"/>
                </a:solidFill>
                <a:cs typeface="Times New Roman" panose="02020603050405020304" pitchFamily="18" charset="0"/>
              </a:rPr>
              <a:t>Goal</a:t>
            </a:r>
            <a:r>
              <a:rPr lang="en-US" sz="2500" b="1" dirty="0" smtClean="0">
                <a:solidFill>
                  <a:prstClr val="black"/>
                </a:solidFill>
                <a:cs typeface="Times New Roman" panose="02020603050405020304" pitchFamily="18" charset="0"/>
              </a:rPr>
              <a:t>: Use previously reward colors as distractors to capture attention</a:t>
            </a:r>
            <a:endParaRPr lang="en-US" sz="2500" b="1" u="sng" dirty="0" smtClean="0">
              <a:solidFill>
                <a:prstClr val="black"/>
              </a:solidFill>
              <a:cs typeface="Times New Roman" panose="02020603050405020304" pitchFamily="18" charset="0"/>
            </a:endParaRPr>
          </a:p>
          <a:p>
            <a:pPr defTabSz="2987479"/>
            <a:endParaRPr lang="en-CA" sz="2500" b="1" u="sng" strike="sngStrike" dirty="0">
              <a:solidFill>
                <a:prstClr val="black"/>
              </a:solidFill>
              <a:cs typeface="Times New Roman" panose="02020603050405020304" pitchFamily="18" charset="0"/>
            </a:endParaRPr>
          </a:p>
        </p:txBody>
      </p:sp>
      <p:pic>
        <p:nvPicPr>
          <p:cNvPr id="15" name="Picture 14"/>
          <p:cNvPicPr>
            <a:picLocks noChangeAspect="1"/>
          </p:cNvPicPr>
          <p:nvPr/>
        </p:nvPicPr>
        <p:blipFill>
          <a:blip r:embed="rId6"/>
          <a:stretch>
            <a:fillRect/>
          </a:stretch>
        </p:blipFill>
        <p:spPr>
          <a:xfrm>
            <a:off x="14639609" y="14236632"/>
            <a:ext cx="6523475" cy="2942725"/>
          </a:xfrm>
          <a:prstGeom prst="rect">
            <a:avLst/>
          </a:prstGeom>
        </p:spPr>
      </p:pic>
      <p:pic>
        <p:nvPicPr>
          <p:cNvPr id="35" name="Picture 34"/>
          <p:cNvPicPr>
            <a:picLocks noChangeAspect="1"/>
          </p:cNvPicPr>
          <p:nvPr/>
        </p:nvPicPr>
        <p:blipFill>
          <a:blip r:embed="rId7"/>
          <a:stretch>
            <a:fillRect/>
          </a:stretch>
        </p:blipFill>
        <p:spPr>
          <a:xfrm>
            <a:off x="2291751" y="23760981"/>
            <a:ext cx="8476623" cy="4230778"/>
          </a:xfrm>
          <a:prstGeom prst="rect">
            <a:avLst/>
          </a:prstGeom>
        </p:spPr>
      </p:pic>
      <p:sp>
        <p:nvSpPr>
          <p:cNvPr id="40" name="TextBox 39"/>
          <p:cNvSpPr txBox="1"/>
          <p:nvPr/>
        </p:nvSpPr>
        <p:spPr>
          <a:xfrm>
            <a:off x="22250220" y="11205868"/>
            <a:ext cx="2206345" cy="477054"/>
          </a:xfrm>
          <a:prstGeom prst="rect">
            <a:avLst/>
          </a:prstGeom>
          <a:noFill/>
          <a:ln>
            <a:solidFill>
              <a:srgbClr val="FF0000"/>
            </a:solidFill>
          </a:ln>
        </p:spPr>
        <p:txBody>
          <a:bodyPr wrap="square" rtlCol="0">
            <a:spAutoFit/>
          </a:bodyPr>
          <a:lstStyle/>
          <a:p>
            <a:pPr algn="ctr"/>
            <a:r>
              <a:rPr lang="en-US" sz="2500" dirty="0">
                <a:solidFill>
                  <a:prstClr val="black"/>
                </a:solidFill>
              </a:rPr>
              <a:t>Low Reward</a:t>
            </a:r>
            <a:endParaRPr lang="en-CA" sz="2500" dirty="0">
              <a:solidFill>
                <a:prstClr val="black"/>
              </a:solidFill>
            </a:endParaRPr>
          </a:p>
        </p:txBody>
      </p:sp>
      <p:sp>
        <p:nvSpPr>
          <p:cNvPr id="96" name="TextBox 95"/>
          <p:cNvSpPr txBox="1"/>
          <p:nvPr/>
        </p:nvSpPr>
        <p:spPr>
          <a:xfrm>
            <a:off x="18543477" y="13126346"/>
            <a:ext cx="2206345" cy="477054"/>
          </a:xfrm>
          <a:prstGeom prst="rect">
            <a:avLst/>
          </a:prstGeom>
          <a:noFill/>
          <a:ln>
            <a:solidFill>
              <a:schemeClr val="bg2">
                <a:lumMod val="50000"/>
              </a:schemeClr>
            </a:solidFill>
          </a:ln>
        </p:spPr>
        <p:txBody>
          <a:bodyPr wrap="square" rtlCol="0">
            <a:spAutoFit/>
          </a:bodyPr>
          <a:lstStyle/>
          <a:p>
            <a:pPr algn="ctr"/>
            <a:r>
              <a:rPr lang="en-US" sz="2500" dirty="0">
                <a:solidFill>
                  <a:prstClr val="black"/>
                </a:solidFill>
              </a:rPr>
              <a:t>No Reward</a:t>
            </a:r>
            <a:endParaRPr lang="en-CA" sz="2500" dirty="0">
              <a:solidFill>
                <a:prstClr val="black"/>
              </a:solidFill>
            </a:endParaRPr>
          </a:p>
        </p:txBody>
      </p:sp>
      <p:sp>
        <p:nvSpPr>
          <p:cNvPr id="97" name="TextBox 96"/>
          <p:cNvSpPr txBox="1"/>
          <p:nvPr/>
        </p:nvSpPr>
        <p:spPr>
          <a:xfrm>
            <a:off x="14574767" y="11154761"/>
            <a:ext cx="2206345" cy="477054"/>
          </a:xfrm>
          <a:prstGeom prst="rect">
            <a:avLst/>
          </a:prstGeom>
          <a:noFill/>
          <a:ln>
            <a:solidFill>
              <a:srgbClr val="00FF00"/>
            </a:solidFill>
          </a:ln>
        </p:spPr>
        <p:txBody>
          <a:bodyPr wrap="square" rtlCol="0">
            <a:spAutoFit/>
          </a:bodyPr>
          <a:lstStyle/>
          <a:p>
            <a:pPr algn="ctr"/>
            <a:r>
              <a:rPr lang="en-US" sz="2500" dirty="0">
                <a:solidFill>
                  <a:prstClr val="black"/>
                </a:solidFill>
              </a:rPr>
              <a:t>High Reward</a:t>
            </a:r>
            <a:endParaRPr lang="en-CA" sz="2500" dirty="0">
              <a:solidFill>
                <a:prstClr val="black"/>
              </a:solidFill>
            </a:endParaRPr>
          </a:p>
        </p:txBody>
      </p:sp>
      <p:sp>
        <p:nvSpPr>
          <p:cNvPr id="36" name="TextBox 35">
            <a:extLst>
              <a:ext uri="{FF2B5EF4-FFF2-40B4-BE49-F238E27FC236}">
                <a16:creationId xmlns:a16="http://schemas.microsoft.com/office/drawing/2014/main" xmlns="" id="{961A27B2-7455-AB48-88D8-FF865F39A04E}"/>
              </a:ext>
            </a:extLst>
          </p:cNvPr>
          <p:cNvSpPr txBox="1"/>
          <p:nvPr/>
        </p:nvSpPr>
        <p:spPr>
          <a:xfrm>
            <a:off x="1280811" y="5099597"/>
            <a:ext cx="23625158" cy="727122"/>
          </a:xfrm>
          <a:prstGeom prst="rect">
            <a:avLst/>
          </a:prstGeom>
          <a:noFill/>
        </p:spPr>
        <p:txBody>
          <a:bodyPr wrap="square" rtlCol="0">
            <a:spAutoFit/>
          </a:bodyPr>
          <a:lstStyle/>
          <a:p>
            <a:pPr defTabSz="2987479"/>
            <a:r>
              <a:rPr lang="en-CA" sz="4125" i="1" dirty="0">
                <a:solidFill>
                  <a:prstClr val="black"/>
                </a:solidFill>
              </a:rPr>
              <a:t>Department of Neurology and Neurosurgery, McGill University</a:t>
            </a:r>
          </a:p>
        </p:txBody>
      </p:sp>
      <p:sp>
        <p:nvSpPr>
          <p:cNvPr id="38" name="TextBox 37">
            <a:extLst>
              <a:ext uri="{FF2B5EF4-FFF2-40B4-BE49-F238E27FC236}">
                <a16:creationId xmlns:a16="http://schemas.microsoft.com/office/drawing/2014/main" xmlns="" id="{C44C5EB2-921D-8745-9FF0-79886CA75E97}"/>
              </a:ext>
            </a:extLst>
          </p:cNvPr>
          <p:cNvSpPr txBox="1"/>
          <p:nvPr/>
        </p:nvSpPr>
        <p:spPr>
          <a:xfrm>
            <a:off x="27104285" y="7318509"/>
            <a:ext cx="11062389" cy="515526"/>
          </a:xfrm>
          <a:prstGeom prst="rect">
            <a:avLst/>
          </a:prstGeom>
          <a:solidFill>
            <a:schemeClr val="bg1"/>
          </a:solidFill>
        </p:spPr>
        <p:txBody>
          <a:bodyPr wrap="square" rtlCol="0">
            <a:spAutoFit/>
          </a:bodyPr>
          <a:lstStyle/>
          <a:p>
            <a:r>
              <a:rPr lang="en-US" sz="2750" b="1" dirty="0" smtClean="0">
                <a:solidFill>
                  <a:prstClr val="black"/>
                </a:solidFill>
              </a:rPr>
              <a:t>Does Reward Differentially Capture Attention in Parkinson’s Disease?</a:t>
            </a:r>
            <a:endParaRPr lang="en-CA" sz="2750" dirty="0">
              <a:solidFill>
                <a:prstClr val="black"/>
              </a:solidFill>
            </a:endParaRPr>
          </a:p>
        </p:txBody>
      </p:sp>
      <p:sp>
        <p:nvSpPr>
          <p:cNvPr id="45" name="TextBox 44">
            <a:extLst>
              <a:ext uri="{FF2B5EF4-FFF2-40B4-BE49-F238E27FC236}">
                <a16:creationId xmlns:a16="http://schemas.microsoft.com/office/drawing/2014/main" xmlns="" id="{DC9947ED-1EC6-704A-9337-5E23743F687E}"/>
              </a:ext>
            </a:extLst>
          </p:cNvPr>
          <p:cNvSpPr txBox="1"/>
          <p:nvPr/>
        </p:nvSpPr>
        <p:spPr>
          <a:xfrm>
            <a:off x="1516453" y="19737082"/>
            <a:ext cx="10430842" cy="861774"/>
          </a:xfrm>
          <a:prstGeom prst="rect">
            <a:avLst/>
          </a:prstGeom>
          <a:solidFill>
            <a:schemeClr val="bg1"/>
          </a:solidFill>
        </p:spPr>
        <p:txBody>
          <a:bodyPr wrap="square" rtlCol="0">
            <a:spAutoFit/>
          </a:bodyPr>
          <a:lstStyle/>
          <a:p>
            <a:pPr defTabSz="2987479"/>
            <a:r>
              <a:rPr lang="en-CA" sz="2500" b="1" u="sng" dirty="0">
                <a:solidFill>
                  <a:prstClr val="black"/>
                </a:solidFill>
                <a:cs typeface="Times New Roman" panose="02020603050405020304" pitchFamily="18" charset="0"/>
              </a:rPr>
              <a:t>Task</a:t>
            </a:r>
            <a:r>
              <a:rPr lang="en-CA" sz="2500" dirty="0">
                <a:solidFill>
                  <a:prstClr val="black"/>
                </a:solidFill>
                <a:cs typeface="Times New Roman" panose="02020603050405020304" pitchFamily="18" charset="0"/>
              </a:rPr>
              <a:t>: </a:t>
            </a:r>
            <a:r>
              <a:rPr lang="en-CA" sz="2500" dirty="0" smtClean="0">
                <a:solidFill>
                  <a:prstClr val="black"/>
                </a:solidFill>
                <a:cs typeface="Times New Roman" panose="02020603050405020304" pitchFamily="18" charset="0"/>
              </a:rPr>
              <a:t>A two-phase </a:t>
            </a:r>
            <a:r>
              <a:rPr lang="en-CA" sz="2500" dirty="0">
                <a:solidFill>
                  <a:prstClr val="black"/>
                </a:solidFill>
                <a:cs typeface="Times New Roman" panose="02020603050405020304" pitchFamily="18" charset="0"/>
              </a:rPr>
              <a:t>attentional capture task previously used in young healthy controls to show that reward guides attention</a:t>
            </a:r>
          </a:p>
        </p:txBody>
      </p:sp>
      <p:sp>
        <p:nvSpPr>
          <p:cNvPr id="11" name="TextBox 10"/>
          <p:cNvSpPr txBox="1"/>
          <p:nvPr/>
        </p:nvSpPr>
        <p:spPr>
          <a:xfrm>
            <a:off x="13806869" y="18460856"/>
            <a:ext cx="11203205" cy="553998"/>
          </a:xfrm>
          <a:prstGeom prst="rect">
            <a:avLst/>
          </a:prstGeom>
          <a:noFill/>
        </p:spPr>
        <p:txBody>
          <a:bodyPr wrap="square" rtlCol="0">
            <a:spAutoFit/>
          </a:bodyPr>
          <a:lstStyle/>
          <a:p>
            <a:r>
              <a:rPr lang="en-US" sz="3000" b="1" dirty="0" smtClean="0">
                <a:solidFill>
                  <a:prstClr val="black"/>
                </a:solidFill>
                <a:cs typeface="Times New Roman" panose="02020603050405020304" pitchFamily="18" charset="0"/>
              </a:rPr>
              <a:t>Does disease or drug state impact initial reward learning?</a:t>
            </a:r>
            <a:endParaRPr lang="en-CA" sz="3000" dirty="0">
              <a:solidFill>
                <a:prstClr val="black"/>
              </a:solidFill>
            </a:endParaRPr>
          </a:p>
        </p:txBody>
      </p:sp>
      <p:pic>
        <p:nvPicPr>
          <p:cNvPr id="22" name="Picture 21"/>
          <p:cNvPicPr>
            <a:picLocks noChangeAspect="1"/>
          </p:cNvPicPr>
          <p:nvPr/>
        </p:nvPicPr>
        <p:blipFill>
          <a:blip r:embed="rId8"/>
          <a:stretch>
            <a:fillRect/>
          </a:stretch>
        </p:blipFill>
        <p:spPr>
          <a:xfrm>
            <a:off x="27512840" y="1324165"/>
            <a:ext cx="8251668" cy="1801300"/>
          </a:xfrm>
          <a:prstGeom prst="rect">
            <a:avLst/>
          </a:prstGeom>
          <a:solidFill>
            <a:srgbClr val="FFFF00"/>
          </a:solidFill>
          <a:ln>
            <a:solidFill>
              <a:schemeClr val="accent4">
                <a:lumMod val="60000"/>
                <a:lumOff val="40000"/>
              </a:schemeClr>
            </a:solidFill>
          </a:ln>
        </p:spPr>
      </p:pic>
      <p:sp>
        <p:nvSpPr>
          <p:cNvPr id="42" name="TextBox 41"/>
          <p:cNvSpPr txBox="1"/>
          <p:nvPr/>
        </p:nvSpPr>
        <p:spPr>
          <a:xfrm>
            <a:off x="14037795" y="7451638"/>
            <a:ext cx="10583154" cy="477054"/>
          </a:xfrm>
          <a:prstGeom prst="rect">
            <a:avLst/>
          </a:prstGeom>
          <a:noFill/>
        </p:spPr>
        <p:txBody>
          <a:bodyPr wrap="square" rtlCol="0">
            <a:spAutoFit/>
          </a:bodyPr>
          <a:lstStyle/>
          <a:p>
            <a:pPr defTabSz="2987479"/>
            <a:r>
              <a:rPr lang="en-US" sz="2500" b="1" dirty="0">
                <a:solidFill>
                  <a:prstClr val="black"/>
                </a:solidFill>
                <a:cs typeface="Times New Roman" panose="02020603050405020304" pitchFamily="18" charset="0"/>
              </a:rPr>
              <a:t>Attention Capture Phase: Trials = </a:t>
            </a:r>
            <a:r>
              <a:rPr lang="en-US" sz="2500" b="1" dirty="0" smtClean="0">
                <a:solidFill>
                  <a:prstClr val="black"/>
                </a:solidFill>
                <a:cs typeface="Times New Roman" panose="02020603050405020304" pitchFamily="18" charset="0"/>
              </a:rPr>
              <a:t>240</a:t>
            </a:r>
            <a:endParaRPr lang="en-US" sz="2500" dirty="0">
              <a:solidFill>
                <a:prstClr val="black"/>
              </a:solidFill>
              <a:cs typeface="Times New Roman" panose="02020603050405020304" pitchFamily="18" charset="0"/>
            </a:endParaRPr>
          </a:p>
        </p:txBody>
      </p:sp>
      <p:sp>
        <p:nvSpPr>
          <p:cNvPr id="13" name="TextBox 12"/>
          <p:cNvSpPr txBox="1"/>
          <p:nvPr/>
        </p:nvSpPr>
        <p:spPr>
          <a:xfrm>
            <a:off x="21678170" y="20598856"/>
            <a:ext cx="3227799" cy="477054"/>
          </a:xfrm>
          <a:prstGeom prst="rect">
            <a:avLst/>
          </a:prstGeom>
          <a:noFill/>
        </p:spPr>
        <p:txBody>
          <a:bodyPr wrap="square" rtlCol="0">
            <a:spAutoFit/>
          </a:bodyPr>
          <a:lstStyle/>
          <a:p>
            <a:endParaRPr lang="en-CA" sz="2500" b="1" dirty="0">
              <a:solidFill>
                <a:prstClr val="black"/>
              </a:solidFill>
            </a:endParaRPr>
          </a:p>
        </p:txBody>
      </p:sp>
      <p:sp>
        <p:nvSpPr>
          <p:cNvPr id="7" name="TextBox 6"/>
          <p:cNvSpPr txBox="1"/>
          <p:nvPr/>
        </p:nvSpPr>
        <p:spPr>
          <a:xfrm>
            <a:off x="20749820" y="19035713"/>
            <a:ext cx="4741895" cy="3462486"/>
          </a:xfrm>
          <a:prstGeom prst="rect">
            <a:avLst/>
          </a:prstGeom>
          <a:noFill/>
        </p:spPr>
        <p:txBody>
          <a:bodyPr wrap="square" rtlCol="0">
            <a:spAutoFit/>
          </a:bodyPr>
          <a:lstStyle/>
          <a:p>
            <a:pPr>
              <a:spcAft>
                <a:spcPts val="1800"/>
              </a:spcAft>
            </a:pPr>
            <a:r>
              <a:rPr lang="en-US" sz="2100" u="sng" dirty="0" smtClean="0">
                <a:solidFill>
                  <a:prstClr val="black"/>
                </a:solidFill>
              </a:rPr>
              <a:t>LME Results:</a:t>
            </a:r>
          </a:p>
          <a:p>
            <a:pPr marL="342900" indent="-342900">
              <a:spcAft>
                <a:spcPts val="1800"/>
              </a:spcAft>
              <a:buFont typeface="Arial" panose="020B0604020202020204" pitchFamily="34" charset="0"/>
              <a:buChar char="•"/>
            </a:pPr>
            <a:r>
              <a:rPr lang="en-US" sz="2100" b="1" dirty="0" smtClean="0">
                <a:solidFill>
                  <a:prstClr val="black"/>
                </a:solidFill>
              </a:rPr>
              <a:t>Having Parkinson’s disease decreases the likelihood of correct responses in the learning task </a:t>
            </a:r>
            <a:r>
              <a:rPr lang="en-US" sz="2100" dirty="0" smtClean="0">
                <a:solidFill>
                  <a:prstClr val="black"/>
                </a:solidFill>
              </a:rPr>
              <a:t>(OR = 0.705, p &lt; 0.001) </a:t>
            </a:r>
          </a:p>
          <a:p>
            <a:pPr marL="342900" indent="-342900">
              <a:buFont typeface="Arial" panose="020B0604020202020204" pitchFamily="34" charset="0"/>
              <a:buChar char="•"/>
            </a:pPr>
            <a:r>
              <a:rPr lang="en-US" sz="2100" b="1" dirty="0" smtClean="0">
                <a:solidFill>
                  <a:prstClr val="black"/>
                </a:solidFill>
              </a:rPr>
              <a:t>In Patients: Dopamine medication</a:t>
            </a:r>
            <a:r>
              <a:rPr lang="en-US" sz="2100" dirty="0" smtClean="0">
                <a:solidFill>
                  <a:prstClr val="black"/>
                </a:solidFill>
              </a:rPr>
              <a:t> (OR = 1.06, p = 0.527 ) </a:t>
            </a:r>
            <a:r>
              <a:rPr lang="en-US" sz="2100" b="1" dirty="0" smtClean="0">
                <a:solidFill>
                  <a:prstClr val="black"/>
                </a:solidFill>
              </a:rPr>
              <a:t>nor reward level </a:t>
            </a:r>
            <a:r>
              <a:rPr lang="en-US" sz="2100" dirty="0">
                <a:solidFill>
                  <a:prstClr val="black"/>
                </a:solidFill>
              </a:rPr>
              <a:t>( OR = 1.04, p = 0.320) </a:t>
            </a:r>
            <a:r>
              <a:rPr lang="en-US" sz="2100" b="1" dirty="0" smtClean="0">
                <a:solidFill>
                  <a:prstClr val="black"/>
                </a:solidFill>
              </a:rPr>
              <a:t>affect accuracy in the learning task</a:t>
            </a:r>
            <a:endParaRPr lang="en-CA" sz="2100" b="1" dirty="0">
              <a:solidFill>
                <a:prstClr val="black"/>
              </a:solidFill>
            </a:endParaRPr>
          </a:p>
        </p:txBody>
      </p:sp>
      <p:sp>
        <p:nvSpPr>
          <p:cNvPr id="48" name="TextBox 47"/>
          <p:cNvSpPr txBox="1"/>
          <p:nvPr/>
        </p:nvSpPr>
        <p:spPr>
          <a:xfrm>
            <a:off x="20673620" y="25158043"/>
            <a:ext cx="4741895" cy="5632311"/>
          </a:xfrm>
          <a:prstGeom prst="rect">
            <a:avLst/>
          </a:prstGeom>
          <a:noFill/>
        </p:spPr>
        <p:txBody>
          <a:bodyPr wrap="square" rtlCol="0">
            <a:spAutoFit/>
          </a:bodyPr>
          <a:lstStyle/>
          <a:p>
            <a:pPr>
              <a:spcAft>
                <a:spcPts val="1800"/>
              </a:spcAft>
            </a:pPr>
            <a:r>
              <a:rPr lang="en-US" sz="2100" u="sng" dirty="0" smtClean="0">
                <a:solidFill>
                  <a:prstClr val="black"/>
                </a:solidFill>
              </a:rPr>
              <a:t>LME Results:</a:t>
            </a:r>
          </a:p>
          <a:p>
            <a:pPr marL="342900" indent="-342900">
              <a:spcAft>
                <a:spcPts val="1800"/>
              </a:spcAft>
              <a:buFont typeface="Arial" panose="020B0604020202020204" pitchFamily="34" charset="0"/>
              <a:buChar char="•"/>
            </a:pPr>
            <a:r>
              <a:rPr lang="en-US" sz="2100" b="1" dirty="0" smtClean="0">
                <a:solidFill>
                  <a:prstClr val="black"/>
                </a:solidFill>
              </a:rPr>
              <a:t>Having Parkinson’s disease trends towards increasing reaction time in the learning task </a:t>
            </a:r>
            <a:r>
              <a:rPr lang="en-US" sz="2100" dirty="0" smtClean="0">
                <a:solidFill>
                  <a:prstClr val="black"/>
                </a:solidFill>
              </a:rPr>
              <a:t>(OR = 1.018, p = 0.099) </a:t>
            </a:r>
          </a:p>
          <a:p>
            <a:pPr marL="342900" indent="-342900">
              <a:spcAft>
                <a:spcPts val="1800"/>
              </a:spcAft>
              <a:buFont typeface="Arial" panose="020B0604020202020204" pitchFamily="34" charset="0"/>
              <a:buChar char="•"/>
            </a:pPr>
            <a:r>
              <a:rPr lang="en-US" sz="2100" b="1" dirty="0" smtClean="0">
                <a:solidFill>
                  <a:prstClr val="black"/>
                </a:solidFill>
              </a:rPr>
              <a:t>Having Parkinson’s disease and Reward level trend to interact to increase reaction time </a:t>
            </a:r>
            <a:r>
              <a:rPr lang="en-US" sz="2100" dirty="0" smtClean="0">
                <a:solidFill>
                  <a:prstClr val="black"/>
                </a:solidFill>
              </a:rPr>
              <a:t>(OR = 1.01, p = 0.098)</a:t>
            </a:r>
            <a:endParaRPr lang="en-US" sz="2100" b="1" dirty="0" smtClean="0">
              <a:solidFill>
                <a:prstClr val="black"/>
              </a:solidFill>
            </a:endParaRPr>
          </a:p>
          <a:p>
            <a:pPr marL="342900" indent="-342900">
              <a:buFont typeface="Arial" panose="020B0604020202020204" pitchFamily="34" charset="0"/>
              <a:buChar char="•"/>
            </a:pPr>
            <a:r>
              <a:rPr lang="en-US" sz="2100" b="1" dirty="0" smtClean="0">
                <a:solidFill>
                  <a:prstClr val="black"/>
                </a:solidFill>
              </a:rPr>
              <a:t>In Patients: Dopamine medication</a:t>
            </a:r>
            <a:r>
              <a:rPr lang="en-US" sz="2100" dirty="0" smtClean="0">
                <a:solidFill>
                  <a:prstClr val="black"/>
                </a:solidFill>
              </a:rPr>
              <a:t> (OR = 0.99, p = 0.541 ) </a:t>
            </a:r>
            <a:r>
              <a:rPr lang="en-US" sz="2100" b="1" dirty="0" smtClean="0">
                <a:solidFill>
                  <a:prstClr val="black"/>
                </a:solidFill>
              </a:rPr>
              <a:t>does not affect reaction time</a:t>
            </a:r>
          </a:p>
          <a:p>
            <a:pPr marL="342900" indent="-342900">
              <a:buFont typeface="Arial" panose="020B0604020202020204" pitchFamily="34" charset="0"/>
              <a:buChar char="•"/>
            </a:pPr>
            <a:r>
              <a:rPr lang="en-US" sz="2100" b="1" dirty="0" smtClean="0">
                <a:solidFill>
                  <a:prstClr val="black"/>
                </a:solidFill>
              </a:rPr>
              <a:t>In Patients: Reward level trends to increase reaction time </a:t>
            </a:r>
            <a:r>
              <a:rPr lang="en-US" sz="2100" dirty="0" smtClean="0">
                <a:solidFill>
                  <a:prstClr val="black"/>
                </a:solidFill>
              </a:rPr>
              <a:t>(OR = 1.004, p = 0.0695</a:t>
            </a:r>
            <a:endParaRPr lang="en-CA" sz="2100" b="1" dirty="0">
              <a:solidFill>
                <a:prstClr val="black"/>
              </a:solidFill>
            </a:endParaRPr>
          </a:p>
        </p:txBody>
      </p:sp>
      <p:pic>
        <p:nvPicPr>
          <p:cNvPr id="10" name="Picture 9"/>
          <p:cNvPicPr>
            <a:picLocks noChangeAspect="1"/>
          </p:cNvPicPr>
          <p:nvPr/>
        </p:nvPicPr>
        <p:blipFill rotWithShape="1">
          <a:blip r:embed="rId9"/>
          <a:srcRect r="50041" b="49833"/>
          <a:stretch/>
        </p:blipFill>
        <p:spPr>
          <a:xfrm>
            <a:off x="27301308" y="7917674"/>
            <a:ext cx="6059797" cy="5092123"/>
          </a:xfrm>
          <a:prstGeom prst="rect">
            <a:avLst/>
          </a:prstGeom>
          <a:ln>
            <a:solidFill>
              <a:schemeClr val="tx1"/>
            </a:solidFill>
          </a:ln>
        </p:spPr>
      </p:pic>
      <p:sp>
        <p:nvSpPr>
          <p:cNvPr id="44" name="TextBox 43"/>
          <p:cNvSpPr txBox="1"/>
          <p:nvPr/>
        </p:nvSpPr>
        <p:spPr>
          <a:xfrm>
            <a:off x="33514124" y="7917674"/>
            <a:ext cx="5478016" cy="3862596"/>
          </a:xfrm>
          <a:prstGeom prst="rect">
            <a:avLst/>
          </a:prstGeom>
          <a:noFill/>
        </p:spPr>
        <p:txBody>
          <a:bodyPr wrap="square" rtlCol="0">
            <a:spAutoFit/>
          </a:bodyPr>
          <a:lstStyle/>
          <a:p>
            <a:pPr>
              <a:spcAft>
                <a:spcPts val="1800"/>
              </a:spcAft>
            </a:pPr>
            <a:r>
              <a:rPr lang="en-US" sz="2100" u="sng" dirty="0" smtClean="0">
                <a:solidFill>
                  <a:prstClr val="black"/>
                </a:solidFill>
              </a:rPr>
              <a:t>LME Results:</a:t>
            </a:r>
          </a:p>
          <a:p>
            <a:pPr marL="342900" indent="-342900">
              <a:spcAft>
                <a:spcPts val="1200"/>
              </a:spcAft>
              <a:buFont typeface="Arial" panose="020B0604020202020204" pitchFamily="34" charset="0"/>
              <a:buChar char="•"/>
            </a:pPr>
            <a:r>
              <a:rPr lang="en-US" sz="2100" b="1" dirty="0" smtClean="0">
                <a:solidFill>
                  <a:prstClr val="black"/>
                </a:solidFill>
              </a:rPr>
              <a:t>Having Parkinson’s disease trends to decreases the likelihood of correct responses </a:t>
            </a:r>
            <a:r>
              <a:rPr lang="en-US" sz="2100" dirty="0" smtClean="0">
                <a:solidFill>
                  <a:prstClr val="black"/>
                </a:solidFill>
              </a:rPr>
              <a:t>(OR = 0.837, p </a:t>
            </a:r>
            <a:r>
              <a:rPr lang="en-US" sz="2100" dirty="0">
                <a:solidFill>
                  <a:prstClr val="black"/>
                </a:solidFill>
              </a:rPr>
              <a:t>=</a:t>
            </a:r>
            <a:r>
              <a:rPr lang="en-US" sz="2100" dirty="0" smtClean="0">
                <a:solidFill>
                  <a:prstClr val="black"/>
                </a:solidFill>
              </a:rPr>
              <a:t> 0.071) </a:t>
            </a:r>
          </a:p>
          <a:p>
            <a:pPr marL="342900" indent="-342900">
              <a:spcAft>
                <a:spcPts val="1200"/>
              </a:spcAft>
              <a:buFont typeface="Arial" panose="020B0604020202020204" pitchFamily="34" charset="0"/>
              <a:buChar char="•"/>
            </a:pPr>
            <a:r>
              <a:rPr lang="en-US" sz="2100" b="1" dirty="0" smtClean="0">
                <a:solidFill>
                  <a:prstClr val="black"/>
                </a:solidFill>
              </a:rPr>
              <a:t>In Patients: </a:t>
            </a:r>
            <a:r>
              <a:rPr lang="en-US" sz="2100" b="1" u="sng" dirty="0" smtClean="0">
                <a:solidFill>
                  <a:prstClr val="black"/>
                </a:solidFill>
              </a:rPr>
              <a:t>Low Reward </a:t>
            </a:r>
            <a:r>
              <a:rPr lang="en-US" sz="2100" b="1" dirty="0" smtClean="0">
                <a:solidFill>
                  <a:prstClr val="black"/>
                </a:solidFill>
              </a:rPr>
              <a:t>trends to decrease the likelihood of correct responses </a:t>
            </a:r>
            <a:r>
              <a:rPr lang="en-US" sz="2100" dirty="0" smtClean="0">
                <a:solidFill>
                  <a:prstClr val="black"/>
                </a:solidFill>
              </a:rPr>
              <a:t>(OR = 0.933, p = 0.061) </a:t>
            </a:r>
            <a:r>
              <a:rPr lang="en-US" sz="2100" b="1" dirty="0" smtClean="0">
                <a:solidFill>
                  <a:prstClr val="black"/>
                </a:solidFill>
              </a:rPr>
              <a:t>compared to the grand condition mean</a:t>
            </a:r>
          </a:p>
          <a:p>
            <a:pPr marL="342900" indent="-342900">
              <a:spcAft>
                <a:spcPts val="1200"/>
              </a:spcAft>
              <a:buFont typeface="Arial" panose="020B0604020202020204" pitchFamily="34" charset="0"/>
              <a:buChar char="•"/>
            </a:pPr>
            <a:r>
              <a:rPr lang="en-US" sz="2100" b="1" dirty="0" smtClean="0">
                <a:solidFill>
                  <a:prstClr val="black"/>
                </a:solidFill>
              </a:rPr>
              <a:t>In Patients: Dopamine medication</a:t>
            </a:r>
            <a:r>
              <a:rPr lang="en-US" sz="2100" dirty="0" smtClean="0">
                <a:solidFill>
                  <a:prstClr val="black"/>
                </a:solidFill>
              </a:rPr>
              <a:t> </a:t>
            </a:r>
            <a:r>
              <a:rPr lang="en-US" sz="2100" b="1" dirty="0" smtClean="0">
                <a:solidFill>
                  <a:prstClr val="black"/>
                </a:solidFill>
              </a:rPr>
              <a:t>does not affect accuracy </a:t>
            </a:r>
            <a:r>
              <a:rPr lang="en-US" sz="2100" dirty="0" smtClean="0">
                <a:solidFill>
                  <a:prstClr val="black"/>
                </a:solidFill>
              </a:rPr>
              <a:t>(OR = 1.016, p = 0.702 )</a:t>
            </a:r>
          </a:p>
        </p:txBody>
      </p:sp>
      <p:pic>
        <p:nvPicPr>
          <p:cNvPr id="12" name="Picture 11"/>
          <p:cNvPicPr>
            <a:picLocks noChangeAspect="1"/>
          </p:cNvPicPr>
          <p:nvPr/>
        </p:nvPicPr>
        <p:blipFill>
          <a:blip r:embed="rId10"/>
          <a:stretch>
            <a:fillRect/>
          </a:stretch>
        </p:blipFill>
        <p:spPr>
          <a:xfrm>
            <a:off x="26381329" y="3304452"/>
            <a:ext cx="4515675" cy="2524894"/>
          </a:xfrm>
          <a:prstGeom prst="rect">
            <a:avLst/>
          </a:prstGeom>
        </p:spPr>
      </p:pic>
      <p:pic>
        <p:nvPicPr>
          <p:cNvPr id="32" name="Picture 31"/>
          <p:cNvPicPr>
            <a:picLocks noChangeAspect="1"/>
          </p:cNvPicPr>
          <p:nvPr/>
        </p:nvPicPr>
        <p:blipFill>
          <a:blip r:embed="rId11"/>
          <a:stretch>
            <a:fillRect/>
          </a:stretch>
        </p:blipFill>
        <p:spPr>
          <a:xfrm>
            <a:off x="27289737" y="14094788"/>
            <a:ext cx="6061893" cy="5104355"/>
          </a:xfrm>
          <a:prstGeom prst="rect">
            <a:avLst/>
          </a:prstGeom>
          <a:ln>
            <a:solidFill>
              <a:schemeClr val="tx1"/>
            </a:solidFill>
          </a:ln>
        </p:spPr>
      </p:pic>
      <p:sp>
        <p:nvSpPr>
          <p:cNvPr id="49" name="TextBox 48"/>
          <p:cNvSpPr txBox="1"/>
          <p:nvPr/>
        </p:nvSpPr>
        <p:spPr>
          <a:xfrm>
            <a:off x="33361105" y="14011036"/>
            <a:ext cx="5478016" cy="5786199"/>
          </a:xfrm>
          <a:prstGeom prst="rect">
            <a:avLst/>
          </a:prstGeom>
          <a:noFill/>
        </p:spPr>
        <p:txBody>
          <a:bodyPr wrap="square" rtlCol="0">
            <a:spAutoFit/>
          </a:bodyPr>
          <a:lstStyle/>
          <a:p>
            <a:pPr>
              <a:spcAft>
                <a:spcPts val="1800"/>
              </a:spcAft>
            </a:pPr>
            <a:r>
              <a:rPr lang="en-US" sz="2100" u="sng" dirty="0" smtClean="0">
                <a:solidFill>
                  <a:prstClr val="black"/>
                </a:solidFill>
              </a:rPr>
              <a:t>LME Results:</a:t>
            </a:r>
          </a:p>
          <a:p>
            <a:pPr marL="342900" indent="-342900">
              <a:spcAft>
                <a:spcPts val="1200"/>
              </a:spcAft>
              <a:buFont typeface="Arial" panose="020B0604020202020204" pitchFamily="34" charset="0"/>
              <a:buChar char="•"/>
            </a:pPr>
            <a:r>
              <a:rPr lang="en-CA" sz="2100" b="1" dirty="0" smtClean="0">
                <a:solidFill>
                  <a:prstClr val="black"/>
                </a:solidFill>
              </a:rPr>
              <a:t>Patients and Older controls differentially affected by Reward Level in terms of Reaction Time:</a:t>
            </a:r>
          </a:p>
          <a:p>
            <a:pPr marL="1080000" lvl="1" indent="-342900">
              <a:spcAft>
                <a:spcPts val="1200"/>
              </a:spcAft>
              <a:buFont typeface="Wingdings" panose="05000000000000000000" pitchFamily="2" charset="2"/>
              <a:buChar char="Ø"/>
            </a:pPr>
            <a:r>
              <a:rPr lang="en-CA" sz="2100" b="1" dirty="0" smtClean="0">
                <a:solidFill>
                  <a:prstClr val="black"/>
                </a:solidFill>
              </a:rPr>
              <a:t>Having the disease positively interacts with Low Reward </a:t>
            </a:r>
            <a:r>
              <a:rPr lang="en-CA" sz="2100" dirty="0" smtClean="0">
                <a:solidFill>
                  <a:prstClr val="black"/>
                </a:solidFill>
              </a:rPr>
              <a:t>(OR = 1.002, p &lt; 0.01)</a:t>
            </a:r>
          </a:p>
          <a:p>
            <a:pPr marL="1080000" lvl="1" indent="-342900">
              <a:spcAft>
                <a:spcPts val="1200"/>
              </a:spcAft>
              <a:buFont typeface="Wingdings" panose="05000000000000000000" pitchFamily="2" charset="2"/>
              <a:buChar char="Ø"/>
            </a:pPr>
            <a:r>
              <a:rPr lang="en-CA" sz="2100" b="1" dirty="0" smtClean="0">
                <a:solidFill>
                  <a:prstClr val="black"/>
                </a:solidFill>
              </a:rPr>
              <a:t>Having the disease negatively interacts with High Reward</a:t>
            </a:r>
            <a:r>
              <a:rPr lang="en-CA" sz="2100" dirty="0" smtClean="0">
                <a:solidFill>
                  <a:prstClr val="black"/>
                </a:solidFill>
              </a:rPr>
              <a:t> (OR = 0.99, p &lt; 0.05)</a:t>
            </a:r>
          </a:p>
          <a:p>
            <a:pPr marL="342900" indent="-342900">
              <a:spcAft>
                <a:spcPts val="1200"/>
              </a:spcAft>
              <a:buFont typeface="Arial" panose="020B0604020202020204" pitchFamily="34" charset="0"/>
              <a:buChar char="•"/>
            </a:pPr>
            <a:r>
              <a:rPr lang="en-CA" sz="2100" b="1" dirty="0" smtClean="0">
                <a:solidFill>
                  <a:prstClr val="black"/>
                </a:solidFill>
              </a:rPr>
              <a:t>In Patients: </a:t>
            </a:r>
            <a:r>
              <a:rPr lang="en-CA" sz="2100" b="1" u="sng" dirty="0" smtClean="0">
                <a:solidFill>
                  <a:prstClr val="black"/>
                </a:solidFill>
              </a:rPr>
              <a:t>Low Reward</a:t>
            </a:r>
            <a:r>
              <a:rPr lang="en-CA" sz="2100" b="1" dirty="0" smtClean="0">
                <a:solidFill>
                  <a:prstClr val="black"/>
                </a:solidFill>
              </a:rPr>
              <a:t> increases reaction time compared to the grand condition mean</a:t>
            </a:r>
            <a:r>
              <a:rPr lang="en-CA" sz="2100" dirty="0" smtClean="0">
                <a:solidFill>
                  <a:prstClr val="black"/>
                </a:solidFill>
              </a:rPr>
              <a:t> (OR = 1.004, p &lt;0.001)</a:t>
            </a:r>
          </a:p>
          <a:p>
            <a:pPr marL="342900" indent="-342900">
              <a:spcAft>
                <a:spcPts val="1200"/>
              </a:spcAft>
              <a:buFont typeface="Arial" panose="020B0604020202020204" pitchFamily="34" charset="0"/>
              <a:buChar char="•"/>
            </a:pPr>
            <a:r>
              <a:rPr lang="en-CA" sz="2100" b="1" dirty="0" smtClean="0">
                <a:solidFill>
                  <a:prstClr val="black"/>
                </a:solidFill>
              </a:rPr>
              <a:t>In Patients: Dopamine medication does not affect </a:t>
            </a:r>
            <a:r>
              <a:rPr lang="en-CA" sz="2100" b="1" dirty="0">
                <a:solidFill>
                  <a:prstClr val="black"/>
                </a:solidFill>
              </a:rPr>
              <a:t>R</a:t>
            </a:r>
            <a:r>
              <a:rPr lang="en-CA" sz="2100" b="1" dirty="0" smtClean="0">
                <a:solidFill>
                  <a:prstClr val="black"/>
                </a:solidFill>
              </a:rPr>
              <a:t>eaction Time</a:t>
            </a:r>
            <a:r>
              <a:rPr lang="en-CA" sz="2100" dirty="0" smtClean="0">
                <a:solidFill>
                  <a:prstClr val="black"/>
                </a:solidFill>
              </a:rPr>
              <a:t> (OR = 1.001, p = 0.327)</a:t>
            </a:r>
            <a:endParaRPr lang="en-CA" sz="2100" b="1" dirty="0">
              <a:solidFill>
                <a:prstClr val="black"/>
              </a:solidFill>
            </a:endParaRPr>
          </a:p>
        </p:txBody>
      </p:sp>
      <p:pic>
        <p:nvPicPr>
          <p:cNvPr id="33" name="Picture 32"/>
          <p:cNvPicPr>
            <a:picLocks noChangeAspect="1"/>
          </p:cNvPicPr>
          <p:nvPr/>
        </p:nvPicPr>
        <p:blipFill>
          <a:blip r:embed="rId12"/>
          <a:stretch>
            <a:fillRect/>
          </a:stretch>
        </p:blipFill>
        <p:spPr>
          <a:xfrm>
            <a:off x="27301308" y="20209172"/>
            <a:ext cx="6059276" cy="4197395"/>
          </a:xfrm>
          <a:prstGeom prst="rect">
            <a:avLst/>
          </a:prstGeom>
          <a:ln>
            <a:solidFill>
              <a:schemeClr val="tx1"/>
            </a:solidFill>
          </a:ln>
        </p:spPr>
      </p:pic>
      <p:sp>
        <p:nvSpPr>
          <p:cNvPr id="41" name="TextBox 40"/>
          <p:cNvSpPr txBox="1"/>
          <p:nvPr/>
        </p:nvSpPr>
        <p:spPr>
          <a:xfrm>
            <a:off x="27295025" y="13061518"/>
            <a:ext cx="6219099" cy="923330"/>
          </a:xfrm>
          <a:prstGeom prst="rect">
            <a:avLst/>
          </a:prstGeom>
          <a:noFill/>
        </p:spPr>
        <p:txBody>
          <a:bodyPr wrap="square" rtlCol="0">
            <a:spAutoFit/>
          </a:bodyPr>
          <a:lstStyle/>
          <a:p>
            <a:r>
              <a:rPr lang="en-CA" sz="1800" dirty="0" smtClean="0">
                <a:solidFill>
                  <a:prstClr val="black"/>
                </a:solidFill>
              </a:rPr>
              <a:t>Figure 3. Accuracy in the Attention </a:t>
            </a:r>
            <a:r>
              <a:rPr lang="en-CA" sz="1800" dirty="0">
                <a:solidFill>
                  <a:prstClr val="black"/>
                </a:solidFill>
              </a:rPr>
              <a:t>C</a:t>
            </a:r>
            <a:r>
              <a:rPr lang="en-CA" sz="1800" dirty="0" smtClean="0">
                <a:solidFill>
                  <a:prstClr val="black"/>
                </a:solidFill>
              </a:rPr>
              <a:t>apture Phase. Data is displayed for Controls as well Patients in both medication states (ON and OFF).</a:t>
            </a:r>
            <a:endParaRPr lang="en-CA" sz="1800" dirty="0">
              <a:solidFill>
                <a:prstClr val="black"/>
              </a:solidFill>
            </a:endParaRPr>
          </a:p>
        </p:txBody>
      </p:sp>
      <p:sp>
        <p:nvSpPr>
          <p:cNvPr id="51" name="TextBox 50"/>
          <p:cNvSpPr txBox="1"/>
          <p:nvPr/>
        </p:nvSpPr>
        <p:spPr>
          <a:xfrm>
            <a:off x="27289737" y="19210809"/>
            <a:ext cx="6219099" cy="923330"/>
          </a:xfrm>
          <a:prstGeom prst="rect">
            <a:avLst/>
          </a:prstGeom>
          <a:noFill/>
        </p:spPr>
        <p:txBody>
          <a:bodyPr wrap="square" rtlCol="0">
            <a:spAutoFit/>
          </a:bodyPr>
          <a:lstStyle/>
          <a:p>
            <a:r>
              <a:rPr lang="en-CA" sz="1800" dirty="0" smtClean="0">
                <a:solidFill>
                  <a:prstClr val="black"/>
                </a:solidFill>
              </a:rPr>
              <a:t>Figure 4. Reaction Time in the Attention </a:t>
            </a:r>
            <a:r>
              <a:rPr lang="en-CA" sz="1800" dirty="0">
                <a:solidFill>
                  <a:prstClr val="black"/>
                </a:solidFill>
              </a:rPr>
              <a:t>C</a:t>
            </a:r>
            <a:r>
              <a:rPr lang="en-CA" sz="1800" dirty="0" smtClean="0">
                <a:solidFill>
                  <a:prstClr val="black"/>
                </a:solidFill>
              </a:rPr>
              <a:t>apture Phase. Data is displayed for Controls as well Patients in both medication states (ON and OFF).</a:t>
            </a:r>
            <a:endParaRPr lang="en-CA" sz="1800" dirty="0">
              <a:solidFill>
                <a:prstClr val="black"/>
              </a:solidFill>
            </a:endParaRPr>
          </a:p>
        </p:txBody>
      </p:sp>
      <p:sp>
        <p:nvSpPr>
          <p:cNvPr id="52" name="TextBox 51"/>
          <p:cNvSpPr txBox="1"/>
          <p:nvPr/>
        </p:nvSpPr>
        <p:spPr>
          <a:xfrm>
            <a:off x="27301308" y="24410582"/>
            <a:ext cx="6219099" cy="923330"/>
          </a:xfrm>
          <a:prstGeom prst="rect">
            <a:avLst/>
          </a:prstGeom>
          <a:noFill/>
        </p:spPr>
        <p:txBody>
          <a:bodyPr wrap="square" rtlCol="0">
            <a:spAutoFit/>
          </a:bodyPr>
          <a:lstStyle/>
          <a:p>
            <a:r>
              <a:rPr lang="en-CA" sz="1800" dirty="0" smtClean="0">
                <a:solidFill>
                  <a:prstClr val="black"/>
                </a:solidFill>
              </a:rPr>
              <a:t>Figure 5. Speed-Accuracy Trade-Off in the Attention Capture Task. Data is displayed for Controls as well Patients in both medication states (ON and OFF).</a:t>
            </a:r>
            <a:endParaRPr lang="en-CA" sz="1800" dirty="0">
              <a:solidFill>
                <a:prstClr val="black"/>
              </a:solidFill>
            </a:endParaRPr>
          </a:p>
        </p:txBody>
      </p:sp>
      <p:sp>
        <p:nvSpPr>
          <p:cNvPr id="53" name="TextBox 52"/>
          <p:cNvSpPr txBox="1"/>
          <p:nvPr/>
        </p:nvSpPr>
        <p:spPr>
          <a:xfrm>
            <a:off x="33520407" y="20371196"/>
            <a:ext cx="5478016" cy="2585323"/>
          </a:xfrm>
          <a:prstGeom prst="rect">
            <a:avLst/>
          </a:prstGeom>
          <a:noFill/>
        </p:spPr>
        <p:txBody>
          <a:bodyPr wrap="square" rtlCol="0">
            <a:spAutoFit/>
          </a:bodyPr>
          <a:lstStyle/>
          <a:p>
            <a:pPr>
              <a:spcAft>
                <a:spcPts val="1800"/>
              </a:spcAft>
            </a:pPr>
            <a:r>
              <a:rPr lang="en-US" sz="2100" u="sng" dirty="0" smtClean="0">
                <a:solidFill>
                  <a:prstClr val="black"/>
                </a:solidFill>
              </a:rPr>
              <a:t>LME Results:</a:t>
            </a:r>
          </a:p>
          <a:p>
            <a:pPr marL="342900" indent="-342900">
              <a:spcAft>
                <a:spcPts val="1200"/>
              </a:spcAft>
              <a:buFont typeface="Arial" panose="020B0604020202020204" pitchFamily="34" charset="0"/>
              <a:buChar char="•"/>
            </a:pPr>
            <a:r>
              <a:rPr lang="en-CA" sz="2100" b="1" dirty="0" smtClean="0">
                <a:solidFill>
                  <a:prstClr val="black"/>
                </a:solidFill>
              </a:rPr>
              <a:t>Slower Reaction Times decrease the likelihood of correct responses </a:t>
            </a:r>
            <a:r>
              <a:rPr lang="en-CA" sz="2100" dirty="0" smtClean="0">
                <a:solidFill>
                  <a:prstClr val="black"/>
                </a:solidFill>
              </a:rPr>
              <a:t>(OR = 0.001, p &lt; 0.0001) </a:t>
            </a:r>
            <a:r>
              <a:rPr lang="en-CA" sz="2100" b="1" dirty="0" smtClean="0">
                <a:solidFill>
                  <a:prstClr val="black"/>
                </a:solidFill>
              </a:rPr>
              <a:t>indicating that there is no “Trade Off” between speed and accuracy but rather that subjects are simply more faster on trials they are more accurate.</a:t>
            </a:r>
            <a:endParaRPr lang="en-CA" sz="2100" b="1" dirty="0">
              <a:solidFill>
                <a:prstClr val="black"/>
              </a:solidFill>
            </a:endParaRPr>
          </a:p>
        </p:txBody>
      </p:sp>
      <p:sp>
        <p:nvSpPr>
          <p:cNvPr id="54" name="TextBox 53"/>
          <p:cNvSpPr txBox="1"/>
          <p:nvPr/>
        </p:nvSpPr>
        <p:spPr>
          <a:xfrm>
            <a:off x="14288112" y="24090986"/>
            <a:ext cx="6219099" cy="923330"/>
          </a:xfrm>
          <a:prstGeom prst="rect">
            <a:avLst/>
          </a:prstGeom>
          <a:noFill/>
        </p:spPr>
        <p:txBody>
          <a:bodyPr wrap="square" rtlCol="0">
            <a:spAutoFit/>
          </a:bodyPr>
          <a:lstStyle/>
          <a:p>
            <a:r>
              <a:rPr lang="en-CA" sz="1800" dirty="0" smtClean="0">
                <a:solidFill>
                  <a:prstClr val="black"/>
                </a:solidFill>
              </a:rPr>
              <a:t>Figure 1. Accuracy in the Reward Learning Phase. Data is displayed for Controls as well Patients in both medication states (ON and OFF).</a:t>
            </a:r>
            <a:endParaRPr lang="en-CA" sz="1800" dirty="0">
              <a:solidFill>
                <a:prstClr val="black"/>
              </a:solidFill>
            </a:endParaRPr>
          </a:p>
        </p:txBody>
      </p:sp>
      <p:sp>
        <p:nvSpPr>
          <p:cNvPr id="55" name="TextBox 54"/>
          <p:cNvSpPr txBox="1"/>
          <p:nvPr/>
        </p:nvSpPr>
        <p:spPr>
          <a:xfrm>
            <a:off x="14297102" y="30255788"/>
            <a:ext cx="6219099" cy="923330"/>
          </a:xfrm>
          <a:prstGeom prst="rect">
            <a:avLst/>
          </a:prstGeom>
          <a:noFill/>
        </p:spPr>
        <p:txBody>
          <a:bodyPr wrap="square" rtlCol="0">
            <a:spAutoFit/>
          </a:bodyPr>
          <a:lstStyle/>
          <a:p>
            <a:r>
              <a:rPr lang="en-CA" sz="1800" dirty="0" smtClean="0">
                <a:solidFill>
                  <a:prstClr val="black"/>
                </a:solidFill>
              </a:rPr>
              <a:t>Figure 4. Reaction Time in the Reward Learning Phase. Data is displayed for Controls as well Patients in both medication states (ON and OFF).</a:t>
            </a:r>
            <a:endParaRPr lang="en-CA" sz="1800" dirty="0">
              <a:solidFill>
                <a:prstClr val="black"/>
              </a:solidFill>
            </a:endParaRPr>
          </a:p>
        </p:txBody>
      </p:sp>
    </p:spTree>
    <p:extLst>
      <p:ext uri="{BB962C8B-B14F-4D97-AF65-F5344CB8AC3E}">
        <p14:creationId xmlns:p14="http://schemas.microsoft.com/office/powerpoint/2010/main" val="2501734871"/>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9719</TotalTime>
  <Words>2702</Words>
  <Application>Microsoft Office PowerPoint</Application>
  <PresentationFormat>Custom</PresentationFormat>
  <Paragraphs>205</Paragraphs>
  <Slides>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Arial</vt:lpstr>
      <vt:lpstr>Calibri</vt:lpstr>
      <vt:lpstr>Calibri Light</vt:lpstr>
      <vt:lpstr>Times New Roman</vt:lpstr>
      <vt:lpstr>Wingdings</vt:lpstr>
      <vt:lpstr>1_Office Theme</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Pilgrim</dc:creator>
  <cp:lastModifiedBy>Matthew Pilgrim</cp:lastModifiedBy>
  <cp:revision>280</cp:revision>
  <dcterms:created xsi:type="dcterms:W3CDTF">2019-04-25T15:44:04Z</dcterms:created>
  <dcterms:modified xsi:type="dcterms:W3CDTF">2020-04-26T19:54:24Z</dcterms:modified>
</cp:coreProperties>
</file>