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42808525" cy="30279975"/>
  <p:notesSz cx="6889750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 userDrawn="1">
          <p15:clr>
            <a:srgbClr val="A4A3A4"/>
          </p15:clr>
        </p15:guide>
        <p15:guide id="2" pos="134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654F"/>
    <a:srgbClr val="00963D"/>
    <a:srgbClr val="00A6ED"/>
    <a:srgbClr val="0086BD"/>
    <a:srgbClr val="002060"/>
    <a:srgbClr val="0076A7"/>
    <a:srgbClr val="64001A"/>
    <a:srgbClr val="880023"/>
    <a:srgbClr val="D92F47"/>
    <a:srgbClr val="B3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9" autoAdjust="0"/>
    <p:restoredTop sz="94238" autoAdjust="0"/>
  </p:normalViewPr>
  <p:slideViewPr>
    <p:cSldViewPr snapToGrid="0">
      <p:cViewPr varScale="1">
        <p:scale>
          <a:sx n="15" d="100"/>
          <a:sy n="15" d="100"/>
        </p:scale>
        <p:origin x="1644" y="144"/>
      </p:cViewPr>
      <p:guideLst>
        <p:guide orient="horz" pos="9537"/>
        <p:guide pos="13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6233" cy="502955"/>
          </a:xfrm>
          <a:prstGeom prst="rect">
            <a:avLst/>
          </a:prstGeom>
        </p:spPr>
        <p:txBody>
          <a:bodyPr vert="horz" lIns="84726" tIns="42363" rIns="84726" bIns="42363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1" y="0"/>
            <a:ext cx="2986233" cy="502955"/>
          </a:xfrm>
          <a:prstGeom prst="rect">
            <a:avLst/>
          </a:prstGeom>
        </p:spPr>
        <p:txBody>
          <a:bodyPr vert="horz" lIns="84726" tIns="42363" rIns="84726" bIns="42363" rtlCol="0"/>
          <a:lstStyle>
            <a:lvl1pPr algn="r">
              <a:defRPr sz="1100"/>
            </a:lvl1pPr>
          </a:lstStyle>
          <a:p>
            <a:fld id="{DB8E08D9-AE71-4EA2-B613-7A01EDF71584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52538"/>
            <a:ext cx="47815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726" tIns="42363" rIns="84726" bIns="4236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686" y="4822709"/>
            <a:ext cx="5512379" cy="3946258"/>
          </a:xfrm>
          <a:prstGeom prst="rect">
            <a:avLst/>
          </a:prstGeom>
        </p:spPr>
        <p:txBody>
          <a:bodyPr vert="horz" lIns="84726" tIns="42363" rIns="84726" bIns="423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8934"/>
            <a:ext cx="2986233" cy="502955"/>
          </a:xfrm>
          <a:prstGeom prst="rect">
            <a:avLst/>
          </a:prstGeom>
        </p:spPr>
        <p:txBody>
          <a:bodyPr vert="horz" lIns="84726" tIns="42363" rIns="84726" bIns="42363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1" y="9518934"/>
            <a:ext cx="2986233" cy="502955"/>
          </a:xfrm>
          <a:prstGeom prst="rect">
            <a:avLst/>
          </a:prstGeom>
        </p:spPr>
        <p:txBody>
          <a:bodyPr vert="horz" lIns="84726" tIns="42363" rIns="84726" bIns="42363" rtlCol="0" anchor="b"/>
          <a:lstStyle>
            <a:lvl1pPr algn="r">
              <a:defRPr sz="1100"/>
            </a:lvl1pPr>
          </a:lstStyle>
          <a:p>
            <a:fld id="{3EFC718F-822A-4952-BB2B-F4799D731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27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4100" y="1252538"/>
            <a:ext cx="4781550" cy="3382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C718F-822A-4952-BB2B-F4799D7318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1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140145" y="1208015"/>
            <a:ext cx="38526686" cy="505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140145" y="7085376"/>
            <a:ext cx="38526686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140145" y="16258297"/>
            <a:ext cx="38526686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140145" y="1208015"/>
            <a:ext cx="38526686" cy="505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140145" y="7085376"/>
            <a:ext cx="18800705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1881395" y="7085376"/>
            <a:ext cx="18800705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1881395" y="16258297"/>
            <a:ext cx="18800705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2140145" y="16258297"/>
            <a:ext cx="18800705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140145" y="1208015"/>
            <a:ext cx="38526686" cy="505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140145" y="7085376"/>
            <a:ext cx="38526686" cy="175620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140145" y="7085376"/>
            <a:ext cx="38526686" cy="175620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140145" y="8176511"/>
            <a:ext cx="38526686" cy="15379532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140145" y="8176511"/>
            <a:ext cx="38526686" cy="15379532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140145" y="1208015"/>
            <a:ext cx="38526686" cy="505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140145" y="7085376"/>
            <a:ext cx="38526686" cy="17562057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140145" y="1208015"/>
            <a:ext cx="38526686" cy="505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140145" y="7085376"/>
            <a:ext cx="38526686" cy="175620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140145" y="1208015"/>
            <a:ext cx="38526686" cy="505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140145" y="7085376"/>
            <a:ext cx="18800705" cy="175620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21881395" y="7085376"/>
            <a:ext cx="18800705" cy="175620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140145" y="1208015"/>
            <a:ext cx="38526686" cy="505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140145" y="1208015"/>
            <a:ext cx="38526686" cy="23439418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140145" y="1208015"/>
            <a:ext cx="38526686" cy="505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140145" y="7085376"/>
            <a:ext cx="18800705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140145" y="16258297"/>
            <a:ext cx="18800705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1881395" y="7085376"/>
            <a:ext cx="18800705" cy="175620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140145" y="1208015"/>
            <a:ext cx="38526686" cy="505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140145" y="7085376"/>
            <a:ext cx="18800705" cy="17562057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1881395" y="7085376"/>
            <a:ext cx="18800705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1881395" y="16258297"/>
            <a:ext cx="18800705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40145" y="1208015"/>
            <a:ext cx="38526686" cy="50564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140145" y="7085376"/>
            <a:ext cx="18800705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1881395" y="7085376"/>
            <a:ext cx="18800705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140145" y="16258297"/>
            <a:ext cx="38526686" cy="8376914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2140654" y="28064967"/>
            <a:ext cx="9988193" cy="1611875"/>
          </a:xfrm>
          <a:prstGeom prst="rect">
            <a:avLst/>
          </a:prstGeom>
        </p:spPr>
        <p:txBody>
          <a:bodyPr lIns="417600" tIns="208800" rIns="417600" bIns="208800" anchor="ctr"/>
          <a:lstStyle/>
          <a:p>
            <a:pPr>
              <a:lnSpc>
                <a:spcPct val="100000"/>
              </a:lnSpc>
            </a:pPr>
            <a:r>
              <a:rPr lang="en-GB" sz="3890" strike="noStrike">
                <a:solidFill>
                  <a:srgbClr val="8B8B8B"/>
                </a:solidFill>
                <a:latin typeface="Calibri"/>
              </a:rPr>
              <a:t>12/03/19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14626277" y="28064967"/>
            <a:ext cx="13555441" cy="1611875"/>
          </a:xfrm>
          <a:prstGeom prst="rect">
            <a:avLst/>
          </a:prstGeom>
        </p:spPr>
        <p:txBody>
          <a:bodyPr lIns="417600" tIns="208800" rIns="417600" bIns="208800" anchor="ctr"/>
          <a:lstStyle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30679658" y="28064967"/>
            <a:ext cx="9988193" cy="1611875"/>
          </a:xfrm>
          <a:prstGeom prst="rect">
            <a:avLst/>
          </a:prstGeom>
        </p:spPr>
        <p:txBody>
          <a:bodyPr lIns="417600" tIns="208800" rIns="417600" bIns="208800" anchor="ctr"/>
          <a:lstStyle/>
          <a:p>
            <a:pPr algn="r">
              <a:lnSpc>
                <a:spcPct val="100000"/>
              </a:lnSpc>
            </a:pPr>
            <a:fld id="{80E0E668-CC1F-432E-A5ED-910A8BDA770E}" type="slidenum">
              <a:rPr lang="en-GB" sz="3890" strike="noStrike">
                <a:solidFill>
                  <a:srgbClr val="8B8B8B"/>
                </a:solidFill>
                <a:latin typeface="Calibri"/>
              </a:rPr>
              <a:t>‹#›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2140145" y="1208015"/>
            <a:ext cx="38526686" cy="50564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5800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2140145" y="7085376"/>
            <a:ext cx="38526686" cy="17562057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10326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778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6436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6436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1415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1415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1415">
                <a:latin typeface="Calibri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46743" rtl="0" eaLnBrk="1" latinLnBrk="0" hangingPunct="1">
        <a:lnSpc>
          <a:spcPct val="90000"/>
        </a:lnSpc>
        <a:spcBef>
          <a:spcPct val="0"/>
        </a:spcBef>
        <a:buNone/>
        <a:defRPr sz="3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686" indent="-161686" algn="l" defTabSz="646743" rtl="0" eaLnBrk="1" latinLnBrk="0" hangingPunct="1">
        <a:lnSpc>
          <a:spcPct val="90000"/>
        </a:lnSpc>
        <a:spcBef>
          <a:spcPts val="707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485057" indent="-161686" algn="l" defTabSz="64674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2pPr>
      <a:lvl3pPr marL="808428" indent="-161686" algn="l" defTabSz="64674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5" kern="1200">
          <a:solidFill>
            <a:schemeClr val="tx1"/>
          </a:solidFill>
          <a:latin typeface="+mn-lt"/>
          <a:ea typeface="+mn-ea"/>
          <a:cs typeface="+mn-cs"/>
        </a:defRPr>
      </a:lvl3pPr>
      <a:lvl4pPr marL="1131800" indent="-161686" algn="l" defTabSz="64674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455171" indent="-161686" algn="l" defTabSz="64674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778542" indent="-161686" algn="l" defTabSz="64674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2101914" indent="-161686" algn="l" defTabSz="64674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425285" indent="-161686" algn="l" defTabSz="64674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748656" indent="-161686" algn="l" defTabSz="64674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6743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1pPr>
      <a:lvl2pPr marL="323371" algn="l" defTabSz="646743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46743" algn="l" defTabSz="646743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3pPr>
      <a:lvl4pPr marL="970114" algn="l" defTabSz="646743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4pPr>
      <a:lvl5pPr marL="1293485" algn="l" defTabSz="646743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5pPr>
      <a:lvl6pPr marL="1616857" algn="l" defTabSz="646743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6pPr>
      <a:lvl7pPr marL="1940228" algn="l" defTabSz="646743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7pPr>
      <a:lvl8pPr marL="2263600" algn="l" defTabSz="646743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8pPr>
      <a:lvl9pPr marL="2586971" algn="l" defTabSz="646743" rtl="0" eaLnBrk="1" latinLnBrk="0" hangingPunct="1">
        <a:defRPr sz="1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wmf"/><Relationship Id="rId15" Type="http://schemas.microsoft.com/office/2007/relationships/hdphoto" Target="../media/hdphoto4.wdp"/><Relationship Id="rId23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0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00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8">
            <a:extLst>
              <a:ext uri="{FF2B5EF4-FFF2-40B4-BE49-F238E27FC236}">
                <a16:creationId xmlns:a16="http://schemas.microsoft.com/office/drawing/2014/main" id="{CF138DB7-F43C-48FE-A799-83AEC714F879}"/>
              </a:ext>
            </a:extLst>
          </p:cNvPr>
          <p:cNvSpPr/>
          <p:nvPr/>
        </p:nvSpPr>
        <p:spPr>
          <a:xfrm>
            <a:off x="13735699" y="3579796"/>
            <a:ext cx="15353873" cy="551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0" lvl="2">
              <a:spcBef>
                <a:spcPts val="424"/>
              </a:spcBef>
              <a:spcAft>
                <a:spcPts val="424"/>
              </a:spcAft>
              <a:buSzPct val="105000"/>
            </a:pPr>
            <a:endParaRPr lang="en-GB" sz="1627" dirty="0">
              <a:solidFill>
                <a:prstClr val="black"/>
              </a:solidFill>
              <a:latin typeface="Arial Nova" panose="020B0504020202020204" pitchFamily="34" charset="0"/>
            </a:endParaRPr>
          </a:p>
          <a:p>
            <a:pPr marL="530329" lvl="2">
              <a:spcBef>
                <a:spcPts val="424"/>
              </a:spcBef>
              <a:spcAft>
                <a:spcPts val="424"/>
              </a:spcAft>
              <a:buSzPct val="105000"/>
            </a:pPr>
            <a:endParaRPr lang="en-GB" sz="1627" dirty="0">
              <a:solidFill>
                <a:prstClr val="black"/>
              </a:solidFill>
              <a:latin typeface="Arial Nova" panose="020B0504020202020204" pitchFamily="34" charset="0"/>
            </a:endParaRPr>
          </a:p>
        </p:txBody>
      </p:sp>
      <p:sp>
        <p:nvSpPr>
          <p:cNvPr id="41" name="CustomShape 3"/>
          <p:cNvSpPr/>
          <p:nvPr/>
        </p:nvSpPr>
        <p:spPr>
          <a:xfrm>
            <a:off x="29377535" y="25450860"/>
            <a:ext cx="13115514" cy="4477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35140"/>
          <a:lstStyle/>
          <a:p>
            <a:pPr>
              <a:lnSpc>
                <a:spcPct val="100000"/>
              </a:lnSpc>
            </a:pPr>
            <a:endParaRPr sz="1273" dirty="0"/>
          </a:p>
        </p:txBody>
      </p:sp>
      <p:sp>
        <p:nvSpPr>
          <p:cNvPr id="42" name="CustomShape 4"/>
          <p:cNvSpPr/>
          <p:nvPr/>
        </p:nvSpPr>
        <p:spPr>
          <a:xfrm>
            <a:off x="336884" y="294595"/>
            <a:ext cx="42134756" cy="2980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GB" sz="1273" dirty="0"/>
          </a:p>
        </p:txBody>
      </p:sp>
      <p:sp>
        <p:nvSpPr>
          <p:cNvPr id="43" name="CustomShape 5"/>
          <p:cNvSpPr/>
          <p:nvPr/>
        </p:nvSpPr>
        <p:spPr>
          <a:xfrm>
            <a:off x="10677795" y="1830056"/>
            <a:ext cx="22437869" cy="13102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30557" anchor="ctr"/>
          <a:lstStyle/>
          <a:p>
            <a:pPr algn="ctr"/>
            <a:r>
              <a:rPr lang="en-GB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Marie-Lucie Read, Andrew Lawrence, </a:t>
            </a:r>
            <a:r>
              <a:rPr lang="en-GB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Krish</a:t>
            </a:r>
            <a:r>
              <a:rPr lang="en-GB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Singh, John Evans, Kim Graham, Katja </a:t>
            </a:r>
            <a:r>
              <a:rPr lang="en-GB" sz="40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Umla</a:t>
            </a:r>
            <a:r>
              <a:rPr lang="en-GB" sz="4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-Runge </a:t>
            </a:r>
          </a:p>
        </p:txBody>
      </p:sp>
      <p:pic>
        <p:nvPicPr>
          <p:cNvPr id="44" name="Picture 1000"/>
          <p:cNvPicPr/>
          <p:nvPr/>
        </p:nvPicPr>
        <p:blipFill>
          <a:blip r:embed="rId3"/>
          <a:stretch/>
        </p:blipFill>
        <p:spPr>
          <a:xfrm>
            <a:off x="584754" y="613483"/>
            <a:ext cx="2469996" cy="1193112"/>
          </a:xfrm>
          <a:prstGeom prst="rect">
            <a:avLst/>
          </a:prstGeom>
          <a:ln>
            <a:noFill/>
          </a:ln>
        </p:spPr>
      </p:pic>
      <p:pic>
        <p:nvPicPr>
          <p:cNvPr id="45" name="Picture 1001"/>
          <p:cNvPicPr/>
          <p:nvPr/>
        </p:nvPicPr>
        <p:blipFill>
          <a:blip r:embed="rId4"/>
          <a:stretch/>
        </p:blipFill>
        <p:spPr>
          <a:xfrm>
            <a:off x="584754" y="1867929"/>
            <a:ext cx="2469996" cy="1193112"/>
          </a:xfrm>
          <a:prstGeom prst="rect">
            <a:avLst/>
          </a:prstGeom>
          <a:ln>
            <a:noFill/>
          </a:ln>
        </p:spPr>
      </p:pic>
      <p:sp>
        <p:nvSpPr>
          <p:cNvPr id="46" name="CustomShape 6"/>
          <p:cNvSpPr/>
          <p:nvPr/>
        </p:nvSpPr>
        <p:spPr>
          <a:xfrm>
            <a:off x="3206456" y="791049"/>
            <a:ext cx="36431621" cy="23923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660" tIns="31830" rIns="63660" bIns="31830"/>
          <a:lstStyle/>
          <a:p>
            <a:pPr algn="ctr">
              <a:lnSpc>
                <a:spcPct val="100000"/>
              </a:lnSpc>
            </a:pPr>
            <a:r>
              <a:rPr lang="en-GB" sz="5500" b="1" dirty="0">
                <a:solidFill>
                  <a:srgbClr val="D92F47"/>
                </a:solidFill>
              </a:rPr>
              <a:t>Applying microstructural models to understand the role of the fornix white matter in online scene processing</a:t>
            </a:r>
            <a:endParaRPr sz="5500" dirty="0"/>
          </a:p>
        </p:txBody>
      </p:sp>
      <p:sp>
        <p:nvSpPr>
          <p:cNvPr id="47" name="CustomShape 7"/>
          <p:cNvSpPr/>
          <p:nvPr/>
        </p:nvSpPr>
        <p:spPr>
          <a:xfrm>
            <a:off x="29439061" y="1359781"/>
            <a:ext cx="2218429" cy="33419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12"/>
          <p:cNvSpPr/>
          <p:nvPr/>
        </p:nvSpPr>
        <p:spPr>
          <a:xfrm>
            <a:off x="11001804" y="26566660"/>
            <a:ext cx="10211090" cy="4950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5"/>
          <p:cNvSpPr/>
          <p:nvPr/>
        </p:nvSpPr>
        <p:spPr>
          <a:xfrm>
            <a:off x="10977023" y="25737276"/>
            <a:ext cx="3317440" cy="5325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660" tIns="31830" rIns="63660" bIns="31830"/>
          <a:lstStyle/>
          <a:p>
            <a:pPr>
              <a:lnSpc>
                <a:spcPct val="100000"/>
              </a:lnSpc>
            </a:pPr>
            <a:r>
              <a:rPr lang="en-GB" sz="1839" b="1" dirty="0">
                <a:solidFill>
                  <a:srgbClr val="D92F47"/>
                </a:solidFill>
                <a:latin typeface="Arial"/>
              </a:rPr>
              <a:t>References</a:t>
            </a:r>
            <a:endParaRPr sz="1839" dirty="0"/>
          </a:p>
        </p:txBody>
      </p:sp>
      <p:sp>
        <p:nvSpPr>
          <p:cNvPr id="57" name="CustomShape 16"/>
          <p:cNvSpPr/>
          <p:nvPr/>
        </p:nvSpPr>
        <p:spPr>
          <a:xfrm>
            <a:off x="13735699" y="9394366"/>
            <a:ext cx="15354093" cy="2053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spcBef>
                <a:spcPts val="424"/>
              </a:spcBef>
              <a:spcAft>
                <a:spcPts val="424"/>
              </a:spcAft>
            </a:pPr>
            <a:endParaRPr lang="en-GB" sz="2829" b="1" dirty="0">
              <a:solidFill>
                <a:srgbClr val="D92F47"/>
              </a:solidFill>
              <a:latin typeface="Arial Nova" panose="020B0504020202020204" pitchFamily="34" charset="0"/>
            </a:endParaRPr>
          </a:p>
          <a:p>
            <a:endParaRPr lang="en-GB" sz="1273" dirty="0"/>
          </a:p>
        </p:txBody>
      </p:sp>
      <p:pic>
        <p:nvPicPr>
          <p:cNvPr id="56" name="Picture 14"/>
          <p:cNvPicPr/>
          <p:nvPr/>
        </p:nvPicPr>
        <p:blipFill>
          <a:blip r:embed="rId5"/>
          <a:srcRect r="30232"/>
          <a:stretch/>
        </p:blipFill>
        <p:spPr>
          <a:xfrm>
            <a:off x="39582572" y="203086"/>
            <a:ext cx="2641199" cy="3060210"/>
          </a:xfrm>
          <a:prstGeom prst="rect">
            <a:avLst/>
          </a:prstGeom>
          <a:ln>
            <a:noFill/>
          </a:ln>
        </p:spPr>
      </p:pic>
      <p:sp>
        <p:nvSpPr>
          <p:cNvPr id="48" name="CustomShape 8"/>
          <p:cNvSpPr/>
          <p:nvPr/>
        </p:nvSpPr>
        <p:spPr>
          <a:xfrm>
            <a:off x="336885" y="3579795"/>
            <a:ext cx="13115516" cy="1172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23371" indent="-323371">
              <a:spcBef>
                <a:spcPts val="424"/>
              </a:spcBef>
              <a:spcAft>
                <a:spcPts val="424"/>
              </a:spcAft>
              <a:buFont typeface="Arial" panose="020B0604020202020204" pitchFamily="34" charset="0"/>
              <a:buChar char="•"/>
            </a:pP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3371" indent="-323371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3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Evolutionary Accretion Model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 proposes two overlapping networks which extend from the Medial Temporal Lobe (MTL) and aid perception and memory of two different modalities:</a:t>
            </a:r>
          </a:p>
          <a:p>
            <a:pPr marL="323371" indent="-323371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33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Extended hippocampal navigation system </a:t>
            </a: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creates internal models for spatiotemporal associations. The 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fornix </a:t>
            </a: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connects the 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hippocampus </a:t>
            </a: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with network areas including the prefrontal cortex and thalamus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23371" indent="-323371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GB" sz="33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System </a:t>
            </a: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creates internal models for meaning. The 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Inferior Longitudinal Fasciculus (ILF) </a:t>
            </a: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connects the </a:t>
            </a:r>
            <a:r>
              <a:rPr lang="en-GB" sz="3300" b="1" dirty="0">
                <a:latin typeface="Calibri" panose="020F0502020204030204" pitchFamily="34" charset="0"/>
                <a:cs typeface="Calibri" panose="020F0502020204030204" pitchFamily="34" charset="0"/>
              </a:rPr>
              <a:t>perirhinal cortex </a:t>
            </a: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with network areas including temporal and occipital poles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r>
              <a:rPr lang="en-GB" sz="33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23371" indent="-323371"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Previous Diffusion Tensor Imaging (DTI) work: fornix and ILF Mean Diffusivity (MD) and Fractional Anisotropy (FA) were associated with scene and face perceptual task performance, respectively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. However, DTI measures are nonspecific: e.g. FA can be influenced by axon density, myelination and fibre crossing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[3]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. We aimed to reassess these relations while including more biologically meaningful microstructure models.</a:t>
            </a:r>
          </a:p>
          <a:p>
            <a:pPr marL="323371" indent="-32337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Fornix connection supports hippocampal theta rhythm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[4]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, and theta power in the MTL is associated with hippocampal functions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[5]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. We explored whether the relationship between fornix microstructure and scene processing was mediated by MTL theta.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0CFC285-C0CA-4896-B941-2E2278E15A03}"/>
              </a:ext>
            </a:extLst>
          </p:cNvPr>
          <p:cNvSpPr/>
          <p:nvPr/>
        </p:nvSpPr>
        <p:spPr>
          <a:xfrm>
            <a:off x="476113" y="3263296"/>
            <a:ext cx="4199954" cy="836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24"/>
              </a:spcBef>
              <a:spcAft>
                <a:spcPts val="424"/>
              </a:spcAft>
            </a:pPr>
            <a:r>
              <a:rPr lang="en-GB" sz="4000" b="1" dirty="0">
                <a:solidFill>
                  <a:srgbClr val="D92F47"/>
                </a:solidFill>
                <a:latin typeface="Arial Nova" panose="020B0504020202020204" pitchFamily="34" charset="0"/>
              </a:rPr>
              <a:t>BACKGROUND</a:t>
            </a:r>
          </a:p>
        </p:txBody>
      </p:sp>
      <p:sp>
        <p:nvSpPr>
          <p:cNvPr id="130" name="CustomShape 18">
            <a:extLst>
              <a:ext uri="{FF2B5EF4-FFF2-40B4-BE49-F238E27FC236}">
                <a16:creationId xmlns:a16="http://schemas.microsoft.com/office/drawing/2014/main" id="{3A5B66D5-A15D-4582-9ABD-EC6A8E0EE49E}"/>
              </a:ext>
            </a:extLst>
          </p:cNvPr>
          <p:cNvSpPr/>
          <p:nvPr/>
        </p:nvSpPr>
        <p:spPr>
          <a:xfrm>
            <a:off x="24629286" y="22726058"/>
            <a:ext cx="7016771" cy="5577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660" tIns="31830" rIns="63660" bIns="31830"/>
          <a:lstStyle/>
          <a:p>
            <a:pPr>
              <a:spcBef>
                <a:spcPts val="424"/>
              </a:spcBef>
              <a:spcAft>
                <a:spcPts val="424"/>
              </a:spcAft>
            </a:pPr>
            <a:endParaRPr lang="en-GB" sz="3112" b="1" dirty="0">
              <a:solidFill>
                <a:srgbClr val="D92F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CustomShape 18">
            <a:extLst>
              <a:ext uri="{FF2B5EF4-FFF2-40B4-BE49-F238E27FC236}">
                <a16:creationId xmlns:a16="http://schemas.microsoft.com/office/drawing/2014/main" id="{B614C128-100B-4928-9902-68CDE6BA647E}"/>
              </a:ext>
            </a:extLst>
          </p:cNvPr>
          <p:cNvSpPr/>
          <p:nvPr/>
        </p:nvSpPr>
        <p:spPr>
          <a:xfrm>
            <a:off x="11128558" y="25111516"/>
            <a:ext cx="6654524" cy="538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660" tIns="31830" rIns="63660" bIns="31830"/>
          <a:lstStyle/>
          <a:p>
            <a:pPr>
              <a:lnSpc>
                <a:spcPct val="100000"/>
              </a:lnSpc>
            </a:pPr>
            <a:endParaRPr lang="en-GB" sz="1273" dirty="0"/>
          </a:p>
        </p:txBody>
      </p:sp>
      <p:sp>
        <p:nvSpPr>
          <p:cNvPr id="268" name="CustomShape 9">
            <a:extLst>
              <a:ext uri="{FF2B5EF4-FFF2-40B4-BE49-F238E27FC236}">
                <a16:creationId xmlns:a16="http://schemas.microsoft.com/office/drawing/2014/main" id="{B4DCF749-8972-49D8-A105-6DF6485D3261}"/>
              </a:ext>
            </a:extLst>
          </p:cNvPr>
          <p:cNvSpPr/>
          <p:nvPr/>
        </p:nvSpPr>
        <p:spPr>
          <a:xfrm>
            <a:off x="336884" y="15639736"/>
            <a:ext cx="13143808" cy="1428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spcAft>
                <a:spcPts val="424"/>
              </a:spcAft>
            </a:pPr>
            <a:endParaRPr lang="en-GB" sz="1415" b="1" dirty="0">
              <a:solidFill>
                <a:srgbClr val="D92F47"/>
              </a:solidFill>
            </a:endParaRPr>
          </a:p>
          <a:p>
            <a:pPr marL="323371" indent="-323371">
              <a:spcBef>
                <a:spcPts val="424"/>
              </a:spcBef>
              <a:spcAft>
                <a:spcPts val="424"/>
              </a:spcAft>
              <a:buFont typeface="Arial" panose="020B0604020202020204" pitchFamily="34" charset="0"/>
              <a:buChar char="•"/>
            </a:pPr>
            <a:endParaRPr lang="en-GB" sz="2122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E5565DA-B784-4C10-977E-0C2C51B57171}"/>
              </a:ext>
            </a:extLst>
          </p:cNvPr>
          <p:cNvSpPr/>
          <p:nvPr/>
        </p:nvSpPr>
        <p:spPr>
          <a:xfrm>
            <a:off x="14455820" y="7809454"/>
            <a:ext cx="13502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12"/>
              </a:spcBef>
            </a:pPr>
            <a:r>
              <a:rPr lang="en-GB" sz="3000" b="1" dirty="0">
                <a:solidFill>
                  <a:srgbClr val="D92F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Hypothesis:</a:t>
            </a:r>
            <a:r>
              <a:rPr lang="en-GB" sz="3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The Extended Hippocampal navigation system is involved in online scene processing. Fornix microstructure should relate to scene task performance. 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84977C8-922F-4926-BDF4-867D1ADE1601}"/>
              </a:ext>
            </a:extLst>
          </p:cNvPr>
          <p:cNvSpPr/>
          <p:nvPr/>
        </p:nvSpPr>
        <p:spPr>
          <a:xfrm>
            <a:off x="147304" y="26475266"/>
            <a:ext cx="78694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3757"/>
            <a:r>
              <a:rPr lang="en-GB" sz="4600" b="1" dirty="0">
                <a:solidFill>
                  <a:srgbClr val="D92F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 Power Analysis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CE8ED56C-4F60-4829-9DBC-8CAF0106FA25}"/>
              </a:ext>
            </a:extLst>
          </p:cNvPr>
          <p:cNvSpPr txBox="1"/>
          <p:nvPr/>
        </p:nvSpPr>
        <p:spPr>
          <a:xfrm>
            <a:off x="26313272" y="12058928"/>
            <a:ext cx="257807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90" dirty="0">
                <a:solidFill>
                  <a:schemeClr val="bg1"/>
                </a:solidFill>
              </a:rPr>
              <a:t>Alpha = 0.05</a:t>
            </a:r>
          </a:p>
          <a:p>
            <a:pPr algn="r"/>
            <a:r>
              <a:rPr lang="en-GB" sz="990" dirty="0">
                <a:solidFill>
                  <a:schemeClr val="bg1"/>
                </a:solidFill>
              </a:rPr>
              <a:t>5000 permutations</a:t>
            </a:r>
            <a:endParaRPr lang="en-GB" sz="1273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FCC971-32D9-4234-B27D-9DD7F27D0AEC}"/>
              </a:ext>
            </a:extLst>
          </p:cNvPr>
          <p:cNvSpPr/>
          <p:nvPr/>
        </p:nvSpPr>
        <p:spPr>
          <a:xfrm>
            <a:off x="396477" y="21711507"/>
            <a:ext cx="12203291" cy="64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59163">
              <a:lnSpc>
                <a:spcPts val="4100"/>
              </a:lnSpc>
            </a:pPr>
            <a:r>
              <a:rPr lang="en-GB" sz="4600" b="1" dirty="0">
                <a:solidFill>
                  <a:srgbClr val="D92F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Examining Microstructure of the Fornix and ILF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86ECA8A-4F38-43FC-8A95-81B4F09D211C}"/>
              </a:ext>
            </a:extLst>
          </p:cNvPr>
          <p:cNvSpPr txBox="1"/>
          <p:nvPr/>
        </p:nvSpPr>
        <p:spPr>
          <a:xfrm>
            <a:off x="14543697" y="28626004"/>
            <a:ext cx="3168410" cy="376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A6ED"/>
                </a:solidFill>
              </a:rPr>
              <a:t>SEED </a:t>
            </a:r>
            <a:r>
              <a:rPr lang="en-GB" sz="2400" b="1" dirty="0">
                <a:solidFill>
                  <a:srgbClr val="00B050"/>
                </a:solidFill>
              </a:rPr>
              <a:t>AND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5C1C8B-8210-4F9E-AAD9-19E8D4B3E0D7}"/>
              </a:ext>
            </a:extLst>
          </p:cNvPr>
          <p:cNvSpPr/>
          <p:nvPr/>
        </p:nvSpPr>
        <p:spPr>
          <a:xfrm>
            <a:off x="387539" y="27122119"/>
            <a:ext cx="13039139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880" indent="-186388">
              <a:spcBef>
                <a:spcPts val="71"/>
              </a:spcBef>
              <a:spcAft>
                <a:spcPts val="71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 carried out in Fieldtrip</a:t>
            </a:r>
            <a:r>
              <a:rPr lang="en-GB" sz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[15]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MATLAB.</a:t>
            </a:r>
            <a:endParaRPr lang="en-GB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880" indent="-186388">
              <a:spcBef>
                <a:spcPts val="71"/>
              </a:spcBef>
              <a:spcAft>
                <a:spcPts val="71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localisation of stimulus-induced theta (4-8Hz) performed using LCMV 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(Linearly-Constrained Minimum Variance)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beamformer, common filters across conditions. Cluster-based permutation test for condition comparison.</a:t>
            </a:r>
          </a:p>
          <a:p>
            <a:pPr marL="254880" indent="-186388">
              <a:spcBef>
                <a:spcPts val="71"/>
              </a:spcBef>
              <a:spcAft>
                <a:spcPts val="71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First 2 seconds of trials analysed and compared across conditions.</a:t>
            </a:r>
          </a:p>
          <a:p>
            <a:pPr marL="254880" indent="-186388">
              <a:spcBef>
                <a:spcPts val="71"/>
              </a:spcBef>
              <a:spcAft>
                <a:spcPts val="71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Average theta power within bilateral MTL areas calculated for each participant.</a:t>
            </a:r>
          </a:p>
        </p:txBody>
      </p:sp>
      <p:sp>
        <p:nvSpPr>
          <p:cNvPr id="150" name="CustomShape 15">
            <a:extLst>
              <a:ext uri="{FF2B5EF4-FFF2-40B4-BE49-F238E27FC236}">
                <a16:creationId xmlns:a16="http://schemas.microsoft.com/office/drawing/2014/main" id="{D04D3DB8-5D50-40CD-AF6A-8AADEC41838C}"/>
              </a:ext>
            </a:extLst>
          </p:cNvPr>
          <p:cNvSpPr/>
          <p:nvPr/>
        </p:nvSpPr>
        <p:spPr>
          <a:xfrm>
            <a:off x="33389639" y="2768941"/>
            <a:ext cx="6977525" cy="7023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660" tIns="31830" rIns="63660" bIns="31830"/>
          <a:lstStyle/>
          <a:p>
            <a:pPr>
              <a:lnSpc>
                <a:spcPct val="100000"/>
              </a:lnSpc>
            </a:pPr>
            <a:r>
              <a:rPr lang="en-GB" sz="3500" b="1" dirty="0">
                <a:solidFill>
                  <a:srgbClr val="D92F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Contact: </a:t>
            </a: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readms2@cardiff.ac.uk</a:t>
            </a:r>
            <a:endParaRPr sz="3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C8E3C963-D52A-49B0-93C8-51F542C55472}"/>
              </a:ext>
            </a:extLst>
          </p:cNvPr>
          <p:cNvGrpSpPr/>
          <p:nvPr/>
        </p:nvGrpSpPr>
        <p:grpSpPr>
          <a:xfrm>
            <a:off x="15055829" y="22518053"/>
            <a:ext cx="9127464" cy="3724422"/>
            <a:chOff x="20540537" y="24769094"/>
            <a:chExt cx="8865010" cy="4381514"/>
          </a:xfrm>
        </p:grpSpPr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35C92C64-5A8C-49E3-9482-CC8E3F6D7E9C}"/>
                </a:ext>
              </a:extLst>
            </p:cNvPr>
            <p:cNvGrpSpPr/>
            <p:nvPr/>
          </p:nvGrpSpPr>
          <p:grpSpPr>
            <a:xfrm>
              <a:off x="20540537" y="25227300"/>
              <a:ext cx="8865010" cy="3568910"/>
              <a:chOff x="21204002" y="25461507"/>
              <a:chExt cx="8109412" cy="2756970"/>
            </a:xfrm>
          </p:grpSpPr>
          <p:sp>
            <p:nvSpPr>
              <p:cNvPr id="166" name="Rectangle: Rounded Corners 165">
                <a:extLst>
                  <a:ext uri="{FF2B5EF4-FFF2-40B4-BE49-F238E27FC236}">
                    <a16:creationId xmlns:a16="http://schemas.microsoft.com/office/drawing/2014/main" id="{4F56B5C8-BFEA-4F5C-8EB7-1FDC82ED1CE4}"/>
                  </a:ext>
                </a:extLst>
              </p:cNvPr>
              <p:cNvSpPr/>
              <p:nvPr/>
            </p:nvSpPr>
            <p:spPr>
              <a:xfrm>
                <a:off x="26138433" y="25461507"/>
                <a:ext cx="3169594" cy="103574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000" b="1" dirty="0">
                    <a:solidFill>
                      <a:schemeClr val="tx1"/>
                    </a:solidFill>
                  </a:rPr>
                  <a:t>Scene accuracy</a:t>
                </a:r>
              </a:p>
            </p:txBody>
          </p:sp>
          <p:sp>
            <p:nvSpPr>
              <p:cNvPr id="167" name="Rectangle: Rounded Corners 166">
                <a:extLst>
                  <a:ext uri="{FF2B5EF4-FFF2-40B4-BE49-F238E27FC236}">
                    <a16:creationId xmlns:a16="http://schemas.microsoft.com/office/drawing/2014/main" id="{DE877770-7D40-4A22-B328-2C4175BCA1F0}"/>
                  </a:ext>
                </a:extLst>
              </p:cNvPr>
              <p:cNvSpPr/>
              <p:nvPr/>
            </p:nvSpPr>
            <p:spPr>
              <a:xfrm>
                <a:off x="26143820" y="27133834"/>
                <a:ext cx="3169594" cy="1084643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000" b="1" dirty="0">
                    <a:solidFill>
                      <a:schemeClr val="tx1"/>
                    </a:solidFill>
                  </a:rPr>
                  <a:t>Face accuracy</a:t>
                </a:r>
              </a:p>
            </p:txBody>
          </p:sp>
          <p:sp>
            <p:nvSpPr>
              <p:cNvPr id="168" name="Rectangle: Rounded Corners 167">
                <a:extLst>
                  <a:ext uri="{FF2B5EF4-FFF2-40B4-BE49-F238E27FC236}">
                    <a16:creationId xmlns:a16="http://schemas.microsoft.com/office/drawing/2014/main" id="{D174DAFE-3F4C-4F35-8361-40CB2E32E983}"/>
                  </a:ext>
                </a:extLst>
              </p:cNvPr>
              <p:cNvSpPr/>
              <p:nvPr/>
            </p:nvSpPr>
            <p:spPr>
              <a:xfrm>
                <a:off x="21204002" y="25613364"/>
                <a:ext cx="2766689" cy="723555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500" b="1" dirty="0">
                    <a:solidFill>
                      <a:schemeClr val="tx1"/>
                    </a:solidFill>
                  </a:rPr>
                  <a:t>Fornix PC1</a:t>
                </a:r>
              </a:p>
            </p:txBody>
          </p:sp>
          <p:sp>
            <p:nvSpPr>
              <p:cNvPr id="169" name="Rectangle: Rounded Corners 168">
                <a:extLst>
                  <a:ext uri="{FF2B5EF4-FFF2-40B4-BE49-F238E27FC236}">
                    <a16:creationId xmlns:a16="http://schemas.microsoft.com/office/drawing/2014/main" id="{7CB6B981-3F74-4F1D-A135-E314E88CC26B}"/>
                  </a:ext>
                </a:extLst>
              </p:cNvPr>
              <p:cNvSpPr/>
              <p:nvPr/>
            </p:nvSpPr>
            <p:spPr>
              <a:xfrm>
                <a:off x="21264465" y="27354987"/>
                <a:ext cx="2798256" cy="704989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500" b="1" dirty="0">
                    <a:solidFill>
                      <a:schemeClr val="tx1"/>
                    </a:solidFill>
                  </a:rPr>
                  <a:t>ILF PC1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726869F-95D6-4087-9235-1070D4495599}"/>
                  </a:ext>
                </a:extLst>
              </p:cNvPr>
              <p:cNvCxnSpPr>
                <a:cxnSpLocks/>
                <a:stCxn id="168" idx="3"/>
                <a:endCxn id="166" idx="1"/>
              </p:cNvCxnSpPr>
              <p:nvPr/>
            </p:nvCxnSpPr>
            <p:spPr>
              <a:xfrm>
                <a:off x="23970691" y="25975142"/>
                <a:ext cx="2167742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52E736E6-F1D8-4F19-A67A-0EEA35A163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55405" y="26034914"/>
                <a:ext cx="2053549" cy="1492906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56668F88-3412-4A19-B487-562CAB35DE48}"/>
                  </a:ext>
                </a:extLst>
              </p:cNvPr>
              <p:cNvCxnSpPr>
                <a:cxnSpLocks/>
                <a:stCxn id="169" idx="3"/>
                <a:endCxn id="167" idx="1"/>
              </p:cNvCxnSpPr>
              <p:nvPr/>
            </p:nvCxnSpPr>
            <p:spPr>
              <a:xfrm flipV="1">
                <a:off x="24062721" y="27676156"/>
                <a:ext cx="2081100" cy="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5A82A981-4048-45DE-8AC3-061863A217EA}"/>
                  </a:ext>
                </a:extLst>
              </p:cNvPr>
              <p:cNvCxnSpPr>
                <a:cxnSpLocks/>
                <a:stCxn id="169" idx="3"/>
              </p:cNvCxnSpPr>
              <p:nvPr/>
            </p:nvCxnSpPr>
            <p:spPr>
              <a:xfrm flipV="1">
                <a:off x="24062721" y="26119847"/>
                <a:ext cx="1970786" cy="1587635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807BDE8E-657C-4E3F-8123-CF63654C92CA}"/>
                </a:ext>
              </a:extLst>
            </p:cNvPr>
            <p:cNvSpPr txBox="1"/>
            <p:nvPr/>
          </p:nvSpPr>
          <p:spPr>
            <a:xfrm>
              <a:off x="23693470" y="24769094"/>
              <a:ext cx="2372608" cy="1122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r = 0.32</a:t>
              </a:r>
            </a:p>
            <a:p>
              <a:pPr algn="ctr"/>
              <a:r>
                <a:rPr lang="en-GB" sz="2400" b="1" dirty="0"/>
                <a:t>p = 0.0248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46D564B4-034D-4738-96D0-042238BCC06E}"/>
                </a:ext>
              </a:extLst>
            </p:cNvPr>
            <p:cNvSpPr txBox="1"/>
            <p:nvPr/>
          </p:nvSpPr>
          <p:spPr>
            <a:xfrm>
              <a:off x="23720556" y="28028170"/>
              <a:ext cx="2372608" cy="1122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/>
                <a:t>r = 0.37</a:t>
              </a:r>
            </a:p>
            <a:p>
              <a:pPr algn="ctr"/>
              <a:r>
                <a:rPr lang="en-GB" sz="2400" b="1" dirty="0"/>
                <a:t>p = 0.0102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D055119C-A05D-43AF-857E-9D5ACACC88DF}"/>
                </a:ext>
              </a:extLst>
            </p:cNvPr>
            <p:cNvSpPr txBox="1"/>
            <p:nvPr/>
          </p:nvSpPr>
          <p:spPr>
            <a:xfrm rot="2443036">
              <a:off x="23631286" y="26470144"/>
              <a:ext cx="1863576" cy="756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22" b="1" dirty="0"/>
                <a:t>ns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CC62CC0F-1647-4F7D-85D1-2B3709127CEB}"/>
                </a:ext>
              </a:extLst>
            </p:cNvPr>
            <p:cNvSpPr txBox="1"/>
            <p:nvPr/>
          </p:nvSpPr>
          <p:spPr>
            <a:xfrm rot="19168839">
              <a:off x="23575677" y="26678316"/>
              <a:ext cx="2154128" cy="756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22" b="1" dirty="0"/>
                <a:t>ns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D304B8C-3FF3-42C1-88D8-8A386C0CADF6}"/>
              </a:ext>
            </a:extLst>
          </p:cNvPr>
          <p:cNvGrpSpPr/>
          <p:nvPr/>
        </p:nvGrpSpPr>
        <p:grpSpPr>
          <a:xfrm>
            <a:off x="14013849" y="12963863"/>
            <a:ext cx="5344486" cy="4318310"/>
            <a:chOff x="9956451" y="24139838"/>
            <a:chExt cx="5619528" cy="4555616"/>
          </a:xfrm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4FC8E00F-3069-4010-AA27-9F491A0CFD2D}"/>
                </a:ext>
              </a:extLst>
            </p:cNvPr>
            <p:cNvGrpSpPr/>
            <p:nvPr/>
          </p:nvGrpSpPr>
          <p:grpSpPr>
            <a:xfrm>
              <a:off x="9956451" y="24139838"/>
              <a:ext cx="5619528" cy="4537718"/>
              <a:chOff x="10041047" y="23993775"/>
              <a:chExt cx="5619528" cy="4537718"/>
            </a:xfrm>
          </p:grpSpPr>
          <p:grpSp>
            <p:nvGrpSpPr>
              <p:cNvPr id="237" name="Group 236">
                <a:extLst>
                  <a:ext uri="{FF2B5EF4-FFF2-40B4-BE49-F238E27FC236}">
                    <a16:creationId xmlns:a16="http://schemas.microsoft.com/office/drawing/2014/main" id="{F7F75D98-9B03-453E-9016-B531561DDE96}"/>
                  </a:ext>
                </a:extLst>
              </p:cNvPr>
              <p:cNvGrpSpPr/>
              <p:nvPr/>
            </p:nvGrpSpPr>
            <p:grpSpPr>
              <a:xfrm>
                <a:off x="10041047" y="23993775"/>
                <a:ext cx="5619528" cy="4411952"/>
                <a:chOff x="10041047" y="23993775"/>
                <a:chExt cx="5619528" cy="4411952"/>
              </a:xfrm>
            </p:grpSpPr>
            <p:pic>
              <p:nvPicPr>
                <p:cNvPr id="207" name="Image1">
                  <a:extLst>
                    <a:ext uri="{FF2B5EF4-FFF2-40B4-BE49-F238E27FC236}">
                      <a16:creationId xmlns:a16="http://schemas.microsoft.com/office/drawing/2014/main" id="{E6C57006-6C17-499D-8C40-D761A6BBD2EB}"/>
                    </a:ext>
                  </a:extLst>
                </p:cNvPr>
                <p:cNvPicPr/>
                <p:nvPr/>
              </p:nvPicPr>
              <p:blipFill>
                <a:blip r:embed="rId6">
                  <a:lum/>
                  <a:alphaModFix/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5889" b="93111" l="9586" r="89944">
                              <a14:foregroundMark x1="27726" y1="64889" x2="27726" y2="26444"/>
                              <a14:foregroundMark x1="27726" y1="26444" x2="37782" y2="16667"/>
                              <a14:foregroundMark x1="37782" y1="16667" x2="70395" y2="8556"/>
                              <a14:foregroundMark x1="70395" y1="8556" x2="66729" y2="61333"/>
                              <a14:foregroundMark x1="66729" y1="61333" x2="58365" y2="68111"/>
                              <a14:foregroundMark x1="58365" y1="68111" x2="42293" y2="71333"/>
                              <a14:foregroundMark x1="24248" y1="55000" x2="20865" y2="41667"/>
                              <a14:foregroundMark x1="20865" y1="41667" x2="31861" y2="33000"/>
                              <a14:foregroundMark x1="31861" y1="33000" x2="23590" y2="28000"/>
                              <a14:foregroundMark x1="23590" y1="28000" x2="25282" y2="15333"/>
                              <a14:foregroundMark x1="25282" y1="15333" x2="36278" y2="19000"/>
                              <a14:foregroundMark x1="36278" y1="19000" x2="43327" y2="26222"/>
                              <a14:foregroundMark x1="43327" y1="26222" x2="53571" y2="22556"/>
                              <a14:foregroundMark x1="53571" y1="22556" x2="75376" y2="32778"/>
                              <a14:foregroundMark x1="75376" y1="32778" x2="79229" y2="47333"/>
                              <a14:foregroundMark x1="79229" y1="47333" x2="79229" y2="59333"/>
                              <a14:foregroundMark x1="79229" y1="59333" x2="72744" y2="83778"/>
                              <a14:foregroundMark x1="72744" y1="83778" x2="59398" y2="87778"/>
                              <a14:foregroundMark x1="59398" y1="87778" x2="53571" y2="76889"/>
                              <a14:foregroundMark x1="53571" y1="76889" x2="60244" y2="68111"/>
                              <a14:foregroundMark x1="60244" y1="68111" x2="71711" y2="74000"/>
                              <a14:foregroundMark x1="71711" y1="74000" x2="80827" y2="71889"/>
                              <a14:foregroundMark x1="80827" y1="71889" x2="80827" y2="71333"/>
                              <a14:foregroundMark x1="79981" y1="68111" x2="60902" y2="69222"/>
                              <a14:foregroundMark x1="60902" y1="69222" x2="80639" y2="47556"/>
                              <a14:foregroundMark x1="80639" y1="47556" x2="60244" y2="70111"/>
                              <a14:foregroundMark x1="60244" y1="70111" x2="48402" y2="68333"/>
                              <a14:foregroundMark x1="48402" y1="68333" x2="49812" y2="44778"/>
                              <a14:foregroundMark x1="49812" y1="44778" x2="40602" y2="44556"/>
                              <a14:foregroundMark x1="40602" y1="44556" x2="40226" y2="31000"/>
                              <a14:foregroundMark x1="40226" y1="31000" x2="27162" y2="33000"/>
                              <a14:foregroundMark x1="27162" y1="33000" x2="18797" y2="26222"/>
                              <a14:foregroundMark x1="18797" y1="26222" x2="17481" y2="22333"/>
                              <a14:foregroundMark x1="15695" y1="15778" x2="45677" y2="20111"/>
                              <a14:foregroundMark x1="45677" y1="20111" x2="58553" y2="19889"/>
                              <a14:foregroundMark x1="58553" y1="19889" x2="48402" y2="9889"/>
                              <a14:foregroundMark x1="48402" y1="9889" x2="25188" y2="9222"/>
                              <a14:foregroundMark x1="25188" y1="9222" x2="16259" y2="14667"/>
                              <a14:foregroundMark x1="16259" y1="14667" x2="11466" y2="38889"/>
                              <a14:foregroundMark x1="11466" y1="38889" x2="17575" y2="65667"/>
                              <a14:foregroundMark x1="17575" y1="65667" x2="25470" y2="77222"/>
                              <a14:foregroundMark x1="25470" y1="77222" x2="44173" y2="82111"/>
                              <a14:foregroundMark x1="44173" y1="82111" x2="47368" y2="68778"/>
                              <a14:foregroundMark x1="47368" y1="68778" x2="51692" y2="78556"/>
                              <a14:foregroundMark x1="51692" y1="78556" x2="71241" y2="82778"/>
                              <a14:foregroundMark x1="71241" y1="82778" x2="78195" y2="73556"/>
                              <a14:foregroundMark x1="78195" y1="73556" x2="72274" y2="61778"/>
                              <a14:foregroundMark x1="72274" y1="61778" x2="79793" y2="50000"/>
                              <a14:foregroundMark x1="79793" y1="50000" x2="77256" y2="37333"/>
                              <a14:foregroundMark x1="77256" y1="37333" x2="82049" y2="27333"/>
                              <a14:foregroundMark x1="82049" y1="27333" x2="77350" y2="13111"/>
                              <a14:foregroundMark x1="77350" y1="13111" x2="59774" y2="13556"/>
                              <a14:foregroundMark x1="59774" y1="13556" x2="51504" y2="9444"/>
                              <a14:foregroundMark x1="51504" y1="9444" x2="31109" y2="12444"/>
                              <a14:foregroundMark x1="31109" y1="12444" x2="24248" y2="19000"/>
                              <a14:foregroundMark x1="24248" y1="19000" x2="29041" y2="31444"/>
                              <a14:foregroundMark x1="29041" y1="31444" x2="28947" y2="55667"/>
                              <a14:foregroundMark x1="28947" y1="55667" x2="72086" y2="32111"/>
                              <a14:foregroundMark x1="72086" y1="32111" x2="74812" y2="44778"/>
                              <a14:foregroundMark x1="74812" y1="44778" x2="59211" y2="71556"/>
                              <a14:foregroundMark x1="59211" y1="71556" x2="56861" y2="83778"/>
                              <a14:foregroundMark x1="56861" y1="83778" x2="48684" y2="87778"/>
                              <a14:foregroundMark x1="48684" y1="87778" x2="48308" y2="87778"/>
                              <a14:foregroundMark x1="51692" y1="91000" x2="73966" y2="92111"/>
                              <a14:foregroundMark x1="73966" y1="92111" x2="82895" y2="88222"/>
                              <a14:foregroundMark x1="82895" y1="88222" x2="83365" y2="19222"/>
                              <a14:foregroundMark x1="83365" y1="19222" x2="16541" y2="9222"/>
                              <a14:foregroundMark x1="16541" y1="9222" x2="15226" y2="23000"/>
                              <a14:foregroundMark x1="15226" y1="23000" x2="20019" y2="46333"/>
                              <a14:foregroundMark x1="20019" y1="46333" x2="20019" y2="49556"/>
                              <a14:foregroundMark x1="22556" y1="79000" x2="31109" y2="83333"/>
                              <a14:foregroundMark x1="31109" y1="83333" x2="38816" y2="74222"/>
                              <a14:foregroundMark x1="38816" y1="74222" x2="44831" y2="60000"/>
                              <a14:foregroundMark x1="44831" y1="60000" x2="74624" y2="28889"/>
                              <a14:foregroundMark x1="74624" y1="28889" x2="78102" y2="17444"/>
                              <a14:foregroundMark x1="78102" y1="17444" x2="74812" y2="7000"/>
                              <a14:foregroundMark x1="49154" y1="7000" x2="82049" y2="8778"/>
                              <a14:foregroundMark x1="82049" y1="8778" x2="82519" y2="14667"/>
                              <a14:foregroundMark x1="82519" y1="14667" x2="73966" y2="7222"/>
                              <a14:foregroundMark x1="73966" y1="7222" x2="43985" y2="8111"/>
                              <a14:foregroundMark x1="43985" y1="8111" x2="41447" y2="7000"/>
                              <a14:foregroundMark x1="21711" y1="67000" x2="24248" y2="81667"/>
                              <a14:foregroundMark x1="24248" y1="81667" x2="32895" y2="77889"/>
                              <a14:foregroundMark x1="32895" y1="77889" x2="37124" y2="79000"/>
                              <a14:foregroundMark x1="16541" y1="63778" x2="15038" y2="90556"/>
                              <a14:foregroundMark x1="15038" y1="90556" x2="24624" y2="93222"/>
                              <a14:foregroundMark x1="24624" y1="93222" x2="33741" y2="91667"/>
                              <a14:foregroundMark x1="33741" y1="91667" x2="39662" y2="87778"/>
                              <a14:foregroundMark x1="47368" y1="5889" x2="58553" y2="5889"/>
                              <a14:foregroundMark x1="54229" y1="92778" x2="54229" y2="92778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10041047" y="23993775"/>
                  <a:ext cx="5619528" cy="4411952"/>
                </a:xfrm>
                <a:prstGeom prst="rect">
                  <a:avLst/>
                </a:prstGeom>
              </p:spPr>
            </p:pic>
            <p:pic>
              <p:nvPicPr>
                <p:cNvPr id="236" name="Picture 235">
                  <a:extLst>
                    <a:ext uri="{FF2B5EF4-FFF2-40B4-BE49-F238E27FC236}">
                      <a16:creationId xmlns:a16="http://schemas.microsoft.com/office/drawing/2014/main" id="{B2C9958A-487B-4732-A4F6-1CC71BC600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901037" y="25280825"/>
                  <a:ext cx="660523" cy="1466361"/>
                </a:xfrm>
                <a:prstGeom prst="rect">
                  <a:avLst/>
                </a:prstGeom>
              </p:spPr>
            </p:pic>
          </p:grp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5ED90DB8-3FF4-4729-944C-EDCBE1C9DE85}"/>
                  </a:ext>
                </a:extLst>
              </p:cNvPr>
              <p:cNvSpPr txBox="1"/>
              <p:nvPr/>
            </p:nvSpPr>
            <p:spPr>
              <a:xfrm>
                <a:off x="10592287" y="28042943"/>
                <a:ext cx="822787" cy="488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MD</a:t>
                </a:r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A583AA9F-6254-4280-81B1-70523378E65D}"/>
                  </a:ext>
                </a:extLst>
              </p:cNvPr>
              <p:cNvSpPr txBox="1"/>
              <p:nvPr/>
            </p:nvSpPr>
            <p:spPr>
              <a:xfrm>
                <a:off x="11468493" y="28042943"/>
                <a:ext cx="822787" cy="488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RD</a:t>
                </a:r>
                <a:endParaRPr lang="en-GB" sz="2122" b="1" dirty="0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9EC9A0FB-E850-4D12-9BAA-C8D321293071}"/>
                  </a:ext>
                </a:extLst>
              </p:cNvPr>
              <p:cNvSpPr txBox="1"/>
              <p:nvPr/>
            </p:nvSpPr>
            <p:spPr>
              <a:xfrm>
                <a:off x="12239316" y="28042943"/>
                <a:ext cx="1009353" cy="488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MVF</a:t>
                </a:r>
                <a:endParaRPr lang="en-GB" sz="2122" b="1" dirty="0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8E0D3C10-7A2F-4B85-8194-FC49D88D2D51}"/>
                  </a:ext>
                </a:extLst>
              </p:cNvPr>
              <p:cNvSpPr txBox="1"/>
              <p:nvPr/>
            </p:nvSpPr>
            <p:spPr>
              <a:xfrm>
                <a:off x="13287777" y="28040675"/>
                <a:ext cx="822787" cy="488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FA</a:t>
                </a:r>
                <a:endParaRPr lang="en-GB" sz="2122" b="1" dirty="0"/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E930B04F-D2E9-4564-BA13-DF37F750546E}"/>
                  </a:ext>
                </a:extLst>
              </p:cNvPr>
              <p:cNvSpPr txBox="1"/>
              <p:nvPr/>
            </p:nvSpPr>
            <p:spPr>
              <a:xfrm rot="16200000">
                <a:off x="10003383" y="27358178"/>
                <a:ext cx="822787" cy="56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MD</a:t>
                </a:r>
                <a:endParaRPr lang="en-GB" sz="2122" b="1" dirty="0"/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1D512BE0-365F-4A72-9FD6-6AD5FBAAA40B}"/>
                  </a:ext>
                </a:extLst>
              </p:cNvPr>
              <p:cNvSpPr txBox="1"/>
              <p:nvPr/>
            </p:nvSpPr>
            <p:spPr>
              <a:xfrm rot="16200000">
                <a:off x="10010295" y="26640607"/>
                <a:ext cx="822787" cy="56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RD</a:t>
                </a:r>
                <a:endParaRPr lang="en-GB" sz="2122" b="1" dirty="0"/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4BA7B2CB-D03D-45B0-B0C2-CAC522DFDEF7}"/>
                  </a:ext>
                </a:extLst>
              </p:cNvPr>
              <p:cNvSpPr txBox="1"/>
              <p:nvPr/>
            </p:nvSpPr>
            <p:spPr>
              <a:xfrm rot="16200000">
                <a:off x="9910099" y="25822784"/>
                <a:ext cx="1009353" cy="56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MVF</a:t>
                </a:r>
                <a:endParaRPr lang="en-GB" sz="2122" b="1" dirty="0"/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8E2C6B01-22B0-4A30-B247-FDBEBC5EC629}"/>
                  </a:ext>
                </a:extLst>
              </p:cNvPr>
              <p:cNvSpPr txBox="1"/>
              <p:nvPr/>
            </p:nvSpPr>
            <p:spPr>
              <a:xfrm rot="16200000">
                <a:off x="10010295" y="24961152"/>
                <a:ext cx="822787" cy="56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FA</a:t>
                </a:r>
                <a:endParaRPr lang="en-GB" sz="2122" b="1" dirty="0"/>
              </a:p>
            </p:txBody>
          </p:sp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FDA9E92F-3322-431B-B301-395392125DB4}"/>
                  </a:ext>
                </a:extLst>
              </p:cNvPr>
              <p:cNvSpPr txBox="1"/>
              <p:nvPr/>
            </p:nvSpPr>
            <p:spPr>
              <a:xfrm rot="16200000">
                <a:off x="10010297" y="24203614"/>
                <a:ext cx="822787" cy="56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b="1" dirty="0"/>
                  <a:t>FR</a:t>
                </a:r>
                <a:endParaRPr lang="en-GB" sz="2122" b="1" dirty="0"/>
              </a:p>
            </p:txBody>
          </p:sp>
        </p:grp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6CC8C565-7571-4975-87EA-D67FC6E03FF9}"/>
                </a:ext>
              </a:extLst>
            </p:cNvPr>
            <p:cNvSpPr txBox="1"/>
            <p:nvPr/>
          </p:nvSpPr>
          <p:spPr>
            <a:xfrm>
              <a:off x="14096050" y="28206904"/>
              <a:ext cx="822787" cy="48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FR</a:t>
              </a:r>
              <a:endParaRPr lang="en-GB" sz="2122" b="1" dirty="0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807A8B9B-76E1-4BDC-B666-85BD2B54A247}"/>
              </a:ext>
            </a:extLst>
          </p:cNvPr>
          <p:cNvSpPr/>
          <p:nvPr/>
        </p:nvSpPr>
        <p:spPr>
          <a:xfrm>
            <a:off x="13848570" y="17259553"/>
            <a:ext cx="692167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matrix of fornix and ILF microstructure measures shows two clusters suggesting that the microstructure data can be reduced using PCA. 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C081C91A-3617-4184-9E87-4769A767FF3D}"/>
              </a:ext>
            </a:extLst>
          </p:cNvPr>
          <p:cNvSpPr/>
          <p:nvPr/>
        </p:nvSpPr>
        <p:spPr>
          <a:xfrm>
            <a:off x="22943841" y="17266396"/>
            <a:ext cx="635173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PC1, explains 93% of the variance and is mostly contributed to by MVF, FR, MD and RD. It may represent fibre restriction. </a:t>
            </a:r>
            <a:endParaRPr lang="en-GB" sz="2600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676B4BE8-9160-45FE-A098-2215900C2E2F}"/>
              </a:ext>
            </a:extLst>
          </p:cNvPr>
          <p:cNvSpPr/>
          <p:nvPr/>
        </p:nvSpPr>
        <p:spPr>
          <a:xfrm>
            <a:off x="24730205" y="19663112"/>
            <a:ext cx="4306800" cy="981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Fornix PC1 correlates with scene accuracy and not face accuracy. ILF PC1 correlates with face accuracy and not scene accuracy. Neither correlated with control task accuracy.</a:t>
            </a:r>
          </a:p>
          <a:p>
            <a:pPr lvl="0"/>
            <a:endParaRPr lang="en-GB" sz="3200" i="1" dirty="0">
              <a:solidFill>
                <a:srgbClr val="8800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sz="1050" i="1" dirty="0">
              <a:solidFill>
                <a:srgbClr val="8800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sz="28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results indicate:</a:t>
            </a:r>
          </a:p>
          <a:p>
            <a:pPr marL="288925" lvl="0" indent="-2889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specific role of the fornix and, therefore, the Extended Hippocampal Navigation Network in online scene processing.</a:t>
            </a:r>
          </a:p>
          <a:p>
            <a:pPr marL="288925" lvl="0" indent="-2889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importance of axon density and myelin proportion  in healthy human network functioning.</a:t>
            </a:r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15E2E358-4360-4182-967B-8728AD361A0F}"/>
              </a:ext>
            </a:extLst>
          </p:cNvPr>
          <p:cNvGrpSpPr/>
          <p:nvPr/>
        </p:nvGrpSpPr>
        <p:grpSpPr>
          <a:xfrm>
            <a:off x="22393477" y="11662812"/>
            <a:ext cx="7376810" cy="5722634"/>
            <a:chOff x="15503504" y="23566769"/>
            <a:chExt cx="5625869" cy="479759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91D2B49-B38B-4C49-AA37-1CB6764B8AB6}"/>
                </a:ext>
              </a:extLst>
            </p:cNvPr>
            <p:cNvGrpSpPr/>
            <p:nvPr/>
          </p:nvGrpSpPr>
          <p:grpSpPr>
            <a:xfrm>
              <a:off x="15976347" y="23566770"/>
              <a:ext cx="5153026" cy="4456497"/>
              <a:chOff x="16530145" y="23756899"/>
              <a:chExt cx="5153026" cy="4456497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7DB7AE97-7B9F-471F-AE0E-62A0572A4AED}"/>
                  </a:ext>
                </a:extLst>
              </p:cNvPr>
              <p:cNvGrpSpPr/>
              <p:nvPr/>
            </p:nvGrpSpPr>
            <p:grpSpPr>
              <a:xfrm>
                <a:off x="16530145" y="23756899"/>
                <a:ext cx="4751984" cy="4456497"/>
                <a:chOff x="16584882" y="23750375"/>
                <a:chExt cx="4751984" cy="4456497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F996AD14-A114-4AF8-8D67-560A111B06A4}"/>
                    </a:ext>
                  </a:extLst>
                </p:cNvPr>
                <p:cNvGrpSpPr/>
                <p:nvPr/>
              </p:nvGrpSpPr>
              <p:grpSpPr>
                <a:xfrm>
                  <a:off x="16584882" y="23750375"/>
                  <a:ext cx="4420654" cy="4456497"/>
                  <a:chOff x="16584882" y="23750375"/>
                  <a:chExt cx="4420654" cy="4456497"/>
                </a:xfrm>
              </p:grpSpPr>
              <p:pic>
                <p:nvPicPr>
                  <p:cNvPr id="247" name="Picture 246">
                    <a:extLst>
                      <a:ext uri="{FF2B5EF4-FFF2-40B4-BE49-F238E27FC236}">
                        <a16:creationId xmlns:a16="http://schemas.microsoft.com/office/drawing/2014/main" id="{19138A6D-B7AF-475A-BE5B-87A3C18A156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584882" y="23750375"/>
                    <a:ext cx="4420654" cy="4456497"/>
                  </a:xfrm>
                  <a:prstGeom prst="rect">
                    <a:avLst/>
                  </a:prstGeom>
                </p:spPr>
              </p:pic>
              <p:grpSp>
                <p:nvGrpSpPr>
                  <p:cNvPr id="39" name="Group 38">
                    <a:extLst>
                      <a:ext uri="{FF2B5EF4-FFF2-40B4-BE49-F238E27FC236}">
                        <a16:creationId xmlns:a16="http://schemas.microsoft.com/office/drawing/2014/main" id="{8271B6B1-78E6-4954-B31B-C922B0767646}"/>
                      </a:ext>
                    </a:extLst>
                  </p:cNvPr>
                  <p:cNvGrpSpPr/>
                  <p:nvPr/>
                </p:nvGrpSpPr>
                <p:grpSpPr>
                  <a:xfrm>
                    <a:off x="17764886" y="24417718"/>
                    <a:ext cx="2390133" cy="3162938"/>
                    <a:chOff x="17975421" y="24579472"/>
                    <a:chExt cx="1761460" cy="2668451"/>
                  </a:xfrm>
                </p:grpSpPr>
                <p:cxnSp>
                  <p:nvCxnSpPr>
                    <p:cNvPr id="250" name="Straight Arrow Connector 249">
                      <a:extLst>
                        <a:ext uri="{FF2B5EF4-FFF2-40B4-BE49-F238E27FC236}">
                          <a16:creationId xmlns:a16="http://schemas.microsoft.com/office/drawing/2014/main" id="{35C74287-E39F-4AB6-B3BC-B4E8E54750D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860676" y="25152698"/>
                      <a:ext cx="876205" cy="80844"/>
                    </a:xfrm>
                    <a:prstGeom prst="straightConnector1">
                      <a:avLst/>
                    </a:prstGeom>
                    <a:ln w="762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4" name="Straight Arrow Connector 253">
                      <a:extLst>
                        <a:ext uri="{FF2B5EF4-FFF2-40B4-BE49-F238E27FC236}">
                          <a16:creationId xmlns:a16="http://schemas.microsoft.com/office/drawing/2014/main" id="{581B8A5B-824C-4DCA-823E-CD632AAA308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8851634" y="24579472"/>
                      <a:ext cx="885247" cy="630155"/>
                    </a:xfrm>
                    <a:prstGeom prst="straightConnector1">
                      <a:avLst/>
                    </a:prstGeom>
                    <a:ln w="762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6" name="Straight Arrow Connector 255">
                      <a:extLst>
                        <a:ext uri="{FF2B5EF4-FFF2-40B4-BE49-F238E27FC236}">
                          <a16:creationId xmlns:a16="http://schemas.microsoft.com/office/drawing/2014/main" id="{78A57324-A357-4793-9010-C0E8E0726AD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8851633" y="25225588"/>
                      <a:ext cx="798625" cy="2022335"/>
                    </a:xfrm>
                    <a:prstGeom prst="straightConnector1">
                      <a:avLst/>
                    </a:prstGeom>
                    <a:ln w="762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7" name="Straight Arrow Connector 256">
                      <a:extLst>
                        <a:ext uri="{FF2B5EF4-FFF2-40B4-BE49-F238E27FC236}">
                          <a16:creationId xmlns:a16="http://schemas.microsoft.com/office/drawing/2014/main" id="{B77351FF-1B9F-4A3A-97BE-9080CFF0410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7980646" y="25209627"/>
                      <a:ext cx="880030" cy="370731"/>
                    </a:xfrm>
                    <a:prstGeom prst="straightConnector1">
                      <a:avLst/>
                    </a:prstGeom>
                    <a:ln w="762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8" name="Straight Arrow Connector 257">
                      <a:extLst>
                        <a:ext uri="{FF2B5EF4-FFF2-40B4-BE49-F238E27FC236}">
                          <a16:creationId xmlns:a16="http://schemas.microsoft.com/office/drawing/2014/main" id="{CD133B05-F12E-4386-AB02-11A1C3346B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7975421" y="25216586"/>
                      <a:ext cx="891184" cy="803449"/>
                    </a:xfrm>
                    <a:prstGeom prst="straightConnector1">
                      <a:avLst/>
                    </a:prstGeom>
                    <a:ln w="76200">
                      <a:solidFill>
                        <a:srgbClr val="00B05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59" name="TextBox 258">
                  <a:extLst>
                    <a:ext uri="{FF2B5EF4-FFF2-40B4-BE49-F238E27FC236}">
                      <a16:creationId xmlns:a16="http://schemas.microsoft.com/office/drawing/2014/main" id="{5DE7DB7F-22C7-4C21-AAAE-E00E37C8F433}"/>
                    </a:ext>
                  </a:extLst>
                </p:cNvPr>
                <p:cNvSpPr txBox="1"/>
                <p:nvPr/>
              </p:nvSpPr>
              <p:spPr>
                <a:xfrm>
                  <a:off x="19701669" y="27483718"/>
                  <a:ext cx="822787" cy="5418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b="1" dirty="0"/>
                    <a:t>FA</a:t>
                  </a:r>
                  <a:endParaRPr lang="en-GB" sz="3200" b="1" dirty="0"/>
                </a:p>
              </p:txBody>
            </p:sp>
            <p:sp>
              <p:nvSpPr>
                <p:cNvPr id="260" name="TextBox 259">
                  <a:extLst>
                    <a:ext uri="{FF2B5EF4-FFF2-40B4-BE49-F238E27FC236}">
                      <a16:creationId xmlns:a16="http://schemas.microsoft.com/office/drawing/2014/main" id="{F371BB80-42E4-4D79-B0FB-62BD9E278EDC}"/>
                    </a:ext>
                  </a:extLst>
                </p:cNvPr>
                <p:cNvSpPr txBox="1"/>
                <p:nvPr/>
              </p:nvSpPr>
              <p:spPr>
                <a:xfrm>
                  <a:off x="20099464" y="24819639"/>
                  <a:ext cx="822787" cy="4894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b="1" dirty="0"/>
                    <a:t>FR</a:t>
                  </a:r>
                </a:p>
              </p:txBody>
            </p:sp>
            <p:sp>
              <p:nvSpPr>
                <p:cNvPr id="261" name="TextBox 260">
                  <a:extLst>
                    <a:ext uri="{FF2B5EF4-FFF2-40B4-BE49-F238E27FC236}">
                      <a16:creationId xmlns:a16="http://schemas.microsoft.com/office/drawing/2014/main" id="{58F15201-5939-4BB3-AE01-F075078E7284}"/>
                    </a:ext>
                  </a:extLst>
                </p:cNvPr>
                <p:cNvSpPr txBox="1"/>
                <p:nvPr/>
              </p:nvSpPr>
              <p:spPr>
                <a:xfrm>
                  <a:off x="20066966" y="24098923"/>
                  <a:ext cx="1269900" cy="5897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b="1" dirty="0"/>
                    <a:t>MVF</a:t>
                  </a:r>
                  <a:endParaRPr lang="en-GB" sz="2122" b="1" dirty="0"/>
                </a:p>
              </p:txBody>
            </p:sp>
            <p:sp>
              <p:nvSpPr>
                <p:cNvPr id="262" name="TextBox 261">
                  <a:extLst>
                    <a:ext uri="{FF2B5EF4-FFF2-40B4-BE49-F238E27FC236}">
                      <a16:creationId xmlns:a16="http://schemas.microsoft.com/office/drawing/2014/main" id="{7AB236FF-E2A5-4509-80EB-BE3CAFBC94B5}"/>
                    </a:ext>
                  </a:extLst>
                </p:cNvPr>
                <p:cNvSpPr txBox="1"/>
                <p:nvPr/>
              </p:nvSpPr>
              <p:spPr>
                <a:xfrm>
                  <a:off x="17053466" y="25335327"/>
                  <a:ext cx="1004637" cy="4894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b="1" dirty="0"/>
                    <a:t>RD</a:t>
                  </a:r>
                  <a:endParaRPr lang="en-GB" sz="2122" b="1" dirty="0"/>
                </a:p>
              </p:txBody>
            </p:sp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81613105-C40C-4ACE-8A9D-5985FBE1EE62}"/>
                    </a:ext>
                  </a:extLst>
                </p:cNvPr>
                <p:cNvSpPr txBox="1"/>
                <p:nvPr/>
              </p:nvSpPr>
              <p:spPr>
                <a:xfrm>
                  <a:off x="17055206" y="25945168"/>
                  <a:ext cx="1004637" cy="4894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4000" b="1" dirty="0"/>
                    <a:t>MD</a:t>
                  </a:r>
                  <a:endParaRPr lang="en-GB" sz="2122" b="1" dirty="0"/>
                </a:p>
              </p:txBody>
            </p:sp>
          </p:grp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1D09C630-4070-4518-BC40-1D30B4BC6374}"/>
                  </a:ext>
                </a:extLst>
              </p:cNvPr>
              <p:cNvSpPr txBox="1"/>
              <p:nvPr/>
            </p:nvSpPr>
            <p:spPr>
              <a:xfrm>
                <a:off x="17532369" y="26769375"/>
                <a:ext cx="1612190" cy="641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solidFill>
                      <a:srgbClr val="002060"/>
                    </a:solidFill>
                  </a:rPr>
                  <a:t>Fornix</a:t>
                </a:r>
                <a:endParaRPr lang="en-GB" sz="4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1E918024-D00C-4786-AD34-64D15C9A3860}"/>
                  </a:ext>
                </a:extLst>
              </p:cNvPr>
              <p:cNvSpPr txBox="1"/>
              <p:nvPr/>
            </p:nvSpPr>
            <p:spPr>
              <a:xfrm>
                <a:off x="20070981" y="26740646"/>
                <a:ext cx="1612190" cy="641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solidFill>
                      <a:schemeClr val="accent2">
                        <a:lumMod val="50000"/>
                      </a:schemeClr>
                    </a:solidFill>
                  </a:rPr>
                  <a:t>ILF</a:t>
                </a:r>
                <a:endParaRPr lang="en-GB" sz="48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D7414A61-C914-4F4F-86F4-FD5BDCE5EB89}"/>
                </a:ext>
              </a:extLst>
            </p:cNvPr>
            <p:cNvSpPr txBox="1"/>
            <p:nvPr/>
          </p:nvSpPr>
          <p:spPr>
            <a:xfrm>
              <a:off x="16202480" y="27822773"/>
              <a:ext cx="4384690" cy="5415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4300"/>
                </a:lnSpc>
              </a:pPr>
              <a:r>
                <a:rPr lang="en-GB" sz="4000" b="1" dirty="0"/>
                <a:t>PC1 (restriction) </a:t>
              </a:r>
              <a:r>
                <a:rPr lang="en-GB" sz="4800" b="1" dirty="0"/>
                <a:t>→</a:t>
              </a:r>
              <a:r>
                <a:rPr lang="en-GB" sz="4000" b="1" dirty="0"/>
                <a:t> </a:t>
              </a: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3CE60A20-221B-48A5-B73E-A6597DCFEF1F}"/>
                </a:ext>
              </a:extLst>
            </p:cNvPr>
            <p:cNvSpPr txBox="1"/>
            <p:nvPr/>
          </p:nvSpPr>
          <p:spPr>
            <a:xfrm rot="16200000">
              <a:off x="13692380" y="25377893"/>
              <a:ext cx="4256001" cy="6337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PC2 </a:t>
              </a:r>
              <a:r>
                <a:rPr lang="en-GB" sz="4800" b="1" dirty="0"/>
                <a:t>→</a:t>
              </a:r>
              <a:r>
                <a:rPr lang="en-GB" sz="4000" b="1" dirty="0"/>
                <a:t> </a:t>
              </a:r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45E5E11-F37B-4599-B7D8-BE0E2611AAD5}"/>
              </a:ext>
            </a:extLst>
          </p:cNvPr>
          <p:cNvGrpSpPr/>
          <p:nvPr/>
        </p:nvGrpSpPr>
        <p:grpSpPr>
          <a:xfrm>
            <a:off x="20324456" y="19685278"/>
            <a:ext cx="4240314" cy="3065916"/>
            <a:chOff x="15402637" y="13754143"/>
            <a:chExt cx="5344818" cy="3880070"/>
          </a:xfrm>
        </p:grpSpPr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DE60D56E-25B7-4387-A7D0-557644588AC3}"/>
                </a:ext>
              </a:extLst>
            </p:cNvPr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641" b="95388" l="2593" r="96296">
                          <a14:foregroundMark x1="36111" y1="11408" x2="65370" y2="6311"/>
                          <a14:foregroundMark x1="87407" y1="64078" x2="73148" y2="72330"/>
                          <a14:foregroundMark x1="34815" y1="67476" x2="22037" y2="88592"/>
                          <a14:foregroundMark x1="65926" y1="81311" x2="65926" y2="81311"/>
                          <a14:foregroundMark x1="65926" y1="81311" x2="65926" y2="81311"/>
                          <a14:foregroundMark x1="81667" y1="85194" x2="68519" y2="88592"/>
                          <a14:foregroundMark x1="97222" y1="62864" x2="91296" y2="91262"/>
                          <a14:foregroundMark x1="91296" y1="91262" x2="89259" y2="94660"/>
                          <a14:foregroundMark x1="2593" y1="66262" x2="16296" y2="90777"/>
                          <a14:foregroundMark x1="16296" y1="90777" x2="35185" y2="83010"/>
                          <a14:foregroundMark x1="56481" y1="58495" x2="59815" y2="55825"/>
                          <a14:foregroundMark x1="50556" y1="4126" x2="31852" y2="3641"/>
                          <a14:foregroundMark x1="6481" y1="82767" x2="28333" y2="95631"/>
                          <a14:foregroundMark x1="28333" y1="95631" x2="37778" y2="69903"/>
                          <a14:foregroundMark x1="37778" y1="69903" x2="19259" y2="76214"/>
                          <a14:foregroundMark x1="67222" y1="65291" x2="88889" y2="62136"/>
                          <a14:foregroundMark x1="88889" y1="62136" x2="96296" y2="844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02637" y="13778554"/>
              <a:ext cx="5344818" cy="38556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4" name="Text Box 2">
              <a:extLst>
                <a:ext uri="{FF2B5EF4-FFF2-40B4-BE49-F238E27FC236}">
                  <a16:creationId xmlns:a16="http://schemas.microsoft.com/office/drawing/2014/main" id="{AF2D2CAF-A37A-440E-B6D1-5C2B894A8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2833" y="13754143"/>
              <a:ext cx="508535" cy="586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4679" tIns="32339" rIns="64679" bIns="32339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566"/>
                </a:spcAft>
              </a:pPr>
              <a:r>
                <a:rPr lang="en-GB" sz="2829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lang="en-GB" sz="77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29D3180A-F30E-4601-BC56-C8C37A9F516C}"/>
              </a:ext>
            </a:extLst>
          </p:cNvPr>
          <p:cNvGrpSpPr/>
          <p:nvPr/>
        </p:nvGrpSpPr>
        <p:grpSpPr>
          <a:xfrm>
            <a:off x="20164833" y="26144218"/>
            <a:ext cx="4390040" cy="3155752"/>
            <a:chOff x="20846514" y="13778554"/>
            <a:chExt cx="4938736" cy="3989118"/>
          </a:xfrm>
        </p:grpSpPr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2AC51D5B-DE31-4A1C-BB0E-B083040A6B57}"/>
                </a:ext>
              </a:extLst>
            </p:cNvPr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379" b="95355" l="1294" r="97043">
                          <a14:foregroundMark x1="33087" y1="36675" x2="36969" y2="8557"/>
                          <a14:foregroundMark x1="36969" y1="8557" x2="58041" y2="5868"/>
                          <a14:foregroundMark x1="58041" y1="5868" x2="54529" y2="33985"/>
                          <a14:foregroundMark x1="54529" y1="33985" x2="55638" y2="24450"/>
                          <a14:foregroundMark x1="59335" y1="62592" x2="58780" y2="91443"/>
                          <a14:foregroundMark x1="58780" y1="91443" x2="80222" y2="89487"/>
                          <a14:foregroundMark x1="80222" y1="89487" x2="93715" y2="67726"/>
                          <a14:foregroundMark x1="93715" y1="67726" x2="72828" y2="56724"/>
                          <a14:foregroundMark x1="72828" y1="56724" x2="75601" y2="85086"/>
                          <a14:foregroundMark x1="75601" y1="85086" x2="71165" y2="79218"/>
                          <a14:foregroundMark x1="41959" y1="58435" x2="40665" y2="88998"/>
                          <a14:foregroundMark x1="40665" y1="88998" x2="27726" y2="65770"/>
                          <a14:foregroundMark x1="27726" y1="65770" x2="14233" y2="88753"/>
                          <a14:foregroundMark x1="14233" y1="88753" x2="6285" y2="60880"/>
                          <a14:foregroundMark x1="6285" y1="60880" x2="7579" y2="92176"/>
                          <a14:foregroundMark x1="7579" y1="92176" x2="25139" y2="71638"/>
                          <a14:foregroundMark x1="25139" y1="71638" x2="41590" y2="89976"/>
                          <a14:foregroundMark x1="41590" y1="89976" x2="27911" y2="89976"/>
                          <a14:foregroundMark x1="3327" y1="87775" x2="4806" y2="58680"/>
                          <a14:foregroundMark x1="4806" y1="58680" x2="16081" y2="56968"/>
                          <a14:foregroundMark x1="67837" y1="35697" x2="59889" y2="9291"/>
                          <a14:foregroundMark x1="59889" y1="9291" x2="38632" y2="15648"/>
                          <a14:foregroundMark x1="38632" y1="15648" x2="59519" y2="12225"/>
                          <a14:foregroundMark x1="59519" y1="12225" x2="49538" y2="39120"/>
                          <a14:foregroundMark x1="49538" y1="39120" x2="54713" y2="32763"/>
                          <a14:foregroundMark x1="62292" y1="61369" x2="83549" y2="63081"/>
                          <a14:foregroundMark x1="83549" y1="63081" x2="86691" y2="93888"/>
                          <a14:foregroundMark x1="86691" y1="93888" x2="65065" y2="92910"/>
                          <a14:foregroundMark x1="65065" y1="92910" x2="89279" y2="68949"/>
                          <a14:foregroundMark x1="89279" y1="68949" x2="73752" y2="74083"/>
                          <a14:foregroundMark x1="55453" y1="93399" x2="77634" y2="90465"/>
                          <a14:foregroundMark x1="77634" y1="90465" x2="97227" y2="76039"/>
                          <a14:foregroundMark x1="97227" y1="76039" x2="81516" y2="57457"/>
                          <a14:foregroundMark x1="67098" y1="25917" x2="49723" y2="7824"/>
                          <a14:foregroundMark x1="49723" y1="7824" x2="69501" y2="18826"/>
                          <a14:foregroundMark x1="69501" y1="18826" x2="69501" y2="19804"/>
                          <a14:foregroundMark x1="69501" y1="8802" x2="63586" y2="5379"/>
                          <a14:foregroundMark x1="91128" y1="95599" x2="95933" y2="91443"/>
                          <a14:foregroundMark x1="1294" y1="54523" x2="2033" y2="618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6514" y="13778554"/>
              <a:ext cx="4878383" cy="3989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Text Box 2">
              <a:extLst>
                <a:ext uri="{FF2B5EF4-FFF2-40B4-BE49-F238E27FC236}">
                  <a16:creationId xmlns:a16="http://schemas.microsoft.com/office/drawing/2014/main" id="{36BD5422-D4A3-478E-9131-D331B8ABB9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9150" y="15757553"/>
              <a:ext cx="54610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4679" tIns="32339" rIns="64679" bIns="32339" anchor="t" anchorCtr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566"/>
                </a:spcAft>
              </a:pPr>
              <a:r>
                <a:rPr lang="en-GB" sz="2829" b="1" dirty="0">
                  <a:ln w="10160" cap="flat" cmpd="sng" algn="ctr">
                    <a:solidFill>
                      <a:srgbClr val="5B9BD5"/>
                    </a:solidFill>
                    <a:prstDash val="solid"/>
                    <a:round/>
                  </a:ln>
                  <a:solidFill>
                    <a:srgbClr val="FFFFFF"/>
                  </a:solidFill>
                  <a:effectLst>
                    <a:outerShdw blurRad="38100" dist="22860" dir="5400000" algn="tl">
                      <a:srgbClr val="000000">
                        <a:alpha val="30000"/>
                      </a:srgbClr>
                    </a:outerShd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lang="en-GB" sz="778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13B170DF-C996-46D7-A432-DC1172FE29BD}"/>
              </a:ext>
            </a:extLst>
          </p:cNvPr>
          <p:cNvGrpSpPr/>
          <p:nvPr/>
        </p:nvGrpSpPr>
        <p:grpSpPr>
          <a:xfrm>
            <a:off x="5862347" y="19301943"/>
            <a:ext cx="2688840" cy="2151621"/>
            <a:chOff x="6977673" y="21073902"/>
            <a:chExt cx="2732053" cy="2283721"/>
          </a:xfrm>
        </p:grpSpPr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781341B3-5914-429D-9DFD-D58E94CA8304}"/>
                </a:ext>
              </a:extLst>
            </p:cNvPr>
            <p:cNvGrpSpPr/>
            <p:nvPr/>
          </p:nvGrpSpPr>
          <p:grpSpPr>
            <a:xfrm>
              <a:off x="7002468" y="21073902"/>
              <a:ext cx="2707258" cy="1950293"/>
              <a:chOff x="10300607" y="25145052"/>
              <a:chExt cx="5220966" cy="3845549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7406F370-8134-4416-A8E9-70015748C30F}"/>
                  </a:ext>
                </a:extLst>
              </p:cNvPr>
              <p:cNvPicPr/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2913" b="95874" l="2947" r="96133">
                            <a14:foregroundMark x1="42641" y1="50449" x2="41068" y2="61165"/>
                            <a14:foregroundMark x1="45488" y1="31068" x2="42813" y2="49280"/>
                            <a14:foregroundMark x1="41068" y1="61165" x2="21179" y2="70631"/>
                            <a14:foregroundMark x1="21179" y1="70631" x2="46960" y2="68189"/>
                            <a14:foregroundMark x1="53224" y1="68198" x2="74770" y2="76214"/>
                            <a14:foregroundMark x1="74770" y1="76214" x2="82505" y2="70388"/>
                            <a14:foregroundMark x1="46225" y1="18932" x2="39227" y2="14078"/>
                            <a14:foregroundMark x1="91160" y1="72330" x2="74954" y2="95631"/>
                            <a14:foregroundMark x1="74954" y1="95631" x2="73297" y2="95874"/>
                            <a14:foregroundMark x1="29282" y1="95874" x2="7366" y2="84223"/>
                            <a14:foregroundMark x1="7366" y1="84223" x2="8656" y2="63835"/>
                            <a14:foregroundMark x1="94659" y1="63107" x2="96133" y2="88350"/>
                            <a14:foregroundMark x1="6446" y1="59223" x2="2947" y2="79854"/>
                            <a14:foregroundMark x1="31308" y1="5825" x2="42726" y2="2913"/>
                            <a14:foregroundMark x1="64825" y1="2913" x2="70534" y2="9466"/>
                            <a14:foregroundMark x1="51013" y1="57524" x2="51013" y2="57524"/>
                            <a14:foregroundMark x1="51381" y1="55825" x2="50829" y2="55340"/>
                            <a14:foregroundMark x1="52670" y1="55097" x2="51384" y2="59337"/>
                            <a14:foregroundMark x1="52295" y1="61364" x2="52136" y2="65777"/>
                            <a14:foregroundMark x1="51268" y1="66748" x2="51013" y2="68932"/>
                            <a14:backgroundMark x1="50092" y1="77427" x2="50092" y2="77427"/>
                            <a14:backgroundMark x1="50092" y1="75243" x2="50092" y2="78398"/>
                            <a14:backgroundMark x1="50092" y1="68747" x2="50092" y2="68932"/>
                            <a14:backgroundMark x1="50092" y1="72816" x2="50092" y2="81311"/>
                            <a14:backgroundMark x1="49724" y1="89563" x2="49724" y2="97816"/>
                            <a14:backgroundMark x1="50460" y1="50243" x2="50460" y2="53203"/>
                            <a14:backgroundMark x1="43278" y1="49757" x2="43278" y2="49757"/>
                            <a14:backgroundMark x1="43278" y1="50243" x2="42541" y2="50243"/>
                            <a14:backgroundMark x1="50092" y1="59709" x2="50460" y2="61893"/>
                            <a14:backgroundMark x1="50460" y1="65777" x2="50460" y2="6674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00607" y="25145052"/>
                <a:ext cx="5220966" cy="384554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4" name="Text Box 2">
                <a:extLst>
                  <a:ext uri="{FF2B5EF4-FFF2-40B4-BE49-F238E27FC236}">
                    <a16:creationId xmlns:a16="http://schemas.microsoft.com/office/drawing/2014/main" id="{469B9D77-4E5A-4746-B7BF-6FD33CD241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21996" y="26988799"/>
                <a:ext cx="546099" cy="67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64679" tIns="32339" rIns="64679" bIns="32339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566"/>
                  </a:spcAft>
                </a:pPr>
                <a:r>
                  <a:rPr lang="en-GB" sz="2829" b="1" dirty="0">
                    <a:ln w="10160" cap="flat" cmpd="sng" algn="ctr">
                      <a:solidFill>
                        <a:srgbClr val="5B9BD5"/>
                      </a:solidFill>
                      <a:prstDash val="solid"/>
                      <a:round/>
                    </a:ln>
                    <a:solidFill>
                      <a:srgbClr val="FFFFFF"/>
                    </a:solidFill>
                    <a:effectLst>
                      <a:outerShdw blurRad="38100" dist="22860" dir="5400000" algn="tl">
                        <a:srgbClr val="000000">
                          <a:alpha val="30000"/>
                        </a:srgbClr>
                      </a:outerShd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endParaRPr lang="en-GB" sz="778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ED98B400-DA7B-4309-8766-A18C1CFF12BA}"/>
                </a:ext>
              </a:extLst>
            </p:cNvPr>
            <p:cNvSpPr txBox="1"/>
            <p:nvPr/>
          </p:nvSpPr>
          <p:spPr>
            <a:xfrm>
              <a:off x="6977673" y="23009823"/>
              <a:ext cx="2545674" cy="347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Control trial example</a:t>
              </a:r>
            </a:p>
          </p:txBody>
        </p:sp>
      </p:grpSp>
      <p:sp>
        <p:nvSpPr>
          <p:cNvPr id="296" name="Rectangle 295">
            <a:extLst>
              <a:ext uri="{FF2B5EF4-FFF2-40B4-BE49-F238E27FC236}">
                <a16:creationId xmlns:a16="http://schemas.microsoft.com/office/drawing/2014/main" id="{EE96F112-76CC-4300-9153-6CF4862FCF39}"/>
              </a:ext>
            </a:extLst>
          </p:cNvPr>
          <p:cNvSpPr/>
          <p:nvPr/>
        </p:nvSpPr>
        <p:spPr>
          <a:xfrm>
            <a:off x="381604" y="15930221"/>
            <a:ext cx="76351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24"/>
              </a:spcAft>
            </a:pPr>
            <a:r>
              <a:rPr lang="en-GB" sz="4600" b="1" dirty="0">
                <a:solidFill>
                  <a:srgbClr val="D92F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Oddity Perceptual Tasks</a:t>
            </a:r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D272044B-E38C-492C-A083-BBA35D86309F}"/>
              </a:ext>
            </a:extLst>
          </p:cNvPr>
          <p:cNvSpPr/>
          <p:nvPr/>
        </p:nvSpPr>
        <p:spPr>
          <a:xfrm>
            <a:off x="476113" y="15112637"/>
            <a:ext cx="3063715" cy="8367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24"/>
              </a:spcBef>
              <a:spcAft>
                <a:spcPts val="424"/>
              </a:spcAft>
            </a:pPr>
            <a:r>
              <a:rPr lang="en-GB" sz="4000" b="1" dirty="0">
                <a:solidFill>
                  <a:srgbClr val="D92F47"/>
                </a:solidFill>
                <a:latin typeface="Arial Nova" panose="020B0504020202020204" pitchFamily="34" charset="0"/>
              </a:rPr>
              <a:t>Methods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6AA5907C-84C1-4E58-953A-F00A4DB37430}"/>
              </a:ext>
            </a:extLst>
          </p:cNvPr>
          <p:cNvSpPr/>
          <p:nvPr/>
        </p:nvSpPr>
        <p:spPr>
          <a:xfrm>
            <a:off x="404034" y="16653757"/>
            <a:ext cx="8265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633" indent="-188633">
              <a:spcBef>
                <a:spcPts val="424"/>
              </a:spcBef>
              <a:spcAft>
                <a:spcPts val="212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latin typeface="Calibri" panose="020F0502020204030204" pitchFamily="34" charset="0"/>
                <a:cs typeface="Calibri" panose="020F0502020204030204" pitchFamily="34" charset="0"/>
              </a:rPr>
              <a:t>40 healthy participants undertook a ‘pick the odd-one-out’ oddity task during MEG. 39 underwent structural MRI.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D6EE5DA7-F2FF-4EAD-A04C-14B2FAB70D67}"/>
              </a:ext>
            </a:extLst>
          </p:cNvPr>
          <p:cNvSpPr txBox="1"/>
          <p:nvPr/>
        </p:nvSpPr>
        <p:spPr>
          <a:xfrm>
            <a:off x="23913150" y="29620815"/>
            <a:ext cx="6186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Scenes made with [8] adapted from [9]. Faces made with [10].</a:t>
            </a:r>
          </a:p>
        </p:txBody>
      </p:sp>
      <p:sp>
        <p:nvSpPr>
          <p:cNvPr id="300" name="CustomShape 9">
            <a:extLst>
              <a:ext uri="{FF2B5EF4-FFF2-40B4-BE49-F238E27FC236}">
                <a16:creationId xmlns:a16="http://schemas.microsoft.com/office/drawing/2014/main" id="{6A553940-62C0-482C-A105-2BC779A8DF3E}"/>
              </a:ext>
            </a:extLst>
          </p:cNvPr>
          <p:cNvSpPr/>
          <p:nvPr/>
        </p:nvSpPr>
        <p:spPr>
          <a:xfrm>
            <a:off x="29332107" y="3584671"/>
            <a:ext cx="13115515" cy="11307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spcAft>
                <a:spcPts val="424"/>
              </a:spcAft>
            </a:pPr>
            <a:endParaRPr lang="en-GB" sz="1415" b="1" dirty="0">
              <a:solidFill>
                <a:srgbClr val="D92F47"/>
              </a:solidFill>
            </a:endParaRPr>
          </a:p>
          <a:p>
            <a:pPr marL="323371" indent="-323371">
              <a:spcBef>
                <a:spcPts val="424"/>
              </a:spcBef>
              <a:spcAft>
                <a:spcPts val="424"/>
              </a:spcAft>
              <a:buFont typeface="Arial" panose="020B0604020202020204" pitchFamily="34" charset="0"/>
              <a:buChar char="•"/>
            </a:pPr>
            <a:endParaRPr lang="en-GB" sz="2122" dirty="0"/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BF6C708A-6AC3-4D98-8D04-7BAAEE4FD944}"/>
              </a:ext>
            </a:extLst>
          </p:cNvPr>
          <p:cNvSpPr/>
          <p:nvPr/>
        </p:nvSpPr>
        <p:spPr>
          <a:xfrm>
            <a:off x="428038" y="22305072"/>
            <a:ext cx="1300635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265" indent="-185265">
              <a:spcBef>
                <a:spcPts val="424"/>
              </a:spcBef>
              <a:spcAft>
                <a:spcPts val="212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Multi-shell diffusion-weighted imaging sequence analysed using CHARMED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(composite hindered and restricted model of diffusion)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to give Restricted Fraction values</a:t>
            </a:r>
            <a:r>
              <a:rPr lang="en-GB" sz="1100" dirty="0">
                <a:latin typeface="Calibri" panose="020F0502020204030204" pitchFamily="34" charset="0"/>
                <a:cs typeface="Calibri" panose="020F0502020204030204" pitchFamily="34" charset="0"/>
              </a:rPr>
              <a:t>[11]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 qMT 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(quantitative magnetisation transfer)</a:t>
            </a: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[12]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imaging used to give Molecular Volume Fraction values.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265" indent="-185265">
              <a:spcBef>
                <a:spcPts val="424"/>
              </a:spcBef>
              <a:spcAft>
                <a:spcPts val="212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Whole brain deterministic constrained spherical deconvolution tractography</a:t>
            </a: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[13] 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to create streamlines representing tracts.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5265" indent="-185265">
              <a:spcBef>
                <a:spcPts val="424"/>
              </a:spcBef>
              <a:spcAft>
                <a:spcPts val="212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Fornix and ILF streamlines isolated using Boolean gates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[14]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.and average microstructure values extracted.</a:t>
            </a:r>
          </a:p>
          <a:p>
            <a:pPr marL="185265" indent="-185265">
              <a:spcBef>
                <a:spcPts val="424"/>
              </a:spcBef>
              <a:spcAft>
                <a:spcPts val="212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Correlation statistics, Principal Components Analysis (PCA) and image generation, with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Rstudio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and packages ggplot2 and psych</a:t>
            </a: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4" name="CustomShape 9">
            <a:extLst>
              <a:ext uri="{FF2B5EF4-FFF2-40B4-BE49-F238E27FC236}">
                <a16:creationId xmlns:a16="http://schemas.microsoft.com/office/drawing/2014/main" id="{178BE7D2-7251-415A-A4A4-F3B1AEAB266B}"/>
              </a:ext>
            </a:extLst>
          </p:cNvPr>
          <p:cNvSpPr/>
          <p:nvPr/>
        </p:nvSpPr>
        <p:spPr>
          <a:xfrm>
            <a:off x="29352810" y="15139987"/>
            <a:ext cx="13115514" cy="10050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spcAft>
                <a:spcPts val="424"/>
              </a:spcAft>
            </a:pPr>
            <a:endParaRPr lang="en-GB" sz="1415" b="1" dirty="0">
              <a:solidFill>
                <a:srgbClr val="D92F47"/>
              </a:solidFill>
            </a:endParaRPr>
          </a:p>
          <a:p>
            <a:pPr marL="323371" indent="-323371">
              <a:spcBef>
                <a:spcPts val="424"/>
              </a:spcBef>
              <a:spcAft>
                <a:spcPts val="424"/>
              </a:spcAft>
              <a:buFont typeface="Arial" panose="020B0604020202020204" pitchFamily="34" charset="0"/>
              <a:buChar char="•"/>
            </a:pPr>
            <a:endParaRPr lang="en-GB" sz="2122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1D6C6E5-0F9C-4AD8-B6D7-F1BBC59385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97856" y="15813008"/>
            <a:ext cx="4569944" cy="5334273"/>
          </a:xfrm>
          <a:prstGeom prst="rect">
            <a:avLst/>
          </a:prstGeom>
        </p:spPr>
      </p:pic>
      <p:sp>
        <p:nvSpPr>
          <p:cNvPr id="306" name="Rectangle: Rounded Corners 305">
            <a:extLst>
              <a:ext uri="{FF2B5EF4-FFF2-40B4-BE49-F238E27FC236}">
                <a16:creationId xmlns:a16="http://schemas.microsoft.com/office/drawing/2014/main" id="{C8275A69-D118-4E38-B56E-9906E228BB9A}"/>
              </a:ext>
            </a:extLst>
          </p:cNvPr>
          <p:cNvSpPr/>
          <p:nvPr/>
        </p:nvSpPr>
        <p:spPr>
          <a:xfrm>
            <a:off x="13909755" y="3265335"/>
            <a:ext cx="1784525" cy="8425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24"/>
              </a:spcBef>
              <a:spcAft>
                <a:spcPts val="424"/>
              </a:spcAft>
            </a:pPr>
            <a:r>
              <a:rPr lang="en-GB" sz="4000" b="1" dirty="0">
                <a:solidFill>
                  <a:srgbClr val="D92F47"/>
                </a:solidFill>
                <a:latin typeface="Arial Nova" panose="020B0504020202020204" pitchFamily="34" charset="0"/>
              </a:rPr>
              <a:t>Aims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C36A07B-4B44-45B5-AB5F-9C196CA2893D}"/>
              </a:ext>
            </a:extLst>
          </p:cNvPr>
          <p:cNvSpPr/>
          <p:nvPr/>
        </p:nvSpPr>
        <p:spPr>
          <a:xfrm>
            <a:off x="14001907" y="4315885"/>
            <a:ext cx="93770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511" lvl="2" indent="-187511">
              <a:spcBef>
                <a:spcPts val="600"/>
              </a:spcBef>
              <a:spcAft>
                <a:spcPts val="600"/>
              </a:spcAft>
              <a:buSzPct val="105000"/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Reduce microstructure measures into biologically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informative components.</a:t>
            </a:r>
          </a:p>
          <a:p>
            <a:pPr marL="187511" lvl="2" indent="-187511">
              <a:spcBef>
                <a:spcPts val="600"/>
              </a:spcBef>
              <a:spcAft>
                <a:spcPts val="600"/>
              </a:spcAft>
              <a:buSzPct val="105000"/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Investigate the importance of fornix microstructure in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scene processing to contrast this with relationships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between ILF microstructure and face perception.</a:t>
            </a:r>
          </a:p>
          <a:p>
            <a:pPr marL="187511" lvl="2" indent="-187511">
              <a:spcBef>
                <a:spcPts val="600"/>
              </a:spcBef>
              <a:spcAft>
                <a:spcPts val="600"/>
              </a:spcAft>
              <a:buSzPct val="105000"/>
              <a:buFont typeface="+mj-lt"/>
              <a:buAutoNum type="arabicPeriod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Explore whether the relationship between fornix microstructure and scene accuracy is mediated by MTL theta.</a:t>
            </a:r>
          </a:p>
        </p:txBody>
      </p:sp>
      <p:pic>
        <p:nvPicPr>
          <p:cNvPr id="335" name="Picture 334">
            <a:extLst>
              <a:ext uri="{FF2B5EF4-FFF2-40B4-BE49-F238E27FC236}">
                <a16:creationId xmlns:a16="http://schemas.microsoft.com/office/drawing/2014/main" id="{1245A90D-8108-450C-9FF3-F92485D468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341" b="90110" l="9444" r="90000">
                        <a14:foregroundMark x1="25000" y1="26923" x2="30556" y2="25824"/>
                        <a14:foregroundMark x1="86667" y1="39011" x2="87778" y2="41758"/>
                        <a14:foregroundMark x1="42778" y1="83516" x2="42778" y2="83516"/>
                        <a14:foregroundMark x1="42778" y1="83516" x2="42778" y2="83516"/>
                        <a14:foregroundMark x1="46111" y1="82418" x2="52222" y2="83516"/>
                        <a14:foregroundMark x1="52778" y1="84066" x2="56667" y2="81319"/>
                        <a14:foregroundMark x1="51111" y1="84615" x2="47778" y2="84615"/>
                        <a14:foregroundMark x1="68333" y1="86813" x2="78889" y2="81868"/>
                        <a14:foregroundMark x1="18333" y1="82418" x2="37778" y2="87363"/>
                        <a14:foregroundMark x1="63333" y1="90659" x2="77222" y2="86813"/>
                        <a14:foregroundMark x1="77222" y1="86813" x2="88889" y2="70879"/>
                        <a14:foregroundMark x1="9444" y1="74176" x2="29444" y2="89011"/>
                        <a14:backgroundMark x1="6111" y1="47253" x2="6667" y2="57143"/>
                        <a14:backgroundMark x1="7778" y1="67582" x2="7778" y2="74176"/>
                      </a14:backgroundRemoval>
                    </a14:imgEffect>
                    <a14:imgEffect>
                      <a14:artisticMarker/>
                    </a14:imgEffect>
                    <a14:imgEffect>
                      <a14:sharpenSoften amount="-50000"/>
                    </a14:imgEffect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0839" y="4519737"/>
            <a:ext cx="3799560" cy="3841776"/>
          </a:xfrm>
          <a:prstGeom prst="rect">
            <a:avLst/>
          </a:prstGeom>
        </p:spPr>
      </p:pic>
      <p:sp>
        <p:nvSpPr>
          <p:cNvPr id="336" name="Rectangle 335">
            <a:extLst>
              <a:ext uri="{FF2B5EF4-FFF2-40B4-BE49-F238E27FC236}">
                <a16:creationId xmlns:a16="http://schemas.microsoft.com/office/drawing/2014/main" id="{71B10D20-AF90-4928-B878-5C078165EC68}"/>
              </a:ext>
            </a:extLst>
          </p:cNvPr>
          <p:cNvSpPr/>
          <p:nvPr/>
        </p:nvSpPr>
        <p:spPr>
          <a:xfrm>
            <a:off x="34890458" y="8072307"/>
            <a:ext cx="3232981" cy="1805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24"/>
              </a:spcAft>
            </a:pPr>
            <a:r>
              <a:rPr lang="en-GB" sz="2000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decrease in MTL theta power during scene task trials compared with control task trials. </a:t>
            </a:r>
          </a:p>
          <a:p>
            <a:pPr>
              <a:spcAft>
                <a:spcPts val="424"/>
              </a:spcAft>
            </a:pPr>
            <a:r>
              <a:rPr lang="en-GB" sz="1400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alpha = 0.0125 corrected for 2 tails. Cluster alpha = 0.01. 5000 permutations.</a:t>
            </a:r>
          </a:p>
        </p:txBody>
      </p: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6D58F1FC-034B-4ECD-8184-BA304B3B8609}"/>
              </a:ext>
            </a:extLst>
          </p:cNvPr>
          <p:cNvGrpSpPr/>
          <p:nvPr/>
        </p:nvGrpSpPr>
        <p:grpSpPr>
          <a:xfrm>
            <a:off x="32250543" y="10366214"/>
            <a:ext cx="9844958" cy="4443439"/>
            <a:chOff x="4313849" y="1690068"/>
            <a:chExt cx="4435105" cy="2485058"/>
          </a:xfrm>
        </p:grpSpPr>
        <p:cxnSp>
          <p:nvCxnSpPr>
            <p:cNvPr id="338" name="Straight Arrow Connector 337">
              <a:extLst>
                <a:ext uri="{FF2B5EF4-FFF2-40B4-BE49-F238E27FC236}">
                  <a16:creationId xmlns:a16="http://schemas.microsoft.com/office/drawing/2014/main" id="{75230D3D-1369-43C5-A916-DE15B0869B9F}"/>
                </a:ext>
              </a:extLst>
            </p:cNvPr>
            <p:cNvCxnSpPr>
              <a:cxnSpLocks/>
            </p:cNvCxnSpPr>
            <p:nvPr/>
          </p:nvCxnSpPr>
          <p:spPr>
            <a:xfrm>
              <a:off x="5817999" y="3657324"/>
              <a:ext cx="1313107" cy="1"/>
            </a:xfrm>
            <a:prstGeom prst="straightConnector1">
              <a:avLst/>
            </a:prstGeom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45829DB6-AC8B-4017-9A96-7C28980C8788}"/>
                </a:ext>
              </a:extLst>
            </p:cNvPr>
            <p:cNvGrpSpPr/>
            <p:nvPr/>
          </p:nvGrpSpPr>
          <p:grpSpPr>
            <a:xfrm>
              <a:off x="4313849" y="1690068"/>
              <a:ext cx="4435105" cy="2485058"/>
              <a:chOff x="4256475" y="1415253"/>
              <a:chExt cx="4435105" cy="2485058"/>
            </a:xfrm>
          </p:grpSpPr>
          <p:sp>
            <p:nvSpPr>
              <p:cNvPr id="340" name="Rectangle: Rounded Corners 339">
                <a:extLst>
                  <a:ext uri="{FF2B5EF4-FFF2-40B4-BE49-F238E27FC236}">
                    <a16:creationId xmlns:a16="http://schemas.microsoft.com/office/drawing/2014/main" id="{C6CD30C5-C98C-4103-B3AF-1BC739AF1B5F}"/>
                  </a:ext>
                </a:extLst>
              </p:cNvPr>
              <p:cNvSpPr/>
              <p:nvPr/>
            </p:nvSpPr>
            <p:spPr>
              <a:xfrm>
                <a:off x="7073732" y="3053239"/>
                <a:ext cx="1617848" cy="66425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000" b="1" dirty="0">
                    <a:solidFill>
                      <a:schemeClr val="tx1"/>
                    </a:solidFill>
                  </a:rPr>
                  <a:t>Scene accuracy</a:t>
                </a:r>
              </a:p>
            </p:txBody>
          </p:sp>
          <p:cxnSp>
            <p:nvCxnSpPr>
              <p:cNvPr id="344" name="Straight Arrow Connector 343">
                <a:extLst>
                  <a:ext uri="{FF2B5EF4-FFF2-40B4-BE49-F238E27FC236}">
                    <a16:creationId xmlns:a16="http://schemas.microsoft.com/office/drawing/2014/main" id="{45D3A6A1-7C75-4512-8E42-1FC04D9292D4}"/>
                  </a:ext>
                </a:extLst>
              </p:cNvPr>
              <p:cNvCxnSpPr>
                <a:cxnSpLocks/>
                <a:stCxn id="342" idx="2"/>
                <a:endCxn id="340" idx="0"/>
              </p:cNvCxnSpPr>
              <p:nvPr/>
            </p:nvCxnSpPr>
            <p:spPr>
              <a:xfrm>
                <a:off x="6452675" y="2071953"/>
                <a:ext cx="1429981" cy="981286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TextBox 344">
                <a:extLst>
                  <a:ext uri="{FF2B5EF4-FFF2-40B4-BE49-F238E27FC236}">
                    <a16:creationId xmlns:a16="http://schemas.microsoft.com/office/drawing/2014/main" id="{DA622352-25CE-43B8-A2BA-F0DF259CF821}"/>
                  </a:ext>
                </a:extLst>
              </p:cNvPr>
              <p:cNvSpPr txBox="1"/>
              <p:nvPr/>
            </p:nvSpPr>
            <p:spPr>
              <a:xfrm>
                <a:off x="4800588" y="2196498"/>
                <a:ext cx="1090357" cy="46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A =0.04</a:t>
                </a:r>
              </a:p>
              <a:p>
                <a:pPr algn="ctr"/>
                <a:r>
                  <a:rPr lang="en-GB" sz="2400" dirty="0"/>
                  <a:t>p=0.82</a:t>
                </a:r>
              </a:p>
            </p:txBody>
          </p:sp>
          <p:sp>
            <p:nvSpPr>
              <p:cNvPr id="346" name="TextBox 345">
                <a:extLst>
                  <a:ext uri="{FF2B5EF4-FFF2-40B4-BE49-F238E27FC236}">
                    <a16:creationId xmlns:a16="http://schemas.microsoft.com/office/drawing/2014/main" id="{5E877767-64F0-4646-8CC2-5E001FD08A76}"/>
                  </a:ext>
                </a:extLst>
              </p:cNvPr>
              <p:cNvSpPr txBox="1"/>
              <p:nvPr/>
            </p:nvSpPr>
            <p:spPr>
              <a:xfrm>
                <a:off x="7075185" y="2225669"/>
                <a:ext cx="1090357" cy="46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B= -0.33</a:t>
                </a:r>
              </a:p>
              <a:p>
                <a:pPr algn="ctr"/>
                <a:r>
                  <a:rPr lang="en-GB" sz="2400" dirty="0"/>
                  <a:t>p=0.033</a:t>
                </a:r>
              </a:p>
            </p:txBody>
          </p:sp>
          <p:sp>
            <p:nvSpPr>
              <p:cNvPr id="347" name="TextBox 346">
                <a:extLst>
                  <a:ext uri="{FF2B5EF4-FFF2-40B4-BE49-F238E27FC236}">
                    <a16:creationId xmlns:a16="http://schemas.microsoft.com/office/drawing/2014/main" id="{BB147B96-53EB-4BE3-9018-5BED01E63CF0}"/>
                  </a:ext>
                </a:extLst>
              </p:cNvPr>
              <p:cNvSpPr txBox="1"/>
              <p:nvPr/>
            </p:nvSpPr>
            <p:spPr>
              <a:xfrm>
                <a:off x="5901462" y="2877215"/>
                <a:ext cx="1090357" cy="46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C = 0.31</a:t>
                </a:r>
              </a:p>
              <a:p>
                <a:pPr algn="ctr"/>
                <a:r>
                  <a:rPr lang="en-GB" sz="2400" dirty="0"/>
                  <a:t>p=0.049</a:t>
                </a:r>
              </a:p>
            </p:txBody>
          </p:sp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id="{E802F02B-49DA-439F-891A-DF3E439FE53D}"/>
                  </a:ext>
                </a:extLst>
              </p:cNvPr>
              <p:cNvSpPr txBox="1"/>
              <p:nvPr/>
            </p:nvSpPr>
            <p:spPr>
              <a:xfrm>
                <a:off x="5893545" y="3435564"/>
                <a:ext cx="1090357" cy="46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C’ = 0.32</a:t>
                </a:r>
              </a:p>
              <a:p>
                <a:pPr algn="ctr"/>
                <a:r>
                  <a:rPr lang="en-GB" sz="2400" b="1" dirty="0"/>
                  <a:t>p=0.034</a:t>
                </a:r>
              </a:p>
            </p:txBody>
          </p:sp>
          <p:sp>
            <p:nvSpPr>
              <p:cNvPr id="342" name="Rectangle: Rounded Corners 341">
                <a:extLst>
                  <a:ext uri="{FF2B5EF4-FFF2-40B4-BE49-F238E27FC236}">
                    <a16:creationId xmlns:a16="http://schemas.microsoft.com/office/drawing/2014/main" id="{6E7DBA6B-676E-41CF-9116-1D9273A5FE93}"/>
                  </a:ext>
                </a:extLst>
              </p:cNvPr>
              <p:cNvSpPr/>
              <p:nvPr/>
            </p:nvSpPr>
            <p:spPr>
              <a:xfrm>
                <a:off x="5188630" y="1415253"/>
                <a:ext cx="2528091" cy="65670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000" b="1" dirty="0">
                    <a:solidFill>
                      <a:schemeClr val="tx1"/>
                    </a:solidFill>
                  </a:rPr>
                  <a:t>MTL Theta power during scene trials</a:t>
                </a:r>
              </a:p>
            </p:txBody>
          </p:sp>
          <p:cxnSp>
            <p:nvCxnSpPr>
              <p:cNvPr id="343" name="Straight Arrow Connector 342">
                <a:extLst>
                  <a:ext uri="{FF2B5EF4-FFF2-40B4-BE49-F238E27FC236}">
                    <a16:creationId xmlns:a16="http://schemas.microsoft.com/office/drawing/2014/main" id="{2BBA5810-8FA3-4A7C-9FAF-B8C02870A0B3}"/>
                  </a:ext>
                </a:extLst>
              </p:cNvPr>
              <p:cNvCxnSpPr>
                <a:cxnSpLocks/>
                <a:endCxn id="342" idx="2"/>
              </p:cNvCxnSpPr>
              <p:nvPr/>
            </p:nvCxnSpPr>
            <p:spPr>
              <a:xfrm flipV="1">
                <a:off x="4824757" y="2071953"/>
                <a:ext cx="1627918" cy="1042268"/>
              </a:xfrm>
              <a:prstGeom prst="straightConnector1">
                <a:avLst/>
              </a:prstGeom>
              <a:ln w="57150">
                <a:solidFill>
                  <a:srgbClr val="00206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1" name="Rectangle: Rounded Corners 340">
                <a:extLst>
                  <a:ext uri="{FF2B5EF4-FFF2-40B4-BE49-F238E27FC236}">
                    <a16:creationId xmlns:a16="http://schemas.microsoft.com/office/drawing/2014/main" id="{B92151E0-9826-4993-8C50-BB5C543C3849}"/>
                  </a:ext>
                </a:extLst>
              </p:cNvPr>
              <p:cNvSpPr/>
              <p:nvPr/>
            </p:nvSpPr>
            <p:spPr>
              <a:xfrm>
                <a:off x="4256475" y="3053239"/>
                <a:ext cx="1532480" cy="64497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000" b="1" dirty="0">
                    <a:solidFill>
                      <a:schemeClr val="tx1"/>
                    </a:solidFill>
                  </a:rPr>
                  <a:t>Fornix PC1</a:t>
                </a:r>
              </a:p>
            </p:txBody>
          </p:sp>
        </p:grpSp>
      </p:grpSp>
      <p:sp>
        <p:nvSpPr>
          <p:cNvPr id="350" name="Rectangle 349">
            <a:extLst>
              <a:ext uri="{FF2B5EF4-FFF2-40B4-BE49-F238E27FC236}">
                <a16:creationId xmlns:a16="http://schemas.microsoft.com/office/drawing/2014/main" id="{0364146C-E2D3-4EEF-B7C0-9794F4C18B9F}"/>
              </a:ext>
            </a:extLst>
          </p:cNvPr>
          <p:cNvSpPr/>
          <p:nvPr/>
        </p:nvSpPr>
        <p:spPr>
          <a:xfrm>
            <a:off x="29673593" y="12747381"/>
            <a:ext cx="242684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tests predicting face accuracy were not significant.</a:t>
            </a:r>
          </a:p>
        </p:txBody>
      </p:sp>
      <p:sp>
        <p:nvSpPr>
          <p:cNvPr id="352" name="Rectangle 351">
            <a:extLst>
              <a:ext uri="{FF2B5EF4-FFF2-40B4-BE49-F238E27FC236}">
                <a16:creationId xmlns:a16="http://schemas.microsoft.com/office/drawing/2014/main" id="{ABEF12C3-5FED-4DCF-B3DB-62354C34B7C4}"/>
              </a:ext>
            </a:extLst>
          </p:cNvPr>
          <p:cNvSpPr/>
          <p:nvPr/>
        </p:nvSpPr>
        <p:spPr>
          <a:xfrm>
            <a:off x="29669984" y="9547138"/>
            <a:ext cx="4165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MTL scene task theta power does not mediate the relationship between fornix PC1 and scene accuracy.</a:t>
            </a:r>
            <a:endParaRPr lang="en-GB" sz="2000" i="1" u="sng" dirty="0">
              <a:solidFill>
                <a:srgbClr val="8800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4" name="Rectangle 353">
            <a:extLst>
              <a:ext uri="{FF2B5EF4-FFF2-40B4-BE49-F238E27FC236}">
                <a16:creationId xmlns:a16="http://schemas.microsoft.com/office/drawing/2014/main" id="{100018FA-BE62-4E04-84E3-AA00CAB4E1EE}"/>
              </a:ext>
            </a:extLst>
          </p:cNvPr>
          <p:cNvSpPr/>
          <p:nvPr/>
        </p:nvSpPr>
        <p:spPr>
          <a:xfrm>
            <a:off x="428038" y="18238627"/>
            <a:ext cx="61864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633" lvl="0" indent="-188633">
              <a:spcBef>
                <a:spcPts val="424"/>
              </a:spcBef>
              <a:spcAft>
                <a:spcPts val="212"/>
              </a:spcAft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Triplet images of 3 conditions. 3 scenes and faces shown at 3 different angles, one odd. These tasks incite internal model construction.</a:t>
            </a:r>
            <a:b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task had 3 circles, one differing in size.</a:t>
            </a:r>
            <a:b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(* indicates the odd-one-out)</a:t>
            </a:r>
          </a:p>
        </p:txBody>
      </p:sp>
      <p:sp>
        <p:nvSpPr>
          <p:cNvPr id="355" name="Rectangle 354">
            <a:extLst>
              <a:ext uri="{FF2B5EF4-FFF2-40B4-BE49-F238E27FC236}">
                <a16:creationId xmlns:a16="http://schemas.microsoft.com/office/drawing/2014/main" id="{EBB848DB-2182-4BF7-A2B4-C4948B75B225}"/>
              </a:ext>
            </a:extLst>
          </p:cNvPr>
          <p:cNvSpPr/>
          <p:nvPr/>
        </p:nvSpPr>
        <p:spPr>
          <a:xfrm>
            <a:off x="29669984" y="3702954"/>
            <a:ext cx="1301279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en-GB" sz="3800" b="1" i="1" dirty="0">
                <a:solidFill>
                  <a:srgbClr val="6400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Fornix microstructure and MTL theta power independently relate to scene task performance</a:t>
            </a:r>
          </a:p>
        </p:txBody>
      </p:sp>
      <p:sp>
        <p:nvSpPr>
          <p:cNvPr id="357" name="Rectangle 356">
            <a:extLst>
              <a:ext uri="{FF2B5EF4-FFF2-40B4-BE49-F238E27FC236}">
                <a16:creationId xmlns:a16="http://schemas.microsoft.com/office/drawing/2014/main" id="{418213EF-8F74-489D-A9F6-798E030EDD65}"/>
              </a:ext>
            </a:extLst>
          </p:cNvPr>
          <p:cNvSpPr/>
          <p:nvPr/>
        </p:nvSpPr>
        <p:spPr>
          <a:xfrm>
            <a:off x="29485219" y="15199784"/>
            <a:ext cx="12983105" cy="9969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GB" sz="105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320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results are consistent with the Evolutionary Accretion Model.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fornix connects the hippocampus to other areas of the Extended Hippocampal Navigation System and the ILF connects areas of the Feature System.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Fornix microstructure relates to online scene processing whereas the ILF microstructure relates to online face processing.</a:t>
            </a:r>
          </a:p>
          <a:p>
            <a:pPr marL="457200" indent="-457200">
              <a:lnSpc>
                <a:spcPts val="2051"/>
              </a:lnSpc>
              <a:spcBef>
                <a:spcPts val="424"/>
              </a:spcBef>
              <a:buFont typeface="Arial" panose="020B0604020202020204" pitchFamily="34" charset="0"/>
              <a:buChar char="•"/>
            </a:pPr>
            <a:endParaRPr lang="en-GB" sz="1500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424"/>
              </a:spcBef>
            </a:pPr>
            <a:r>
              <a:rPr lang="en-GB" sz="3200" b="1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Microstructure properties are important for healthy network functioning.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PCA, measures sensitive to axon density and myelin proportion, along with non-specific DTI measures, contributed to a major component which appears to represent tract restrictedness. This property of the tracts related to behaviour performance, indicating its importance in network functioning.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500" dirty="0">
              <a:solidFill>
                <a:srgbClr val="1F497D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Bef>
                <a:spcPts val="424"/>
              </a:spcBef>
            </a:pPr>
            <a:r>
              <a:rPr lang="en-GB" sz="3200" b="1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MTL theta did not mediate the relationship between fornix microstructure and scene performance.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Although the fornix is known to be important for MTL theta, the restrictedness property of the fornix did not relate to MTL theta during the scene task.</a:t>
            </a:r>
          </a:p>
          <a:p>
            <a:pPr lvl="0">
              <a:spcBef>
                <a:spcPts val="600"/>
              </a:spcBef>
            </a:pPr>
            <a:endParaRPr lang="en-GB" sz="2000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ts val="2051"/>
              </a:lnSpc>
              <a:spcBef>
                <a:spcPts val="424"/>
              </a:spcBef>
            </a:pPr>
            <a:r>
              <a:rPr lang="en-GB" sz="3200" b="1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next?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 and MD are also influenced by fibre organisation. We plan to add complexity measures (e.g. Orientation Dispersion) to the analysis to understand how tract organisation affects network functioning.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1F497D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correlates of neural activity may relate fornix microstructure to behaviour (e.g. theta-gamma coupling). We plan to examine other frequency bands and cross-frequency coupling.</a:t>
            </a:r>
          </a:p>
        </p:txBody>
      </p:sp>
      <p:sp>
        <p:nvSpPr>
          <p:cNvPr id="359" name="Rectangle: Rounded Corners 358">
            <a:extLst>
              <a:ext uri="{FF2B5EF4-FFF2-40B4-BE49-F238E27FC236}">
                <a16:creationId xmlns:a16="http://schemas.microsoft.com/office/drawing/2014/main" id="{915EBC4F-5545-48E7-A7D8-9BCFDB8BD19E}"/>
              </a:ext>
            </a:extLst>
          </p:cNvPr>
          <p:cNvSpPr/>
          <p:nvPr/>
        </p:nvSpPr>
        <p:spPr>
          <a:xfrm>
            <a:off x="13905803" y="8998849"/>
            <a:ext cx="2799521" cy="7747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24"/>
              </a:spcBef>
              <a:spcAft>
                <a:spcPts val="424"/>
              </a:spcAft>
            </a:pPr>
            <a:r>
              <a:rPr lang="en-GB" sz="4000" b="1" dirty="0">
                <a:solidFill>
                  <a:srgbClr val="D92F47"/>
                </a:solidFill>
                <a:latin typeface="Arial Nova" panose="020B0504020202020204" pitchFamily="34" charset="0"/>
              </a:rPr>
              <a:t>Results</a:t>
            </a:r>
          </a:p>
        </p:txBody>
      </p:sp>
      <p:sp>
        <p:nvSpPr>
          <p:cNvPr id="360" name="Rectangle: Rounded Corners 359">
            <a:extLst>
              <a:ext uri="{FF2B5EF4-FFF2-40B4-BE49-F238E27FC236}">
                <a16:creationId xmlns:a16="http://schemas.microsoft.com/office/drawing/2014/main" id="{51108A43-77CE-4165-867B-EAFC454876EC}"/>
              </a:ext>
            </a:extLst>
          </p:cNvPr>
          <p:cNvSpPr/>
          <p:nvPr/>
        </p:nvSpPr>
        <p:spPr>
          <a:xfrm>
            <a:off x="29578650" y="14630408"/>
            <a:ext cx="4199954" cy="8367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24"/>
              </a:spcBef>
              <a:spcAft>
                <a:spcPts val="424"/>
              </a:spcAft>
            </a:pPr>
            <a:r>
              <a:rPr lang="en-GB" sz="4000" b="1" dirty="0">
                <a:solidFill>
                  <a:srgbClr val="D92F47"/>
                </a:solidFill>
                <a:latin typeface="Arial Nova" panose="020B0504020202020204" pitchFamily="34" charset="0"/>
              </a:rPr>
              <a:t>Conclusions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2460BF9-EC79-4569-8AE3-E34876E481DB}"/>
              </a:ext>
            </a:extLst>
          </p:cNvPr>
          <p:cNvGrpSpPr/>
          <p:nvPr/>
        </p:nvGrpSpPr>
        <p:grpSpPr>
          <a:xfrm>
            <a:off x="20696221" y="3599997"/>
            <a:ext cx="8703785" cy="3241714"/>
            <a:chOff x="12822505" y="4011347"/>
            <a:chExt cx="7521303" cy="2807399"/>
          </a:xfrm>
        </p:grpSpPr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8E850D82-EBF6-4160-8E5B-D3D06947D5E9}"/>
                </a:ext>
              </a:extLst>
            </p:cNvPr>
            <p:cNvSpPr txBox="1"/>
            <p:nvPr/>
          </p:nvSpPr>
          <p:spPr>
            <a:xfrm>
              <a:off x="18300595" y="4651073"/>
              <a:ext cx="1626156" cy="2167673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424"/>
                </a:spcBef>
              </a:pPr>
              <a:r>
                <a:rPr lang="en-GB" sz="1200" dirty="0">
                  <a:solidFill>
                    <a:srgbClr val="FFB0E9"/>
                  </a:solidFill>
                </a:rPr>
                <a:t>⚫</a:t>
              </a:r>
              <a:r>
                <a:rPr lang="en-GB" sz="1200" dirty="0"/>
                <a:t>Angular Gyrus</a:t>
              </a:r>
            </a:p>
            <a:p>
              <a:pPr>
                <a:spcBef>
                  <a:spcPts val="424"/>
                </a:spcBef>
              </a:pPr>
              <a:r>
                <a:rPr lang="en-GB" sz="1200" dirty="0">
                  <a:solidFill>
                    <a:srgbClr val="FFB992"/>
                  </a:solidFill>
                </a:rPr>
                <a:t>⚫</a:t>
              </a:r>
              <a:r>
                <a:rPr lang="en-GB" sz="1200" dirty="0">
                  <a:solidFill>
                    <a:srgbClr val="FFB0E9"/>
                  </a:solidFill>
                </a:rPr>
                <a:t> </a:t>
              </a:r>
              <a:r>
                <a:rPr lang="en-GB" sz="1200" dirty="0"/>
                <a:t>Posterior cingulate cortex</a:t>
              </a:r>
            </a:p>
            <a:p>
              <a:pPr>
                <a:spcBef>
                  <a:spcPts val="424"/>
                </a:spcBef>
              </a:pPr>
              <a:r>
                <a:rPr lang="en-GB" sz="1200" dirty="0">
                  <a:solidFill>
                    <a:srgbClr val="FFDF86"/>
                  </a:solidFill>
                </a:rPr>
                <a:t>⚫</a:t>
              </a:r>
              <a:r>
                <a:rPr lang="en-GB" sz="1200" dirty="0">
                  <a:solidFill>
                    <a:srgbClr val="FFB0E9"/>
                  </a:solidFill>
                </a:rPr>
                <a:t> </a:t>
              </a:r>
              <a:r>
                <a:rPr lang="en-GB" sz="1200" dirty="0"/>
                <a:t>Medial prefrontal cortex</a:t>
              </a:r>
            </a:p>
            <a:p>
              <a:pPr>
                <a:spcBef>
                  <a:spcPts val="424"/>
                </a:spcBef>
              </a:pPr>
              <a:r>
                <a:rPr lang="en-GB" sz="1200" dirty="0">
                  <a:solidFill>
                    <a:srgbClr val="00963D"/>
                  </a:solidFill>
                </a:rPr>
                <a:t>⚫</a:t>
              </a:r>
              <a:r>
                <a:rPr lang="en-GB" sz="1200" dirty="0">
                  <a:solidFill>
                    <a:srgbClr val="FFB0E9"/>
                  </a:solidFill>
                </a:rPr>
                <a:t> </a:t>
              </a:r>
              <a:r>
                <a:rPr lang="en-GB" sz="1200" dirty="0"/>
                <a:t>Retrosplenial Cortex</a:t>
              </a:r>
            </a:p>
            <a:p>
              <a:pPr>
                <a:spcBef>
                  <a:spcPts val="424"/>
                </a:spcBef>
              </a:pPr>
              <a:r>
                <a:rPr lang="en-GB" sz="1200" dirty="0">
                  <a:solidFill>
                    <a:srgbClr val="7E654F"/>
                  </a:solidFill>
                </a:rPr>
                <a:t>⚫</a:t>
              </a:r>
              <a:r>
                <a:rPr lang="en-GB" sz="1200" dirty="0">
                  <a:solidFill>
                    <a:srgbClr val="FFB0E9"/>
                  </a:solidFill>
                </a:rPr>
                <a:t> </a:t>
              </a:r>
              <a:r>
                <a:rPr lang="en-GB" sz="1200" dirty="0"/>
                <a:t>Thalamus, mamillary bodies</a:t>
              </a:r>
            </a:p>
            <a:p>
              <a:pPr>
                <a:spcBef>
                  <a:spcPts val="424"/>
                </a:spcBef>
              </a:pPr>
              <a:r>
                <a:rPr lang="en-GB" sz="1200" dirty="0">
                  <a:solidFill>
                    <a:srgbClr val="0086BD"/>
                  </a:solidFill>
                </a:rPr>
                <a:t>⚫</a:t>
              </a:r>
              <a:r>
                <a:rPr lang="en-GB" sz="1200" dirty="0">
                  <a:solidFill>
                    <a:srgbClr val="9FDBFF"/>
                  </a:solidFill>
                </a:rPr>
                <a:t> </a:t>
              </a:r>
              <a:r>
                <a:rPr lang="en-GB" sz="1200" dirty="0"/>
                <a:t>Hippocampus</a:t>
              </a:r>
            </a:p>
            <a:p>
              <a:pPr>
                <a:spcBef>
                  <a:spcPts val="424"/>
                </a:spcBef>
              </a:pPr>
              <a:r>
                <a:rPr lang="en-GB" sz="1200" dirty="0">
                  <a:solidFill>
                    <a:srgbClr val="002060"/>
                  </a:solidFill>
                </a:rPr>
                <a:t>⚫</a:t>
              </a:r>
              <a:r>
                <a:rPr lang="en-GB" sz="1200" dirty="0">
                  <a:solidFill>
                    <a:srgbClr val="FFB0E9"/>
                  </a:solidFill>
                </a:rPr>
                <a:t> </a:t>
              </a:r>
              <a:r>
                <a:rPr lang="en-GB" sz="1200" dirty="0" err="1"/>
                <a:t>Parahippocampus</a:t>
              </a:r>
              <a:endParaRPr lang="en-GB" sz="1200" dirty="0"/>
            </a:p>
            <a:p>
              <a:pPr>
                <a:spcBef>
                  <a:spcPts val="424"/>
                </a:spcBef>
                <a:spcAft>
                  <a:spcPts val="424"/>
                </a:spcAft>
              </a:pPr>
              <a:r>
                <a:rPr lang="en-GB" sz="1200" b="1" dirty="0">
                  <a:solidFill>
                    <a:srgbClr val="002060"/>
                  </a:solidFill>
                  <a:highlight>
                    <a:srgbClr val="00A6ED"/>
                  </a:highlight>
                </a:rPr>
                <a:t>⚋</a:t>
              </a:r>
              <a:r>
                <a:rPr lang="en-GB" sz="1200" b="1" dirty="0">
                  <a:solidFill>
                    <a:srgbClr val="002060"/>
                  </a:solidFill>
                </a:rPr>
                <a:t> </a:t>
              </a:r>
              <a:r>
                <a:rPr lang="en-GB" sz="1200" dirty="0"/>
                <a:t>Fornix</a:t>
              </a:r>
            </a:p>
          </p:txBody>
        </p:sp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31FF4709-B47C-4646-B204-C303201EE766}"/>
                </a:ext>
              </a:extLst>
            </p:cNvPr>
            <p:cNvSpPr/>
            <p:nvPr/>
          </p:nvSpPr>
          <p:spPr>
            <a:xfrm>
              <a:off x="12822505" y="4011347"/>
              <a:ext cx="752130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 algn="ctr">
                <a:spcBef>
                  <a:spcPts val="424"/>
                </a:spcBef>
                <a:spcAft>
                  <a:spcPts val="424"/>
                </a:spcAft>
                <a:buSzPct val="105000"/>
              </a:pPr>
              <a:r>
                <a:rPr lang="en-GB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Extended Hippocampal Navigation System</a:t>
              </a:r>
              <a:br>
                <a:rPr lang="en-GB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lang="en-GB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62" name="Rectangle 361">
            <a:extLst>
              <a:ext uri="{FF2B5EF4-FFF2-40B4-BE49-F238E27FC236}">
                <a16:creationId xmlns:a16="http://schemas.microsoft.com/office/drawing/2014/main" id="{FFCE3291-28FD-4E7D-83C2-6EC1BA2B1C4B}"/>
              </a:ext>
            </a:extLst>
          </p:cNvPr>
          <p:cNvSpPr/>
          <p:nvPr/>
        </p:nvSpPr>
        <p:spPr>
          <a:xfrm>
            <a:off x="13934717" y="18834231"/>
            <a:ext cx="149896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GB" sz="3800" b="1" i="1" dirty="0">
                <a:solidFill>
                  <a:srgbClr val="6400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Fornix microstructure relates to online scene task accuracy</a:t>
            </a: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43D73AEE-74C8-4CCC-8A90-ED157F066ADB}"/>
              </a:ext>
            </a:extLst>
          </p:cNvPr>
          <p:cNvSpPr/>
          <p:nvPr/>
        </p:nvSpPr>
        <p:spPr>
          <a:xfrm>
            <a:off x="16087841" y="9447110"/>
            <a:ext cx="1261447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500"/>
              </a:spcAft>
            </a:pPr>
            <a:r>
              <a:rPr lang="en-GB" sz="3800" b="1" i="1" dirty="0">
                <a:solidFill>
                  <a:srgbClr val="64001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Microstructure measures were reduced to a single component, capturing a restrictedness-related property </a:t>
            </a: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02564E46-AE93-4A87-9EB2-C33C49DC63A5}"/>
              </a:ext>
            </a:extLst>
          </p:cNvPr>
          <p:cNvSpPr/>
          <p:nvPr/>
        </p:nvSpPr>
        <p:spPr>
          <a:xfrm>
            <a:off x="13814462" y="10820170"/>
            <a:ext cx="9178945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ts val="3000"/>
              </a:lnSpc>
            </a:pPr>
            <a: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</a:rPr>
              <a:t>Five microstructure measures:</a:t>
            </a:r>
          </a:p>
          <a:p>
            <a:pPr lvl="0">
              <a:lnSpc>
                <a:spcPts val="3000"/>
              </a:lnSpc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 and MD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– Influenced by axon density, myelin, fibre crossing.</a:t>
            </a:r>
          </a:p>
          <a:p>
            <a:pPr lvl="0">
              <a:lnSpc>
                <a:spcPts val="3000"/>
              </a:lnSpc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Radial Diffusivity (RD)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– sensitive to myelin permeability.</a:t>
            </a:r>
          </a:p>
          <a:p>
            <a:pPr lvl="0">
              <a:lnSpc>
                <a:spcPts val="3000"/>
              </a:lnSpc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Molecular Volume Fraction (MVF)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– indicates myelin proportion.</a:t>
            </a:r>
          </a:p>
          <a:p>
            <a:pPr lvl="0">
              <a:lnSpc>
                <a:spcPts val="3000"/>
              </a:lnSpc>
            </a:pP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Restricted Fraction (FR) </a:t>
            </a:r>
            <a:r>
              <a:rPr lang="en-GB" sz="2500" dirty="0">
                <a:latin typeface="Calibri" panose="020F0502020204030204" pitchFamily="34" charset="0"/>
                <a:cs typeface="Calibri" panose="020F0502020204030204" pitchFamily="34" charset="0"/>
              </a:rPr>
              <a:t>– indicates axon density.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CE2306FA-6AE0-47E1-9E09-044F7BAF8ED0}"/>
              </a:ext>
            </a:extLst>
          </p:cNvPr>
          <p:cNvGrpSpPr/>
          <p:nvPr/>
        </p:nvGrpSpPr>
        <p:grpSpPr>
          <a:xfrm>
            <a:off x="19463569" y="14392642"/>
            <a:ext cx="3114133" cy="1338238"/>
            <a:chOff x="19463633" y="14328637"/>
            <a:chExt cx="3114133" cy="1338238"/>
          </a:xfrm>
        </p:grpSpPr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CDB2115-31EF-4A03-8864-B85C055852EE}"/>
                </a:ext>
              </a:extLst>
            </p:cNvPr>
            <p:cNvCxnSpPr>
              <a:cxnSpLocks/>
            </p:cNvCxnSpPr>
            <p:nvPr/>
          </p:nvCxnSpPr>
          <p:spPr>
            <a:xfrm>
              <a:off x="19740033" y="15666875"/>
              <a:ext cx="2774041" cy="0"/>
            </a:xfrm>
            <a:prstGeom prst="straightConnector1">
              <a:avLst/>
            </a:prstGeom>
            <a:ln w="952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65" name="Rectangle 364">
              <a:extLst>
                <a:ext uri="{FF2B5EF4-FFF2-40B4-BE49-F238E27FC236}">
                  <a16:creationId xmlns:a16="http://schemas.microsoft.com/office/drawing/2014/main" id="{BB2D8FD4-37E2-41BA-94BB-4C0AC7965C56}"/>
                </a:ext>
              </a:extLst>
            </p:cNvPr>
            <p:cNvSpPr/>
            <p:nvPr/>
          </p:nvSpPr>
          <p:spPr>
            <a:xfrm>
              <a:off x="19463633" y="14328637"/>
              <a:ext cx="311413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PCA Data Reduction</a:t>
              </a:r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AF12077-4C11-423E-A5C7-94603E05284E}"/>
              </a:ext>
            </a:extLst>
          </p:cNvPr>
          <p:cNvSpPr/>
          <p:nvPr/>
        </p:nvSpPr>
        <p:spPr>
          <a:xfrm>
            <a:off x="16566958" y="29301040"/>
            <a:ext cx="7333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One-way Pearson’s correlations with alpha level 0.025 (0.05/2 tracts)</a:t>
            </a:r>
            <a:endParaRPr lang="en-GB" sz="2000" dirty="0"/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4F769FF0-21D2-4CB1-BB00-6F8DBFB51C82}"/>
              </a:ext>
            </a:extLst>
          </p:cNvPr>
          <p:cNvSpPr/>
          <p:nvPr/>
        </p:nvSpPr>
        <p:spPr>
          <a:xfrm>
            <a:off x="29601684" y="5225925"/>
            <a:ext cx="51424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Significant MTL theta decrease in scene task </a:t>
            </a:r>
            <a:br>
              <a:rPr lang="en-GB" sz="32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 the control task, </a:t>
            </a:r>
            <a:br>
              <a:rPr lang="en-GB" sz="32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negative relationship between scene task theta </a:t>
            </a:r>
            <a:br>
              <a:rPr lang="en-GB" sz="32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i="1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scene accuracy, support the involvement of MTL areas in online scene processing.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7248039-6FBB-4A01-8381-B0CACDA9F6AB}"/>
              </a:ext>
            </a:extLst>
          </p:cNvPr>
          <p:cNvGrpSpPr/>
          <p:nvPr/>
        </p:nvGrpSpPr>
        <p:grpSpPr>
          <a:xfrm>
            <a:off x="38212205" y="2939958"/>
            <a:ext cx="6472070" cy="6034333"/>
            <a:chOff x="38120708" y="3545465"/>
            <a:chExt cx="6472070" cy="6034333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B42648E8-52F4-4091-AA2C-C2EA1097F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8549047" y="5371003"/>
              <a:ext cx="3599186" cy="3817719"/>
            </a:xfrm>
            <a:prstGeom prst="rect">
              <a:avLst/>
            </a:prstGeom>
          </p:spPr>
        </p:pic>
        <p:sp>
          <p:nvSpPr>
            <p:cNvPr id="370" name="TextBox 369">
              <a:extLst>
                <a:ext uri="{FF2B5EF4-FFF2-40B4-BE49-F238E27FC236}">
                  <a16:creationId xmlns:a16="http://schemas.microsoft.com/office/drawing/2014/main" id="{9C927875-3EFC-47D2-ACC7-153AC9E47740}"/>
                </a:ext>
              </a:extLst>
            </p:cNvPr>
            <p:cNvSpPr txBox="1"/>
            <p:nvPr/>
          </p:nvSpPr>
          <p:spPr>
            <a:xfrm rot="16200000">
              <a:off x="35563275" y="6102898"/>
              <a:ext cx="5622698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700" b="1" dirty="0"/>
                <a:t>Scene Task MTL Theta</a:t>
              </a:r>
            </a:p>
          </p:txBody>
        </p:sp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44D37F69-AB35-43EB-8FBF-9CFD6F7A8C3A}"/>
                </a:ext>
              </a:extLst>
            </p:cNvPr>
            <p:cNvSpPr txBox="1"/>
            <p:nvPr/>
          </p:nvSpPr>
          <p:spPr>
            <a:xfrm>
              <a:off x="38970080" y="9056578"/>
              <a:ext cx="5622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/>
                <a:t>Scene Accuracy</a:t>
              </a:r>
            </a:p>
          </p:txBody>
        </p:sp>
      </p:grpSp>
      <p:sp>
        <p:nvSpPr>
          <p:cNvPr id="372" name="Rectangle 371">
            <a:extLst>
              <a:ext uri="{FF2B5EF4-FFF2-40B4-BE49-F238E27FC236}">
                <a16:creationId xmlns:a16="http://schemas.microsoft.com/office/drawing/2014/main" id="{8F1BAC39-4AD0-46C6-8BC4-8C153B4B1D34}"/>
              </a:ext>
            </a:extLst>
          </p:cNvPr>
          <p:cNvSpPr/>
          <p:nvPr/>
        </p:nvSpPr>
        <p:spPr>
          <a:xfrm>
            <a:off x="38972239" y="8902540"/>
            <a:ext cx="32329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24"/>
              </a:spcAft>
            </a:pPr>
            <a:r>
              <a:rPr lang="en-GB" sz="2000" dirty="0">
                <a:solidFill>
                  <a:srgbClr val="8800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MTL theta during fist 2s of scene trials negatively relates to scene accuracy</a:t>
            </a:r>
            <a:endParaRPr lang="en-GB" sz="1400" dirty="0">
              <a:solidFill>
                <a:srgbClr val="8800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F0FEDBD-DF61-4F43-8F76-22DCCD4FDF1B}"/>
              </a:ext>
            </a:extLst>
          </p:cNvPr>
          <p:cNvSpPr txBox="1"/>
          <p:nvPr/>
        </p:nvSpPr>
        <p:spPr>
          <a:xfrm>
            <a:off x="38724382" y="7733919"/>
            <a:ext cx="191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 = -0.31 </a:t>
            </a: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 = 0.049</a:t>
            </a:r>
          </a:p>
        </p:txBody>
      </p:sp>
      <p:sp>
        <p:nvSpPr>
          <p:cNvPr id="373" name="TextBox 372">
            <a:extLst>
              <a:ext uri="{FF2B5EF4-FFF2-40B4-BE49-F238E27FC236}">
                <a16:creationId xmlns:a16="http://schemas.microsoft.com/office/drawing/2014/main" id="{0E65ABF4-A7B4-4A83-A95C-6605F4FF3C0D}"/>
              </a:ext>
            </a:extLst>
          </p:cNvPr>
          <p:cNvSpPr txBox="1"/>
          <p:nvPr/>
        </p:nvSpPr>
        <p:spPr>
          <a:xfrm>
            <a:off x="26979042" y="6844992"/>
            <a:ext cx="2117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Networks based upon ideas of [1;6] and images adapted from a </a:t>
            </a:r>
            <a:r>
              <a:rPr lang="en-GB" sz="1200" dirty="0" err="1"/>
              <a:t>Natbrainlab</a:t>
            </a:r>
            <a:r>
              <a:rPr lang="en-GB" sz="1200" dirty="0"/>
              <a:t> brain atlas image [7]</a:t>
            </a:r>
          </a:p>
        </p:txBody>
      </p:sp>
      <p:sp>
        <p:nvSpPr>
          <p:cNvPr id="374" name="CustomShape 15">
            <a:extLst>
              <a:ext uri="{FF2B5EF4-FFF2-40B4-BE49-F238E27FC236}">
                <a16:creationId xmlns:a16="http://schemas.microsoft.com/office/drawing/2014/main" id="{424B754F-6B3D-4AE1-89A5-966411B31CD5}"/>
              </a:ext>
            </a:extLst>
          </p:cNvPr>
          <p:cNvSpPr/>
          <p:nvPr/>
        </p:nvSpPr>
        <p:spPr>
          <a:xfrm>
            <a:off x="29363844" y="25356919"/>
            <a:ext cx="4690054" cy="7528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600" b="1" strike="noStrike" dirty="0">
                <a:solidFill>
                  <a:srgbClr val="D92F47"/>
                </a:solidFill>
                <a:latin typeface="Arial"/>
              </a:rPr>
              <a:t>References</a:t>
            </a:r>
            <a:endParaRPr sz="2600" dirty="0"/>
          </a:p>
        </p:txBody>
      </p:sp>
      <p:sp>
        <p:nvSpPr>
          <p:cNvPr id="375" name="Rectangle 374">
            <a:extLst>
              <a:ext uri="{FF2B5EF4-FFF2-40B4-BE49-F238E27FC236}">
                <a16:creationId xmlns:a16="http://schemas.microsoft.com/office/drawing/2014/main" id="{8C7828E6-5F9B-4787-8EC3-3F6D33D069E5}"/>
              </a:ext>
            </a:extLst>
          </p:cNvPr>
          <p:cNvSpPr/>
          <p:nvPr/>
        </p:nvSpPr>
        <p:spPr>
          <a:xfrm>
            <a:off x="29332107" y="25698603"/>
            <a:ext cx="1317463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Murray, E. A., Wise, S. P., &amp; Graham, K. S. (2017). The evolution of memory systems: Ancestors, anatomy, and adaptations. Oxford, UK: Oxford University Press.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Hodgetts, C. J., M. </a:t>
            </a: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Postans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 P. Shine, D. K. Jones, A. D. Lawrence, and K. S. Graham, 2015, Dissociable roles of the inferior longitudinal fasciculus and fornix in face and place perception: </a:t>
            </a: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Elife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v. 4.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Beaulieu, C., 2002, The basis of anisotropic water diffusion in the nervous system - a technical review: NMR Biomed, v. 15, p. 435-55.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Zimmerman, G. A., S. E. Fox, L. A. Freed, and D. L. Dow-Edwards, 1992, Hippocampal laminar glucose utilization and theta rhythm following unilateral fimbria-fornix lesions in rats: Brain Res, v. 584, p. 117-22.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Pu, Y., B. R. Cornwell, D. Cheyne, and B. W. Johnson, 2017, The functional role of human right hippocampal/</a:t>
            </a: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parahippocampal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theta rhythm in environmental encoding during virtual spatial navigation: Hum Brain Mapp, v. 38, p. 1347-1361.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Ranganath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C., and M. Ritchey, 2012, Two cortical systems for memory-guided behaviour: Nat Rev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v. 13, p. 713-26.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Natbrainlab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Atlas Maps. https://www.natbrainlab.co.uk/atlas-maps. Catani, M. &amp;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Thiebaut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Schotten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 (2008) A diffusion tensor atlas for virtual in vivo dissections. Cortex 44(8):1105-1132.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Ion Storm, 2000, Deus Ex, Unreal Engine (add-on Software Development Kit).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Lee, A. C., K. H.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Brodersen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S. R.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Rudebeck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2013, Disentangling spatial perception and spatial memory in the hippocampus: a univariate and multivariate pattern analysis fMRI study: J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v. 25, p. 534-46.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FaceGen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Singular Inversions, Toronto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Assaf, Y., and P. J.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Basser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2005, Composite hindered and restricted model of diffusion (CHARMED) MR imaging of the human brain: Neuroimage, v. 27, p. 48-58.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Cercignani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M., and D. C. Alexander, 2006, Optimal acquisition schemes for in vivo quantitative magnetization transfer MRI: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Reson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Med, v. 56, p. 803-10.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Dell'acqua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F,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Scifo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P, Rizzo G, Catani M, Simmons A, Scotti G, Fazio F. (2010). A modified damped Richardson-Lucy algorithm to reduce isotropic background effects in spherical deconvolution.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NeuroImage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49 (2), 1446-58.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Leemans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Jeurissen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B,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Sijbers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J, Jones DK. “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ExploreDTI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graphical toolbox for processing,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analyzing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visualizing diffusion MR data.</a:t>
            </a:r>
          </a:p>
          <a:p>
            <a:pPr marL="123510" indent="-123510">
              <a:lnSpc>
                <a:spcPts val="1500"/>
              </a:lnSpc>
              <a:buFont typeface="+mj-lt"/>
              <a:buAutoNum type="arabicPeriod"/>
            </a:pP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Oostenveld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R., P. Fries, E. Maris, and J. M.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Schoffelen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2011,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FieldTrip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Open source software for advanced analysis of MEG, EEG, and invasive electrophysiological data: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Intell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3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Neurosci</a:t>
            </a:r>
            <a:r>
              <a:rPr lang="en-GB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v. 2011, p. 156869.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754EB9E-6167-4330-A6E0-952D001E6D67}"/>
              </a:ext>
            </a:extLst>
          </p:cNvPr>
          <p:cNvGrpSpPr/>
          <p:nvPr/>
        </p:nvGrpSpPr>
        <p:grpSpPr>
          <a:xfrm>
            <a:off x="14692919" y="20248415"/>
            <a:ext cx="3484880" cy="2251710"/>
            <a:chOff x="0" y="0"/>
            <a:chExt cx="3484880" cy="2251710"/>
          </a:xfrm>
        </p:grpSpPr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5E389619-94F0-4DA3-8A67-EC2EA06E9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84880" cy="22517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8CACF994-1CFA-4026-BFBA-4525CA8EE4A5}"/>
                </a:ext>
              </a:extLst>
            </p:cNvPr>
            <p:cNvCxnSpPr/>
            <p:nvPr/>
          </p:nvCxnSpPr>
          <p:spPr>
            <a:xfrm>
              <a:off x="782726" y="852983"/>
              <a:ext cx="2053087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05A3236F-727C-4D80-BD3B-6B0DF5A9F35A}"/>
                </a:ext>
              </a:extLst>
            </p:cNvPr>
            <p:cNvCxnSpPr/>
            <p:nvPr/>
          </p:nvCxnSpPr>
          <p:spPr>
            <a:xfrm>
              <a:off x="1145591" y="680314"/>
              <a:ext cx="0" cy="105918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3EF84864-D0A4-4737-B3F3-F06126FE5419}"/>
                </a:ext>
              </a:extLst>
            </p:cNvPr>
            <p:cNvCxnSpPr/>
            <p:nvPr/>
          </p:nvCxnSpPr>
          <p:spPr>
            <a:xfrm>
              <a:off x="2498903" y="643738"/>
              <a:ext cx="0" cy="109575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642502C7-3156-4391-8F94-885D65D6A209}"/>
                </a:ext>
              </a:extLst>
            </p:cNvPr>
            <p:cNvCxnSpPr/>
            <p:nvPr/>
          </p:nvCxnSpPr>
          <p:spPr>
            <a:xfrm>
              <a:off x="2001469" y="892454"/>
              <a:ext cx="0" cy="537210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AD812764-710C-4F8C-B709-B1A413486E99}"/>
              </a:ext>
            </a:extLst>
          </p:cNvPr>
          <p:cNvSpPr txBox="1"/>
          <p:nvPr/>
        </p:nvSpPr>
        <p:spPr>
          <a:xfrm>
            <a:off x="14737429" y="20281274"/>
            <a:ext cx="1830461" cy="527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Fornix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24055A1-9A2E-452C-99A3-8F6BFBEEB1E3}"/>
              </a:ext>
            </a:extLst>
          </p:cNvPr>
          <p:cNvGrpSpPr/>
          <p:nvPr/>
        </p:nvGrpSpPr>
        <p:grpSpPr>
          <a:xfrm>
            <a:off x="14739191" y="26389240"/>
            <a:ext cx="3528060" cy="2216785"/>
            <a:chOff x="0" y="0"/>
            <a:chExt cx="3528060" cy="2216785"/>
          </a:xfrm>
        </p:grpSpPr>
        <p:pic>
          <p:nvPicPr>
            <p:cNvPr id="174" name="Picture 173">
              <a:extLst>
                <a:ext uri="{FF2B5EF4-FFF2-40B4-BE49-F238E27FC236}">
                  <a16:creationId xmlns:a16="http://schemas.microsoft.com/office/drawing/2014/main" id="{9296E315-6712-4040-96A3-228ECE70B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28060" cy="22167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0AB539C-BD24-4A5A-BB41-AE42F2555E40}"/>
                </a:ext>
              </a:extLst>
            </p:cNvPr>
            <p:cNvCxnSpPr/>
            <p:nvPr/>
          </p:nvCxnSpPr>
          <p:spPr>
            <a:xfrm>
              <a:off x="636422" y="926135"/>
              <a:ext cx="238475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EF4260F4-59B9-439B-B82B-D695D7C4394E}"/>
                </a:ext>
              </a:extLst>
            </p:cNvPr>
            <p:cNvCxnSpPr/>
            <p:nvPr/>
          </p:nvCxnSpPr>
          <p:spPr>
            <a:xfrm>
              <a:off x="955396" y="241402"/>
              <a:ext cx="0" cy="162976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18B9A05-075A-41A2-807D-1A0F203DF970}"/>
                </a:ext>
              </a:extLst>
            </p:cNvPr>
            <p:cNvCxnSpPr/>
            <p:nvPr/>
          </p:nvCxnSpPr>
          <p:spPr>
            <a:xfrm>
              <a:off x="2067306" y="1338682"/>
              <a:ext cx="0" cy="837133"/>
            </a:xfrm>
            <a:prstGeom prst="line">
              <a:avLst/>
            </a:prstGeom>
            <a:ln w="5715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53C42F6D-619E-4E7E-99F5-869C42C7A16F}"/>
              </a:ext>
            </a:extLst>
          </p:cNvPr>
          <p:cNvSpPr txBox="1"/>
          <p:nvPr/>
        </p:nvSpPr>
        <p:spPr>
          <a:xfrm>
            <a:off x="14738462" y="2644554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ILF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F532BB2B-8E7D-4AD7-ACD4-FD74DF418541}"/>
              </a:ext>
            </a:extLst>
          </p:cNvPr>
          <p:cNvSpPr/>
          <p:nvPr/>
        </p:nvSpPr>
        <p:spPr>
          <a:xfrm>
            <a:off x="13735246" y="29050073"/>
            <a:ext cx="2933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Example tract images generated using </a:t>
            </a:r>
            <a:r>
              <a:rPr lang="en-GB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Natbrainlab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maps [7]. Example gates superimposed.</a:t>
            </a:r>
            <a:endParaRPr lang="en-GB" sz="1600" dirty="0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0772805-3C62-46BF-8FDB-5774A2F1091F}"/>
              </a:ext>
            </a:extLst>
          </p:cNvPr>
          <p:cNvGrpSpPr/>
          <p:nvPr/>
        </p:nvGrpSpPr>
        <p:grpSpPr>
          <a:xfrm>
            <a:off x="22725915" y="4074833"/>
            <a:ext cx="4408071" cy="3029241"/>
            <a:chOff x="0" y="0"/>
            <a:chExt cx="4012565" cy="2592705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E1ECAB8E-8559-4FB0-A32C-9C29A65F09DA}"/>
                </a:ext>
              </a:extLst>
            </p:cNvPr>
            <p:cNvGrpSpPr/>
            <p:nvPr/>
          </p:nvGrpSpPr>
          <p:grpSpPr>
            <a:xfrm>
              <a:off x="0" y="0"/>
              <a:ext cx="4012565" cy="2592705"/>
              <a:chOff x="0" y="0"/>
              <a:chExt cx="4012565" cy="2592705"/>
            </a:xfrm>
          </p:grpSpPr>
          <p:pic>
            <p:nvPicPr>
              <p:cNvPr id="184" name="Picture 183">
                <a:extLst>
                  <a:ext uri="{FF2B5EF4-FFF2-40B4-BE49-F238E27FC236}">
                    <a16:creationId xmlns:a16="http://schemas.microsoft.com/office/drawing/2014/main" id="{DAF9B634-703D-4515-B0DC-FABC356EF4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7203" b="97034" l="9563" r="96448">
                            <a14:foregroundMark x1="73562" y1="21644" x2="89344" y2="43220"/>
                            <a14:foregroundMark x1="89344" y1="43220" x2="93169" y2="61441"/>
                            <a14:foregroundMark x1="93169" y1="61441" x2="86095" y2="76069"/>
                            <a14:foregroundMark x1="75954" y1="81262" x2="69399" y2="82203"/>
                            <a14:foregroundMark x1="79896" y1="80696" x2="79740" y2="80718"/>
                            <a14:foregroundMark x1="69399" y1="82203" x2="60656" y2="94915"/>
                            <a14:foregroundMark x1="60656" y1="94915" x2="49727" y2="86017"/>
                            <a14:foregroundMark x1="45098" y1="87089" x2="25956" y2="91525"/>
                            <a14:foregroundMark x1="47093" y1="86627" x2="45338" y2="87034"/>
                            <a14:foregroundMark x1="49727" y1="86017" x2="48300" y2="86348"/>
                            <a14:foregroundMark x1="25956" y1="91525" x2="19126" y2="76271"/>
                            <a14:foregroundMark x1="19126" y1="76271" x2="16940" y2="50847"/>
                            <a14:foregroundMark x1="16940" y1="50847" x2="19945" y2="29237"/>
                            <a14:foregroundMark x1="19945" y1="29237" x2="31148" y2="13136"/>
                            <a14:foregroundMark x1="31148" y1="13136" x2="44536" y2="8898"/>
                            <a14:foregroundMark x1="44536" y1="8898" x2="72404" y2="27119"/>
                            <a14:foregroundMark x1="72404" y1="27119" x2="75683" y2="50424"/>
                            <a14:foregroundMark x1="75683" y1="50424" x2="62022" y2="61017"/>
                            <a14:foregroundMark x1="62022" y1="61017" x2="43716" y2="65254"/>
                            <a14:foregroundMark x1="43716" y1="65254" x2="31694" y2="56780"/>
                            <a14:foregroundMark x1="31694" y1="56780" x2="40437" y2="40678"/>
                            <a14:foregroundMark x1="40437" y1="40678" x2="48907" y2="45339"/>
                            <a14:foregroundMark x1="90164" y1="42797" x2="92077" y2="61441"/>
                            <a14:foregroundMark x1="92077" y1="61441" x2="84426" y2="36017"/>
                            <a14:foregroundMark x1="84426" y1="36017" x2="71038" y2="55085"/>
                            <a14:foregroundMark x1="71038" y1="55085" x2="64754" y2="38559"/>
                            <a14:foregroundMark x1="64754" y1="38559" x2="52186" y2="61864"/>
                            <a14:foregroundMark x1="52186" y1="61864" x2="48634" y2="41525"/>
                            <a14:foregroundMark x1="48634" y1="41525" x2="37158" y2="62712"/>
                            <a14:foregroundMark x1="37158" y1="62712" x2="32240" y2="37288"/>
                            <a14:foregroundMark x1="32240" y1="37288" x2="23224" y2="49576"/>
                            <a14:foregroundMark x1="23224" y1="49576" x2="21038" y2="90678"/>
                            <a14:foregroundMark x1="21038" y1="90678" x2="34153" y2="88559"/>
                            <a14:foregroundMark x1="34153" y1="88559" x2="44536" y2="78390"/>
                            <a14:foregroundMark x1="44536" y1="78390" x2="55191" y2="88983"/>
                            <a14:foregroundMark x1="55191" y1="88983" x2="65903" y2="92444"/>
                            <a14:foregroundMark x1="68492" y1="88611" x2="69126" y2="72881"/>
                            <a14:foregroundMark x1="69126" y1="72881" x2="79235" y2="61864"/>
                            <a14:foregroundMark x1="79235" y1="61864" x2="63388" y2="53390"/>
                            <a14:foregroundMark x1="63388" y1="53390" x2="54098" y2="35169"/>
                            <a14:foregroundMark x1="54098" y1="35169" x2="53552" y2="14831"/>
                            <a14:foregroundMark x1="53552" y1="14831" x2="41257" y2="14831"/>
                            <a14:foregroundMark x1="41257" y1="14831" x2="33880" y2="31356"/>
                            <a14:foregroundMark x1="33880" y1="31356" x2="43443" y2="19068"/>
                            <a14:foregroundMark x1="43443" y1="19068" x2="70433" y2="18320"/>
                            <a14:foregroundMark x1="73949" y1="22054" x2="73497" y2="40254"/>
                            <a14:foregroundMark x1="73497" y1="40254" x2="62295" y2="49153"/>
                            <a14:foregroundMark x1="62295" y1="49153" x2="61749" y2="49153"/>
                            <a14:foregroundMark x1="91004" y1="73421" x2="93443" y2="56780"/>
                            <a14:foregroundMark x1="93443" y1="56780" x2="91039" y2="43873"/>
                            <a14:foregroundMark x1="82538" y1="26644" x2="81412" y2="24950"/>
                            <a14:foregroundMark x1="69534" y1="17365" x2="56284" y2="9746"/>
                            <a14:foregroundMark x1="56284" y1="9746" x2="44262" y2="8475"/>
                            <a14:foregroundMark x1="44262" y1="8475" x2="19399" y2="37712"/>
                            <a14:foregroundMark x1="19399" y1="37712" x2="15301" y2="79661"/>
                            <a14:foregroundMark x1="15301" y1="79661" x2="25410" y2="92797"/>
                            <a14:foregroundMark x1="25410" y1="92797" x2="37705" y2="89407"/>
                            <a14:foregroundMark x1="47464" y1="92368" x2="62842" y2="97034"/>
                            <a14:foregroundMark x1="44238" y1="91389" x2="45038" y2="91632"/>
                            <a14:foregroundMark x1="37705" y1="89407" x2="44028" y2="91326"/>
                            <a14:foregroundMark x1="64134" y1="95030" x2="71585" y2="83475"/>
                            <a14:foregroundMark x1="62842" y1="97034" x2="63673" y2="95745"/>
                            <a14:foregroundMark x1="71585" y1="83475" x2="71585" y2="79237"/>
                            <a14:foregroundMark x1="92350" y1="49576" x2="93716" y2="68644"/>
                            <a14:foregroundMark x1="93716" y1="68644" x2="91530" y2="69915"/>
                            <a14:foregroundMark x1="95902" y1="64831" x2="93169" y2="48305"/>
                            <a14:foregroundMark x1="18306" y1="92797" x2="13388" y2="74153"/>
                            <a14:foregroundMark x1="13388" y1="74153" x2="11749" y2="55932"/>
                            <a14:foregroundMark x1="11749" y1="55932" x2="19126" y2="42797"/>
                            <a14:foregroundMark x1="62910" y1="10329" x2="59563" y2="8475"/>
                            <a14:foregroundMark x1="59563" y1="8475" x2="47268" y2="7627"/>
                            <a14:foregroundMark x1="47268" y1="7627" x2="39344" y2="11864"/>
                            <a14:foregroundMark x1="94730" y1="70155" x2="95628" y2="68220"/>
                            <a14:foregroundMark x1="90710" y1="78814" x2="91477" y2="77162"/>
                            <a14:foregroundMark x1="94310" y1="69621" x2="94536" y2="68220"/>
                            <a14:foregroundMark x1="95355" y1="67373" x2="95823" y2="71545"/>
                            <a14:backgroundMark x1="10929" y1="33475" x2="16120" y2="20339"/>
                            <a14:backgroundMark x1="17486" y1="17797" x2="22951" y2="8051"/>
                            <a14:backgroundMark x1="24317" y1="6780" x2="29508" y2="3390"/>
                            <a14:backgroundMark x1="25956" y1="7203" x2="16667" y2="21610"/>
                            <a14:backgroundMark x1="62842" y1="1695" x2="82787" y2="22881"/>
                            <a14:backgroundMark x1="85519" y1="23305" x2="95628" y2="41102"/>
                            <a14:backgroundMark x1="97541" y1="73729" x2="93443" y2="79661"/>
                            <a14:backgroundMark x1="88798" y1="81356" x2="81967" y2="84746"/>
                            <a14:backgroundMark x1="81967" y1="84746" x2="78142" y2="87288"/>
                            <a14:backgroundMark x1="77322" y1="88136" x2="77049" y2="97034"/>
                            <a14:backgroundMark x1="76776" y1="89407" x2="75956" y2="89407"/>
                            <a14:backgroundMark x1="74863" y1="98305" x2="74863" y2="99576"/>
                            <a14:backgroundMark x1="75137" y1="88136" x2="75137" y2="88136"/>
                            <a14:backgroundMark x1="73770" y1="86017" x2="76230" y2="86441"/>
                            <a14:backgroundMark x1="45082" y1="91525" x2="46175" y2="91525"/>
                            <a14:backgroundMark x1="45628" y1="92373" x2="47268" y2="92797"/>
                            <a14:backgroundMark x1="43443" y1="93644" x2="43989" y2="92373"/>
                            <a14:backgroundMark x1="74317" y1="94068" x2="72404" y2="97034"/>
                            <a14:backgroundMark x1="73770" y1="90678" x2="67760" y2="99576"/>
                          </a14:backgroundRemoval>
                        </a14:imgEffect>
                        <a14:imgEffect>
                          <a14:artisticPaintBrush/>
                        </a14:imgEffect>
                        <a14:imgEffect>
                          <a14:sharpenSoften amount="-55000"/>
                        </a14:imgEffect>
                        <a14:imgEffect>
                          <a14:brightnessContrast bright="36000" contrast="2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0" y="0"/>
                <a:ext cx="4012565" cy="25927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F95B922-B61E-41BC-AC69-713DBD623F46}"/>
                  </a:ext>
                </a:extLst>
              </p:cNvPr>
              <p:cNvSpPr/>
              <p:nvPr/>
            </p:nvSpPr>
            <p:spPr>
              <a:xfrm rot="1629597">
                <a:off x="2490952" y="388226"/>
                <a:ext cx="703342" cy="459640"/>
              </a:xfrm>
              <a:custGeom>
                <a:avLst/>
                <a:gdLst>
                  <a:gd name="connsiteX0" fmla="*/ 0 w 772668"/>
                  <a:gd name="connsiteY0" fmla="*/ 268515 h 537030"/>
                  <a:gd name="connsiteX1" fmla="*/ 386334 w 772668"/>
                  <a:gd name="connsiteY1" fmla="*/ 0 h 537030"/>
                  <a:gd name="connsiteX2" fmla="*/ 772668 w 772668"/>
                  <a:gd name="connsiteY2" fmla="*/ 268515 h 537030"/>
                  <a:gd name="connsiteX3" fmla="*/ 386334 w 772668"/>
                  <a:gd name="connsiteY3" fmla="*/ 537030 h 537030"/>
                  <a:gd name="connsiteX4" fmla="*/ 0 w 772668"/>
                  <a:gd name="connsiteY4" fmla="*/ 268515 h 537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668" h="537030" fill="none" extrusionOk="0">
                    <a:moveTo>
                      <a:pt x="0" y="268515"/>
                    </a:moveTo>
                    <a:cubicBezTo>
                      <a:pt x="26482" y="118538"/>
                      <a:pt x="134375" y="-23771"/>
                      <a:pt x="386334" y="0"/>
                    </a:cubicBezTo>
                    <a:cubicBezTo>
                      <a:pt x="613806" y="14942"/>
                      <a:pt x="753219" y="99804"/>
                      <a:pt x="772668" y="268515"/>
                    </a:cubicBezTo>
                    <a:cubicBezTo>
                      <a:pt x="770558" y="421225"/>
                      <a:pt x="627089" y="504018"/>
                      <a:pt x="386334" y="537030"/>
                    </a:cubicBezTo>
                    <a:cubicBezTo>
                      <a:pt x="143751" y="519602"/>
                      <a:pt x="-664" y="422310"/>
                      <a:pt x="0" y="268515"/>
                    </a:cubicBezTo>
                    <a:close/>
                  </a:path>
                  <a:path w="772668" h="537030" stroke="0" extrusionOk="0">
                    <a:moveTo>
                      <a:pt x="0" y="268515"/>
                    </a:moveTo>
                    <a:cubicBezTo>
                      <a:pt x="-3114" y="140977"/>
                      <a:pt x="174685" y="44568"/>
                      <a:pt x="386334" y="0"/>
                    </a:cubicBezTo>
                    <a:cubicBezTo>
                      <a:pt x="595774" y="4379"/>
                      <a:pt x="769922" y="107031"/>
                      <a:pt x="772668" y="268515"/>
                    </a:cubicBezTo>
                    <a:cubicBezTo>
                      <a:pt x="803810" y="392917"/>
                      <a:pt x="589045" y="543001"/>
                      <a:pt x="386334" y="537030"/>
                    </a:cubicBezTo>
                    <a:cubicBezTo>
                      <a:pt x="157791" y="548115"/>
                      <a:pt x="13717" y="393668"/>
                      <a:pt x="0" y="268515"/>
                    </a:cubicBezTo>
                    <a:close/>
                  </a:path>
                </a:pathLst>
              </a:custGeom>
              <a:gradFill flip="none" rotWithShape="1">
                <a:gsLst>
                  <a:gs pos="84000">
                    <a:srgbClr val="FF66CC">
                      <a:tint val="66000"/>
                      <a:satMod val="160000"/>
                    </a:srgbClr>
                  </a:gs>
                  <a:gs pos="32000">
                    <a:srgbClr val="FF66CC">
                      <a:tint val="44500"/>
                      <a:satMod val="160000"/>
                    </a:srgbClr>
                  </a:gs>
                  <a:gs pos="100000">
                    <a:srgbClr val="FF66CC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2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998267428">
                      <a:prstGeom prst="ellipse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94FCAAAF-60FD-40D4-95D6-F6826348AA63}"/>
                  </a:ext>
                </a:extLst>
              </p:cNvPr>
              <p:cNvSpPr/>
              <p:nvPr/>
            </p:nvSpPr>
            <p:spPr>
              <a:xfrm rot="1490072">
                <a:off x="346841" y="1554874"/>
                <a:ext cx="803690" cy="518743"/>
              </a:xfrm>
              <a:custGeom>
                <a:avLst/>
                <a:gdLst>
                  <a:gd name="connsiteX0" fmla="*/ 0 w 882907"/>
                  <a:gd name="connsiteY0" fmla="*/ 303042 h 606084"/>
                  <a:gd name="connsiteX1" fmla="*/ 441454 w 882907"/>
                  <a:gd name="connsiteY1" fmla="*/ 0 h 606084"/>
                  <a:gd name="connsiteX2" fmla="*/ 882908 w 882907"/>
                  <a:gd name="connsiteY2" fmla="*/ 303042 h 606084"/>
                  <a:gd name="connsiteX3" fmla="*/ 441454 w 882907"/>
                  <a:gd name="connsiteY3" fmla="*/ 606084 h 606084"/>
                  <a:gd name="connsiteX4" fmla="*/ 0 w 882907"/>
                  <a:gd name="connsiteY4" fmla="*/ 303042 h 60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2907" h="606084" fill="none" extrusionOk="0">
                    <a:moveTo>
                      <a:pt x="0" y="303042"/>
                    </a:moveTo>
                    <a:cubicBezTo>
                      <a:pt x="-31638" y="122715"/>
                      <a:pt x="185964" y="21109"/>
                      <a:pt x="441454" y="0"/>
                    </a:cubicBezTo>
                    <a:cubicBezTo>
                      <a:pt x="701245" y="18353"/>
                      <a:pt x="888670" y="141567"/>
                      <a:pt x="882908" y="303042"/>
                    </a:cubicBezTo>
                    <a:cubicBezTo>
                      <a:pt x="877664" y="468800"/>
                      <a:pt x="712061" y="637032"/>
                      <a:pt x="441454" y="606084"/>
                    </a:cubicBezTo>
                    <a:cubicBezTo>
                      <a:pt x="178388" y="632121"/>
                      <a:pt x="-11651" y="459720"/>
                      <a:pt x="0" y="303042"/>
                    </a:cubicBezTo>
                    <a:close/>
                  </a:path>
                  <a:path w="882907" h="606084" stroke="0" extrusionOk="0">
                    <a:moveTo>
                      <a:pt x="0" y="303042"/>
                    </a:moveTo>
                    <a:cubicBezTo>
                      <a:pt x="4706" y="128751"/>
                      <a:pt x="222032" y="38224"/>
                      <a:pt x="441454" y="0"/>
                    </a:cubicBezTo>
                    <a:cubicBezTo>
                      <a:pt x="680432" y="-13444"/>
                      <a:pt x="890518" y="140229"/>
                      <a:pt x="882908" y="303042"/>
                    </a:cubicBezTo>
                    <a:cubicBezTo>
                      <a:pt x="882309" y="463867"/>
                      <a:pt x="643243" y="625010"/>
                      <a:pt x="441454" y="606084"/>
                    </a:cubicBezTo>
                    <a:cubicBezTo>
                      <a:pt x="192096" y="579454"/>
                      <a:pt x="11070" y="486370"/>
                      <a:pt x="0" y="303042"/>
                    </a:cubicBezTo>
                    <a:close/>
                  </a:path>
                </a:pathLst>
              </a:custGeom>
              <a:gradFill flip="none" rotWithShape="1">
                <a:gsLst>
                  <a:gs pos="71000">
                    <a:srgbClr val="FFC000">
                      <a:tint val="66000"/>
                      <a:satMod val="160000"/>
                    </a:srgbClr>
                  </a:gs>
                  <a:gs pos="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sd="1617256088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69B12B21-5C8C-4798-9F29-B0E4FD2F2422}"/>
                  </a:ext>
                </a:extLst>
              </p:cNvPr>
              <p:cNvSpPr/>
              <p:nvPr/>
            </p:nvSpPr>
            <p:spPr>
              <a:xfrm rot="4328355">
                <a:off x="2651574" y="1201146"/>
                <a:ext cx="473868" cy="372934"/>
              </a:xfrm>
              <a:custGeom>
                <a:avLst/>
                <a:gdLst>
                  <a:gd name="connsiteX0" fmla="*/ 0 w 553654"/>
                  <a:gd name="connsiteY0" fmla="*/ 204847 h 409693"/>
                  <a:gd name="connsiteX1" fmla="*/ 276827 w 553654"/>
                  <a:gd name="connsiteY1" fmla="*/ 0 h 409693"/>
                  <a:gd name="connsiteX2" fmla="*/ 553654 w 553654"/>
                  <a:gd name="connsiteY2" fmla="*/ 204847 h 409693"/>
                  <a:gd name="connsiteX3" fmla="*/ 276827 w 553654"/>
                  <a:gd name="connsiteY3" fmla="*/ 409694 h 409693"/>
                  <a:gd name="connsiteX4" fmla="*/ 0 w 553654"/>
                  <a:gd name="connsiteY4" fmla="*/ 204847 h 40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654" h="409693" fill="none" extrusionOk="0">
                    <a:moveTo>
                      <a:pt x="0" y="204847"/>
                    </a:moveTo>
                    <a:cubicBezTo>
                      <a:pt x="13464" y="89988"/>
                      <a:pt x="130662" y="3684"/>
                      <a:pt x="276827" y="0"/>
                    </a:cubicBezTo>
                    <a:cubicBezTo>
                      <a:pt x="418435" y="-3111"/>
                      <a:pt x="558774" y="92869"/>
                      <a:pt x="553654" y="204847"/>
                    </a:cubicBezTo>
                    <a:cubicBezTo>
                      <a:pt x="567157" y="316631"/>
                      <a:pt x="424056" y="415698"/>
                      <a:pt x="276827" y="409694"/>
                    </a:cubicBezTo>
                    <a:cubicBezTo>
                      <a:pt x="124948" y="412793"/>
                      <a:pt x="2000" y="338382"/>
                      <a:pt x="0" y="204847"/>
                    </a:cubicBezTo>
                    <a:close/>
                  </a:path>
                  <a:path w="553654" h="409693" stroke="0" extrusionOk="0">
                    <a:moveTo>
                      <a:pt x="0" y="204847"/>
                    </a:moveTo>
                    <a:cubicBezTo>
                      <a:pt x="17558" y="75997"/>
                      <a:pt x="107004" y="14737"/>
                      <a:pt x="276827" y="0"/>
                    </a:cubicBezTo>
                    <a:cubicBezTo>
                      <a:pt x="428123" y="-7825"/>
                      <a:pt x="550732" y="95351"/>
                      <a:pt x="553654" y="204847"/>
                    </a:cubicBezTo>
                    <a:cubicBezTo>
                      <a:pt x="563789" y="341517"/>
                      <a:pt x="430604" y="381605"/>
                      <a:pt x="276827" y="409694"/>
                    </a:cubicBezTo>
                    <a:cubicBezTo>
                      <a:pt x="121753" y="427320"/>
                      <a:pt x="-12428" y="314695"/>
                      <a:pt x="0" y="20484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>
                <a:solidFill>
                  <a:srgbClr val="00B050"/>
                </a:solidFill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2D1A51A2-E3CC-48F6-B8F1-CD40297DB06A}"/>
                  </a:ext>
                </a:extLst>
              </p:cNvPr>
              <p:cNvSpPr/>
              <p:nvPr/>
            </p:nvSpPr>
            <p:spPr>
              <a:xfrm rot="1928030">
                <a:off x="2270234" y="801414"/>
                <a:ext cx="705270" cy="379533"/>
              </a:xfrm>
              <a:custGeom>
                <a:avLst/>
                <a:gdLst>
                  <a:gd name="connsiteX0" fmla="*/ 0 w 774786"/>
                  <a:gd name="connsiteY0" fmla="*/ 221718 h 443435"/>
                  <a:gd name="connsiteX1" fmla="*/ 387393 w 774786"/>
                  <a:gd name="connsiteY1" fmla="*/ 0 h 443435"/>
                  <a:gd name="connsiteX2" fmla="*/ 774786 w 774786"/>
                  <a:gd name="connsiteY2" fmla="*/ 221718 h 443435"/>
                  <a:gd name="connsiteX3" fmla="*/ 387393 w 774786"/>
                  <a:gd name="connsiteY3" fmla="*/ 443436 h 443435"/>
                  <a:gd name="connsiteX4" fmla="*/ 0 w 774786"/>
                  <a:gd name="connsiteY4" fmla="*/ 221718 h 44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4786" h="443435" fill="none" extrusionOk="0">
                    <a:moveTo>
                      <a:pt x="0" y="221718"/>
                    </a:moveTo>
                    <a:cubicBezTo>
                      <a:pt x="22961" y="96326"/>
                      <a:pt x="185337" y="6519"/>
                      <a:pt x="387393" y="0"/>
                    </a:cubicBezTo>
                    <a:cubicBezTo>
                      <a:pt x="583646" y="-4881"/>
                      <a:pt x="779631" y="100361"/>
                      <a:pt x="774786" y="221718"/>
                    </a:cubicBezTo>
                    <a:cubicBezTo>
                      <a:pt x="793152" y="342332"/>
                      <a:pt x="589684" y="455809"/>
                      <a:pt x="387393" y="443436"/>
                    </a:cubicBezTo>
                    <a:cubicBezTo>
                      <a:pt x="175587" y="450029"/>
                      <a:pt x="2010" y="364667"/>
                      <a:pt x="0" y="221718"/>
                    </a:cubicBezTo>
                    <a:close/>
                  </a:path>
                  <a:path w="774786" h="443435" stroke="0" extrusionOk="0">
                    <a:moveTo>
                      <a:pt x="0" y="221718"/>
                    </a:moveTo>
                    <a:cubicBezTo>
                      <a:pt x="5955" y="93937"/>
                      <a:pt x="138484" y="30421"/>
                      <a:pt x="387393" y="0"/>
                    </a:cubicBezTo>
                    <a:cubicBezTo>
                      <a:pt x="597963" y="-16632"/>
                      <a:pt x="769408" y="105961"/>
                      <a:pt x="774786" y="221718"/>
                    </a:cubicBezTo>
                    <a:cubicBezTo>
                      <a:pt x="792547" y="385416"/>
                      <a:pt x="601542" y="437177"/>
                      <a:pt x="387393" y="443436"/>
                    </a:cubicBezTo>
                    <a:cubicBezTo>
                      <a:pt x="172526" y="450813"/>
                      <a:pt x="-5706" y="342660"/>
                      <a:pt x="0" y="221718"/>
                    </a:cubicBezTo>
                    <a:close/>
                  </a:path>
                </a:pathLst>
              </a:custGeom>
              <a:solidFill>
                <a:srgbClr val="FFB992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091018771">
                      <a:prstGeom prst="ellipse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DF787BCD-0C36-4065-ACE6-9FE22AC5D824}"/>
                  </a:ext>
                </a:extLst>
              </p:cNvPr>
              <p:cNvSpPr/>
              <p:nvPr/>
            </p:nvSpPr>
            <p:spPr>
              <a:xfrm rot="19138591">
                <a:off x="1891862" y="1797926"/>
                <a:ext cx="651955" cy="373861"/>
              </a:xfrm>
              <a:custGeom>
                <a:avLst/>
                <a:gdLst>
                  <a:gd name="connsiteX0" fmla="*/ 0 w 716216"/>
                  <a:gd name="connsiteY0" fmla="*/ 218404 h 436808"/>
                  <a:gd name="connsiteX1" fmla="*/ 358108 w 716216"/>
                  <a:gd name="connsiteY1" fmla="*/ 0 h 436808"/>
                  <a:gd name="connsiteX2" fmla="*/ 716216 w 716216"/>
                  <a:gd name="connsiteY2" fmla="*/ 218404 h 436808"/>
                  <a:gd name="connsiteX3" fmla="*/ 358108 w 716216"/>
                  <a:gd name="connsiteY3" fmla="*/ 436808 h 436808"/>
                  <a:gd name="connsiteX4" fmla="*/ 0 w 716216"/>
                  <a:gd name="connsiteY4" fmla="*/ 218404 h 43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6216" h="436808" fill="none" extrusionOk="0">
                    <a:moveTo>
                      <a:pt x="0" y="218404"/>
                    </a:moveTo>
                    <a:cubicBezTo>
                      <a:pt x="-9345" y="112321"/>
                      <a:pt x="157368" y="31855"/>
                      <a:pt x="358108" y="0"/>
                    </a:cubicBezTo>
                    <a:cubicBezTo>
                      <a:pt x="574573" y="15291"/>
                      <a:pt x="702127" y="78396"/>
                      <a:pt x="716216" y="218404"/>
                    </a:cubicBezTo>
                    <a:cubicBezTo>
                      <a:pt x="727058" y="341780"/>
                      <a:pt x="537084" y="452077"/>
                      <a:pt x="358108" y="436808"/>
                    </a:cubicBezTo>
                    <a:cubicBezTo>
                      <a:pt x="168548" y="434883"/>
                      <a:pt x="1875" y="359224"/>
                      <a:pt x="0" y="218404"/>
                    </a:cubicBezTo>
                    <a:close/>
                  </a:path>
                  <a:path w="716216" h="436808" stroke="0" extrusionOk="0">
                    <a:moveTo>
                      <a:pt x="0" y="218404"/>
                    </a:moveTo>
                    <a:cubicBezTo>
                      <a:pt x="7703" y="89008"/>
                      <a:pt x="175778" y="-13251"/>
                      <a:pt x="358108" y="0"/>
                    </a:cubicBezTo>
                    <a:cubicBezTo>
                      <a:pt x="554571" y="12599"/>
                      <a:pt x="746880" y="109940"/>
                      <a:pt x="716216" y="218404"/>
                    </a:cubicBezTo>
                    <a:cubicBezTo>
                      <a:pt x="711002" y="345258"/>
                      <a:pt x="505656" y="420319"/>
                      <a:pt x="358108" y="436808"/>
                    </a:cubicBezTo>
                    <a:cubicBezTo>
                      <a:pt x="128793" y="434080"/>
                      <a:pt x="-303" y="334264"/>
                      <a:pt x="0" y="218404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chemeClr val="accent5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12232564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EED6B9C3-140B-4685-9D1A-B2CB72851D85}"/>
                  </a:ext>
                </a:extLst>
              </p:cNvPr>
              <p:cNvSpPr/>
              <p:nvPr/>
            </p:nvSpPr>
            <p:spPr>
              <a:xfrm rot="19138591">
                <a:off x="1529255" y="1939816"/>
                <a:ext cx="678149" cy="390924"/>
              </a:xfrm>
              <a:custGeom>
                <a:avLst/>
                <a:gdLst>
                  <a:gd name="connsiteX0" fmla="*/ 0 w 744992"/>
                  <a:gd name="connsiteY0" fmla="*/ 228372 h 456744"/>
                  <a:gd name="connsiteX1" fmla="*/ 372496 w 744992"/>
                  <a:gd name="connsiteY1" fmla="*/ 0 h 456744"/>
                  <a:gd name="connsiteX2" fmla="*/ 744992 w 744992"/>
                  <a:gd name="connsiteY2" fmla="*/ 228372 h 456744"/>
                  <a:gd name="connsiteX3" fmla="*/ 372496 w 744992"/>
                  <a:gd name="connsiteY3" fmla="*/ 456744 h 456744"/>
                  <a:gd name="connsiteX4" fmla="*/ 0 w 744992"/>
                  <a:gd name="connsiteY4" fmla="*/ 228372 h 45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4992" h="456744" fill="none" extrusionOk="0">
                    <a:moveTo>
                      <a:pt x="0" y="228372"/>
                    </a:moveTo>
                    <a:cubicBezTo>
                      <a:pt x="-19252" y="135080"/>
                      <a:pt x="143872" y="51035"/>
                      <a:pt x="372496" y="0"/>
                    </a:cubicBezTo>
                    <a:cubicBezTo>
                      <a:pt x="592245" y="17233"/>
                      <a:pt x="755739" y="110814"/>
                      <a:pt x="744992" y="228372"/>
                    </a:cubicBezTo>
                    <a:cubicBezTo>
                      <a:pt x="747151" y="348536"/>
                      <a:pt x="577122" y="467475"/>
                      <a:pt x="372496" y="456744"/>
                    </a:cubicBezTo>
                    <a:cubicBezTo>
                      <a:pt x="163295" y="456659"/>
                      <a:pt x="-15382" y="345476"/>
                      <a:pt x="0" y="228372"/>
                    </a:cubicBezTo>
                    <a:close/>
                  </a:path>
                  <a:path w="744992" h="456744" stroke="0" extrusionOk="0">
                    <a:moveTo>
                      <a:pt x="0" y="228372"/>
                    </a:moveTo>
                    <a:cubicBezTo>
                      <a:pt x="10829" y="105710"/>
                      <a:pt x="188320" y="27931"/>
                      <a:pt x="372496" y="0"/>
                    </a:cubicBezTo>
                    <a:cubicBezTo>
                      <a:pt x="558003" y="19100"/>
                      <a:pt x="752835" y="98268"/>
                      <a:pt x="744992" y="228372"/>
                    </a:cubicBezTo>
                    <a:cubicBezTo>
                      <a:pt x="739141" y="344132"/>
                      <a:pt x="547482" y="486183"/>
                      <a:pt x="372496" y="456744"/>
                    </a:cubicBezTo>
                    <a:cubicBezTo>
                      <a:pt x="165531" y="435143"/>
                      <a:pt x="8649" y="360052"/>
                      <a:pt x="0" y="22837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61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accent1">
                    <a:lumMod val="60000"/>
                    <a:lumOff val="40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625625018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>
                <a:softEdge rad="25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30A3CD1C-5030-45C1-9357-D57EB5442017}"/>
                  </a:ext>
                </a:extLst>
              </p:cNvPr>
              <p:cNvSpPr/>
              <p:nvPr/>
            </p:nvSpPr>
            <p:spPr>
              <a:xfrm rot="20418784">
                <a:off x="1416269" y="1249417"/>
                <a:ext cx="972333" cy="830716"/>
              </a:xfrm>
              <a:custGeom>
                <a:avLst/>
                <a:gdLst>
                  <a:gd name="connsiteX0" fmla="*/ 211018 w 1068173"/>
                  <a:gd name="connsiteY0" fmla="*/ 501810 h 970584"/>
                  <a:gd name="connsiteX1" fmla="*/ 6836 w 1068173"/>
                  <a:gd name="connsiteY1" fmla="*/ 394383 h 970584"/>
                  <a:gd name="connsiteX2" fmla="*/ 90365 w 1068173"/>
                  <a:gd name="connsiteY2" fmla="*/ 101399 h 970584"/>
                  <a:gd name="connsiteX3" fmla="*/ 489448 w 1068173"/>
                  <a:gd name="connsiteY3" fmla="*/ 3738 h 970584"/>
                  <a:gd name="connsiteX4" fmla="*/ 925655 w 1068173"/>
                  <a:gd name="connsiteY4" fmla="*/ 42802 h 970584"/>
                  <a:gd name="connsiteX5" fmla="*/ 1055589 w 1068173"/>
                  <a:gd name="connsiteY5" fmla="*/ 247891 h 970584"/>
                  <a:gd name="connsiteX6" fmla="*/ 1046308 w 1068173"/>
                  <a:gd name="connsiteY6" fmla="*/ 492044 h 970584"/>
                  <a:gd name="connsiteX7" fmla="*/ 907093 w 1068173"/>
                  <a:gd name="connsiteY7" fmla="*/ 697132 h 970584"/>
                  <a:gd name="connsiteX8" fmla="*/ 684349 w 1068173"/>
                  <a:gd name="connsiteY8" fmla="*/ 804559 h 970584"/>
                  <a:gd name="connsiteX9" fmla="*/ 53241 w 1068173"/>
                  <a:gd name="connsiteY9" fmla="*/ 970584 h 970584"/>
                  <a:gd name="connsiteX10" fmla="*/ 53241 w 1068173"/>
                  <a:gd name="connsiteY10" fmla="*/ 970584 h 97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8173" h="970584" extrusionOk="0">
                    <a:moveTo>
                      <a:pt x="211018" y="501810"/>
                    </a:moveTo>
                    <a:cubicBezTo>
                      <a:pt x="123427" y="484124"/>
                      <a:pt x="42326" y="459163"/>
                      <a:pt x="6836" y="394383"/>
                    </a:cubicBezTo>
                    <a:cubicBezTo>
                      <a:pt x="-9313" y="322814"/>
                      <a:pt x="-824" y="165659"/>
                      <a:pt x="90365" y="101399"/>
                    </a:cubicBezTo>
                    <a:cubicBezTo>
                      <a:pt x="190427" y="22130"/>
                      <a:pt x="340328" y="-8027"/>
                      <a:pt x="489448" y="3738"/>
                    </a:cubicBezTo>
                    <a:cubicBezTo>
                      <a:pt x="619793" y="-729"/>
                      <a:pt x="858158" y="8895"/>
                      <a:pt x="925655" y="42802"/>
                    </a:cubicBezTo>
                    <a:cubicBezTo>
                      <a:pt x="1013056" y="81826"/>
                      <a:pt x="1019726" y="187280"/>
                      <a:pt x="1055589" y="247891"/>
                    </a:cubicBezTo>
                    <a:cubicBezTo>
                      <a:pt x="1084152" y="323060"/>
                      <a:pt x="1066513" y="408101"/>
                      <a:pt x="1046308" y="492044"/>
                    </a:cubicBezTo>
                    <a:cubicBezTo>
                      <a:pt x="1026986" y="576982"/>
                      <a:pt x="986569" y="644157"/>
                      <a:pt x="907093" y="697132"/>
                    </a:cubicBezTo>
                    <a:cubicBezTo>
                      <a:pt x="848006" y="749826"/>
                      <a:pt x="827268" y="754881"/>
                      <a:pt x="684349" y="804559"/>
                    </a:cubicBezTo>
                    <a:cubicBezTo>
                      <a:pt x="542040" y="850136"/>
                      <a:pt x="53241" y="970584"/>
                      <a:pt x="53241" y="970584"/>
                    </a:cubicBezTo>
                    <a:lnTo>
                      <a:pt x="53241" y="970584"/>
                    </a:lnTo>
                  </a:path>
                </a:pathLst>
              </a:custGeom>
              <a:noFill/>
              <a:ln w="76200">
                <a:solidFill>
                  <a:srgbClr val="002060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1301583531">
                      <a:custGeom>
                        <a:avLst/>
                        <a:gdLst>
                          <a:gd name="connsiteX0" fmla="*/ 216566 w 1096255"/>
                          <a:gd name="connsiteY0" fmla="*/ 489421 h 946621"/>
                          <a:gd name="connsiteX1" fmla="*/ 7016 w 1096255"/>
                          <a:gd name="connsiteY1" fmla="*/ 384646 h 946621"/>
                          <a:gd name="connsiteX2" fmla="*/ 92741 w 1096255"/>
                          <a:gd name="connsiteY2" fmla="*/ 98896 h 946621"/>
                          <a:gd name="connsiteX3" fmla="*/ 502316 w 1096255"/>
                          <a:gd name="connsiteY3" fmla="*/ 3646 h 946621"/>
                          <a:gd name="connsiteX4" fmla="*/ 949991 w 1096255"/>
                          <a:gd name="connsiteY4" fmla="*/ 41746 h 946621"/>
                          <a:gd name="connsiteX5" fmla="*/ 1083341 w 1096255"/>
                          <a:gd name="connsiteY5" fmla="*/ 241771 h 946621"/>
                          <a:gd name="connsiteX6" fmla="*/ 1073816 w 1096255"/>
                          <a:gd name="connsiteY6" fmla="*/ 479896 h 946621"/>
                          <a:gd name="connsiteX7" fmla="*/ 930941 w 1096255"/>
                          <a:gd name="connsiteY7" fmla="*/ 679921 h 946621"/>
                          <a:gd name="connsiteX8" fmla="*/ 702341 w 1096255"/>
                          <a:gd name="connsiteY8" fmla="*/ 784696 h 946621"/>
                          <a:gd name="connsiteX9" fmla="*/ 54641 w 1096255"/>
                          <a:gd name="connsiteY9" fmla="*/ 946621 h 946621"/>
                          <a:gd name="connsiteX10" fmla="*/ 54641 w 1096255"/>
                          <a:gd name="connsiteY10" fmla="*/ 946621 h 9466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096255" h="946621">
                            <a:moveTo>
                              <a:pt x="216566" y="489421"/>
                            </a:moveTo>
                            <a:cubicBezTo>
                              <a:pt x="122109" y="469577"/>
                              <a:pt x="27653" y="449733"/>
                              <a:pt x="7016" y="384646"/>
                            </a:cubicBezTo>
                            <a:cubicBezTo>
                              <a:pt x="-13621" y="319559"/>
                              <a:pt x="10191" y="162396"/>
                              <a:pt x="92741" y="98896"/>
                            </a:cubicBezTo>
                            <a:cubicBezTo>
                              <a:pt x="175291" y="35396"/>
                              <a:pt x="359441" y="13171"/>
                              <a:pt x="502316" y="3646"/>
                            </a:cubicBezTo>
                            <a:cubicBezTo>
                              <a:pt x="645191" y="-5879"/>
                              <a:pt x="853154" y="2059"/>
                              <a:pt x="949991" y="41746"/>
                            </a:cubicBezTo>
                            <a:cubicBezTo>
                              <a:pt x="1046828" y="81433"/>
                              <a:pt x="1062704" y="168746"/>
                              <a:pt x="1083341" y="241771"/>
                            </a:cubicBezTo>
                            <a:cubicBezTo>
                              <a:pt x="1103978" y="314796"/>
                              <a:pt x="1099216" y="406871"/>
                              <a:pt x="1073816" y="479896"/>
                            </a:cubicBezTo>
                            <a:cubicBezTo>
                              <a:pt x="1048416" y="552921"/>
                              <a:pt x="992854" y="629121"/>
                              <a:pt x="930941" y="679921"/>
                            </a:cubicBezTo>
                            <a:cubicBezTo>
                              <a:pt x="869029" y="730721"/>
                              <a:pt x="848391" y="740246"/>
                              <a:pt x="702341" y="784696"/>
                            </a:cubicBezTo>
                            <a:cubicBezTo>
                              <a:pt x="556291" y="829146"/>
                              <a:pt x="54641" y="946621"/>
                              <a:pt x="54641" y="946621"/>
                            </a:cubicBezTo>
                            <a:lnTo>
                              <a:pt x="54641" y="946621"/>
                            </a:lnTo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DF9767F-89F0-4FD4-A23C-9D6E10551C85}"/>
                </a:ext>
              </a:extLst>
            </p:cNvPr>
            <p:cNvSpPr/>
            <p:nvPr/>
          </p:nvSpPr>
          <p:spPr>
            <a:xfrm rot="20192963">
              <a:off x="1592317" y="1428750"/>
              <a:ext cx="552173" cy="271608"/>
            </a:xfrm>
            <a:custGeom>
              <a:avLst/>
              <a:gdLst>
                <a:gd name="connsiteX0" fmla="*/ 0 w 606599"/>
                <a:gd name="connsiteY0" fmla="*/ 158670 h 317339"/>
                <a:gd name="connsiteX1" fmla="*/ 303300 w 606599"/>
                <a:gd name="connsiteY1" fmla="*/ 0 h 317339"/>
                <a:gd name="connsiteX2" fmla="*/ 606600 w 606599"/>
                <a:gd name="connsiteY2" fmla="*/ 158670 h 317339"/>
                <a:gd name="connsiteX3" fmla="*/ 303300 w 606599"/>
                <a:gd name="connsiteY3" fmla="*/ 317340 h 317339"/>
                <a:gd name="connsiteX4" fmla="*/ 0 w 606599"/>
                <a:gd name="connsiteY4" fmla="*/ 158670 h 31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6599" h="317339" fill="none" extrusionOk="0">
                  <a:moveTo>
                    <a:pt x="0" y="158670"/>
                  </a:moveTo>
                  <a:cubicBezTo>
                    <a:pt x="10254" y="59879"/>
                    <a:pt x="119383" y="-10280"/>
                    <a:pt x="303300" y="0"/>
                  </a:cubicBezTo>
                  <a:cubicBezTo>
                    <a:pt x="484985" y="-12628"/>
                    <a:pt x="602797" y="80520"/>
                    <a:pt x="606600" y="158670"/>
                  </a:cubicBezTo>
                  <a:cubicBezTo>
                    <a:pt x="578887" y="252955"/>
                    <a:pt x="492146" y="346869"/>
                    <a:pt x="303300" y="317340"/>
                  </a:cubicBezTo>
                  <a:cubicBezTo>
                    <a:pt x="122500" y="321711"/>
                    <a:pt x="-6697" y="250499"/>
                    <a:pt x="0" y="158670"/>
                  </a:cubicBezTo>
                  <a:close/>
                </a:path>
                <a:path w="606599" h="317339" stroke="0" extrusionOk="0">
                  <a:moveTo>
                    <a:pt x="0" y="158670"/>
                  </a:moveTo>
                  <a:cubicBezTo>
                    <a:pt x="3687" y="51238"/>
                    <a:pt x="135081" y="28213"/>
                    <a:pt x="303300" y="0"/>
                  </a:cubicBezTo>
                  <a:cubicBezTo>
                    <a:pt x="474920" y="-3640"/>
                    <a:pt x="607678" y="69333"/>
                    <a:pt x="606600" y="158670"/>
                  </a:cubicBezTo>
                  <a:cubicBezTo>
                    <a:pt x="632928" y="282494"/>
                    <a:pt x="475741" y="346254"/>
                    <a:pt x="303300" y="317340"/>
                  </a:cubicBezTo>
                  <a:cubicBezTo>
                    <a:pt x="135204" y="299369"/>
                    <a:pt x="-15237" y="245352"/>
                    <a:pt x="0" y="158670"/>
                  </a:cubicBezTo>
                  <a:close/>
                </a:path>
              </a:pathLst>
            </a:custGeom>
            <a:solidFill>
              <a:srgbClr val="7E654F"/>
            </a:solidFill>
            <a:ln>
              <a:solidFill>
                <a:schemeClr val="tx1">
                  <a:lumMod val="65000"/>
                  <a:lumOff val="3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183103934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12098</TotalTime>
  <Words>1891</Words>
  <Application>Microsoft Office PowerPoint</Application>
  <PresentationFormat>Custom</PresentationFormat>
  <Paragraphs>152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StarSymbol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Lucie Read</dc:creator>
  <cp:lastModifiedBy>Marie-Lucie Read</cp:lastModifiedBy>
  <cp:revision>433</cp:revision>
  <cp:lastPrinted>2020-02-20T09:11:47Z</cp:lastPrinted>
  <dcterms:modified xsi:type="dcterms:W3CDTF">2020-04-29T16:55:28Z</dcterms:modified>
</cp:coreProperties>
</file>