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eaLnBrk="0" fontAlgn="base" hangingPunct="0">
      <a:spcBef>
        <a:spcPct val="0"/>
      </a:spcBef>
      <a:spcAft>
        <a:spcPct val="0"/>
      </a:spcAft>
      <a:buFont typeface="Wingdings" panose="05000000000000000000" pitchFamily="2" charset="2"/>
      <a:defRPr sz="2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buFont typeface="Wingdings" panose="05000000000000000000" pitchFamily="2" charset="2"/>
      <a:defRPr sz="2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buFont typeface="Wingdings" panose="05000000000000000000" pitchFamily="2" charset="2"/>
      <a:defRPr sz="2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buFont typeface="Wingdings" panose="05000000000000000000" pitchFamily="2" charset="2"/>
      <a:defRPr sz="2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buFont typeface="Wingdings" panose="05000000000000000000" pitchFamily="2" charset="2"/>
      <a:defRPr sz="2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70">
          <p15:clr>
            <a:srgbClr val="A4A3A4"/>
          </p15:clr>
        </p15:guide>
        <p15:guide id="2" pos="1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111111"/>
    <a:srgbClr val="018582"/>
    <a:srgbClr val="0076C6"/>
    <a:srgbClr val="00FFFF"/>
    <a:srgbClr val="FF0000"/>
    <a:srgbClr val="FF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60"/>
    <p:restoredTop sz="93241" autoAdjust="0"/>
  </p:normalViewPr>
  <p:slideViewPr>
    <p:cSldViewPr>
      <p:cViewPr varScale="1">
        <p:scale>
          <a:sx n="18" d="100"/>
          <a:sy n="18" d="100"/>
        </p:scale>
        <p:origin x="1059" y="93"/>
      </p:cViewPr>
      <p:guideLst>
        <p:guide orient="horz" pos="10370"/>
        <p:guide pos="1382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4577A-3971-473E-A1FC-0E9A38DA4987}" type="datetimeFigureOut">
              <a:rPr lang="en-US" smtClean="0"/>
              <a:t>5/1/2020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2DD02-554C-45FA-BE44-89CBF76A6EEF}" type="slidenum">
              <a:rPr lang="en-US" smtClean="0"/>
              <a:t>‹#›</a:t>
            </a:fld>
            <a:endParaRPr lang="en-US"/>
          </a:p>
        </p:txBody>
      </p:sp>
    </p:spTree>
    <p:extLst>
      <p:ext uri="{BB962C8B-B14F-4D97-AF65-F5344CB8AC3E}">
        <p14:creationId xmlns:p14="http://schemas.microsoft.com/office/powerpoint/2010/main" val="189108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2DD02-554C-45FA-BE44-89CBF76A6EEF}" type="slidenum">
              <a:rPr lang="en-US" smtClean="0"/>
              <a:t>1</a:t>
            </a:fld>
            <a:endParaRPr lang="en-US"/>
          </a:p>
        </p:txBody>
      </p:sp>
    </p:spTree>
    <p:extLst>
      <p:ext uri="{BB962C8B-B14F-4D97-AF65-F5344CB8AC3E}">
        <p14:creationId xmlns:p14="http://schemas.microsoft.com/office/powerpoint/2010/main" val="365580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7F7676F-1A42-4FE2-98CC-64D9EB2FAF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37A99E-12F1-4C5D-A8BA-387F2AF0C0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6B6820-D42D-48A4-9D10-1F9D1660A89B}"/>
              </a:ext>
            </a:extLst>
          </p:cNvPr>
          <p:cNvSpPr>
            <a:spLocks noGrp="1" noChangeArrowheads="1"/>
          </p:cNvSpPr>
          <p:nvPr>
            <p:ph type="sldNum" sz="quarter" idx="12"/>
          </p:nvPr>
        </p:nvSpPr>
        <p:spPr>
          <a:ln/>
        </p:spPr>
        <p:txBody>
          <a:bodyPr/>
          <a:lstStyle>
            <a:lvl1pPr>
              <a:defRPr/>
            </a:lvl1pPr>
          </a:lstStyle>
          <a:p>
            <a:fld id="{1B4F004A-54B9-488A-84A2-F07357829A11}" type="slidenum">
              <a:rPr lang="en-US" altLang="en-US"/>
              <a:pPr/>
              <a:t>‹#›</a:t>
            </a:fld>
            <a:endParaRPr lang="en-US" altLang="en-US"/>
          </a:p>
        </p:txBody>
      </p:sp>
    </p:spTree>
    <p:extLst>
      <p:ext uri="{BB962C8B-B14F-4D97-AF65-F5344CB8AC3E}">
        <p14:creationId xmlns:p14="http://schemas.microsoft.com/office/powerpoint/2010/main" val="4014215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1AA619-5B88-4F71-821B-75270579E4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1E4050-1B6A-435E-9F41-DD1BB89468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7CCBDB-DFAC-4203-B05B-45340E80966C}"/>
              </a:ext>
            </a:extLst>
          </p:cNvPr>
          <p:cNvSpPr>
            <a:spLocks noGrp="1" noChangeArrowheads="1"/>
          </p:cNvSpPr>
          <p:nvPr>
            <p:ph type="sldNum" sz="quarter" idx="12"/>
          </p:nvPr>
        </p:nvSpPr>
        <p:spPr>
          <a:ln/>
        </p:spPr>
        <p:txBody>
          <a:bodyPr/>
          <a:lstStyle>
            <a:lvl1pPr>
              <a:defRPr/>
            </a:lvl1pPr>
          </a:lstStyle>
          <a:p>
            <a:fld id="{9BE43CC9-3C1A-4B30-9408-2862B7B3113C}" type="slidenum">
              <a:rPr lang="en-US" altLang="en-US"/>
              <a:pPr/>
              <a:t>‹#›</a:t>
            </a:fld>
            <a:endParaRPr lang="en-US" altLang="en-US"/>
          </a:p>
        </p:txBody>
      </p:sp>
    </p:spTree>
    <p:extLst>
      <p:ext uri="{BB962C8B-B14F-4D97-AF65-F5344CB8AC3E}">
        <p14:creationId xmlns:p14="http://schemas.microsoft.com/office/powerpoint/2010/main" val="302893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0888" y="2925763"/>
            <a:ext cx="27830462" cy="2633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2E6160-934C-4E3B-AA20-FCC4B4F38C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F2BE89-7EAE-4FF4-9D06-B59B0AF8C2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992590-35A5-4F9A-BEF4-1C7F19C3DF19}"/>
              </a:ext>
            </a:extLst>
          </p:cNvPr>
          <p:cNvSpPr>
            <a:spLocks noGrp="1" noChangeArrowheads="1"/>
          </p:cNvSpPr>
          <p:nvPr>
            <p:ph type="sldNum" sz="quarter" idx="12"/>
          </p:nvPr>
        </p:nvSpPr>
        <p:spPr>
          <a:ln/>
        </p:spPr>
        <p:txBody>
          <a:bodyPr/>
          <a:lstStyle>
            <a:lvl1pPr>
              <a:defRPr/>
            </a:lvl1pPr>
          </a:lstStyle>
          <a:p>
            <a:fld id="{078B4862-ED98-4C7B-8CD0-B780C5ACC28E}" type="slidenum">
              <a:rPr lang="en-US" altLang="en-US"/>
              <a:pPr/>
              <a:t>‹#›</a:t>
            </a:fld>
            <a:endParaRPr lang="en-US" altLang="en-US"/>
          </a:p>
        </p:txBody>
      </p:sp>
    </p:spTree>
    <p:extLst>
      <p:ext uri="{BB962C8B-B14F-4D97-AF65-F5344CB8AC3E}">
        <p14:creationId xmlns:p14="http://schemas.microsoft.com/office/powerpoint/2010/main" val="132015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2E1F11-39E3-42CC-8259-00563FF1E4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2F5CE1-7352-46A1-BF38-2CC6C6BC95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23789F-472E-4BD6-ADD5-D4BE52EFECE0}"/>
              </a:ext>
            </a:extLst>
          </p:cNvPr>
          <p:cNvSpPr>
            <a:spLocks noGrp="1" noChangeArrowheads="1"/>
          </p:cNvSpPr>
          <p:nvPr>
            <p:ph type="sldNum" sz="quarter" idx="12"/>
          </p:nvPr>
        </p:nvSpPr>
        <p:spPr>
          <a:ln/>
        </p:spPr>
        <p:txBody>
          <a:bodyPr/>
          <a:lstStyle>
            <a:lvl1pPr>
              <a:defRPr/>
            </a:lvl1pPr>
          </a:lstStyle>
          <a:p>
            <a:fld id="{16B65165-A453-4101-9E39-753E94E454DC}" type="slidenum">
              <a:rPr lang="en-US" altLang="en-US"/>
              <a:pPr/>
              <a:t>‹#›</a:t>
            </a:fld>
            <a:endParaRPr lang="en-US" altLang="en-US"/>
          </a:p>
        </p:txBody>
      </p:sp>
    </p:spTree>
    <p:extLst>
      <p:ext uri="{BB962C8B-B14F-4D97-AF65-F5344CB8AC3E}">
        <p14:creationId xmlns:p14="http://schemas.microsoft.com/office/powerpoint/2010/main" val="367572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000B927-9CC5-46BC-B970-723C6749E7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E70B09-5AC3-4633-8CD9-83ED334F76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96E778-F44A-43A8-ACB6-FA1F6D8906C2}"/>
              </a:ext>
            </a:extLst>
          </p:cNvPr>
          <p:cNvSpPr>
            <a:spLocks noGrp="1" noChangeArrowheads="1"/>
          </p:cNvSpPr>
          <p:nvPr>
            <p:ph type="sldNum" sz="quarter" idx="12"/>
          </p:nvPr>
        </p:nvSpPr>
        <p:spPr>
          <a:ln/>
        </p:spPr>
        <p:txBody>
          <a:bodyPr/>
          <a:lstStyle>
            <a:lvl1pPr>
              <a:defRPr/>
            </a:lvl1pPr>
          </a:lstStyle>
          <a:p>
            <a:fld id="{E45ED4E0-98A0-44F5-A4CF-262A454D2EEB}" type="slidenum">
              <a:rPr lang="en-US" altLang="en-US"/>
              <a:pPr/>
              <a:t>‹#›</a:t>
            </a:fld>
            <a:endParaRPr lang="en-US" altLang="en-US"/>
          </a:p>
        </p:txBody>
      </p:sp>
    </p:spTree>
    <p:extLst>
      <p:ext uri="{BB962C8B-B14F-4D97-AF65-F5344CB8AC3E}">
        <p14:creationId xmlns:p14="http://schemas.microsoft.com/office/powerpoint/2010/main" val="48931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0888" y="9510713"/>
            <a:ext cx="18578512"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9510713"/>
            <a:ext cx="18578513"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1BCE16-163A-4581-BD54-D8F87F5CE2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D02C9A-2E9D-4D6E-AA2A-27E737500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4592CB-DD30-4A20-AF46-F03CDAEAA351}"/>
              </a:ext>
            </a:extLst>
          </p:cNvPr>
          <p:cNvSpPr>
            <a:spLocks noGrp="1" noChangeArrowheads="1"/>
          </p:cNvSpPr>
          <p:nvPr>
            <p:ph type="sldNum" sz="quarter" idx="12"/>
          </p:nvPr>
        </p:nvSpPr>
        <p:spPr>
          <a:ln/>
        </p:spPr>
        <p:txBody>
          <a:bodyPr/>
          <a:lstStyle>
            <a:lvl1pPr>
              <a:defRPr/>
            </a:lvl1pPr>
          </a:lstStyle>
          <a:p>
            <a:fld id="{56D30222-0A69-4166-B489-C0C626794C1D}" type="slidenum">
              <a:rPr lang="en-US" altLang="en-US"/>
              <a:pPr/>
              <a:t>‹#›</a:t>
            </a:fld>
            <a:endParaRPr lang="en-US" altLang="en-US"/>
          </a:p>
        </p:txBody>
      </p:sp>
    </p:spTree>
    <p:extLst>
      <p:ext uri="{BB962C8B-B14F-4D97-AF65-F5344CB8AC3E}">
        <p14:creationId xmlns:p14="http://schemas.microsoft.com/office/powerpoint/2010/main" val="31849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562662-7B45-4B23-831A-C8C733A3F9E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7A5701C-F2B3-4771-B07B-0B543A9324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51F393A-57AF-487D-AD2E-B133CED64063}"/>
              </a:ext>
            </a:extLst>
          </p:cNvPr>
          <p:cNvSpPr>
            <a:spLocks noGrp="1" noChangeArrowheads="1"/>
          </p:cNvSpPr>
          <p:nvPr>
            <p:ph type="sldNum" sz="quarter" idx="12"/>
          </p:nvPr>
        </p:nvSpPr>
        <p:spPr>
          <a:ln/>
        </p:spPr>
        <p:txBody>
          <a:bodyPr/>
          <a:lstStyle>
            <a:lvl1pPr>
              <a:defRPr/>
            </a:lvl1pPr>
          </a:lstStyle>
          <a:p>
            <a:fld id="{0BB73BC2-C23D-47D2-9FFA-5363BCF7069D}" type="slidenum">
              <a:rPr lang="en-US" altLang="en-US"/>
              <a:pPr/>
              <a:t>‹#›</a:t>
            </a:fld>
            <a:endParaRPr lang="en-US" altLang="en-US"/>
          </a:p>
        </p:txBody>
      </p:sp>
    </p:spTree>
    <p:extLst>
      <p:ext uri="{BB962C8B-B14F-4D97-AF65-F5344CB8AC3E}">
        <p14:creationId xmlns:p14="http://schemas.microsoft.com/office/powerpoint/2010/main" val="30319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211509D-83C5-4407-B311-FEDAECC83BC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C337F30-283C-471E-B564-E8C8914174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435D967-F18B-4621-AD1F-70E79641B514}"/>
              </a:ext>
            </a:extLst>
          </p:cNvPr>
          <p:cNvSpPr>
            <a:spLocks noGrp="1" noChangeArrowheads="1"/>
          </p:cNvSpPr>
          <p:nvPr>
            <p:ph type="sldNum" sz="quarter" idx="12"/>
          </p:nvPr>
        </p:nvSpPr>
        <p:spPr>
          <a:ln/>
        </p:spPr>
        <p:txBody>
          <a:bodyPr/>
          <a:lstStyle>
            <a:lvl1pPr>
              <a:defRPr/>
            </a:lvl1pPr>
          </a:lstStyle>
          <a:p>
            <a:fld id="{C1CF0740-C717-443F-ABBC-2E5F6841C455}" type="slidenum">
              <a:rPr lang="en-US" altLang="en-US"/>
              <a:pPr/>
              <a:t>‹#›</a:t>
            </a:fld>
            <a:endParaRPr lang="en-US" altLang="en-US"/>
          </a:p>
        </p:txBody>
      </p:sp>
    </p:spTree>
    <p:extLst>
      <p:ext uri="{BB962C8B-B14F-4D97-AF65-F5344CB8AC3E}">
        <p14:creationId xmlns:p14="http://schemas.microsoft.com/office/powerpoint/2010/main" val="147780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1A486F-0C43-4712-848E-12A09738823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0E5F3D8-06DF-4605-AD05-AE729253DE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87EACAE-FBA1-4392-9DCB-62E1CE8905AA}"/>
              </a:ext>
            </a:extLst>
          </p:cNvPr>
          <p:cNvSpPr>
            <a:spLocks noGrp="1" noChangeArrowheads="1"/>
          </p:cNvSpPr>
          <p:nvPr>
            <p:ph type="sldNum" sz="quarter" idx="12"/>
          </p:nvPr>
        </p:nvSpPr>
        <p:spPr>
          <a:ln/>
        </p:spPr>
        <p:txBody>
          <a:bodyPr/>
          <a:lstStyle>
            <a:lvl1pPr>
              <a:defRPr/>
            </a:lvl1pPr>
          </a:lstStyle>
          <a:p>
            <a:fld id="{3A781EE5-1E5C-4D8E-9E7F-AF573FD26FF2}" type="slidenum">
              <a:rPr lang="en-US" altLang="en-US"/>
              <a:pPr/>
              <a:t>‹#›</a:t>
            </a:fld>
            <a:endParaRPr lang="en-US" altLang="en-US"/>
          </a:p>
        </p:txBody>
      </p:sp>
    </p:spTree>
    <p:extLst>
      <p:ext uri="{BB962C8B-B14F-4D97-AF65-F5344CB8AC3E}">
        <p14:creationId xmlns:p14="http://schemas.microsoft.com/office/powerpoint/2010/main" val="28257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59AC297-2DCB-4B3D-A8EB-21D4532390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E915F1-772B-47C6-8450-9E8F62B0CB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63BB7B-4E6B-4F95-8830-1CA794891550}"/>
              </a:ext>
            </a:extLst>
          </p:cNvPr>
          <p:cNvSpPr>
            <a:spLocks noGrp="1" noChangeArrowheads="1"/>
          </p:cNvSpPr>
          <p:nvPr>
            <p:ph type="sldNum" sz="quarter" idx="12"/>
          </p:nvPr>
        </p:nvSpPr>
        <p:spPr>
          <a:ln/>
        </p:spPr>
        <p:txBody>
          <a:bodyPr/>
          <a:lstStyle>
            <a:lvl1pPr>
              <a:defRPr/>
            </a:lvl1pPr>
          </a:lstStyle>
          <a:p>
            <a:fld id="{18A9C557-92FF-4002-9BAE-66265C2CAD08}" type="slidenum">
              <a:rPr lang="en-US" altLang="en-US"/>
              <a:pPr/>
              <a:t>‹#›</a:t>
            </a:fld>
            <a:endParaRPr lang="en-US" altLang="en-US"/>
          </a:p>
        </p:txBody>
      </p:sp>
    </p:spTree>
    <p:extLst>
      <p:ext uri="{BB962C8B-B14F-4D97-AF65-F5344CB8AC3E}">
        <p14:creationId xmlns:p14="http://schemas.microsoft.com/office/powerpoint/2010/main" val="83109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6E262D-834D-4DDF-A119-2051AE201D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9C7188-D76C-4C6F-83F6-C75387C4B4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01EFD0-7C8A-440F-9EB6-FEAEC667844C}"/>
              </a:ext>
            </a:extLst>
          </p:cNvPr>
          <p:cNvSpPr>
            <a:spLocks noGrp="1" noChangeArrowheads="1"/>
          </p:cNvSpPr>
          <p:nvPr>
            <p:ph type="sldNum" sz="quarter" idx="12"/>
          </p:nvPr>
        </p:nvSpPr>
        <p:spPr>
          <a:ln/>
        </p:spPr>
        <p:txBody>
          <a:bodyPr/>
          <a:lstStyle>
            <a:lvl1pPr>
              <a:defRPr/>
            </a:lvl1pPr>
          </a:lstStyle>
          <a:p>
            <a:fld id="{FDC47B78-B0E6-4849-BB8E-3993764F3806}" type="slidenum">
              <a:rPr lang="en-US" altLang="en-US"/>
              <a:pPr/>
              <a:t>‹#›</a:t>
            </a:fld>
            <a:endParaRPr lang="en-US" altLang="en-US"/>
          </a:p>
        </p:txBody>
      </p:sp>
    </p:spTree>
    <p:extLst>
      <p:ext uri="{BB962C8B-B14F-4D97-AF65-F5344CB8AC3E}">
        <p14:creationId xmlns:p14="http://schemas.microsoft.com/office/powerpoint/2010/main" val="267981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55B9B4-6DB9-4423-8670-FD4C3B90D628}"/>
              </a:ext>
            </a:extLst>
          </p:cNvPr>
          <p:cNvSpPr>
            <a:spLocks noGrp="1" noChangeArrowheads="1"/>
          </p:cNvSpPr>
          <p:nvPr>
            <p:ph type="title"/>
          </p:nvPr>
        </p:nvSpPr>
        <p:spPr bwMode="auto">
          <a:xfrm>
            <a:off x="3290888" y="2925763"/>
            <a:ext cx="37309425"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2624" tIns="211312" rIns="422624" bIns="211312"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8CB9CC1-BA75-409F-9BC6-A3039A187786}"/>
              </a:ext>
            </a:extLst>
          </p:cNvPr>
          <p:cNvSpPr>
            <a:spLocks noGrp="1" noChangeArrowheads="1"/>
          </p:cNvSpPr>
          <p:nvPr>
            <p:ph type="body" idx="1"/>
          </p:nvPr>
        </p:nvSpPr>
        <p:spPr bwMode="auto">
          <a:xfrm>
            <a:off x="3290888" y="9510713"/>
            <a:ext cx="37309425" cy="197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2624" tIns="211312" rIns="422624" bIns="21131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AADA68B-2E52-48A4-8CFA-EF2FCE323AC3}"/>
              </a:ext>
            </a:extLst>
          </p:cNvPr>
          <p:cNvSpPr>
            <a:spLocks noGrp="1" noChangeArrowheads="1"/>
          </p:cNvSpPr>
          <p:nvPr>
            <p:ph type="dt" sz="half" idx="2"/>
          </p:nvPr>
        </p:nvSpPr>
        <p:spPr bwMode="auto">
          <a:xfrm>
            <a:off x="3290888" y="29992638"/>
            <a:ext cx="9144000" cy="2193925"/>
          </a:xfrm>
          <a:prstGeom prst="rect">
            <a:avLst/>
          </a:prstGeom>
          <a:noFill/>
          <a:ln w="9525">
            <a:noFill/>
            <a:miter lim="800000"/>
            <a:headEnd/>
            <a:tailEnd/>
          </a:ln>
          <a:effectLst/>
        </p:spPr>
        <p:txBody>
          <a:bodyPr vert="horz" wrap="square" lIns="422624" tIns="211312" rIns="422624" bIns="211312" numCol="1" anchor="t" anchorCtr="0" compatLnSpc="1">
            <a:prstTxWarp prst="textNoShape">
              <a:avLst/>
            </a:prstTxWarp>
          </a:bodyPr>
          <a:lstStyle>
            <a:lvl1pPr eaLnBrk="1" hangingPunct="1">
              <a:buFontTx/>
              <a:buNone/>
              <a:defRPr sz="6500">
                <a:latin typeface="Times New Roman" charset="0"/>
                <a:ea typeface="Times New Roman" charset="0"/>
                <a:cs typeface="Times New Roman" charset="0"/>
              </a:defRPr>
            </a:lvl1pPr>
          </a:lstStyle>
          <a:p>
            <a:pPr>
              <a:defRPr/>
            </a:pPr>
            <a:endParaRPr lang="en-US"/>
          </a:p>
        </p:txBody>
      </p:sp>
      <p:sp>
        <p:nvSpPr>
          <p:cNvPr id="1029" name="Rectangle 5">
            <a:extLst>
              <a:ext uri="{FF2B5EF4-FFF2-40B4-BE49-F238E27FC236}">
                <a16:creationId xmlns:a16="http://schemas.microsoft.com/office/drawing/2014/main" id="{E992DACC-100D-446E-8CE8-1B8ADB3C3436}"/>
              </a:ext>
            </a:extLst>
          </p:cNvPr>
          <p:cNvSpPr>
            <a:spLocks noGrp="1" noChangeArrowheads="1"/>
          </p:cNvSpPr>
          <p:nvPr>
            <p:ph type="ftr" sz="quarter" idx="3"/>
          </p:nvPr>
        </p:nvSpPr>
        <p:spPr bwMode="auto">
          <a:xfrm>
            <a:off x="14997113" y="29992638"/>
            <a:ext cx="13896975" cy="2193925"/>
          </a:xfrm>
          <a:prstGeom prst="rect">
            <a:avLst/>
          </a:prstGeom>
          <a:noFill/>
          <a:ln w="9525">
            <a:noFill/>
            <a:miter lim="800000"/>
            <a:headEnd/>
            <a:tailEnd/>
          </a:ln>
          <a:effectLst/>
        </p:spPr>
        <p:txBody>
          <a:bodyPr vert="horz" wrap="square" lIns="422624" tIns="211312" rIns="422624" bIns="211312" numCol="1" anchor="t" anchorCtr="0" compatLnSpc="1">
            <a:prstTxWarp prst="textNoShape">
              <a:avLst/>
            </a:prstTxWarp>
          </a:bodyPr>
          <a:lstStyle>
            <a:lvl1pPr algn="ctr" eaLnBrk="1" hangingPunct="1">
              <a:buFontTx/>
              <a:buNone/>
              <a:defRPr sz="6500">
                <a:latin typeface="Times New Roman" charset="0"/>
                <a:ea typeface="Times New Roman" charset="0"/>
                <a:cs typeface="Times New Roman" charset="0"/>
              </a:defRPr>
            </a:lvl1pPr>
          </a:lstStyle>
          <a:p>
            <a:pPr>
              <a:defRPr/>
            </a:pPr>
            <a:endParaRPr lang="en-US"/>
          </a:p>
        </p:txBody>
      </p:sp>
      <p:sp>
        <p:nvSpPr>
          <p:cNvPr id="1030" name="Rectangle 6">
            <a:extLst>
              <a:ext uri="{FF2B5EF4-FFF2-40B4-BE49-F238E27FC236}">
                <a16:creationId xmlns:a16="http://schemas.microsoft.com/office/drawing/2014/main" id="{D9295FEB-2572-4643-9E11-A2E79430374D}"/>
              </a:ext>
            </a:extLst>
          </p:cNvPr>
          <p:cNvSpPr>
            <a:spLocks noGrp="1" noChangeArrowheads="1"/>
          </p:cNvSpPr>
          <p:nvPr>
            <p:ph type="sldNum" sz="quarter" idx="4"/>
          </p:nvPr>
        </p:nvSpPr>
        <p:spPr bwMode="auto">
          <a:xfrm>
            <a:off x="31456313" y="29992638"/>
            <a:ext cx="9144000" cy="2193925"/>
          </a:xfrm>
          <a:prstGeom prst="rect">
            <a:avLst/>
          </a:prstGeom>
          <a:noFill/>
          <a:ln w="9525">
            <a:noFill/>
            <a:miter lim="800000"/>
            <a:headEnd/>
            <a:tailEnd/>
          </a:ln>
          <a:effectLst/>
        </p:spPr>
        <p:txBody>
          <a:bodyPr vert="horz" wrap="square" lIns="422624" tIns="211312" rIns="422624" bIns="211312" numCol="1" anchor="t" anchorCtr="0" compatLnSpc="1">
            <a:prstTxWarp prst="textNoShape">
              <a:avLst/>
            </a:prstTxWarp>
          </a:bodyPr>
          <a:lstStyle>
            <a:lvl1pPr algn="r" eaLnBrk="1" hangingPunct="1">
              <a:buFontTx/>
              <a:buNone/>
              <a:defRPr sz="6500">
                <a:cs typeface="Times New Roman" panose="02020603050405020304" pitchFamily="18" charset="0"/>
              </a:defRPr>
            </a:lvl1pPr>
          </a:lstStyle>
          <a:p>
            <a:fld id="{4BA3BCC4-FC07-4D5A-BEC6-BE77FFCAF8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27513" rtl="0" eaLnBrk="0" fontAlgn="base" hangingPunct="0">
        <a:spcBef>
          <a:spcPct val="0"/>
        </a:spcBef>
        <a:spcAft>
          <a:spcPct val="0"/>
        </a:spcAft>
        <a:defRPr sz="20300">
          <a:solidFill>
            <a:schemeClr val="tx2"/>
          </a:solidFill>
          <a:latin typeface="+mj-lt"/>
          <a:ea typeface="MS PGothic" panose="020B0600070205080204" pitchFamily="34" charset="-128"/>
          <a:cs typeface="ＭＳ Ｐゴシック" charset="-128"/>
        </a:defRPr>
      </a:lvl1pPr>
      <a:lvl2pPr algn="ctr" defTabSz="4227513" rtl="0" eaLnBrk="0" fontAlgn="base" hangingPunct="0">
        <a:spcBef>
          <a:spcPct val="0"/>
        </a:spcBef>
        <a:spcAft>
          <a:spcPct val="0"/>
        </a:spcAft>
        <a:defRPr sz="20300">
          <a:solidFill>
            <a:schemeClr val="tx2"/>
          </a:solidFill>
          <a:latin typeface="Times New Roman" charset="0"/>
          <a:ea typeface="MS PGothic" panose="020B0600070205080204" pitchFamily="34" charset="-128"/>
          <a:cs typeface="ＭＳ Ｐゴシック" charset="-128"/>
        </a:defRPr>
      </a:lvl2pPr>
      <a:lvl3pPr algn="ctr" defTabSz="4227513" rtl="0" eaLnBrk="0" fontAlgn="base" hangingPunct="0">
        <a:spcBef>
          <a:spcPct val="0"/>
        </a:spcBef>
        <a:spcAft>
          <a:spcPct val="0"/>
        </a:spcAft>
        <a:defRPr sz="20300">
          <a:solidFill>
            <a:schemeClr val="tx2"/>
          </a:solidFill>
          <a:latin typeface="Times New Roman" charset="0"/>
          <a:ea typeface="MS PGothic" panose="020B0600070205080204" pitchFamily="34" charset="-128"/>
          <a:cs typeface="ＭＳ Ｐゴシック" charset="-128"/>
        </a:defRPr>
      </a:lvl3pPr>
      <a:lvl4pPr algn="ctr" defTabSz="4227513" rtl="0" eaLnBrk="0" fontAlgn="base" hangingPunct="0">
        <a:spcBef>
          <a:spcPct val="0"/>
        </a:spcBef>
        <a:spcAft>
          <a:spcPct val="0"/>
        </a:spcAft>
        <a:defRPr sz="20300">
          <a:solidFill>
            <a:schemeClr val="tx2"/>
          </a:solidFill>
          <a:latin typeface="Times New Roman" charset="0"/>
          <a:ea typeface="MS PGothic" panose="020B0600070205080204" pitchFamily="34" charset="-128"/>
          <a:cs typeface="ＭＳ Ｐゴシック" charset="-128"/>
        </a:defRPr>
      </a:lvl4pPr>
      <a:lvl5pPr algn="ctr" defTabSz="4227513" rtl="0" eaLnBrk="0" fontAlgn="base" hangingPunct="0">
        <a:spcBef>
          <a:spcPct val="0"/>
        </a:spcBef>
        <a:spcAft>
          <a:spcPct val="0"/>
        </a:spcAft>
        <a:defRPr sz="20300">
          <a:solidFill>
            <a:schemeClr val="tx2"/>
          </a:solidFill>
          <a:latin typeface="Times New Roman" charset="0"/>
          <a:ea typeface="MS PGothic" panose="020B0600070205080204" pitchFamily="34" charset="-128"/>
          <a:cs typeface="ＭＳ Ｐゴシック" charset="-128"/>
        </a:defRPr>
      </a:lvl5pPr>
      <a:lvl6pPr marL="457200" algn="ctr" defTabSz="4227513" rtl="0" fontAlgn="base">
        <a:spcBef>
          <a:spcPct val="0"/>
        </a:spcBef>
        <a:spcAft>
          <a:spcPct val="0"/>
        </a:spcAft>
        <a:defRPr sz="20300">
          <a:solidFill>
            <a:schemeClr val="tx2"/>
          </a:solidFill>
          <a:latin typeface="Times New Roman" charset="0"/>
        </a:defRPr>
      </a:lvl6pPr>
      <a:lvl7pPr marL="914400" algn="ctr" defTabSz="4227513" rtl="0" fontAlgn="base">
        <a:spcBef>
          <a:spcPct val="0"/>
        </a:spcBef>
        <a:spcAft>
          <a:spcPct val="0"/>
        </a:spcAft>
        <a:defRPr sz="20300">
          <a:solidFill>
            <a:schemeClr val="tx2"/>
          </a:solidFill>
          <a:latin typeface="Times New Roman" charset="0"/>
        </a:defRPr>
      </a:lvl7pPr>
      <a:lvl8pPr marL="1371600" algn="ctr" defTabSz="4227513" rtl="0" fontAlgn="base">
        <a:spcBef>
          <a:spcPct val="0"/>
        </a:spcBef>
        <a:spcAft>
          <a:spcPct val="0"/>
        </a:spcAft>
        <a:defRPr sz="20300">
          <a:solidFill>
            <a:schemeClr val="tx2"/>
          </a:solidFill>
          <a:latin typeface="Times New Roman" charset="0"/>
        </a:defRPr>
      </a:lvl8pPr>
      <a:lvl9pPr marL="1828800" algn="ctr" defTabSz="4227513" rtl="0" fontAlgn="base">
        <a:spcBef>
          <a:spcPct val="0"/>
        </a:spcBef>
        <a:spcAft>
          <a:spcPct val="0"/>
        </a:spcAft>
        <a:defRPr sz="20300">
          <a:solidFill>
            <a:schemeClr val="tx2"/>
          </a:solidFill>
          <a:latin typeface="Times New Roman" charset="0"/>
        </a:defRPr>
      </a:lvl9pPr>
    </p:titleStyle>
    <p:bodyStyle>
      <a:lvl1pPr marL="1582738" indent="-1582738" algn="l" defTabSz="4227513" rtl="0" eaLnBrk="0" fontAlgn="base" hangingPunct="0">
        <a:spcBef>
          <a:spcPct val="20000"/>
        </a:spcBef>
        <a:spcAft>
          <a:spcPct val="0"/>
        </a:spcAft>
        <a:buChar char="•"/>
        <a:defRPr sz="14800">
          <a:solidFill>
            <a:schemeClr val="tx1"/>
          </a:solidFill>
          <a:latin typeface="+mn-lt"/>
          <a:ea typeface="MS PGothic" panose="020B0600070205080204" pitchFamily="34" charset="-128"/>
          <a:cs typeface="ＭＳ Ｐゴシック" charset="-128"/>
        </a:defRPr>
      </a:lvl1pPr>
      <a:lvl2pPr marL="3433763" indent="-1322388" algn="l" defTabSz="4227513" rtl="0" eaLnBrk="0" fontAlgn="base" hangingPunct="0">
        <a:spcBef>
          <a:spcPct val="20000"/>
        </a:spcBef>
        <a:spcAft>
          <a:spcPct val="0"/>
        </a:spcAft>
        <a:buChar char="–"/>
        <a:defRPr sz="12900">
          <a:solidFill>
            <a:schemeClr val="tx1"/>
          </a:solidFill>
          <a:latin typeface="+mn-lt"/>
          <a:ea typeface="MS PGothic" panose="020B0600070205080204" pitchFamily="34" charset="-128"/>
        </a:defRPr>
      </a:lvl2pPr>
      <a:lvl3pPr marL="5283200" indent="-1055688" algn="l" defTabSz="4227513" rtl="0" eaLnBrk="0" fontAlgn="base" hangingPunct="0">
        <a:spcBef>
          <a:spcPct val="20000"/>
        </a:spcBef>
        <a:spcAft>
          <a:spcPct val="0"/>
        </a:spcAft>
        <a:buChar char="•"/>
        <a:defRPr sz="11100">
          <a:solidFill>
            <a:schemeClr val="tx1"/>
          </a:solidFill>
          <a:latin typeface="+mn-lt"/>
          <a:ea typeface="MS PGothic" panose="020B0600070205080204" pitchFamily="34" charset="-128"/>
        </a:defRPr>
      </a:lvl3pPr>
      <a:lvl4pPr marL="7394575" indent="-1055688" algn="l" defTabSz="4227513" rtl="0" eaLnBrk="0" fontAlgn="base" hangingPunct="0">
        <a:spcBef>
          <a:spcPct val="20000"/>
        </a:spcBef>
        <a:spcAft>
          <a:spcPct val="0"/>
        </a:spcAft>
        <a:buChar char="–"/>
        <a:defRPr sz="9300">
          <a:solidFill>
            <a:schemeClr val="tx1"/>
          </a:solidFill>
          <a:latin typeface="+mn-lt"/>
          <a:ea typeface="MS PGothic" panose="020B0600070205080204" pitchFamily="34" charset="-128"/>
        </a:defRPr>
      </a:lvl4pPr>
      <a:lvl5pPr marL="9510713" indent="-1055688" algn="l" defTabSz="4227513" rtl="0" eaLnBrk="0" fontAlgn="base" hangingPunct="0">
        <a:spcBef>
          <a:spcPct val="20000"/>
        </a:spcBef>
        <a:spcAft>
          <a:spcPct val="0"/>
        </a:spcAft>
        <a:buChar char="»"/>
        <a:defRPr sz="9300">
          <a:solidFill>
            <a:schemeClr val="tx1"/>
          </a:solidFill>
          <a:latin typeface="+mn-lt"/>
          <a:ea typeface="MS PGothic" panose="020B0600070205080204" pitchFamily="34" charset="-128"/>
        </a:defRPr>
      </a:lvl5pPr>
      <a:lvl6pPr marL="9967913" indent="-1055688" algn="l" defTabSz="4227513" rtl="0" fontAlgn="base">
        <a:spcBef>
          <a:spcPct val="20000"/>
        </a:spcBef>
        <a:spcAft>
          <a:spcPct val="0"/>
        </a:spcAft>
        <a:buChar char="»"/>
        <a:defRPr sz="9300">
          <a:solidFill>
            <a:schemeClr val="tx1"/>
          </a:solidFill>
          <a:latin typeface="+mn-lt"/>
          <a:ea typeface="ＭＳ Ｐゴシック" charset="-128"/>
        </a:defRPr>
      </a:lvl6pPr>
      <a:lvl7pPr marL="10425113" indent="-1055688" algn="l" defTabSz="4227513" rtl="0" fontAlgn="base">
        <a:spcBef>
          <a:spcPct val="20000"/>
        </a:spcBef>
        <a:spcAft>
          <a:spcPct val="0"/>
        </a:spcAft>
        <a:buChar char="»"/>
        <a:defRPr sz="9300">
          <a:solidFill>
            <a:schemeClr val="tx1"/>
          </a:solidFill>
          <a:latin typeface="+mn-lt"/>
          <a:ea typeface="ＭＳ Ｐゴシック" charset="-128"/>
        </a:defRPr>
      </a:lvl7pPr>
      <a:lvl8pPr marL="10882313" indent="-1055688" algn="l" defTabSz="4227513" rtl="0" fontAlgn="base">
        <a:spcBef>
          <a:spcPct val="20000"/>
        </a:spcBef>
        <a:spcAft>
          <a:spcPct val="0"/>
        </a:spcAft>
        <a:buChar char="»"/>
        <a:defRPr sz="9300">
          <a:solidFill>
            <a:schemeClr val="tx1"/>
          </a:solidFill>
          <a:latin typeface="+mn-lt"/>
          <a:ea typeface="ＭＳ Ｐゴシック" charset="-128"/>
        </a:defRPr>
      </a:lvl8pPr>
      <a:lvl9pPr marL="11339513" indent="-1055688" algn="l" defTabSz="4227513" rtl="0" fontAlgn="base">
        <a:spcBef>
          <a:spcPct val="20000"/>
        </a:spcBef>
        <a:spcAft>
          <a:spcPct val="0"/>
        </a:spcAft>
        <a:buChar char="»"/>
        <a:defRPr sz="93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1B"/>
        </a:solidFill>
        <a:effectLst/>
      </p:bgPr>
    </p:bg>
    <p:spTree>
      <p:nvGrpSpPr>
        <p:cNvPr id="1" name=""/>
        <p:cNvGrpSpPr/>
        <p:nvPr/>
      </p:nvGrpSpPr>
      <p:grpSpPr>
        <a:xfrm>
          <a:off x="0" y="0"/>
          <a:ext cx="0" cy="0"/>
          <a:chOff x="0" y="0"/>
          <a:chExt cx="0" cy="0"/>
        </a:xfrm>
      </p:grpSpPr>
      <p:pic>
        <p:nvPicPr>
          <p:cNvPr id="13314" name="Picture 403" descr="Neurons4">
            <a:extLst>
              <a:ext uri="{FF2B5EF4-FFF2-40B4-BE49-F238E27FC236}">
                <a16:creationId xmlns:a16="http://schemas.microsoft.com/office/drawing/2014/main" id="{821B216A-5104-403B-9046-029AC06FE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44043600" cy="329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222">
            <a:extLst>
              <a:ext uri="{FF2B5EF4-FFF2-40B4-BE49-F238E27FC236}">
                <a16:creationId xmlns:a16="http://schemas.microsoft.com/office/drawing/2014/main" id="{3443D181-3F6C-45CC-980F-F85878B1CF32}"/>
              </a:ext>
            </a:extLst>
          </p:cNvPr>
          <p:cNvSpPr txBox="1">
            <a:spLocks noChangeArrowheads="1"/>
          </p:cNvSpPr>
          <p:nvPr/>
        </p:nvSpPr>
        <p:spPr bwMode="auto">
          <a:xfrm>
            <a:off x="228600" y="-381000"/>
            <a:ext cx="43891200" cy="4582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lIns="88047" tIns="440234" rIns="264140" bIns="440234">
            <a:spAutoFit/>
          </a:bodyPr>
          <a:lstStyle>
            <a:lvl1pPr defTabSz="812800">
              <a:defRPr sz="2600">
                <a:solidFill>
                  <a:schemeClr val="tx1"/>
                </a:solidFill>
                <a:latin typeface="Times New Roman" panose="02020603050405020304" pitchFamily="18" charset="0"/>
                <a:ea typeface="MS PGothic" panose="020B0600070205080204" pitchFamily="34" charset="-128"/>
              </a:defRPr>
            </a:lvl1pPr>
            <a:lvl2pPr marL="742950" indent="-285750" defTabSz="812800">
              <a:defRPr sz="2600">
                <a:solidFill>
                  <a:schemeClr val="tx1"/>
                </a:solidFill>
                <a:latin typeface="Times New Roman" panose="02020603050405020304" pitchFamily="18" charset="0"/>
                <a:ea typeface="MS PGothic" panose="020B0600070205080204" pitchFamily="34" charset="-128"/>
              </a:defRPr>
            </a:lvl2pPr>
            <a:lvl3pPr marL="1143000" indent="-228600" defTabSz="812800">
              <a:defRPr sz="2600">
                <a:solidFill>
                  <a:schemeClr val="tx1"/>
                </a:solidFill>
                <a:latin typeface="Times New Roman" panose="02020603050405020304" pitchFamily="18" charset="0"/>
                <a:ea typeface="MS PGothic" panose="020B0600070205080204" pitchFamily="34" charset="-128"/>
              </a:defRPr>
            </a:lvl3pPr>
            <a:lvl4pPr marL="1600200" indent="-228600" defTabSz="812800">
              <a:defRPr sz="2600">
                <a:solidFill>
                  <a:schemeClr val="tx1"/>
                </a:solidFill>
                <a:latin typeface="Times New Roman" panose="02020603050405020304" pitchFamily="18" charset="0"/>
                <a:ea typeface="MS PGothic" panose="020B0600070205080204" pitchFamily="34" charset="-128"/>
              </a:defRPr>
            </a:lvl4pPr>
            <a:lvl5pPr marL="2057400" indent="-228600" defTabSz="812800">
              <a:defRPr sz="2600">
                <a:solidFill>
                  <a:schemeClr val="tx1"/>
                </a:solidFill>
                <a:latin typeface="Times New Roman" panose="02020603050405020304" pitchFamily="18" charset="0"/>
                <a:ea typeface="MS PGothic" panose="020B0600070205080204" pitchFamily="34" charset="-128"/>
              </a:defRPr>
            </a:lvl5pPr>
            <a:lvl6pPr marL="25146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pPr algn="ctr"/>
            <a:r>
              <a:rPr lang="en-US" altLang="en-US" sz="12000" b="1" dirty="0">
                <a:solidFill>
                  <a:srgbClr val="FF6600"/>
                </a:solidFill>
                <a:effectLst>
                  <a:outerShdw blurRad="38100" dist="38100" dir="2700000" algn="tl">
                    <a:srgbClr val="000000"/>
                  </a:outerShdw>
                </a:effectLst>
                <a:latin typeface="Calibri" panose="020F0502020204030204" pitchFamily="34" charset="0"/>
                <a:cs typeface="Calibri" panose="020F0502020204030204" pitchFamily="34" charset="0"/>
              </a:rPr>
              <a:t>Catching the Visual System in Action:</a:t>
            </a:r>
          </a:p>
          <a:p>
            <a:pPr algn="ctr"/>
            <a:r>
              <a:rPr lang="en-US" altLang="en-US" sz="12000" b="1" dirty="0">
                <a:solidFill>
                  <a:srgbClr val="FF6600"/>
                </a:solidFill>
                <a:effectLst>
                  <a:outerShdw blurRad="38100" dist="38100" dir="2700000" algn="tl">
                    <a:srgbClr val="000000"/>
                  </a:outerShdw>
                </a:effectLst>
                <a:latin typeface="Calibri" panose="020F0502020204030204" pitchFamily="34" charset="0"/>
                <a:cs typeface="Calibri" panose="020F0502020204030204" pitchFamily="34" charset="0"/>
              </a:rPr>
              <a:t>A Modified Event-Related Potential Paradigm for Dynamic Stimuli</a:t>
            </a:r>
          </a:p>
        </p:txBody>
      </p:sp>
      <p:sp>
        <p:nvSpPr>
          <p:cNvPr id="2384" name="Text Box 336">
            <a:extLst>
              <a:ext uri="{FF2B5EF4-FFF2-40B4-BE49-F238E27FC236}">
                <a16:creationId xmlns:a16="http://schemas.microsoft.com/office/drawing/2014/main" id="{A8CAC1C9-B32A-4FDE-905A-B02388A573A0}"/>
              </a:ext>
            </a:extLst>
          </p:cNvPr>
          <p:cNvSpPr txBox="1">
            <a:spLocks noChangeArrowheads="1"/>
          </p:cNvSpPr>
          <p:nvPr/>
        </p:nvSpPr>
        <p:spPr bwMode="auto">
          <a:xfrm>
            <a:off x="1247775" y="4752975"/>
            <a:ext cx="41703625" cy="1999491"/>
          </a:xfrm>
          <a:prstGeom prst="rect">
            <a:avLst/>
          </a:prstGeom>
          <a:noFill/>
          <a:ln w="12700">
            <a:noFill/>
            <a:miter lim="800000"/>
            <a:headEnd/>
            <a:tailEnd/>
          </a:ln>
          <a:effectLst/>
        </p:spPr>
        <p:txBody>
          <a:bodyPr lIns="106575" tIns="532877" rIns="319726" bIns="532877">
            <a:spAutoFit/>
          </a:bodyPr>
          <a:lstStyle>
            <a:lvl1pPr defTabSz="984250">
              <a:defRPr sz="2600">
                <a:solidFill>
                  <a:schemeClr val="tx1"/>
                </a:solidFill>
                <a:latin typeface="Times New Roman" charset="0"/>
                <a:ea typeface="ＭＳ Ｐゴシック" charset="0"/>
                <a:cs typeface="Times New Roman" charset="0"/>
              </a:defRPr>
            </a:lvl1pPr>
            <a:lvl2pPr marL="37931725" indent="-37474525" defTabSz="984250">
              <a:defRPr sz="2600">
                <a:solidFill>
                  <a:schemeClr val="tx1"/>
                </a:solidFill>
                <a:latin typeface="Times New Roman" charset="0"/>
                <a:ea typeface="Times New Roman" charset="0"/>
                <a:cs typeface="Times New Roman" charset="0"/>
              </a:defRPr>
            </a:lvl2pPr>
            <a:lvl3pPr>
              <a:defRPr sz="2600">
                <a:solidFill>
                  <a:schemeClr val="tx1"/>
                </a:solidFill>
                <a:latin typeface="Times New Roman" charset="0"/>
                <a:ea typeface="Times New Roman" charset="0"/>
                <a:cs typeface="Times New Roman" charset="0"/>
              </a:defRPr>
            </a:lvl3pPr>
            <a:lvl4pPr>
              <a:defRPr sz="2600">
                <a:solidFill>
                  <a:schemeClr val="tx1"/>
                </a:solidFill>
                <a:latin typeface="Times New Roman" charset="0"/>
                <a:ea typeface="Times New Roman" charset="0"/>
                <a:cs typeface="Times New Roman" charset="0"/>
              </a:defRPr>
            </a:lvl4pPr>
            <a:lvl5pPr>
              <a:defRPr sz="26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6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6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6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600">
                <a:solidFill>
                  <a:schemeClr val="tx1"/>
                </a:solidFill>
                <a:latin typeface="Times New Roman" charset="0"/>
                <a:ea typeface="Times New Roman" charset="0"/>
                <a:cs typeface="Times New Roman" charset="0"/>
              </a:defRPr>
            </a:lvl9pPr>
          </a:lstStyle>
          <a:p>
            <a:pPr algn="ctr">
              <a:buFont typeface="Wingdings" charset="0"/>
              <a:buNone/>
              <a:defRPr/>
            </a:pPr>
            <a:r>
              <a:rPr lang="en-US" sz="6000" dirty="0">
                <a:solidFill>
                  <a:srgbClr val="FF6600"/>
                </a:solidFill>
                <a:effectLst>
                  <a:glow rad="12700">
                    <a:schemeClr val="accent3">
                      <a:lumMod val="75000"/>
                      <a:alpha val="91000"/>
                    </a:schemeClr>
                  </a:glow>
                  <a:outerShdw blurRad="38100" dist="38100" dir="2700000" algn="tl">
                    <a:schemeClr val="bg1">
                      <a:alpha val="70000"/>
                    </a:schemeClr>
                  </a:outerShdw>
                </a:effectLst>
                <a:latin typeface="Calibri" panose="020F0502020204030204" pitchFamily="34" charset="0"/>
                <a:cs typeface="Calibri" panose="020F0502020204030204" pitchFamily="34" charset="0"/>
              </a:rPr>
              <a:t>Department of Cognitive Science, University of California, San Diego</a:t>
            </a:r>
            <a:endParaRPr lang="en-US" sz="6000" dirty="0">
              <a:solidFill>
                <a:srgbClr val="FFF01B"/>
              </a:solidFill>
              <a:effectLst>
                <a:glow rad="12700">
                  <a:schemeClr val="accent3">
                    <a:lumMod val="75000"/>
                    <a:alpha val="91000"/>
                  </a:schemeClr>
                </a:glow>
                <a:outerShdw blurRad="38100" dist="38100" dir="2700000" algn="tl">
                  <a:schemeClr val="bg1">
                    <a:alpha val="70000"/>
                  </a:schemeClr>
                </a:outerShdw>
              </a:effectLst>
              <a:latin typeface="Calibri" panose="020F0502020204030204" pitchFamily="34" charset="0"/>
              <a:cs typeface="Calibri" panose="020F0502020204030204" pitchFamily="34" charset="0"/>
            </a:endParaRPr>
          </a:p>
        </p:txBody>
      </p:sp>
      <p:grpSp>
        <p:nvGrpSpPr>
          <p:cNvPr id="13322" name="Group 105">
            <a:extLst>
              <a:ext uri="{FF2B5EF4-FFF2-40B4-BE49-F238E27FC236}">
                <a16:creationId xmlns:a16="http://schemas.microsoft.com/office/drawing/2014/main" id="{642E5FA4-9285-4630-B926-82915D1011BA}"/>
              </a:ext>
            </a:extLst>
          </p:cNvPr>
          <p:cNvGrpSpPr>
            <a:grpSpLocks/>
          </p:cNvGrpSpPr>
          <p:nvPr/>
        </p:nvGrpSpPr>
        <p:grpSpPr bwMode="auto">
          <a:xfrm>
            <a:off x="4648200" y="3352800"/>
            <a:ext cx="25536465" cy="2544763"/>
            <a:chOff x="4648200" y="3505182"/>
            <a:chExt cx="25537690" cy="2544887"/>
          </a:xfrm>
        </p:grpSpPr>
        <p:sp>
          <p:nvSpPr>
            <p:cNvPr id="2271" name="Text Box 223">
              <a:extLst>
                <a:ext uri="{FF2B5EF4-FFF2-40B4-BE49-F238E27FC236}">
                  <a16:creationId xmlns:a16="http://schemas.microsoft.com/office/drawing/2014/main" id="{5044C496-42AC-4B85-954F-0DEB30A30C7F}"/>
                </a:ext>
              </a:extLst>
            </p:cNvPr>
            <p:cNvSpPr txBox="1">
              <a:spLocks noChangeArrowheads="1"/>
            </p:cNvSpPr>
            <p:nvPr/>
          </p:nvSpPr>
          <p:spPr bwMode="auto">
            <a:xfrm>
              <a:off x="14486471" y="3505182"/>
              <a:ext cx="15699419" cy="2506599"/>
            </a:xfrm>
            <a:prstGeom prst="rect">
              <a:avLst/>
            </a:prstGeom>
            <a:noFill/>
            <a:ln w="57150">
              <a:noFill/>
              <a:miter lim="800000"/>
              <a:headEnd/>
              <a:tailEnd/>
            </a:ln>
            <a:effectLst/>
          </p:spPr>
          <p:txBody>
            <a:bodyPr wrap="none" lIns="101920" tIns="509598" rIns="305758" bIns="509598">
              <a:spAutoFit/>
            </a:bodyPr>
            <a:lstStyle>
              <a:lvl1pPr defTabSz="812800">
                <a:defRPr sz="2600">
                  <a:solidFill>
                    <a:schemeClr val="tx1"/>
                  </a:solidFill>
                  <a:latin typeface="Times New Roman" panose="02020603050405020304" pitchFamily="18" charset="0"/>
                  <a:ea typeface="MS PGothic" panose="020B0600070205080204" pitchFamily="34" charset="-128"/>
                </a:defRPr>
              </a:lvl1pPr>
              <a:lvl2pPr marL="742950" indent="-285750" defTabSz="812800">
                <a:defRPr sz="2600">
                  <a:solidFill>
                    <a:schemeClr val="tx1"/>
                  </a:solidFill>
                  <a:latin typeface="Times New Roman" panose="02020603050405020304" pitchFamily="18" charset="0"/>
                  <a:ea typeface="MS PGothic" panose="020B0600070205080204" pitchFamily="34" charset="-128"/>
                </a:defRPr>
              </a:lvl2pPr>
              <a:lvl3pPr marL="1143000" indent="-228600" defTabSz="812800">
                <a:defRPr sz="2600">
                  <a:solidFill>
                    <a:schemeClr val="tx1"/>
                  </a:solidFill>
                  <a:latin typeface="Times New Roman" panose="02020603050405020304" pitchFamily="18" charset="0"/>
                  <a:ea typeface="MS PGothic" panose="020B0600070205080204" pitchFamily="34" charset="-128"/>
                </a:defRPr>
              </a:lvl3pPr>
              <a:lvl4pPr marL="1600200" indent="-228600" defTabSz="812800">
                <a:defRPr sz="2600">
                  <a:solidFill>
                    <a:schemeClr val="tx1"/>
                  </a:solidFill>
                  <a:latin typeface="Times New Roman" panose="02020603050405020304" pitchFamily="18" charset="0"/>
                  <a:ea typeface="MS PGothic" panose="020B0600070205080204" pitchFamily="34" charset="-128"/>
                </a:defRPr>
              </a:lvl4pPr>
              <a:lvl5pPr marL="2057400" indent="-228600" defTabSz="812800">
                <a:defRPr sz="2600">
                  <a:solidFill>
                    <a:schemeClr val="tx1"/>
                  </a:solidFill>
                  <a:latin typeface="Times New Roman" panose="02020603050405020304" pitchFamily="18" charset="0"/>
                  <a:ea typeface="MS PGothic" panose="020B0600070205080204" pitchFamily="34" charset="-128"/>
                </a:defRPr>
              </a:lvl5pPr>
              <a:lvl6pPr marL="25146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128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pPr algn="ctr"/>
              <a:r>
                <a:rPr lang="en-US" altLang="en-US" sz="96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Shan Zhang</a:t>
              </a:r>
              <a:r>
                <a:rPr lang="en-US" altLang="en-US" sz="8800" b="1" baseline="30000"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altLang="en-US" sz="96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Ayse P. SAYGIN	</a:t>
              </a:r>
            </a:p>
          </p:txBody>
        </p:sp>
        <p:sp>
          <p:nvSpPr>
            <p:cNvPr id="13411" name="Text Box 407">
              <a:extLst>
                <a:ext uri="{FF2B5EF4-FFF2-40B4-BE49-F238E27FC236}">
                  <a16:creationId xmlns:a16="http://schemas.microsoft.com/office/drawing/2014/main" id="{7858E2AD-8C3A-41E8-8827-A0D53A94C5BB}"/>
                </a:ext>
              </a:extLst>
            </p:cNvPr>
            <p:cNvSpPr txBox="1">
              <a:spLocks noChangeArrowheads="1"/>
            </p:cNvSpPr>
            <p:nvPr/>
          </p:nvSpPr>
          <p:spPr bwMode="auto">
            <a:xfrm>
              <a:off x="4648200" y="4495800"/>
              <a:ext cx="1752600" cy="155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057" tIns="495285" rIns="297171" bIns="495285">
              <a:spAutoFit/>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pPr algn="ctr"/>
              <a:endParaRPr lang="en-US" altLang="en-US" sz="3600" b="1">
                <a:latin typeface="Calibri" panose="020F0502020204030204" pitchFamily="34" charset="0"/>
                <a:cs typeface="Calibri" panose="020F0502020204030204" pitchFamily="34" charset="0"/>
              </a:endParaRPr>
            </a:p>
          </p:txBody>
        </p:sp>
      </p:grpSp>
      <p:sp>
        <p:nvSpPr>
          <p:cNvPr id="13323" name="TextBox 3">
            <a:extLst>
              <a:ext uri="{FF2B5EF4-FFF2-40B4-BE49-F238E27FC236}">
                <a16:creationId xmlns:a16="http://schemas.microsoft.com/office/drawing/2014/main" id="{3F3740DB-35C1-4BF5-AE35-A8189827A2D3}"/>
              </a:ext>
            </a:extLst>
          </p:cNvPr>
          <p:cNvSpPr txBox="1">
            <a:spLocks noChangeArrowheads="1"/>
          </p:cNvSpPr>
          <p:nvPr/>
        </p:nvSpPr>
        <p:spPr bwMode="auto">
          <a:xfrm>
            <a:off x="18897600" y="28575000"/>
            <a:ext cx="10058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r>
              <a:rPr lang="en-US" altLang="en-US" sz="2500" b="1">
                <a:latin typeface="Calibri" panose="020F0502020204030204" pitchFamily="34" charset="0"/>
                <a:cs typeface="Calibri" panose="020F0502020204030204" pitchFamily="34" charset="0"/>
              </a:rPr>
              <a:t>Summary:</a:t>
            </a:r>
            <a:endParaRPr lang="en-US" altLang="en-US" sz="2500">
              <a:latin typeface="Calibri" panose="020F0502020204030204" pitchFamily="34" charset="0"/>
              <a:cs typeface="Calibri" panose="020F0502020204030204" pitchFamily="34" charset="0"/>
            </a:endParaRPr>
          </a:p>
        </p:txBody>
      </p:sp>
      <p:sp>
        <p:nvSpPr>
          <p:cNvPr id="13327" name="TextBox 82">
            <a:extLst>
              <a:ext uri="{FF2B5EF4-FFF2-40B4-BE49-F238E27FC236}">
                <a16:creationId xmlns:a16="http://schemas.microsoft.com/office/drawing/2014/main" id="{9185D4CA-62BA-4C1B-82E9-4281608701EA}"/>
              </a:ext>
            </a:extLst>
          </p:cNvPr>
          <p:cNvSpPr txBox="1">
            <a:spLocks noChangeArrowheads="1"/>
          </p:cNvSpPr>
          <p:nvPr/>
        </p:nvSpPr>
        <p:spPr bwMode="auto">
          <a:xfrm>
            <a:off x="38709600" y="10210800"/>
            <a:ext cx="285366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r>
              <a:rPr lang="en-US" altLang="en-US" sz="3500">
                <a:latin typeface="Calibri" panose="020F0502020204030204" pitchFamily="34" charset="0"/>
                <a:cs typeface="Calibri" panose="020F0502020204030204" pitchFamily="34" charset="0"/>
              </a:rPr>
              <a:t>Proximo-distal</a:t>
            </a:r>
          </a:p>
        </p:txBody>
      </p:sp>
      <p:cxnSp>
        <p:nvCxnSpPr>
          <p:cNvPr id="58" name="Straight Connector 57">
            <a:extLst>
              <a:ext uri="{FF2B5EF4-FFF2-40B4-BE49-F238E27FC236}">
                <a16:creationId xmlns:a16="http://schemas.microsoft.com/office/drawing/2014/main" id="{0A76E0DB-E908-4A5A-9A04-4A3359E70903}"/>
              </a:ext>
            </a:extLst>
          </p:cNvPr>
          <p:cNvCxnSpPr>
            <a:cxnSpLocks noChangeShapeType="1"/>
          </p:cNvCxnSpPr>
          <p:nvPr/>
        </p:nvCxnSpPr>
        <p:spPr bwMode="auto">
          <a:xfrm>
            <a:off x="22863175" y="11768138"/>
            <a:ext cx="795338" cy="0"/>
          </a:xfrm>
          <a:prstGeom prst="line">
            <a:avLst/>
          </a:prstGeom>
          <a:noFill/>
          <a:ln w="9525">
            <a:solidFill>
              <a:schemeClr val="bg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330" name="TextBox 96">
            <a:extLst>
              <a:ext uri="{FF2B5EF4-FFF2-40B4-BE49-F238E27FC236}">
                <a16:creationId xmlns:a16="http://schemas.microsoft.com/office/drawing/2014/main" id="{8D93FA49-FE82-4466-ABA7-E2E4431801C2}"/>
              </a:ext>
            </a:extLst>
          </p:cNvPr>
          <p:cNvSpPr txBox="1">
            <a:spLocks noChangeArrowheads="1"/>
          </p:cNvSpPr>
          <p:nvPr/>
        </p:nvSpPr>
        <p:spPr bwMode="auto">
          <a:xfrm>
            <a:off x="25463500" y="23495000"/>
            <a:ext cx="8258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r>
              <a:rPr lang="en-US" altLang="en-US" sz="5000">
                <a:latin typeface="Calibri" panose="020F0502020204030204" pitchFamily="34" charset="0"/>
                <a:cs typeface="Calibri" panose="020F0502020204030204" pitchFamily="34" charset="0"/>
              </a:rPr>
              <a:t>**</a:t>
            </a:r>
          </a:p>
        </p:txBody>
      </p:sp>
      <p:sp>
        <p:nvSpPr>
          <p:cNvPr id="13340" name="TextBox 35">
            <a:extLst>
              <a:ext uri="{FF2B5EF4-FFF2-40B4-BE49-F238E27FC236}">
                <a16:creationId xmlns:a16="http://schemas.microsoft.com/office/drawing/2014/main" id="{E1A81A1E-44BD-47A7-9B9C-81B1CCD0241E}"/>
              </a:ext>
            </a:extLst>
          </p:cNvPr>
          <p:cNvSpPr txBox="1">
            <a:spLocks noChangeArrowheads="1"/>
          </p:cNvSpPr>
          <p:nvPr/>
        </p:nvSpPr>
        <p:spPr bwMode="auto">
          <a:xfrm>
            <a:off x="24460200" y="23947438"/>
            <a:ext cx="285366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r>
              <a:rPr lang="en-US" altLang="en-US" sz="3500">
                <a:latin typeface="Calibri" panose="020F0502020204030204" pitchFamily="34" charset="0"/>
                <a:cs typeface="Calibri" panose="020F0502020204030204" pitchFamily="34" charset="0"/>
              </a:rPr>
              <a:t>Proximo-distal</a:t>
            </a:r>
          </a:p>
        </p:txBody>
      </p:sp>
      <p:pic>
        <p:nvPicPr>
          <p:cNvPr id="6" name="Picture 5" descr="A picture containing drawing&#10;&#10;Description automatically generated">
            <a:extLst>
              <a:ext uri="{FF2B5EF4-FFF2-40B4-BE49-F238E27FC236}">
                <a16:creationId xmlns:a16="http://schemas.microsoft.com/office/drawing/2014/main" id="{BA65EF82-5982-4911-9F8B-1C765550505A}"/>
              </a:ext>
            </a:extLst>
          </p:cNvPr>
          <p:cNvPicPr>
            <a:picLocks noChangeAspect="1"/>
          </p:cNvPicPr>
          <p:nvPr/>
        </p:nvPicPr>
        <p:blipFill>
          <a:blip r:embed="rId4"/>
          <a:stretch>
            <a:fillRect/>
          </a:stretch>
        </p:blipFill>
        <p:spPr>
          <a:xfrm>
            <a:off x="1982777" y="4221800"/>
            <a:ext cx="8489224" cy="1614644"/>
          </a:xfrm>
          <a:prstGeom prst="rect">
            <a:avLst/>
          </a:prstGeom>
        </p:spPr>
      </p:pic>
      <p:pic>
        <p:nvPicPr>
          <p:cNvPr id="8" name="Picture 7">
            <a:extLst>
              <a:ext uri="{FF2B5EF4-FFF2-40B4-BE49-F238E27FC236}">
                <a16:creationId xmlns:a16="http://schemas.microsoft.com/office/drawing/2014/main" id="{CE7209E1-53B9-4221-A891-C688DE0B079D}"/>
              </a:ext>
            </a:extLst>
          </p:cNvPr>
          <p:cNvPicPr>
            <a:picLocks noChangeAspect="1"/>
          </p:cNvPicPr>
          <p:nvPr/>
        </p:nvPicPr>
        <p:blipFill>
          <a:blip r:embed="rId5"/>
          <a:stretch>
            <a:fillRect/>
          </a:stretch>
        </p:blipFill>
        <p:spPr>
          <a:xfrm>
            <a:off x="39756765" y="3556658"/>
            <a:ext cx="2762835" cy="2762835"/>
          </a:xfrm>
          <a:prstGeom prst="rect">
            <a:avLst/>
          </a:prstGeom>
        </p:spPr>
      </p:pic>
      <p:grpSp>
        <p:nvGrpSpPr>
          <p:cNvPr id="15" name="Group 14">
            <a:extLst>
              <a:ext uri="{FF2B5EF4-FFF2-40B4-BE49-F238E27FC236}">
                <a16:creationId xmlns:a16="http://schemas.microsoft.com/office/drawing/2014/main" id="{830C7962-F951-47B4-B3FC-6519C6E73BE6}"/>
              </a:ext>
            </a:extLst>
          </p:cNvPr>
          <p:cNvGrpSpPr/>
          <p:nvPr/>
        </p:nvGrpSpPr>
        <p:grpSpPr>
          <a:xfrm>
            <a:off x="459913" y="6910641"/>
            <a:ext cx="11134095" cy="9735887"/>
            <a:chOff x="456403" y="6959556"/>
            <a:chExt cx="23477671" cy="13519585"/>
          </a:xfrm>
          <a:solidFill>
            <a:schemeClr val="bg1"/>
          </a:solidFill>
        </p:grpSpPr>
        <p:sp>
          <p:nvSpPr>
            <p:cNvPr id="13315" name="Text Box 178">
              <a:extLst>
                <a:ext uri="{FF2B5EF4-FFF2-40B4-BE49-F238E27FC236}">
                  <a16:creationId xmlns:a16="http://schemas.microsoft.com/office/drawing/2014/main" id="{DC18380C-95A1-4C20-B59B-CF7A99280CAA}"/>
                </a:ext>
              </a:extLst>
            </p:cNvPr>
            <p:cNvSpPr txBox="1">
              <a:spLocks noChangeArrowheads="1"/>
            </p:cNvSpPr>
            <p:nvPr/>
          </p:nvSpPr>
          <p:spPr bwMode="auto">
            <a:xfrm>
              <a:off x="456403" y="6959556"/>
              <a:ext cx="23477671" cy="13519585"/>
            </a:xfrm>
            <a:prstGeom prst="rect">
              <a:avLst/>
            </a:prstGeom>
            <a:grpFill/>
            <a:ln w="57150">
              <a:solidFill>
                <a:schemeClr val="tx1"/>
              </a:solidFill>
              <a:miter lim="800000"/>
              <a:headEnd/>
              <a:tailEnd/>
            </a:ln>
          </p:spPr>
          <p:txBody>
            <a:bodyPr lIns="88047" tIns="440234" rIns="264140" bIns="440234"/>
            <a:lstStyle>
              <a:lvl1pPr marL="498475" indent="-498475" defTabSz="879475">
                <a:defRPr sz="2600">
                  <a:solidFill>
                    <a:schemeClr val="tx1"/>
                  </a:solidFill>
                  <a:latin typeface="Times New Roman" panose="02020603050405020304" pitchFamily="18" charset="0"/>
                  <a:ea typeface="MS PGothic" panose="020B0600070205080204" pitchFamily="34" charset="-128"/>
                </a:defRPr>
              </a:lvl1pPr>
              <a:lvl2pPr marL="742950" indent="-285750" defTabSz="879475">
                <a:defRPr sz="2600">
                  <a:solidFill>
                    <a:schemeClr val="tx1"/>
                  </a:solidFill>
                  <a:latin typeface="Times New Roman" panose="02020603050405020304" pitchFamily="18" charset="0"/>
                  <a:ea typeface="MS PGothic" panose="020B0600070205080204" pitchFamily="34" charset="-128"/>
                </a:defRPr>
              </a:lvl2pPr>
              <a:lvl3pPr marL="1143000" indent="-228600" defTabSz="879475">
                <a:defRPr sz="2600">
                  <a:solidFill>
                    <a:schemeClr val="tx1"/>
                  </a:solidFill>
                  <a:latin typeface="Times New Roman" panose="02020603050405020304" pitchFamily="18" charset="0"/>
                  <a:ea typeface="MS PGothic" panose="020B0600070205080204" pitchFamily="34" charset="-128"/>
                </a:defRPr>
              </a:lvl3pPr>
              <a:lvl4pPr marL="1600200" indent="-228600" defTabSz="879475">
                <a:defRPr sz="2600">
                  <a:solidFill>
                    <a:schemeClr val="tx1"/>
                  </a:solidFill>
                  <a:latin typeface="Times New Roman" panose="02020603050405020304" pitchFamily="18" charset="0"/>
                  <a:ea typeface="MS PGothic" panose="020B0600070205080204" pitchFamily="34" charset="-128"/>
                </a:defRPr>
              </a:lvl4pPr>
              <a:lvl5pPr marL="2057400" indent="-228600" defTabSz="879475">
                <a:defRPr sz="2600">
                  <a:solidFill>
                    <a:schemeClr val="tx1"/>
                  </a:solidFill>
                  <a:latin typeface="Times New Roman" panose="02020603050405020304" pitchFamily="18" charset="0"/>
                  <a:ea typeface="MS PGothic" panose="020B0600070205080204" pitchFamily="34" charset="-128"/>
                </a:defRPr>
              </a:lvl5pPr>
              <a:lvl6pPr marL="25146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endParaRPr kumimoji="1" lang="en-GB" altLang="en-US" sz="4400" b="1">
                <a:latin typeface="Calibri" panose="020F0502020204030204" pitchFamily="34" charset="0"/>
                <a:cs typeface="Calibri" panose="020F0502020204030204" pitchFamily="34" charset="0"/>
              </a:endParaRPr>
            </a:p>
            <a:p>
              <a:endParaRPr kumimoji="1" lang="en-GB" altLang="en-US" sz="5400" b="1">
                <a:latin typeface="Calibri" panose="020F0502020204030204" pitchFamily="34" charset="0"/>
                <a:cs typeface="Calibri" panose="020F0502020204030204" pitchFamily="34" charset="0"/>
              </a:endParaRPr>
            </a:p>
            <a:p>
              <a:endParaRPr kumimoji="1" lang="en-GB" altLang="en-US" sz="54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80635D7-A6ED-47FF-90C3-FD64CDB3C1B1}"/>
                </a:ext>
              </a:extLst>
            </p:cNvPr>
            <p:cNvSpPr txBox="1"/>
            <p:nvPr/>
          </p:nvSpPr>
          <p:spPr>
            <a:xfrm>
              <a:off x="1089789" y="7098307"/>
              <a:ext cx="20451028" cy="1145899"/>
            </a:xfrm>
            <a:prstGeom prst="rect">
              <a:avLst/>
            </a:prstGeom>
            <a:grpFill/>
          </p:spPr>
          <p:txBody>
            <a:bodyPr wrap="square" rtlCol="0">
              <a:spAutoFit/>
            </a:bodyPr>
            <a:lstStyle/>
            <a:p>
              <a:pPr algn="ctr"/>
              <a:r>
                <a:rPr lang="en-US" sz="4800" b="1" dirty="0">
                  <a:latin typeface="Calibri" panose="020F0502020204030204" pitchFamily="34" charset="0"/>
                  <a:cs typeface="Calibri" panose="020F0502020204030204" pitchFamily="34" charset="0"/>
                </a:rPr>
                <a:t>Introduction</a:t>
              </a:r>
              <a:endParaRPr lang="en-US" sz="6000" b="1" dirty="0">
                <a:latin typeface="Calibri" panose="020F0502020204030204" pitchFamily="34" charset="0"/>
                <a:cs typeface="Calibri" panose="020F0502020204030204" pitchFamily="34" charset="0"/>
              </a:endParaRPr>
            </a:p>
          </p:txBody>
        </p:sp>
        <p:sp>
          <p:nvSpPr>
            <p:cNvPr id="113" name="TextBox 112">
              <a:extLst>
                <a:ext uri="{FF2B5EF4-FFF2-40B4-BE49-F238E27FC236}">
                  <a16:creationId xmlns:a16="http://schemas.microsoft.com/office/drawing/2014/main" id="{BB460D81-A2B1-4A52-AEDD-7A0F020B13CB}"/>
                </a:ext>
              </a:extLst>
            </p:cNvPr>
            <p:cNvSpPr txBox="1"/>
            <p:nvPr/>
          </p:nvSpPr>
          <p:spPr>
            <a:xfrm>
              <a:off x="685010" y="12144816"/>
              <a:ext cx="22703526" cy="8334086"/>
            </a:xfrm>
            <a:prstGeom prst="rect">
              <a:avLst/>
            </a:prstGeom>
            <a:noFill/>
          </p:spPr>
          <p:txBody>
            <a:bodyPr wrap="square" rtlCol="0">
              <a:spAutoFit/>
            </a:bodyPr>
            <a:lstStyle/>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To investigate the timing of how the brain processes such a dynamic stimulus requires a temporally sensitive method.</a:t>
              </a:r>
            </a:p>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Event-Related Potential (ERP) paradigm, obtained by time-locking and averaging EEG epochs to specific events can be used to study the study the temporal mechanisms of BM perception (Hirai et al., 2003, 2005; Hirai et al. 2009; Krakowski et al., 2011). However, time-locking at the onset of a temporally-unfolding stimulus does not fully capture its dynamic nature.</a:t>
              </a:r>
            </a:p>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We aimed to develop a variant of the ERP method that can still help us track BM processing with temporal precision, perhaps even at the frame level.</a:t>
              </a:r>
            </a:p>
          </p:txBody>
        </p:sp>
        <p:sp>
          <p:nvSpPr>
            <p:cNvPr id="13" name="Rectangle 12">
              <a:extLst>
                <a:ext uri="{FF2B5EF4-FFF2-40B4-BE49-F238E27FC236}">
                  <a16:creationId xmlns:a16="http://schemas.microsoft.com/office/drawing/2014/main" id="{3DC33295-4F26-4F26-9B1D-9B4A8503F400}"/>
                </a:ext>
              </a:extLst>
            </p:cNvPr>
            <p:cNvSpPr/>
            <p:nvPr/>
          </p:nvSpPr>
          <p:spPr>
            <a:xfrm>
              <a:off x="685010" y="8116183"/>
              <a:ext cx="16763502" cy="4231152"/>
            </a:xfrm>
            <a:prstGeom prst="rect">
              <a:avLst/>
            </a:prstGeom>
            <a:noFill/>
          </p:spPr>
          <p:txBody>
            <a:bodyPr wrap="square">
              <a:spAutoFit/>
            </a:bodyPr>
            <a:lstStyle/>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body movements or biological motion (BM) performed by other living entities has both ecological and sociological significance. Point-­light displays are commonly used to study biological motion in vision research.</a:t>
              </a:r>
            </a:p>
          </p:txBody>
        </p:sp>
        <p:pic>
          <p:nvPicPr>
            <p:cNvPr id="14" name="Picture 13">
              <a:extLst>
                <a:ext uri="{FF2B5EF4-FFF2-40B4-BE49-F238E27FC236}">
                  <a16:creationId xmlns:a16="http://schemas.microsoft.com/office/drawing/2014/main" id="{9AA46829-A77F-4CDA-9F0B-0C49A5BF4D4E}"/>
                </a:ext>
              </a:extLst>
            </p:cNvPr>
            <p:cNvPicPr>
              <a:picLocks noChangeAspect="1"/>
            </p:cNvPicPr>
            <p:nvPr/>
          </p:nvPicPr>
          <p:blipFill>
            <a:blip r:embed="rId6"/>
            <a:stretch>
              <a:fillRect/>
            </a:stretch>
          </p:blipFill>
          <p:spPr>
            <a:xfrm>
              <a:off x="17448512" y="8262038"/>
              <a:ext cx="5497020" cy="3667576"/>
            </a:xfrm>
            <a:prstGeom prst="rect">
              <a:avLst/>
            </a:prstGeom>
            <a:grpFill/>
          </p:spPr>
        </p:pic>
      </p:grpSp>
      <p:grpSp>
        <p:nvGrpSpPr>
          <p:cNvPr id="20" name="Group 19">
            <a:extLst>
              <a:ext uri="{FF2B5EF4-FFF2-40B4-BE49-F238E27FC236}">
                <a16:creationId xmlns:a16="http://schemas.microsoft.com/office/drawing/2014/main" id="{2F217273-D749-42D8-9C82-E5BF875FE72C}"/>
              </a:ext>
            </a:extLst>
          </p:cNvPr>
          <p:cNvGrpSpPr/>
          <p:nvPr/>
        </p:nvGrpSpPr>
        <p:grpSpPr>
          <a:xfrm>
            <a:off x="433007" y="16687800"/>
            <a:ext cx="31305798" cy="15751533"/>
            <a:chOff x="456405" y="16950609"/>
            <a:chExt cx="25007095" cy="15005169"/>
          </a:xfrm>
          <a:solidFill>
            <a:schemeClr val="bg1"/>
          </a:solidFill>
        </p:grpSpPr>
        <p:sp>
          <p:nvSpPr>
            <p:cNvPr id="123" name="Text Box 178">
              <a:extLst>
                <a:ext uri="{FF2B5EF4-FFF2-40B4-BE49-F238E27FC236}">
                  <a16:creationId xmlns:a16="http://schemas.microsoft.com/office/drawing/2014/main" id="{857C8690-F398-4220-A9D7-84A27F6433A5}"/>
                </a:ext>
              </a:extLst>
            </p:cNvPr>
            <p:cNvSpPr txBox="1">
              <a:spLocks noChangeArrowheads="1"/>
            </p:cNvSpPr>
            <p:nvPr/>
          </p:nvSpPr>
          <p:spPr bwMode="auto">
            <a:xfrm>
              <a:off x="456405" y="16950609"/>
              <a:ext cx="25007095" cy="15005169"/>
            </a:xfrm>
            <a:prstGeom prst="rect">
              <a:avLst/>
            </a:prstGeom>
            <a:grpFill/>
            <a:ln w="57150">
              <a:solidFill>
                <a:schemeClr val="tx1"/>
              </a:solidFill>
              <a:miter lim="800000"/>
              <a:headEnd/>
              <a:tailEnd/>
            </a:ln>
          </p:spPr>
          <p:txBody>
            <a:bodyPr lIns="88047" tIns="440234" rIns="264140" bIns="440234"/>
            <a:lstStyle>
              <a:lvl1pPr marL="498475" indent="-498475" defTabSz="879475">
                <a:defRPr sz="2600">
                  <a:solidFill>
                    <a:schemeClr val="tx1"/>
                  </a:solidFill>
                  <a:latin typeface="Times New Roman" panose="02020603050405020304" pitchFamily="18" charset="0"/>
                  <a:ea typeface="MS PGothic" panose="020B0600070205080204" pitchFamily="34" charset="-128"/>
                </a:defRPr>
              </a:lvl1pPr>
              <a:lvl2pPr marL="742950" indent="-285750" defTabSz="879475">
                <a:defRPr sz="2600">
                  <a:solidFill>
                    <a:schemeClr val="tx1"/>
                  </a:solidFill>
                  <a:latin typeface="Times New Roman" panose="02020603050405020304" pitchFamily="18" charset="0"/>
                  <a:ea typeface="MS PGothic" panose="020B0600070205080204" pitchFamily="34" charset="-128"/>
                </a:defRPr>
              </a:lvl2pPr>
              <a:lvl3pPr marL="1143000" indent="-228600" defTabSz="879475">
                <a:defRPr sz="2600">
                  <a:solidFill>
                    <a:schemeClr val="tx1"/>
                  </a:solidFill>
                  <a:latin typeface="Times New Roman" panose="02020603050405020304" pitchFamily="18" charset="0"/>
                  <a:ea typeface="MS PGothic" panose="020B0600070205080204" pitchFamily="34" charset="-128"/>
                </a:defRPr>
              </a:lvl3pPr>
              <a:lvl4pPr marL="1600200" indent="-228600" defTabSz="879475">
                <a:defRPr sz="2600">
                  <a:solidFill>
                    <a:schemeClr val="tx1"/>
                  </a:solidFill>
                  <a:latin typeface="Times New Roman" panose="02020603050405020304" pitchFamily="18" charset="0"/>
                  <a:ea typeface="MS PGothic" panose="020B0600070205080204" pitchFamily="34" charset="-128"/>
                </a:defRPr>
              </a:lvl4pPr>
              <a:lvl5pPr marL="2057400" indent="-228600" defTabSz="879475">
                <a:defRPr sz="2600">
                  <a:solidFill>
                    <a:schemeClr val="tx1"/>
                  </a:solidFill>
                  <a:latin typeface="Times New Roman" panose="02020603050405020304" pitchFamily="18" charset="0"/>
                  <a:ea typeface="MS PGothic" panose="020B0600070205080204" pitchFamily="34" charset="-128"/>
                </a:defRPr>
              </a:lvl5pPr>
              <a:lvl6pPr marL="25146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p:txBody>
        </p:sp>
        <p:sp>
          <p:nvSpPr>
            <p:cNvPr id="127" name="TextBox 126">
              <a:extLst>
                <a:ext uri="{FF2B5EF4-FFF2-40B4-BE49-F238E27FC236}">
                  <a16:creationId xmlns:a16="http://schemas.microsoft.com/office/drawing/2014/main" id="{E872976B-0682-4FE3-B4AE-5435BA719929}"/>
                </a:ext>
              </a:extLst>
            </p:cNvPr>
            <p:cNvSpPr txBox="1"/>
            <p:nvPr/>
          </p:nvSpPr>
          <p:spPr>
            <a:xfrm>
              <a:off x="5652350" y="17086690"/>
              <a:ext cx="15183891" cy="791621"/>
            </a:xfrm>
            <a:prstGeom prst="rect">
              <a:avLst/>
            </a:prstGeom>
            <a:grpFill/>
          </p:spPr>
          <p:txBody>
            <a:bodyPr wrap="square" rtlCol="0">
              <a:spAutoFit/>
            </a:bodyPr>
            <a:lstStyle/>
            <a:p>
              <a:pPr algn="ctr"/>
              <a:r>
                <a:rPr lang="en-US" sz="4800" b="1" dirty="0">
                  <a:latin typeface="Calibri" panose="020F0502020204030204" pitchFamily="34" charset="0"/>
                  <a:cs typeface="Calibri" panose="020F0502020204030204" pitchFamily="34" charset="0"/>
                </a:rPr>
                <a:t>Experimental Results</a:t>
              </a:r>
              <a:endParaRPr lang="en-US" sz="4800" dirty="0">
                <a:latin typeface="Calibri" panose="020F0502020204030204" pitchFamily="34" charset="0"/>
                <a:cs typeface="Calibri" panose="020F0502020204030204" pitchFamily="34" charset="0"/>
              </a:endParaRPr>
            </a:p>
          </p:txBody>
        </p:sp>
      </p:grpSp>
      <p:grpSp>
        <p:nvGrpSpPr>
          <p:cNvPr id="16" name="Group 15">
            <a:extLst>
              <a:ext uri="{FF2B5EF4-FFF2-40B4-BE49-F238E27FC236}">
                <a16:creationId xmlns:a16="http://schemas.microsoft.com/office/drawing/2014/main" id="{5084AD89-F335-42E4-B132-CE732A4D3C63}"/>
              </a:ext>
            </a:extLst>
          </p:cNvPr>
          <p:cNvGrpSpPr/>
          <p:nvPr/>
        </p:nvGrpSpPr>
        <p:grpSpPr>
          <a:xfrm>
            <a:off x="29147006" y="16806632"/>
            <a:ext cx="16877794" cy="11798711"/>
            <a:chOff x="28954435" y="16948552"/>
            <a:chExt cx="15183891" cy="13148251"/>
          </a:xfrm>
        </p:grpSpPr>
        <p:sp>
          <p:nvSpPr>
            <p:cNvPr id="124" name="Text Box 178">
              <a:extLst>
                <a:ext uri="{FF2B5EF4-FFF2-40B4-BE49-F238E27FC236}">
                  <a16:creationId xmlns:a16="http://schemas.microsoft.com/office/drawing/2014/main" id="{F1E86616-9456-4386-8D19-D7F98D55ABB6}"/>
                </a:ext>
              </a:extLst>
            </p:cNvPr>
            <p:cNvSpPr txBox="1">
              <a:spLocks noChangeArrowheads="1"/>
            </p:cNvSpPr>
            <p:nvPr/>
          </p:nvSpPr>
          <p:spPr bwMode="auto">
            <a:xfrm>
              <a:off x="31338450" y="16948552"/>
              <a:ext cx="10481204" cy="1314825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88047" tIns="440234" rIns="264140" bIns="440234"/>
            <a:lstStyle>
              <a:lvl1pPr marL="498475" indent="-498475" defTabSz="879475">
                <a:defRPr sz="2600">
                  <a:solidFill>
                    <a:schemeClr val="tx1"/>
                  </a:solidFill>
                  <a:latin typeface="Times New Roman" panose="02020603050405020304" pitchFamily="18" charset="0"/>
                  <a:ea typeface="MS PGothic" panose="020B0600070205080204" pitchFamily="34" charset="-128"/>
                </a:defRPr>
              </a:lvl1pPr>
              <a:lvl2pPr marL="742950" indent="-285750" defTabSz="879475">
                <a:defRPr sz="2600">
                  <a:solidFill>
                    <a:schemeClr val="tx1"/>
                  </a:solidFill>
                  <a:latin typeface="Times New Roman" panose="02020603050405020304" pitchFamily="18" charset="0"/>
                  <a:ea typeface="MS PGothic" panose="020B0600070205080204" pitchFamily="34" charset="-128"/>
                </a:defRPr>
              </a:lvl2pPr>
              <a:lvl3pPr marL="1143000" indent="-228600" defTabSz="879475">
                <a:defRPr sz="2600">
                  <a:solidFill>
                    <a:schemeClr val="tx1"/>
                  </a:solidFill>
                  <a:latin typeface="Times New Roman" panose="02020603050405020304" pitchFamily="18" charset="0"/>
                  <a:ea typeface="MS PGothic" panose="020B0600070205080204" pitchFamily="34" charset="-128"/>
                </a:defRPr>
              </a:lvl3pPr>
              <a:lvl4pPr marL="1600200" indent="-228600" defTabSz="879475">
                <a:defRPr sz="2600">
                  <a:solidFill>
                    <a:schemeClr val="tx1"/>
                  </a:solidFill>
                  <a:latin typeface="Times New Roman" panose="02020603050405020304" pitchFamily="18" charset="0"/>
                  <a:ea typeface="MS PGothic" panose="020B0600070205080204" pitchFamily="34" charset="-128"/>
                </a:defRPr>
              </a:lvl4pPr>
              <a:lvl5pPr marL="2057400" indent="-228600" defTabSz="879475">
                <a:defRPr sz="2600">
                  <a:solidFill>
                    <a:schemeClr val="tx1"/>
                  </a:solidFill>
                  <a:latin typeface="Times New Roman" panose="02020603050405020304" pitchFamily="18" charset="0"/>
                  <a:ea typeface="MS PGothic" panose="020B0600070205080204" pitchFamily="34" charset="-128"/>
                </a:defRPr>
              </a:lvl5pPr>
              <a:lvl6pPr marL="25146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p:txBody>
        </p:sp>
        <p:sp>
          <p:nvSpPr>
            <p:cNvPr id="128" name="TextBox 127">
              <a:extLst>
                <a:ext uri="{FF2B5EF4-FFF2-40B4-BE49-F238E27FC236}">
                  <a16:creationId xmlns:a16="http://schemas.microsoft.com/office/drawing/2014/main" id="{527EEE7C-DEF1-4846-BE5D-444EE796A573}"/>
                </a:ext>
              </a:extLst>
            </p:cNvPr>
            <p:cNvSpPr txBox="1"/>
            <p:nvPr/>
          </p:nvSpPr>
          <p:spPr>
            <a:xfrm>
              <a:off x="28954435" y="17006695"/>
              <a:ext cx="15183891" cy="959918"/>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General Summary</a:t>
              </a:r>
              <a:endParaRPr lang="en-US" sz="4800" dirty="0">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0F5B0E49-193E-46A1-A5B4-77DE716EA54F}"/>
              </a:ext>
            </a:extLst>
          </p:cNvPr>
          <p:cNvGrpSpPr/>
          <p:nvPr/>
        </p:nvGrpSpPr>
        <p:grpSpPr>
          <a:xfrm>
            <a:off x="31820810" y="28757757"/>
            <a:ext cx="11738279" cy="3677684"/>
            <a:chOff x="36436963" y="19225757"/>
            <a:chExt cx="8776582" cy="13251407"/>
          </a:xfrm>
        </p:grpSpPr>
        <p:sp>
          <p:nvSpPr>
            <p:cNvPr id="126" name="Text Box 178">
              <a:extLst>
                <a:ext uri="{FF2B5EF4-FFF2-40B4-BE49-F238E27FC236}">
                  <a16:creationId xmlns:a16="http://schemas.microsoft.com/office/drawing/2014/main" id="{F64DB94F-2690-4E0C-89E9-3DB99B9B7951}"/>
                </a:ext>
              </a:extLst>
            </p:cNvPr>
            <p:cNvSpPr txBox="1">
              <a:spLocks noChangeArrowheads="1"/>
            </p:cNvSpPr>
            <p:nvPr/>
          </p:nvSpPr>
          <p:spPr bwMode="auto">
            <a:xfrm>
              <a:off x="36436963" y="19225757"/>
              <a:ext cx="8705057" cy="1325140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88047" tIns="440234" rIns="264140" bIns="440234"/>
            <a:lstStyle>
              <a:lvl1pPr marL="498475" indent="-498475" defTabSz="879475">
                <a:defRPr sz="2600">
                  <a:solidFill>
                    <a:schemeClr val="tx1"/>
                  </a:solidFill>
                  <a:latin typeface="Times New Roman" panose="02020603050405020304" pitchFamily="18" charset="0"/>
                  <a:ea typeface="MS PGothic" panose="020B0600070205080204" pitchFamily="34" charset="-128"/>
                </a:defRPr>
              </a:lvl1pPr>
              <a:lvl2pPr marL="742950" indent="-285750" defTabSz="879475">
                <a:defRPr sz="2600">
                  <a:solidFill>
                    <a:schemeClr val="tx1"/>
                  </a:solidFill>
                  <a:latin typeface="Times New Roman" panose="02020603050405020304" pitchFamily="18" charset="0"/>
                  <a:ea typeface="MS PGothic" panose="020B0600070205080204" pitchFamily="34" charset="-128"/>
                </a:defRPr>
              </a:lvl2pPr>
              <a:lvl3pPr marL="1143000" indent="-228600" defTabSz="879475">
                <a:defRPr sz="2600">
                  <a:solidFill>
                    <a:schemeClr val="tx1"/>
                  </a:solidFill>
                  <a:latin typeface="Times New Roman" panose="02020603050405020304" pitchFamily="18" charset="0"/>
                  <a:ea typeface="MS PGothic" panose="020B0600070205080204" pitchFamily="34" charset="-128"/>
                </a:defRPr>
              </a:lvl3pPr>
              <a:lvl4pPr marL="1600200" indent="-228600" defTabSz="879475">
                <a:defRPr sz="2600">
                  <a:solidFill>
                    <a:schemeClr val="tx1"/>
                  </a:solidFill>
                  <a:latin typeface="Times New Roman" panose="02020603050405020304" pitchFamily="18" charset="0"/>
                  <a:ea typeface="MS PGothic" panose="020B0600070205080204" pitchFamily="34" charset="-128"/>
                </a:defRPr>
              </a:lvl4pPr>
              <a:lvl5pPr marL="2057400" indent="-228600" defTabSz="879475">
                <a:defRPr sz="2600">
                  <a:solidFill>
                    <a:schemeClr val="tx1"/>
                  </a:solidFill>
                  <a:latin typeface="Times New Roman" panose="02020603050405020304" pitchFamily="18" charset="0"/>
                  <a:ea typeface="MS PGothic" panose="020B0600070205080204" pitchFamily="34" charset="-128"/>
                </a:defRPr>
              </a:lvl5pPr>
              <a:lvl6pPr marL="25146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p:txBody>
        </p:sp>
        <p:sp>
          <p:nvSpPr>
            <p:cNvPr id="129" name="TextBox 128">
              <a:extLst>
                <a:ext uri="{FF2B5EF4-FFF2-40B4-BE49-F238E27FC236}">
                  <a16:creationId xmlns:a16="http://schemas.microsoft.com/office/drawing/2014/main" id="{FD0FC290-AD4A-4E2F-9B03-A691EF8D12CC}"/>
                </a:ext>
              </a:extLst>
            </p:cNvPr>
            <p:cNvSpPr txBox="1"/>
            <p:nvPr/>
          </p:nvSpPr>
          <p:spPr>
            <a:xfrm>
              <a:off x="36841108" y="19315630"/>
              <a:ext cx="8372437" cy="2945663"/>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References</a:t>
              </a:r>
              <a:endParaRPr lang="en-US" sz="4800" dirty="0">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49629259-55A0-4142-A9D4-BC80BD885514}"/>
              </a:ext>
            </a:extLst>
          </p:cNvPr>
          <p:cNvGrpSpPr/>
          <p:nvPr/>
        </p:nvGrpSpPr>
        <p:grpSpPr>
          <a:xfrm>
            <a:off x="31410873" y="6875170"/>
            <a:ext cx="12847698" cy="9779048"/>
            <a:chOff x="-9004" y="16950965"/>
            <a:chExt cx="13227654" cy="14173551"/>
          </a:xfrm>
          <a:solidFill>
            <a:schemeClr val="bg1"/>
          </a:solidFill>
        </p:grpSpPr>
        <p:sp>
          <p:nvSpPr>
            <p:cNvPr id="41" name="Text Box 178">
              <a:extLst>
                <a:ext uri="{FF2B5EF4-FFF2-40B4-BE49-F238E27FC236}">
                  <a16:creationId xmlns:a16="http://schemas.microsoft.com/office/drawing/2014/main" id="{395C1FE0-DBBF-4582-A519-5F2F6DDD97BE}"/>
                </a:ext>
              </a:extLst>
            </p:cNvPr>
            <p:cNvSpPr txBox="1">
              <a:spLocks noChangeArrowheads="1"/>
            </p:cNvSpPr>
            <p:nvPr/>
          </p:nvSpPr>
          <p:spPr bwMode="auto">
            <a:xfrm>
              <a:off x="387731" y="16950965"/>
              <a:ext cx="12041119" cy="14173551"/>
            </a:xfrm>
            <a:prstGeom prst="rect">
              <a:avLst/>
            </a:prstGeom>
            <a:grpFill/>
            <a:ln w="57150">
              <a:solidFill>
                <a:schemeClr val="tx1"/>
              </a:solidFill>
              <a:miter lim="800000"/>
              <a:headEnd/>
              <a:tailEnd/>
            </a:ln>
          </p:spPr>
          <p:txBody>
            <a:bodyPr lIns="88047" tIns="440234" rIns="264140" bIns="440234"/>
            <a:lstStyle>
              <a:lvl1pPr marL="498475" indent="-498475" defTabSz="879475">
                <a:defRPr sz="2600">
                  <a:solidFill>
                    <a:schemeClr val="tx1"/>
                  </a:solidFill>
                  <a:latin typeface="Times New Roman" panose="02020603050405020304" pitchFamily="18" charset="0"/>
                  <a:ea typeface="MS PGothic" panose="020B0600070205080204" pitchFamily="34" charset="-128"/>
                </a:defRPr>
              </a:lvl1pPr>
              <a:lvl2pPr marL="742950" indent="-285750" defTabSz="879475">
                <a:defRPr sz="2600">
                  <a:solidFill>
                    <a:schemeClr val="tx1"/>
                  </a:solidFill>
                  <a:latin typeface="Times New Roman" panose="02020603050405020304" pitchFamily="18" charset="0"/>
                  <a:ea typeface="MS PGothic" panose="020B0600070205080204" pitchFamily="34" charset="-128"/>
                </a:defRPr>
              </a:lvl2pPr>
              <a:lvl3pPr marL="1143000" indent="-228600" defTabSz="879475">
                <a:defRPr sz="2600">
                  <a:solidFill>
                    <a:schemeClr val="tx1"/>
                  </a:solidFill>
                  <a:latin typeface="Times New Roman" panose="02020603050405020304" pitchFamily="18" charset="0"/>
                  <a:ea typeface="MS PGothic" panose="020B0600070205080204" pitchFamily="34" charset="-128"/>
                </a:defRPr>
              </a:lvl3pPr>
              <a:lvl4pPr marL="1600200" indent="-228600" defTabSz="879475">
                <a:defRPr sz="2600">
                  <a:solidFill>
                    <a:schemeClr val="tx1"/>
                  </a:solidFill>
                  <a:latin typeface="Times New Roman" panose="02020603050405020304" pitchFamily="18" charset="0"/>
                  <a:ea typeface="MS PGothic" panose="020B0600070205080204" pitchFamily="34" charset="-128"/>
                </a:defRPr>
              </a:lvl4pPr>
              <a:lvl5pPr marL="2057400" indent="-228600" defTabSz="879475">
                <a:defRPr sz="2600">
                  <a:solidFill>
                    <a:schemeClr val="tx1"/>
                  </a:solidFill>
                  <a:latin typeface="Times New Roman" panose="02020603050405020304" pitchFamily="18" charset="0"/>
                  <a:ea typeface="MS PGothic" panose="020B0600070205080204" pitchFamily="34" charset="-128"/>
                </a:defRPr>
              </a:lvl5pPr>
              <a:lvl6pPr marL="25146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6B54D681-F203-492C-A4B3-03361B1630DD}"/>
                </a:ext>
              </a:extLst>
            </p:cNvPr>
            <p:cNvSpPr txBox="1"/>
            <p:nvPr/>
          </p:nvSpPr>
          <p:spPr>
            <a:xfrm>
              <a:off x="-9004" y="17247492"/>
              <a:ext cx="13227654" cy="1204430"/>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Method</a:t>
              </a:r>
              <a:endParaRPr lang="en-US" sz="6000" b="1" dirty="0">
                <a:latin typeface="Calibri" panose="020F0502020204030204" pitchFamily="34" charset="0"/>
                <a:cs typeface="Calibri" panose="020F0502020204030204" pitchFamily="34" charset="0"/>
              </a:endParaRPr>
            </a:p>
          </p:txBody>
        </p:sp>
      </p:grpSp>
      <p:sp>
        <p:nvSpPr>
          <p:cNvPr id="108" name="Text Box 178">
            <a:extLst>
              <a:ext uri="{FF2B5EF4-FFF2-40B4-BE49-F238E27FC236}">
                <a16:creationId xmlns:a16="http://schemas.microsoft.com/office/drawing/2014/main" id="{92ACFBAA-1200-430C-906A-1CA358378F71}"/>
              </a:ext>
            </a:extLst>
          </p:cNvPr>
          <p:cNvSpPr txBox="1">
            <a:spLocks noChangeArrowheads="1"/>
          </p:cNvSpPr>
          <p:nvPr/>
        </p:nvSpPr>
        <p:spPr bwMode="auto">
          <a:xfrm>
            <a:off x="11808980" y="6934156"/>
            <a:ext cx="19888789" cy="965204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lIns="88047" tIns="440234" rIns="264140" bIns="440234"/>
          <a:lstStyle>
            <a:lvl1pPr marL="498475" indent="-498475" defTabSz="879475">
              <a:defRPr sz="2600">
                <a:solidFill>
                  <a:schemeClr val="tx1"/>
                </a:solidFill>
                <a:latin typeface="Times New Roman" panose="02020603050405020304" pitchFamily="18" charset="0"/>
                <a:ea typeface="MS PGothic" panose="020B0600070205080204" pitchFamily="34" charset="-128"/>
              </a:defRPr>
            </a:lvl1pPr>
            <a:lvl2pPr marL="742950" indent="-285750" defTabSz="879475">
              <a:defRPr sz="2600">
                <a:solidFill>
                  <a:schemeClr val="tx1"/>
                </a:solidFill>
                <a:latin typeface="Times New Roman" panose="02020603050405020304" pitchFamily="18" charset="0"/>
                <a:ea typeface="MS PGothic" panose="020B0600070205080204" pitchFamily="34" charset="-128"/>
              </a:defRPr>
            </a:lvl2pPr>
            <a:lvl3pPr marL="1143000" indent="-228600" defTabSz="879475">
              <a:defRPr sz="2600">
                <a:solidFill>
                  <a:schemeClr val="tx1"/>
                </a:solidFill>
                <a:latin typeface="Times New Roman" panose="02020603050405020304" pitchFamily="18" charset="0"/>
                <a:ea typeface="MS PGothic" panose="020B0600070205080204" pitchFamily="34" charset="-128"/>
              </a:defRPr>
            </a:lvl3pPr>
            <a:lvl4pPr marL="1600200" indent="-228600" defTabSz="879475">
              <a:defRPr sz="2600">
                <a:solidFill>
                  <a:schemeClr val="tx1"/>
                </a:solidFill>
                <a:latin typeface="Times New Roman" panose="02020603050405020304" pitchFamily="18" charset="0"/>
                <a:ea typeface="MS PGothic" panose="020B0600070205080204" pitchFamily="34" charset="-128"/>
              </a:defRPr>
            </a:lvl4pPr>
            <a:lvl5pPr marL="2057400" indent="-228600" defTabSz="879475">
              <a:defRPr sz="2600">
                <a:solidFill>
                  <a:schemeClr val="tx1"/>
                </a:solidFill>
                <a:latin typeface="Times New Roman" panose="02020603050405020304" pitchFamily="18" charset="0"/>
                <a:ea typeface="MS PGothic" panose="020B0600070205080204" pitchFamily="34" charset="-128"/>
              </a:defRPr>
            </a:lvl5pPr>
            <a:lvl6pPr marL="25146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6pPr>
            <a:lvl7pPr marL="29718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7pPr>
            <a:lvl8pPr marL="34290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8pPr>
            <a:lvl9pPr marL="3886200" indent="-228600" defTabSz="879475" eaLnBrk="0" fontAlgn="base" hangingPunct="0">
              <a:spcBef>
                <a:spcPct val="0"/>
              </a:spcBef>
              <a:spcAft>
                <a:spcPct val="0"/>
              </a:spcAft>
              <a:buFont typeface="Wingdings" panose="05000000000000000000" pitchFamily="2" charset="2"/>
              <a:defRPr sz="2600">
                <a:solidFill>
                  <a:schemeClr val="tx1"/>
                </a:solidFill>
                <a:latin typeface="Times New Roman" panose="02020603050405020304" pitchFamily="18" charset="0"/>
                <a:ea typeface="MS PGothic" panose="020B0600070205080204" pitchFamily="34" charset="-128"/>
              </a:defRPr>
            </a:lvl9pPr>
          </a:lstStyle>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a:p>
            <a:endParaRPr kumimoji="1" lang="en-GB" altLang="en-US" sz="2400" b="1" dirty="0">
              <a:solidFill>
                <a:schemeClr val="hlink"/>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C44C55DF-5E9C-497C-88D3-AEEA1204B568}"/>
              </a:ext>
            </a:extLst>
          </p:cNvPr>
          <p:cNvGrpSpPr/>
          <p:nvPr/>
        </p:nvGrpSpPr>
        <p:grpSpPr>
          <a:xfrm>
            <a:off x="20072385" y="8004823"/>
            <a:ext cx="11830231" cy="6886441"/>
            <a:chOff x="26549964" y="8648671"/>
            <a:chExt cx="15622251" cy="9912203"/>
          </a:xfrm>
          <a:noFill/>
        </p:grpSpPr>
        <p:grpSp>
          <p:nvGrpSpPr>
            <p:cNvPr id="17" name="Group 16">
              <a:extLst>
                <a:ext uri="{FF2B5EF4-FFF2-40B4-BE49-F238E27FC236}">
                  <a16:creationId xmlns:a16="http://schemas.microsoft.com/office/drawing/2014/main" id="{555187B4-6421-4B02-B68D-A8F2066672B1}"/>
                </a:ext>
              </a:extLst>
            </p:cNvPr>
            <p:cNvGrpSpPr/>
            <p:nvPr/>
          </p:nvGrpSpPr>
          <p:grpSpPr>
            <a:xfrm>
              <a:off x="26549964" y="8648671"/>
              <a:ext cx="14856339" cy="9912203"/>
              <a:chOff x="26549964" y="8648671"/>
              <a:chExt cx="14856339" cy="9912203"/>
            </a:xfrm>
            <a:grpFill/>
          </p:grpSpPr>
          <p:pic>
            <p:nvPicPr>
              <p:cNvPr id="133" name="Picture 132">
                <a:extLst>
                  <a:ext uri="{FF2B5EF4-FFF2-40B4-BE49-F238E27FC236}">
                    <a16:creationId xmlns:a16="http://schemas.microsoft.com/office/drawing/2014/main" id="{4FD70967-058A-45A6-B1C5-77D902AA2FB3}"/>
                  </a:ext>
                </a:extLst>
              </p:cNvPr>
              <p:cNvPicPr>
                <a:picLocks noChangeAspect="1"/>
              </p:cNvPicPr>
              <p:nvPr/>
            </p:nvPicPr>
            <p:blipFill>
              <a:blip r:embed="rId7"/>
              <a:stretch>
                <a:fillRect/>
              </a:stretch>
            </p:blipFill>
            <p:spPr>
              <a:xfrm>
                <a:off x="27397032" y="13363946"/>
                <a:ext cx="14009271" cy="5196928"/>
              </a:xfrm>
              <a:prstGeom prst="rect">
                <a:avLst/>
              </a:prstGeom>
              <a:grpFill/>
            </p:spPr>
          </p:pic>
          <p:pic>
            <p:nvPicPr>
              <p:cNvPr id="134" name="Picture 133">
                <a:extLst>
                  <a:ext uri="{FF2B5EF4-FFF2-40B4-BE49-F238E27FC236}">
                    <a16:creationId xmlns:a16="http://schemas.microsoft.com/office/drawing/2014/main" id="{E4E86574-E011-4CDC-9557-FBB8DC9C3395}"/>
                  </a:ext>
                </a:extLst>
              </p:cNvPr>
              <p:cNvPicPr>
                <a:picLocks noChangeAspect="1"/>
              </p:cNvPicPr>
              <p:nvPr/>
            </p:nvPicPr>
            <p:blipFill>
              <a:blip r:embed="rId8"/>
              <a:stretch>
                <a:fillRect/>
              </a:stretch>
            </p:blipFill>
            <p:spPr>
              <a:xfrm>
                <a:off x="27397032" y="8648671"/>
                <a:ext cx="14009271" cy="5012186"/>
              </a:xfrm>
              <a:prstGeom prst="rect">
                <a:avLst/>
              </a:prstGeom>
              <a:grpFill/>
            </p:spPr>
          </p:pic>
          <p:sp>
            <p:nvSpPr>
              <p:cNvPr id="135" name="TextBox 3">
                <a:extLst>
                  <a:ext uri="{FF2B5EF4-FFF2-40B4-BE49-F238E27FC236}">
                    <a16:creationId xmlns:a16="http://schemas.microsoft.com/office/drawing/2014/main" id="{59D57003-D8F9-4DF5-93B9-16675CEA1242}"/>
                  </a:ext>
                </a:extLst>
              </p:cNvPr>
              <p:cNvSpPr txBox="1"/>
              <p:nvPr/>
            </p:nvSpPr>
            <p:spPr>
              <a:xfrm>
                <a:off x="26549964" y="10735004"/>
                <a:ext cx="763110" cy="878311"/>
              </a:xfrm>
              <a:prstGeom prst="rect">
                <a:avLst/>
              </a:prstGeom>
              <a:grpFill/>
            </p:spPr>
            <p:txBody>
              <a:bodyPr wrap="square" rtlCol="0">
                <a:noAutofit/>
              </a:bodyPr>
              <a:lstStyle/>
              <a:p>
                <a:pPr marL="0" marR="0">
                  <a:lnSpc>
                    <a:spcPct val="107000"/>
                  </a:lnSpc>
                  <a:spcBef>
                    <a:spcPts val="0"/>
                  </a:spcBef>
                  <a:spcAft>
                    <a:spcPts val="800"/>
                  </a:spcAft>
                </a:pPr>
                <a:r>
                  <a:rPr lang="en-US" sz="3000" b="1"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a:t>
                </a:r>
                <a:r>
                  <a:rPr lang="en-US" sz="3000" b="1" dirty="0">
                    <a:solidFill>
                      <a:srgbClr val="000000"/>
                    </a:solidFill>
                    <a:latin typeface="Calibri" panose="020F0502020204030204" pitchFamily="34" charset="0"/>
                    <a:ea typeface="等线" panose="02010600030101010101" pitchFamily="2" charset="-122"/>
                    <a:cs typeface="Calibri" panose="020F0502020204030204" pitchFamily="34" charset="0"/>
                  </a:rPr>
                  <a:t>.</a:t>
                </a:r>
                <a:endParaRPr lang="en-US" sz="30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136" name="TextBox 4">
                <a:extLst>
                  <a:ext uri="{FF2B5EF4-FFF2-40B4-BE49-F238E27FC236}">
                    <a16:creationId xmlns:a16="http://schemas.microsoft.com/office/drawing/2014/main" id="{1B5A5CC0-F987-480B-BE56-42444CD7AD9F}"/>
                  </a:ext>
                </a:extLst>
              </p:cNvPr>
              <p:cNvSpPr txBox="1"/>
              <p:nvPr/>
            </p:nvSpPr>
            <p:spPr>
              <a:xfrm>
                <a:off x="26549964" y="15419699"/>
                <a:ext cx="1295532" cy="1725284"/>
              </a:xfrm>
              <a:prstGeom prst="rect">
                <a:avLst/>
              </a:prstGeom>
              <a:grpFill/>
            </p:spPr>
            <p:txBody>
              <a:bodyPr wrap="square" rtlCol="0">
                <a:noAutofit/>
              </a:bodyPr>
              <a:lstStyle/>
              <a:p>
                <a:pPr marL="0" marR="0">
                  <a:lnSpc>
                    <a:spcPct val="107000"/>
                  </a:lnSpc>
                  <a:spcBef>
                    <a:spcPts val="0"/>
                  </a:spcBef>
                  <a:spcAft>
                    <a:spcPts val="800"/>
                  </a:spcAft>
                </a:pPr>
                <a:r>
                  <a:rPr lang="en-US" sz="3000" b="1"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b.</a:t>
                </a:r>
                <a:endParaRPr lang="en-US" sz="3000" dirty="0">
                  <a:effectLst/>
                  <a:latin typeface="Calibri" panose="020F0502020204030204" pitchFamily="34" charset="0"/>
                  <a:ea typeface="等线" panose="02010600030101010101" pitchFamily="2" charset="-122"/>
                  <a:cs typeface="Calibri" panose="020F0502020204030204" pitchFamily="34" charset="0"/>
                </a:endParaRPr>
              </a:p>
            </p:txBody>
          </p:sp>
        </p:grpSp>
        <p:grpSp>
          <p:nvGrpSpPr>
            <p:cNvPr id="137" name="Group 136">
              <a:extLst>
                <a:ext uri="{FF2B5EF4-FFF2-40B4-BE49-F238E27FC236}">
                  <a16:creationId xmlns:a16="http://schemas.microsoft.com/office/drawing/2014/main" id="{CA92A9E6-7BB6-4559-872A-A32372C0FF9C}"/>
                </a:ext>
              </a:extLst>
            </p:cNvPr>
            <p:cNvGrpSpPr/>
            <p:nvPr/>
          </p:nvGrpSpPr>
          <p:grpSpPr>
            <a:xfrm>
              <a:off x="39547797" y="8868054"/>
              <a:ext cx="2624418" cy="954591"/>
              <a:chOff x="9307352" y="2"/>
              <a:chExt cx="1775588" cy="558842"/>
            </a:xfrm>
            <a:grpFill/>
          </p:grpSpPr>
          <p:sp>
            <p:nvSpPr>
              <p:cNvPr id="138" name="TextBox 6">
                <a:extLst>
                  <a:ext uri="{FF2B5EF4-FFF2-40B4-BE49-F238E27FC236}">
                    <a16:creationId xmlns:a16="http://schemas.microsoft.com/office/drawing/2014/main" id="{34DC4CA0-020B-4DB2-BF79-48C7FB483501}"/>
                  </a:ext>
                </a:extLst>
              </p:cNvPr>
              <p:cNvSpPr txBox="1"/>
              <p:nvPr/>
            </p:nvSpPr>
            <p:spPr>
              <a:xfrm>
                <a:off x="9358907" y="57965"/>
                <a:ext cx="1724033" cy="500879"/>
              </a:xfrm>
              <a:prstGeom prst="rect">
                <a:avLst/>
              </a:prstGeom>
              <a:grpFill/>
            </p:spPr>
            <p:txBody>
              <a:bodyPr wrap="square" rtlCol="0">
                <a:noAutofit/>
              </a:bodyPr>
              <a:lstStyle/>
              <a:p>
                <a:pPr marL="0" marR="0">
                  <a:lnSpc>
                    <a:spcPct val="107000"/>
                  </a:lnSpc>
                  <a:spcBef>
                    <a:spcPts val="0"/>
                  </a:spcBef>
                  <a:spcAft>
                    <a:spcPts val="800"/>
                  </a:spcAft>
                </a:pPr>
                <a:r>
                  <a:rPr lang="en-US" sz="1000"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ERP Event lock:</a:t>
                </a:r>
                <a:endParaRPr lang="en-US" sz="1100" dirty="0">
                  <a:effectLst/>
                  <a:latin typeface="Calibri" panose="020F0502020204030204" pitchFamily="34" charset="0"/>
                  <a:ea typeface="等线" panose="02010600030101010101" pitchFamily="2" charset="-122"/>
                  <a:cs typeface="Calibri" panose="020F0502020204030204" pitchFamily="34" charset="0"/>
                </a:endParaRPr>
              </a:p>
              <a:p>
                <a:pPr marL="0" marR="0">
                  <a:lnSpc>
                    <a:spcPct val="107000"/>
                  </a:lnSpc>
                  <a:spcBef>
                    <a:spcPts val="0"/>
                  </a:spcBef>
                  <a:spcAft>
                    <a:spcPts val="800"/>
                  </a:spcAft>
                </a:pPr>
                <a:r>
                  <a:rPr lang="en-US" sz="1000"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 </a:t>
                </a:r>
                <a:endParaRPr lang="en-US" sz="1100" dirty="0">
                  <a:effectLst/>
                  <a:latin typeface="Calibri" panose="020F0502020204030204" pitchFamily="34" charset="0"/>
                  <a:ea typeface="等线" panose="02010600030101010101" pitchFamily="2" charset="-122"/>
                  <a:cs typeface="Calibri" panose="020F0502020204030204" pitchFamily="34" charset="0"/>
                </a:endParaRPr>
              </a:p>
            </p:txBody>
          </p:sp>
          <p:cxnSp>
            <p:nvCxnSpPr>
              <p:cNvPr id="139" name="Straight Connector 138">
                <a:extLst>
                  <a:ext uri="{FF2B5EF4-FFF2-40B4-BE49-F238E27FC236}">
                    <a16:creationId xmlns:a16="http://schemas.microsoft.com/office/drawing/2014/main" id="{BA2617ED-BF0E-4BA1-A7BB-32C5CFF06611}"/>
                  </a:ext>
                </a:extLst>
              </p:cNvPr>
              <p:cNvCxnSpPr>
                <a:cxnSpLocks/>
              </p:cNvCxnSpPr>
              <p:nvPr/>
            </p:nvCxnSpPr>
            <p:spPr>
              <a:xfrm flipH="1">
                <a:off x="10220922" y="138077"/>
                <a:ext cx="206217" cy="0"/>
              </a:xfrm>
              <a:prstGeom prst="line">
                <a:avLst/>
              </a:prstGeom>
              <a:grpFill/>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6E149C5F-06FE-441E-AAB7-ABAE4E0B3FBF}"/>
                  </a:ext>
                </a:extLst>
              </p:cNvPr>
              <p:cNvSpPr/>
              <p:nvPr/>
            </p:nvSpPr>
            <p:spPr>
              <a:xfrm>
                <a:off x="9307352" y="2"/>
                <a:ext cx="1206423" cy="26213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Calibri" panose="020F0502020204030204" pitchFamily="34" charset="0"/>
                  <a:cs typeface="Calibri" panose="020F0502020204030204" pitchFamily="34" charset="0"/>
                </a:endParaRPr>
              </a:p>
            </p:txBody>
          </p:sp>
        </p:grpSp>
      </p:grpSp>
      <p:sp>
        <p:nvSpPr>
          <p:cNvPr id="132" name="TextBox 10">
            <a:extLst>
              <a:ext uri="{FF2B5EF4-FFF2-40B4-BE49-F238E27FC236}">
                <a16:creationId xmlns:a16="http://schemas.microsoft.com/office/drawing/2014/main" id="{5C2986CF-4965-47AD-B99F-DE04113C1532}"/>
              </a:ext>
            </a:extLst>
          </p:cNvPr>
          <p:cNvSpPr txBox="1"/>
          <p:nvPr/>
        </p:nvSpPr>
        <p:spPr>
          <a:xfrm>
            <a:off x="20739407" y="14927948"/>
            <a:ext cx="10958362" cy="1469776"/>
          </a:xfrm>
          <a:prstGeom prst="rect">
            <a:avLst/>
          </a:prstGeom>
          <a:noFill/>
        </p:spPr>
        <p:txBody>
          <a:bodyPr wrap="square" rtlCol="0">
            <a:noAutofit/>
          </a:bodyPr>
          <a:lstStyle/>
          <a:p>
            <a:pPr marL="0" marR="0">
              <a:lnSpc>
                <a:spcPct val="107000"/>
              </a:lnSpc>
              <a:spcBef>
                <a:spcPts val="0"/>
              </a:spcBef>
              <a:spcAft>
                <a:spcPts val="800"/>
              </a:spcAft>
            </a:pPr>
            <a:r>
              <a:rPr lang="en-US" sz="2000" b="1"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Figure 1.</a:t>
            </a:r>
            <a:r>
              <a:rPr lang="en-US" sz="2000"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 Still frames depicting PL-BM stimuli and the conventional ERP and the modified spERP paradigms. </a:t>
            </a:r>
            <a:r>
              <a:rPr lang="en-US" sz="2000" b="1"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a:t>
            </a:r>
            <a:r>
              <a:rPr lang="en-US" sz="2000"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 Conventional ERP would time-lock the EEG at the onset of display of each PL-BM stimulus (i.e., one event within one trial). </a:t>
            </a:r>
            <a:r>
              <a:rPr lang="en-US" sz="2000" b="1"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b</a:t>
            </a:r>
            <a:r>
              <a:rPr lang="en-US" sz="2000"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 spERP paradigm would time-lock to the pulse (here, white) frames within the PL-BM stimuli, such that there are multiple events within each trial. </a:t>
            </a:r>
            <a:endParaRPr lang="en-US" sz="20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44" name="TextBox 43">
            <a:extLst>
              <a:ext uri="{FF2B5EF4-FFF2-40B4-BE49-F238E27FC236}">
                <a16:creationId xmlns:a16="http://schemas.microsoft.com/office/drawing/2014/main" id="{54EECAEA-ED41-482E-878C-DE73828F0C23}"/>
              </a:ext>
            </a:extLst>
          </p:cNvPr>
          <p:cNvSpPr txBox="1"/>
          <p:nvPr/>
        </p:nvSpPr>
        <p:spPr>
          <a:xfrm>
            <a:off x="14813946" y="7010400"/>
            <a:ext cx="13227654" cy="830997"/>
          </a:xfrm>
          <a:prstGeom prst="rect">
            <a:avLst/>
          </a:prstGeom>
          <a:noFill/>
        </p:spPr>
        <p:txBody>
          <a:bodyPr wrap="square" rtlCol="0">
            <a:spAutoFit/>
          </a:bodyPr>
          <a:lstStyle/>
          <a:p>
            <a:pPr algn="ctr"/>
            <a:r>
              <a:rPr lang="en-US" sz="4800" b="1" dirty="0">
                <a:latin typeface="Calibri" panose="020F0502020204030204" pitchFamily="34" charset="0"/>
                <a:cs typeface="Calibri" panose="020F0502020204030204" pitchFamily="34" charset="0"/>
              </a:rPr>
              <a:t>New Paradigm: the Sparse Pulse ERP (spERP) </a:t>
            </a:r>
            <a:endParaRPr lang="en-US" sz="6000" b="1"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8BDB38AB-471C-4DE2-A4CB-0237FE3CA6BB}"/>
              </a:ext>
            </a:extLst>
          </p:cNvPr>
          <p:cNvSpPr txBox="1"/>
          <p:nvPr/>
        </p:nvSpPr>
        <p:spPr>
          <a:xfrm>
            <a:off x="11884888" y="7998390"/>
            <a:ext cx="8278629" cy="846385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Conventional ERP on dynamic stimulus (Fig 1a. )</a:t>
            </a:r>
          </a:p>
          <a:p>
            <a:pPr marL="1143000" lvl="1"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Time-locking at the first frame of the display, treat the dynamic stimulus as if it’s a static picture. </a:t>
            </a:r>
          </a:p>
          <a:p>
            <a:pPr marL="1143000" lvl="1"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One trial will contribute to at most one single ERP.</a:t>
            </a:r>
          </a:p>
          <a:p>
            <a:pPr lvl="1"/>
            <a:r>
              <a:rPr lang="en-US" sz="3200" dirty="0">
                <a:latin typeface="Calibri" panose="020F0502020204030204" pitchFamily="34" charset="0"/>
                <a:cs typeface="Calibri" panose="020F0502020204030204" pitchFamily="34" charset="0"/>
              </a:rPr>
              <a:t>Analysis could only be performed at the trial level.  </a:t>
            </a:r>
          </a:p>
          <a:p>
            <a:r>
              <a:rPr lang="en-US" sz="3200" dirty="0">
                <a:latin typeface="Calibri" panose="020F0502020204030204" pitchFamily="34" charset="0"/>
                <a:cs typeface="Calibri" panose="020F0502020204030204" pitchFamily="34" charset="0"/>
              </a:rPr>
              <a:t>Sparse Pulse ERP on dynamic stimulus (Fig 1b.)</a:t>
            </a:r>
          </a:p>
          <a:p>
            <a:pPr lvl="1"/>
            <a:r>
              <a:rPr lang="en-US" sz="3200" dirty="0">
                <a:latin typeface="Calibri" panose="020F0502020204030204" pitchFamily="34" charset="0"/>
                <a:cs typeface="Calibri" panose="020F0502020204030204" pitchFamily="34" charset="0"/>
              </a:rPr>
              <a:t>Changing the contrast of the stimulus at individual frames (“pulse frames”) could elicit VEPSs at different time points along with the unfolding of the stimulus temporally. </a:t>
            </a:r>
          </a:p>
          <a:p>
            <a:pPr lvl="1"/>
            <a:r>
              <a:rPr lang="en-US" sz="3200" dirty="0">
                <a:latin typeface="Calibri" panose="020F0502020204030204" pitchFamily="34" charset="0"/>
                <a:cs typeface="Calibri" panose="020F0502020204030204" pitchFamily="34" charset="0"/>
              </a:rPr>
              <a:t>Time-locking at the “pulse frames”.</a:t>
            </a:r>
          </a:p>
          <a:p>
            <a:pPr lvl="1"/>
            <a:r>
              <a:rPr lang="en-US" sz="3200" dirty="0">
                <a:latin typeface="Calibri" panose="020F0502020204030204" pitchFamily="34" charset="0"/>
                <a:cs typeface="Calibri" panose="020F0502020204030204" pitchFamily="34" charset="0"/>
              </a:rPr>
              <a:t>One trial of display could produce multiple ERPs, increasing SNR.</a:t>
            </a:r>
          </a:p>
          <a:p>
            <a:pPr lvl="1"/>
            <a:r>
              <a:rPr lang="en-US" sz="3200" dirty="0">
                <a:latin typeface="Calibri" panose="020F0502020204030204" pitchFamily="34" charset="0"/>
                <a:cs typeface="Calibri" panose="020F0502020204030204" pitchFamily="34" charset="0"/>
              </a:rPr>
              <a:t>Analysis could be performed at frame-level.</a:t>
            </a:r>
          </a:p>
        </p:txBody>
      </p:sp>
      <p:sp>
        <p:nvSpPr>
          <p:cNvPr id="49" name="TextBox 48">
            <a:extLst>
              <a:ext uri="{FF2B5EF4-FFF2-40B4-BE49-F238E27FC236}">
                <a16:creationId xmlns:a16="http://schemas.microsoft.com/office/drawing/2014/main" id="{B9CE4CEC-9175-4ED5-9177-E362BC8BAF63}"/>
              </a:ext>
            </a:extLst>
          </p:cNvPr>
          <p:cNvSpPr txBox="1"/>
          <p:nvPr/>
        </p:nvSpPr>
        <p:spPr>
          <a:xfrm>
            <a:off x="32016276" y="7863739"/>
            <a:ext cx="11330113" cy="6494085"/>
          </a:xfrm>
          <a:prstGeom prst="rect">
            <a:avLst/>
          </a:prstGeom>
          <a:noFill/>
        </p:spPr>
        <p:txBody>
          <a:bodyPr wrap="square" rtlCol="0">
            <a:spAutoFit/>
          </a:bodyPr>
          <a:lstStyle/>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N = 17</a:t>
            </a:r>
          </a:p>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Condition: 2 (left vs. right) * 2 (biological vs. scramble)</a:t>
            </a:r>
          </a:p>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Pulse Probability = 0.1 (Each trail consist of 60 frames of a display, containing two complete 30-frame cycles. Each frame of the display has a probability of 10% to undergo a contrast reversal, meaning on average 6 pulse frames per trial).</a:t>
            </a:r>
          </a:p>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Pulse frames are assigned pseudo-randomly across each display with a control of no pulse frame at the beginning, the ending, as well as the adjacent 2 frames. </a:t>
            </a:r>
          </a:p>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Subjects were asked to perform a keypress if they detect a single dot changes its color to yellow. The task serves as attention control, and it not the main interest of the experiment. </a:t>
            </a:r>
          </a:p>
        </p:txBody>
      </p:sp>
      <p:pic>
        <p:nvPicPr>
          <p:cNvPr id="10" name="Picture 9">
            <a:extLst>
              <a:ext uri="{FF2B5EF4-FFF2-40B4-BE49-F238E27FC236}">
                <a16:creationId xmlns:a16="http://schemas.microsoft.com/office/drawing/2014/main" id="{3FF65574-0E10-416E-82CF-CF1B4B43CE06}"/>
              </a:ext>
            </a:extLst>
          </p:cNvPr>
          <p:cNvPicPr>
            <a:picLocks noChangeAspect="1"/>
          </p:cNvPicPr>
          <p:nvPr/>
        </p:nvPicPr>
        <p:blipFill>
          <a:blip r:embed="rId9"/>
          <a:stretch>
            <a:fillRect/>
          </a:stretch>
        </p:blipFill>
        <p:spPr>
          <a:xfrm>
            <a:off x="35840148" y="14094334"/>
            <a:ext cx="4296285" cy="1846625"/>
          </a:xfrm>
          <a:prstGeom prst="rect">
            <a:avLst/>
          </a:prstGeom>
        </p:spPr>
      </p:pic>
      <p:pic>
        <p:nvPicPr>
          <p:cNvPr id="11" name="Picture 10">
            <a:extLst>
              <a:ext uri="{FF2B5EF4-FFF2-40B4-BE49-F238E27FC236}">
                <a16:creationId xmlns:a16="http://schemas.microsoft.com/office/drawing/2014/main" id="{62968F85-1511-403C-BFAB-44B91708A8F0}"/>
              </a:ext>
            </a:extLst>
          </p:cNvPr>
          <p:cNvPicPr>
            <a:picLocks noChangeAspect="1"/>
          </p:cNvPicPr>
          <p:nvPr/>
        </p:nvPicPr>
        <p:blipFill>
          <a:blip r:embed="rId10"/>
          <a:stretch>
            <a:fillRect/>
          </a:stretch>
        </p:blipFill>
        <p:spPr>
          <a:xfrm>
            <a:off x="41631120" y="13357006"/>
            <a:ext cx="1715269" cy="2918966"/>
          </a:xfrm>
          <a:prstGeom prst="rect">
            <a:avLst/>
          </a:prstGeom>
        </p:spPr>
      </p:pic>
      <p:pic>
        <p:nvPicPr>
          <p:cNvPr id="23" name="Picture 22" descr="A close up of a map&#10;&#10;Description automatically generated">
            <a:extLst>
              <a:ext uri="{FF2B5EF4-FFF2-40B4-BE49-F238E27FC236}">
                <a16:creationId xmlns:a16="http://schemas.microsoft.com/office/drawing/2014/main" id="{E77753C8-867C-4BB1-9E13-40DC7DE762B9}"/>
              </a:ext>
            </a:extLst>
          </p:cNvPr>
          <p:cNvPicPr>
            <a:picLocks noChangeAspect="1"/>
          </p:cNvPicPr>
          <p:nvPr/>
        </p:nvPicPr>
        <p:blipFill>
          <a:blip r:embed="rId11"/>
          <a:stretch>
            <a:fillRect/>
          </a:stretch>
        </p:blipFill>
        <p:spPr>
          <a:xfrm>
            <a:off x="959411" y="21083120"/>
            <a:ext cx="7810196" cy="3356920"/>
          </a:xfrm>
          <a:prstGeom prst="rect">
            <a:avLst/>
          </a:prstGeom>
        </p:spPr>
      </p:pic>
      <p:sp>
        <p:nvSpPr>
          <p:cNvPr id="60" name="Rectangle 59">
            <a:extLst>
              <a:ext uri="{FF2B5EF4-FFF2-40B4-BE49-F238E27FC236}">
                <a16:creationId xmlns:a16="http://schemas.microsoft.com/office/drawing/2014/main" id="{442EFDDE-8360-462A-8A29-7B9305FAE193}"/>
              </a:ext>
            </a:extLst>
          </p:cNvPr>
          <p:cNvSpPr/>
          <p:nvPr/>
        </p:nvSpPr>
        <p:spPr>
          <a:xfrm>
            <a:off x="694278" y="17629958"/>
            <a:ext cx="8524421" cy="3354765"/>
          </a:xfrm>
          <a:prstGeom prst="rect">
            <a:avLst/>
          </a:prstGeom>
        </p:spPr>
        <p:txBody>
          <a:bodyPr wrap="square">
            <a:spAutoFit/>
          </a:bodyPr>
          <a:lstStyle/>
          <a:p>
            <a:pPr>
              <a:spcAft>
                <a:spcPts val="1200"/>
              </a:spcAft>
            </a:pPr>
            <a:r>
              <a:rPr lang="en-US" sz="3200" u="sng" dirty="0">
                <a:latin typeface="Calibri" panose="020F0502020204030204" pitchFamily="34" charset="0"/>
                <a:cs typeface="Calibri" panose="020F0502020204030204" pitchFamily="34" charset="0"/>
              </a:rPr>
              <a:t>Componentry and Latencies</a:t>
            </a:r>
          </a:p>
          <a:p>
            <a:pPr>
              <a:spcAft>
                <a:spcPts val="1200"/>
              </a:spcAft>
            </a:pPr>
            <a:r>
              <a:rPr lang="en-US" sz="3200" dirty="0" err="1">
                <a:latin typeface="Calibri" panose="020F0502020204030204" pitchFamily="34" charset="0"/>
                <a:cs typeface="Calibri" panose="020F0502020204030204" pitchFamily="34" charset="0"/>
              </a:rPr>
              <a:t>spERP</a:t>
            </a:r>
            <a:r>
              <a:rPr lang="en-US" sz="3200" dirty="0">
                <a:latin typeface="Calibri" panose="020F0502020204030204" pitchFamily="34" charset="0"/>
                <a:cs typeface="Calibri" panose="020F0502020204030204" pitchFamily="34" charset="0"/>
              </a:rPr>
              <a:t> showed  similar componentry to the conventional ERP (time-lock to the onset frame), including typical P1, N1, P2, and N2.</a:t>
            </a:r>
          </a:p>
          <a:p>
            <a:pPr>
              <a:spcAft>
                <a:spcPts val="1200"/>
              </a:spcAft>
            </a:pPr>
            <a:r>
              <a:rPr lang="en-US" sz="3200" dirty="0">
                <a:latin typeface="Calibri" panose="020F0502020204030204" pitchFamily="34" charset="0"/>
                <a:cs typeface="Calibri" panose="020F0502020204030204" pitchFamily="34" charset="0"/>
              </a:rPr>
              <a:t>Overall, </a:t>
            </a:r>
            <a:r>
              <a:rPr lang="en-US" sz="3200" dirty="0" err="1">
                <a:latin typeface="Calibri" panose="020F0502020204030204" pitchFamily="34" charset="0"/>
                <a:cs typeface="Calibri" panose="020F0502020204030204" pitchFamily="34" charset="0"/>
              </a:rPr>
              <a:t>spERP</a:t>
            </a:r>
            <a:r>
              <a:rPr lang="en-US" sz="3200" dirty="0">
                <a:latin typeface="Calibri" panose="020F0502020204030204" pitchFamily="34" charset="0"/>
                <a:cs typeface="Calibri" panose="020F0502020204030204" pitchFamily="34" charset="0"/>
              </a:rPr>
              <a:t> components had smaller amplitudes and earlier peak onsets. </a:t>
            </a:r>
          </a:p>
        </p:txBody>
      </p:sp>
      <p:sp>
        <p:nvSpPr>
          <p:cNvPr id="61" name="TextBox 10">
            <a:extLst>
              <a:ext uri="{FF2B5EF4-FFF2-40B4-BE49-F238E27FC236}">
                <a16:creationId xmlns:a16="http://schemas.microsoft.com/office/drawing/2014/main" id="{1809164E-734B-46B0-B539-D95A0D213733}"/>
              </a:ext>
            </a:extLst>
          </p:cNvPr>
          <p:cNvSpPr txBox="1"/>
          <p:nvPr/>
        </p:nvSpPr>
        <p:spPr>
          <a:xfrm>
            <a:off x="727133" y="24441981"/>
            <a:ext cx="8329025" cy="928074"/>
          </a:xfrm>
          <a:prstGeom prst="rect">
            <a:avLst/>
          </a:prstGeom>
          <a:noFill/>
        </p:spPr>
        <p:txBody>
          <a:bodyPr wrap="square" rtlCol="0">
            <a:noAutofit/>
          </a:bodyPr>
          <a:lstStyle/>
          <a:p>
            <a:pPr marL="0" marR="0">
              <a:lnSpc>
                <a:spcPct val="107000"/>
              </a:lnSpc>
              <a:spcBef>
                <a:spcPts val="0"/>
              </a:spcBef>
              <a:spcAft>
                <a:spcPts val="800"/>
              </a:spcAft>
            </a:pPr>
            <a:r>
              <a:rPr lang="en-US" sz="2400" b="1"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Figure 2. </a:t>
            </a:r>
            <a:r>
              <a:rPr lang="en-US" sz="2400"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ERPs averaged across conditions and subjects using different event-lock. Upper: time-lock to the display onset frame; Lower: time-lock to the pulse frames. </a:t>
            </a:r>
            <a:endParaRPr lang="en-US" sz="24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70" name="Rectangle 69">
            <a:extLst>
              <a:ext uri="{FF2B5EF4-FFF2-40B4-BE49-F238E27FC236}">
                <a16:creationId xmlns:a16="http://schemas.microsoft.com/office/drawing/2014/main" id="{45F101C5-D025-408C-A7F7-197A3F6AEE57}"/>
              </a:ext>
            </a:extLst>
          </p:cNvPr>
          <p:cNvSpPr/>
          <p:nvPr/>
        </p:nvSpPr>
        <p:spPr>
          <a:xfrm>
            <a:off x="8902872" y="17877430"/>
            <a:ext cx="12639431" cy="4955203"/>
          </a:xfrm>
          <a:prstGeom prst="rect">
            <a:avLst/>
          </a:prstGeom>
        </p:spPr>
        <p:txBody>
          <a:bodyPr wrap="square">
            <a:spAutoFit/>
          </a:bodyPr>
          <a:lstStyle/>
          <a:p>
            <a:pPr algn="ctr">
              <a:spcAft>
                <a:spcPts val="600"/>
              </a:spcAft>
            </a:pPr>
            <a:r>
              <a:rPr lang="en-US" sz="3600" u="sng" dirty="0">
                <a:latin typeface="Calibri" panose="020F0502020204030204" pitchFamily="34" charset="0"/>
                <a:cs typeface="Calibri" panose="020F0502020204030204" pitchFamily="34" charset="0"/>
              </a:rPr>
              <a:t>P1 Component</a:t>
            </a:r>
          </a:p>
          <a:p>
            <a:pPr lvl="1">
              <a:spcAft>
                <a:spcPts val="600"/>
              </a:spcAft>
            </a:pPr>
            <a:r>
              <a:rPr lang="en-US" sz="3200" dirty="0">
                <a:latin typeface="Calibri" panose="020F0502020204030204" pitchFamily="34" charset="0"/>
                <a:cs typeface="Calibri" panose="020F0502020204030204" pitchFamily="34" charset="0"/>
              </a:rPr>
              <a:t>Analysis: 2 (Stimulus type: BioMotion, ScramMotion) by 3 (Electrode location: Left, Mid, Right) repeated measure ANOVA</a:t>
            </a:r>
          </a:p>
          <a:p>
            <a:pPr lvl="1">
              <a:spcAft>
                <a:spcPts val="600"/>
              </a:spcAft>
            </a:pPr>
            <a:r>
              <a:rPr lang="en-US" sz="3200" dirty="0">
                <a:latin typeface="Calibri" panose="020F0502020204030204" pitchFamily="34" charset="0"/>
                <a:cs typeface="Calibri" panose="020F0502020204030204" pitchFamily="34" charset="0"/>
              </a:rPr>
              <a:t>At occipital and occipital parietal sites, biological motion pulse frames create a significantly larger P1 compared to scrambled motion. (F(1,101) = 15.56; p = &lt;0.001).</a:t>
            </a:r>
          </a:p>
          <a:p>
            <a:pPr lvl="1">
              <a:spcAft>
                <a:spcPts val="600"/>
              </a:spcAft>
            </a:pPr>
            <a:r>
              <a:rPr lang="en-US" sz="3200" dirty="0">
                <a:latin typeface="Calibri" panose="020F0502020204030204" pitchFamily="34" charset="0"/>
                <a:cs typeface="Calibri" panose="020F0502020204030204" pitchFamily="34" charset="0"/>
              </a:rPr>
              <a:t>Main effect of electrode location and interaction between stimulus type and electrode location was not significant. </a:t>
            </a:r>
          </a:p>
          <a:p>
            <a:pPr marL="1143000" lvl="1" indent="-685800">
              <a:spcAft>
                <a:spcPts val="600"/>
              </a:spcAft>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C6C6A219-7D06-44DE-AFE7-6190D6CB33CB}"/>
              </a:ext>
            </a:extLst>
          </p:cNvPr>
          <p:cNvSpPr/>
          <p:nvPr/>
        </p:nvSpPr>
        <p:spPr>
          <a:xfrm>
            <a:off x="4474356" y="25900251"/>
            <a:ext cx="5046875" cy="4647426"/>
          </a:xfrm>
          <a:prstGeom prst="rect">
            <a:avLst/>
          </a:prstGeom>
        </p:spPr>
        <p:txBody>
          <a:bodyPr wrap="square">
            <a:spAutoFit/>
          </a:bodyPr>
          <a:lstStyle/>
          <a:p>
            <a:pPr algn="ctr">
              <a:spcAft>
                <a:spcPts val="1200"/>
              </a:spcAft>
            </a:pPr>
            <a:r>
              <a:rPr lang="en-US" sz="3200" u="sng" dirty="0">
                <a:latin typeface="Calibri" panose="020F0502020204030204" pitchFamily="34" charset="0"/>
                <a:cs typeface="Calibri" panose="020F0502020204030204" pitchFamily="34" charset="0"/>
              </a:rPr>
              <a:t>N1 Component</a:t>
            </a:r>
          </a:p>
          <a:p>
            <a:pPr>
              <a:spcAft>
                <a:spcPts val="1200"/>
              </a:spcAft>
            </a:pPr>
            <a:r>
              <a:rPr lang="en-US" sz="3000" dirty="0">
                <a:latin typeface="Calibri" panose="020F0502020204030204" pitchFamily="34" charset="0"/>
                <a:cs typeface="Calibri" panose="020F0502020204030204" pitchFamily="34" charset="0"/>
              </a:rPr>
              <a:t>Analysis: 2 (Stimulus type: BioMotion, ScramMotion) by 3 (Electrode location: Left, Mid, Right) repeated measure ANOVA</a:t>
            </a:r>
          </a:p>
          <a:p>
            <a:pPr>
              <a:spcAft>
                <a:spcPts val="1200"/>
              </a:spcAft>
            </a:pPr>
            <a:r>
              <a:rPr lang="en-US" sz="3000" dirty="0">
                <a:latin typeface="Calibri" panose="020F0502020204030204" pitchFamily="34" charset="0"/>
                <a:cs typeface="Calibri" panose="020F0502020204030204" pitchFamily="34" charset="0"/>
              </a:rPr>
              <a:t>No main effect of stimulus type and electrode location. No significant interaction. </a:t>
            </a:r>
          </a:p>
        </p:txBody>
      </p:sp>
      <p:sp>
        <p:nvSpPr>
          <p:cNvPr id="80" name="Rectangle 79">
            <a:extLst>
              <a:ext uri="{FF2B5EF4-FFF2-40B4-BE49-F238E27FC236}">
                <a16:creationId xmlns:a16="http://schemas.microsoft.com/office/drawing/2014/main" id="{D7ADCAA4-D1CC-47B8-8E58-CCDA3425C7C4}"/>
              </a:ext>
            </a:extLst>
          </p:cNvPr>
          <p:cNvSpPr/>
          <p:nvPr/>
        </p:nvSpPr>
        <p:spPr>
          <a:xfrm>
            <a:off x="22098000" y="26241070"/>
            <a:ext cx="9685134" cy="5663089"/>
          </a:xfrm>
          <a:prstGeom prst="rect">
            <a:avLst/>
          </a:prstGeom>
        </p:spPr>
        <p:txBody>
          <a:bodyPr wrap="square">
            <a:spAutoFit/>
          </a:bodyPr>
          <a:lstStyle/>
          <a:p>
            <a:pPr algn="ctr">
              <a:spcAft>
                <a:spcPts val="600"/>
              </a:spcAft>
            </a:pPr>
            <a:r>
              <a:rPr lang="en-US" sz="3200" u="sng" dirty="0">
                <a:latin typeface="Calibri" panose="020F0502020204030204" pitchFamily="34" charset="0"/>
                <a:cs typeface="Calibri" panose="020F0502020204030204" pitchFamily="34" charset="0"/>
              </a:rPr>
              <a:t>Frame-Level Visualization</a:t>
            </a:r>
          </a:p>
          <a:p>
            <a:pPr>
              <a:spcAft>
                <a:spcPts val="600"/>
              </a:spcAft>
            </a:pPr>
            <a:r>
              <a:rPr lang="en-US" sz="3200" dirty="0">
                <a:latin typeface="Calibri" panose="020F0502020204030204" pitchFamily="34" charset="0"/>
                <a:cs typeface="Calibri" panose="020F0502020204030204" pitchFamily="34" charset="0"/>
              </a:rPr>
              <a:t>With the pulse frames distributed randomly along the stimuli, the </a:t>
            </a:r>
            <a:r>
              <a:rPr lang="en-US" sz="3200" dirty="0" err="1">
                <a:latin typeface="Calibri" panose="020F0502020204030204" pitchFamily="34" charset="0"/>
                <a:cs typeface="Calibri" panose="020F0502020204030204" pitchFamily="34" charset="0"/>
              </a:rPr>
              <a:t>spERP</a:t>
            </a:r>
            <a:r>
              <a:rPr lang="en-US" sz="3200" dirty="0">
                <a:latin typeface="Calibri" panose="020F0502020204030204" pitchFamily="34" charset="0"/>
                <a:cs typeface="Calibri" panose="020F0502020204030204" pitchFamily="34" charset="0"/>
              </a:rPr>
              <a:t> can enable constructing a visual ERP for all frames of the stimuli (except for the very first and last frames), provided there are a sufficient number of trials .  </a:t>
            </a:r>
          </a:p>
          <a:p>
            <a:pPr>
              <a:spcAft>
                <a:spcPts val="600"/>
              </a:spcAft>
            </a:pPr>
            <a:r>
              <a:rPr lang="en-US" sz="3200" dirty="0">
                <a:latin typeface="Calibri" panose="020F0502020204030204" pitchFamily="34" charset="0"/>
                <a:cs typeface="Calibri" panose="020F0502020204030204" pitchFamily="34" charset="0"/>
              </a:rPr>
              <a:t>By overlaying the pulse ERPs on the time scale of the stimulus display (one animation with 60 frames), we can see that the early frames are largely dominated by the “onset” ERP elicited by the first frame of the stimuli (Figure 5)</a:t>
            </a:r>
          </a:p>
        </p:txBody>
      </p:sp>
      <p:sp>
        <p:nvSpPr>
          <p:cNvPr id="64" name="Rectangle 63">
            <a:extLst>
              <a:ext uri="{FF2B5EF4-FFF2-40B4-BE49-F238E27FC236}">
                <a16:creationId xmlns:a16="http://schemas.microsoft.com/office/drawing/2014/main" id="{CF46DDFD-90F5-40EA-AA00-858C052B0214}"/>
              </a:ext>
            </a:extLst>
          </p:cNvPr>
          <p:cNvSpPr/>
          <p:nvPr/>
        </p:nvSpPr>
        <p:spPr>
          <a:xfrm>
            <a:off x="32063511" y="17364190"/>
            <a:ext cx="11253960" cy="11418510"/>
          </a:xfrm>
          <a:prstGeom prst="rect">
            <a:avLst/>
          </a:prstGeom>
        </p:spPr>
        <p:txBody>
          <a:bodyPr wrap="square">
            <a:spAutoFit/>
          </a:bodyPr>
          <a:lstStyle/>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spERP</a:t>
            </a:r>
          </a:p>
          <a:p>
            <a:pPr marL="1143000" lvl="1"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contrast reversal of a single frame is sufficient to evoke a VEP, which allows us to actively probe different stages of processing and increase the applicability of the ERP paradigm on dynamic stimuli. </a:t>
            </a:r>
          </a:p>
          <a:p>
            <a:pPr marL="1143000" lvl="1"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frame-level visualization illustrates that the onset issue still exists in the current manipulation. Distributing pulse frames randomly will not entirely solve the onset issue. Different designs are required to entirely solve the issue to answer questions about the early stage of processing.</a:t>
            </a:r>
          </a:p>
          <a:p>
            <a:pPr marL="685800"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P1 </a:t>
            </a:r>
          </a:p>
          <a:p>
            <a:pPr marL="1143000" lvl="1"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P1 amplitude was modulated by stimulus type, with a larger amplitude for biological motion condition compared to spatially scrambled control.</a:t>
            </a:r>
          </a:p>
          <a:p>
            <a:pPr marL="1143000" lvl="1" indent="-68580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sensitivity of P1 to dynamic biological motion is likely not a function of the presence of motion cues per se, considering the early stage this component reflects. This finding echoed with previously reported P1 modulation by a static point-light figure (</a:t>
            </a:r>
            <a:r>
              <a:rPr lang="en-US" sz="3200" dirty="0" err="1">
                <a:latin typeface="Calibri" panose="020F0502020204030204" pitchFamily="34" charset="0"/>
                <a:cs typeface="Calibri" panose="020F0502020204030204" pitchFamily="34" charset="0"/>
              </a:rPr>
              <a:t>Buzzell</a:t>
            </a:r>
            <a:r>
              <a:rPr lang="en-US" sz="3200" dirty="0">
                <a:latin typeface="Calibri" panose="020F0502020204030204" pitchFamily="34" charset="0"/>
                <a:cs typeface="Calibri" panose="020F0502020204030204" pitchFamily="34" charset="0"/>
              </a:rPr>
              <a:t> et al. 2013; White et al. 2014) and may serve as evidence for the ‘snapshot’ neurons suggested by a computational model of biological motion (Giese &amp; Poggio, 2003) as well as neurophysiological studies (</a:t>
            </a:r>
            <a:r>
              <a:rPr lang="en-US" sz="3200" dirty="0" err="1">
                <a:latin typeface="Calibri" panose="020F0502020204030204" pitchFamily="34" charset="0"/>
                <a:cs typeface="Calibri" panose="020F0502020204030204" pitchFamily="34" charset="0"/>
              </a:rPr>
              <a:t>Vangeneugden</a:t>
            </a:r>
            <a:r>
              <a:rPr lang="en-US" sz="3200" dirty="0">
                <a:latin typeface="Calibri" panose="020F0502020204030204" pitchFamily="34" charset="0"/>
                <a:cs typeface="Calibri" panose="020F0502020204030204" pitchFamily="34" charset="0"/>
              </a:rPr>
              <a:t> et al., 2014)</a:t>
            </a:r>
          </a:p>
        </p:txBody>
      </p:sp>
      <p:grpSp>
        <p:nvGrpSpPr>
          <p:cNvPr id="22" name="Group 21">
            <a:extLst>
              <a:ext uri="{FF2B5EF4-FFF2-40B4-BE49-F238E27FC236}">
                <a16:creationId xmlns:a16="http://schemas.microsoft.com/office/drawing/2014/main" id="{22674F01-F956-44C2-9AD3-B25AA5BCF416}"/>
              </a:ext>
            </a:extLst>
          </p:cNvPr>
          <p:cNvGrpSpPr/>
          <p:nvPr/>
        </p:nvGrpSpPr>
        <p:grpSpPr>
          <a:xfrm>
            <a:off x="599704" y="25960283"/>
            <a:ext cx="6773852" cy="6629400"/>
            <a:chOff x="779641" y="26627447"/>
            <a:chExt cx="5245971" cy="6027789"/>
          </a:xfrm>
        </p:grpSpPr>
        <p:sp>
          <p:nvSpPr>
            <p:cNvPr id="77" name="TextBox 10">
              <a:extLst>
                <a:ext uri="{FF2B5EF4-FFF2-40B4-BE49-F238E27FC236}">
                  <a16:creationId xmlns:a16="http://schemas.microsoft.com/office/drawing/2014/main" id="{FD476D1F-0A22-4A01-8774-1D8F911318D8}"/>
                </a:ext>
              </a:extLst>
            </p:cNvPr>
            <p:cNvSpPr txBox="1"/>
            <p:nvPr/>
          </p:nvSpPr>
          <p:spPr>
            <a:xfrm>
              <a:off x="779641" y="31051101"/>
              <a:ext cx="5245971" cy="1604135"/>
            </a:xfrm>
            <a:prstGeom prst="rect">
              <a:avLst/>
            </a:prstGeom>
            <a:noFill/>
          </p:spPr>
          <p:txBody>
            <a:bodyPr wrap="square" rtlCol="0">
              <a:noAutofit/>
            </a:bodyPr>
            <a:lstStyle/>
            <a:p>
              <a:pPr marL="0" marR="0">
                <a:lnSpc>
                  <a:spcPct val="107000"/>
                </a:lnSpc>
                <a:spcBef>
                  <a:spcPts val="0"/>
                </a:spcBef>
                <a:spcAft>
                  <a:spcPts val="800"/>
                </a:spcAft>
              </a:pPr>
              <a:r>
                <a:rPr lang="en-US" sz="2400" b="1" dirty="0">
                  <a:solidFill>
                    <a:srgbClr val="000000"/>
                  </a:solidFill>
                  <a:latin typeface="Calibri" panose="020F0502020204030204" pitchFamily="34" charset="0"/>
                  <a:ea typeface="等线" panose="02010600030101010101" pitchFamily="2" charset="-122"/>
                  <a:cs typeface="Calibri" panose="020F0502020204030204" pitchFamily="34" charset="0"/>
                </a:rPr>
                <a:t>Figure 4. </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N1 </a:t>
              </a:r>
              <a:r>
                <a:rPr lang="en-US" sz="2400" b="1" dirty="0">
                  <a:solidFill>
                    <a:srgbClr val="000000"/>
                  </a:solidFill>
                  <a:latin typeface="Calibri" panose="020F0502020204030204" pitchFamily="34" charset="0"/>
                  <a:ea typeface="等线" panose="02010600030101010101" pitchFamily="2" charset="-122"/>
                  <a:cs typeface="Calibri" panose="020F0502020204030204" pitchFamily="34" charset="0"/>
                </a:rPr>
                <a:t>A.</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 Stimulus type: (Biological and Scrambled); </a:t>
              </a:r>
              <a:r>
                <a:rPr lang="en-US" sz="2400" b="1" dirty="0">
                  <a:solidFill>
                    <a:srgbClr val="000000"/>
                  </a:solidFill>
                  <a:latin typeface="Calibri" panose="020F0502020204030204" pitchFamily="34" charset="0"/>
                  <a:ea typeface="等线" panose="02010600030101010101" pitchFamily="2" charset="-122"/>
                  <a:cs typeface="Calibri" panose="020F0502020204030204" pitchFamily="34" charset="0"/>
                </a:rPr>
                <a:t>B</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 Stimulus type at left, middle, and right electrode locations (O1, Oz, O2) </a:t>
              </a:r>
              <a:endParaRPr lang="en-US" sz="2400" dirty="0">
                <a:latin typeface="Calibri" panose="020F0502020204030204" pitchFamily="34" charset="0"/>
                <a:ea typeface="等线" panose="02010600030101010101" pitchFamily="2" charset="-122"/>
                <a:cs typeface="Calibri" panose="020F0502020204030204" pitchFamily="34" charset="0"/>
              </a:endParaRPr>
            </a:p>
          </p:txBody>
        </p:sp>
        <p:pic>
          <p:nvPicPr>
            <p:cNvPr id="21" name="Picture 20" descr="A picture containing drawing&#10;&#10;Description automatically generated">
              <a:extLst>
                <a:ext uri="{FF2B5EF4-FFF2-40B4-BE49-F238E27FC236}">
                  <a16:creationId xmlns:a16="http://schemas.microsoft.com/office/drawing/2014/main" id="{865F816D-D408-415B-8FA6-5F9E09616E1E}"/>
                </a:ext>
              </a:extLst>
            </p:cNvPr>
            <p:cNvPicPr>
              <a:picLocks noChangeAspect="1"/>
            </p:cNvPicPr>
            <p:nvPr/>
          </p:nvPicPr>
          <p:blipFill>
            <a:blip r:embed="rId12"/>
            <a:stretch>
              <a:fillRect/>
            </a:stretch>
          </p:blipFill>
          <p:spPr>
            <a:xfrm>
              <a:off x="850122" y="26627447"/>
              <a:ext cx="2855826" cy="4503520"/>
            </a:xfrm>
            <a:prstGeom prst="rect">
              <a:avLst/>
            </a:prstGeom>
          </p:spPr>
        </p:pic>
      </p:grpSp>
      <p:grpSp>
        <p:nvGrpSpPr>
          <p:cNvPr id="2246" name="Group 2245">
            <a:extLst>
              <a:ext uri="{FF2B5EF4-FFF2-40B4-BE49-F238E27FC236}">
                <a16:creationId xmlns:a16="http://schemas.microsoft.com/office/drawing/2014/main" id="{F6B6E900-CF08-4613-A9B9-8676A0C11F0C}"/>
              </a:ext>
            </a:extLst>
          </p:cNvPr>
          <p:cNvGrpSpPr/>
          <p:nvPr/>
        </p:nvGrpSpPr>
        <p:grpSpPr>
          <a:xfrm>
            <a:off x="9606002" y="22183350"/>
            <a:ext cx="12308418" cy="9697130"/>
            <a:chOff x="9342747" y="22152103"/>
            <a:chExt cx="12308418" cy="9697130"/>
          </a:xfrm>
        </p:grpSpPr>
        <p:grpSp>
          <p:nvGrpSpPr>
            <p:cNvPr id="2245" name="Group 2244">
              <a:extLst>
                <a:ext uri="{FF2B5EF4-FFF2-40B4-BE49-F238E27FC236}">
                  <a16:creationId xmlns:a16="http://schemas.microsoft.com/office/drawing/2014/main" id="{E5D8EE44-22C3-4376-A74D-C48C73759EB0}"/>
                </a:ext>
              </a:extLst>
            </p:cNvPr>
            <p:cNvGrpSpPr/>
            <p:nvPr/>
          </p:nvGrpSpPr>
          <p:grpSpPr>
            <a:xfrm>
              <a:off x="9342747" y="22152103"/>
              <a:ext cx="12308418" cy="9697130"/>
              <a:chOff x="9342747" y="22152103"/>
              <a:chExt cx="12308418" cy="9697130"/>
            </a:xfrm>
          </p:grpSpPr>
          <p:grpSp>
            <p:nvGrpSpPr>
              <p:cNvPr id="2244" name="Group 2243">
                <a:extLst>
                  <a:ext uri="{FF2B5EF4-FFF2-40B4-BE49-F238E27FC236}">
                    <a16:creationId xmlns:a16="http://schemas.microsoft.com/office/drawing/2014/main" id="{E1FFDC65-348B-4D52-8BB1-FD6C668CAFF3}"/>
                  </a:ext>
                </a:extLst>
              </p:cNvPr>
              <p:cNvGrpSpPr/>
              <p:nvPr/>
            </p:nvGrpSpPr>
            <p:grpSpPr>
              <a:xfrm>
                <a:off x="9342747" y="22152103"/>
                <a:ext cx="12308418" cy="9697130"/>
                <a:chOff x="9342747" y="22152103"/>
                <a:chExt cx="12308418" cy="9697130"/>
              </a:xfrm>
            </p:grpSpPr>
            <p:grpSp>
              <p:nvGrpSpPr>
                <p:cNvPr id="29" name="Group 28">
                  <a:extLst>
                    <a:ext uri="{FF2B5EF4-FFF2-40B4-BE49-F238E27FC236}">
                      <a16:creationId xmlns:a16="http://schemas.microsoft.com/office/drawing/2014/main" id="{10EF9093-7882-423C-9CA5-3AFC61BDBBC4}"/>
                    </a:ext>
                  </a:extLst>
                </p:cNvPr>
                <p:cNvGrpSpPr/>
                <p:nvPr/>
              </p:nvGrpSpPr>
              <p:grpSpPr>
                <a:xfrm>
                  <a:off x="9357726" y="22152103"/>
                  <a:ext cx="12293439" cy="9697130"/>
                  <a:chOff x="9357726" y="22152103"/>
                  <a:chExt cx="12293439" cy="9697130"/>
                </a:xfrm>
              </p:grpSpPr>
              <p:grpSp>
                <p:nvGrpSpPr>
                  <p:cNvPr id="7" name="Group 6">
                    <a:extLst>
                      <a:ext uri="{FF2B5EF4-FFF2-40B4-BE49-F238E27FC236}">
                        <a16:creationId xmlns:a16="http://schemas.microsoft.com/office/drawing/2014/main" id="{4958C2EF-1EF7-4726-9B13-EB20669E7E42}"/>
                      </a:ext>
                    </a:extLst>
                  </p:cNvPr>
                  <p:cNvGrpSpPr/>
                  <p:nvPr/>
                </p:nvGrpSpPr>
                <p:grpSpPr>
                  <a:xfrm>
                    <a:off x="9357726" y="22183607"/>
                    <a:ext cx="12293439" cy="9665626"/>
                    <a:chOff x="9357726" y="22183607"/>
                    <a:chExt cx="12293439" cy="9665626"/>
                  </a:xfrm>
                </p:grpSpPr>
                <p:grpSp>
                  <p:nvGrpSpPr>
                    <p:cNvPr id="28" name="Group 27">
                      <a:extLst>
                        <a:ext uri="{FF2B5EF4-FFF2-40B4-BE49-F238E27FC236}">
                          <a16:creationId xmlns:a16="http://schemas.microsoft.com/office/drawing/2014/main" id="{A4F8170F-5C1A-4EB2-8ACC-335F23CF431E}"/>
                        </a:ext>
                      </a:extLst>
                    </p:cNvPr>
                    <p:cNvGrpSpPr/>
                    <p:nvPr/>
                  </p:nvGrpSpPr>
                  <p:grpSpPr>
                    <a:xfrm>
                      <a:off x="9357726" y="22186853"/>
                      <a:ext cx="12293439" cy="9662380"/>
                      <a:chOff x="8231217" y="17876092"/>
                      <a:chExt cx="13380272" cy="10116449"/>
                    </a:xfrm>
                  </p:grpSpPr>
                  <p:pic>
                    <p:nvPicPr>
                      <p:cNvPr id="66" name="Picture 65" descr="A close up of a map&#10;&#10;Description automatically generated">
                        <a:extLst>
                          <a:ext uri="{FF2B5EF4-FFF2-40B4-BE49-F238E27FC236}">
                            <a16:creationId xmlns:a16="http://schemas.microsoft.com/office/drawing/2014/main" id="{48A92452-CD70-4287-B5CE-FCBB61FD1CA6}"/>
                          </a:ext>
                        </a:extLst>
                      </p:cNvPr>
                      <p:cNvPicPr>
                        <a:picLocks noChangeAspect="1"/>
                      </p:cNvPicPr>
                      <p:nvPr/>
                    </p:nvPicPr>
                    <p:blipFill>
                      <a:blip r:embed="rId13"/>
                      <a:stretch>
                        <a:fillRect/>
                      </a:stretch>
                    </p:blipFill>
                    <p:spPr>
                      <a:xfrm>
                        <a:off x="8578038" y="17876092"/>
                        <a:ext cx="3671645" cy="7673887"/>
                      </a:xfrm>
                      <a:prstGeom prst="rect">
                        <a:avLst/>
                      </a:prstGeom>
                    </p:spPr>
                  </p:pic>
                  <p:sp>
                    <p:nvSpPr>
                      <p:cNvPr id="68" name="TextBox 10">
                        <a:extLst>
                          <a:ext uri="{FF2B5EF4-FFF2-40B4-BE49-F238E27FC236}">
                            <a16:creationId xmlns:a16="http://schemas.microsoft.com/office/drawing/2014/main" id="{5421E81E-3801-4361-B167-933D72672946}"/>
                          </a:ext>
                        </a:extLst>
                      </p:cNvPr>
                      <p:cNvSpPr txBox="1"/>
                      <p:nvPr/>
                    </p:nvSpPr>
                    <p:spPr>
                      <a:xfrm>
                        <a:off x="8231217" y="25601592"/>
                        <a:ext cx="13380272" cy="2390949"/>
                      </a:xfrm>
                      <a:prstGeom prst="rect">
                        <a:avLst/>
                      </a:prstGeom>
                      <a:noFill/>
                    </p:spPr>
                    <p:txBody>
                      <a:bodyPr wrap="square" rtlCol="0">
                        <a:noAutofit/>
                      </a:bodyPr>
                      <a:lstStyle/>
                      <a:p>
                        <a:pPr marL="0" marR="0">
                          <a:lnSpc>
                            <a:spcPct val="107000"/>
                          </a:lnSpc>
                          <a:spcBef>
                            <a:spcPts val="0"/>
                          </a:spcBef>
                          <a:spcAft>
                            <a:spcPts val="800"/>
                          </a:spcAft>
                        </a:pPr>
                        <a:r>
                          <a:rPr lang="en-US" sz="2400" b="1"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Figure 3</a:t>
                        </a:r>
                        <a:r>
                          <a:rPr lang="en-US" sz="2400" b="1" dirty="0">
                            <a:solidFill>
                              <a:srgbClr val="000000"/>
                            </a:solidFill>
                            <a:latin typeface="Calibri" panose="020F0502020204030204" pitchFamily="34" charset="0"/>
                            <a:ea typeface="等线" panose="02010600030101010101" pitchFamily="2" charset="-122"/>
                            <a:cs typeface="Calibri" panose="020F0502020204030204" pitchFamily="34" charset="0"/>
                          </a:rPr>
                          <a:t>. </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P1 </a:t>
                        </a:r>
                        <a:r>
                          <a:rPr lang="en-US" sz="2400" b="1" dirty="0">
                            <a:solidFill>
                              <a:srgbClr val="000000"/>
                            </a:solidFill>
                            <a:latin typeface="Calibri" panose="020F0502020204030204" pitchFamily="34" charset="0"/>
                            <a:ea typeface="等线" panose="02010600030101010101" pitchFamily="2" charset="-122"/>
                            <a:cs typeface="Calibri" panose="020F0502020204030204" pitchFamily="34" charset="0"/>
                          </a:rPr>
                          <a:t>Left column: </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ERP waveforms time-locked to pulse frames for the two conditions (orange: Biological, blue: </a:t>
                        </a:r>
                        <a:r>
                          <a:rPr lang="en-US" sz="2400" dirty="0" err="1">
                            <a:solidFill>
                              <a:srgbClr val="000000"/>
                            </a:solidFill>
                            <a:latin typeface="Calibri" panose="020F0502020204030204" pitchFamily="34" charset="0"/>
                            <a:ea typeface="等线" panose="02010600030101010101" pitchFamily="2" charset="-122"/>
                            <a:cs typeface="Calibri" panose="020F0502020204030204" pitchFamily="34" charset="0"/>
                          </a:rPr>
                          <a:t>Sscrambled</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 at left, midline and right electrodes (O1, Oz, O2). The shaded areas denote the analysis window (+/-20 </a:t>
                        </a:r>
                        <a:r>
                          <a:rPr lang="en-US" sz="2400" dirty="0" err="1">
                            <a:solidFill>
                              <a:srgbClr val="000000"/>
                            </a:solidFill>
                            <a:latin typeface="Calibri" panose="020F0502020204030204" pitchFamily="34" charset="0"/>
                            <a:ea typeface="等线" panose="02010600030101010101" pitchFamily="2" charset="-122"/>
                            <a:cs typeface="Calibri" panose="020F0502020204030204" pitchFamily="34" charset="0"/>
                          </a:rPr>
                          <a:t>ms</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 mean peak latency from grand </a:t>
                        </a:r>
                        <a:r>
                          <a:rPr lang="en-US" sz="2400" dirty="0" err="1">
                            <a:solidFill>
                              <a:srgbClr val="000000"/>
                            </a:solidFill>
                            <a:latin typeface="Calibri" panose="020F0502020204030204" pitchFamily="34" charset="0"/>
                            <a:ea typeface="等线" panose="02010600030101010101" pitchFamily="2" charset="-122"/>
                            <a:cs typeface="Calibri" panose="020F0502020204030204" pitchFamily="34" charset="0"/>
                          </a:rPr>
                          <a:t>ave</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 </a:t>
                        </a:r>
                        <a:r>
                          <a:rPr lang="en-US" sz="2400" b="1" dirty="0">
                            <a:solidFill>
                              <a:srgbClr val="000000"/>
                            </a:solidFill>
                            <a:latin typeface="Calibri" panose="020F0502020204030204" pitchFamily="34" charset="0"/>
                            <a:ea typeface="等线" panose="02010600030101010101" pitchFamily="2" charset="-122"/>
                            <a:cs typeface="Calibri" panose="020F0502020204030204" pitchFamily="34" charset="0"/>
                          </a:rPr>
                          <a:t>Middle column: </a:t>
                        </a:r>
                        <a:r>
                          <a:rPr lang="en-US" sz="2400" dirty="0" err="1">
                            <a:solidFill>
                              <a:srgbClr val="000000"/>
                            </a:solidFill>
                            <a:latin typeface="Calibri" panose="020F0502020204030204" pitchFamily="34" charset="0"/>
                            <a:ea typeface="等线" panose="02010600030101010101" pitchFamily="2" charset="-122"/>
                            <a:cs typeface="Calibri" panose="020F0502020204030204" pitchFamily="34" charset="0"/>
                          </a:rPr>
                          <a:t>Simulus</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 type and Stimulus type plotted separately at left, midline and right electrode locations. </a:t>
                        </a:r>
                        <a:r>
                          <a:rPr lang="en-US" sz="2400" b="1" dirty="0">
                            <a:solidFill>
                              <a:srgbClr val="000000"/>
                            </a:solidFill>
                            <a:latin typeface="Calibri" panose="020F0502020204030204" pitchFamily="34" charset="0"/>
                            <a:ea typeface="等线" panose="02010600030101010101" pitchFamily="2" charset="-122"/>
                            <a:cs typeface="Calibri" panose="020F0502020204030204" pitchFamily="34" charset="0"/>
                          </a:rPr>
                          <a:t>Right column: </a:t>
                        </a:r>
                        <a:r>
                          <a:rPr lang="en-US" sz="2400" dirty="0">
                            <a:solidFill>
                              <a:srgbClr val="000000"/>
                            </a:solidFill>
                            <a:latin typeface="Calibri" panose="020F0502020204030204" pitchFamily="34" charset="0"/>
                            <a:ea typeface="等线" panose="02010600030101010101" pitchFamily="2" charset="-122"/>
                            <a:cs typeface="Calibri" panose="020F0502020204030204" pitchFamily="34" charset="0"/>
                          </a:rPr>
                          <a:t>The scalp topography plots illustrating the distribution of the mean component amplitudes of Biological and Scrambled Motion conditions and their difference during the corresponding time window.</a:t>
                        </a:r>
                        <a:endParaRPr lang="en-US" sz="2400" dirty="0">
                          <a:effectLst/>
                          <a:latin typeface="Calibri" panose="020F0502020204030204" pitchFamily="34" charset="0"/>
                          <a:ea typeface="等线" panose="02010600030101010101" pitchFamily="2" charset="-122"/>
                          <a:cs typeface="Calibri" panose="020F0502020204030204" pitchFamily="34" charset="0"/>
                        </a:endParaRPr>
                      </a:p>
                    </p:txBody>
                  </p:sp>
                </p:grpSp>
                <p:pic>
                  <p:nvPicPr>
                    <p:cNvPr id="5" name="Picture 4">
                      <a:extLst>
                        <a:ext uri="{FF2B5EF4-FFF2-40B4-BE49-F238E27FC236}">
                          <a16:creationId xmlns:a16="http://schemas.microsoft.com/office/drawing/2014/main" id="{CB730B04-5717-4AC9-9963-0AFBBFE4BFF5}"/>
                        </a:ext>
                      </a:extLst>
                    </p:cNvPr>
                    <p:cNvPicPr>
                      <a:picLocks noChangeAspect="1"/>
                    </p:cNvPicPr>
                    <p:nvPr/>
                  </p:nvPicPr>
                  <p:blipFill>
                    <a:blip r:embed="rId14"/>
                    <a:stretch>
                      <a:fillRect/>
                    </a:stretch>
                  </p:blipFill>
                  <p:spPr>
                    <a:xfrm>
                      <a:off x="13029448" y="22183607"/>
                      <a:ext cx="7804875" cy="7329451"/>
                    </a:xfrm>
                    <a:prstGeom prst="rect">
                      <a:avLst/>
                    </a:prstGeom>
                  </p:spPr>
                </p:pic>
              </p:grpSp>
              <p:pic>
                <p:nvPicPr>
                  <p:cNvPr id="25" name="Picture 24">
                    <a:extLst>
                      <a:ext uri="{FF2B5EF4-FFF2-40B4-BE49-F238E27FC236}">
                        <a16:creationId xmlns:a16="http://schemas.microsoft.com/office/drawing/2014/main" id="{0EF17ADC-F332-4D62-AD21-0729456E22FD}"/>
                      </a:ext>
                    </a:extLst>
                  </p:cNvPr>
                  <p:cNvPicPr>
                    <a:picLocks noChangeAspect="1"/>
                  </p:cNvPicPr>
                  <p:nvPr/>
                </p:nvPicPr>
                <p:blipFill rotWithShape="1">
                  <a:blip r:embed="rId15"/>
                  <a:srcRect t="-4187" b="31707"/>
                  <a:stretch/>
                </p:blipFill>
                <p:spPr>
                  <a:xfrm>
                    <a:off x="9753600" y="22152103"/>
                    <a:ext cx="1212137" cy="238548"/>
                  </a:xfrm>
                  <a:prstGeom prst="rect">
                    <a:avLst/>
                  </a:prstGeom>
                </p:spPr>
              </p:pic>
              <p:sp>
                <p:nvSpPr>
                  <p:cNvPr id="27" name="TextBox 26">
                    <a:extLst>
                      <a:ext uri="{FF2B5EF4-FFF2-40B4-BE49-F238E27FC236}">
                        <a16:creationId xmlns:a16="http://schemas.microsoft.com/office/drawing/2014/main" id="{6259FA13-512E-45E5-96B1-9FEFF8E9FD09}"/>
                      </a:ext>
                    </a:extLst>
                  </p:cNvPr>
                  <p:cNvSpPr txBox="1"/>
                  <p:nvPr/>
                </p:nvSpPr>
                <p:spPr>
                  <a:xfrm>
                    <a:off x="10915289" y="22152103"/>
                    <a:ext cx="1776814" cy="523220"/>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Left Electrodes P1</a:t>
                    </a:r>
                  </a:p>
                  <a:p>
                    <a:pPr algn="ctr"/>
                    <a:r>
                      <a:rPr lang="en-US" sz="1400" b="1" dirty="0">
                        <a:latin typeface="Calibri" panose="020F0502020204030204" pitchFamily="34" charset="0"/>
                        <a:cs typeface="Calibri" panose="020F0502020204030204" pitchFamily="34" charset="0"/>
                      </a:rPr>
                      <a:t>(O1, PO7, PO5) </a:t>
                    </a:r>
                  </a:p>
                </p:txBody>
              </p:sp>
              <p:sp>
                <p:nvSpPr>
                  <p:cNvPr id="74" name="TextBox 73">
                    <a:extLst>
                      <a:ext uri="{FF2B5EF4-FFF2-40B4-BE49-F238E27FC236}">
                        <a16:creationId xmlns:a16="http://schemas.microsoft.com/office/drawing/2014/main" id="{4C4E8FA8-516A-4118-AE0C-B9880A1CD96F}"/>
                      </a:ext>
                    </a:extLst>
                  </p:cNvPr>
                  <p:cNvSpPr txBox="1"/>
                  <p:nvPr/>
                </p:nvSpPr>
                <p:spPr>
                  <a:xfrm>
                    <a:off x="10894185" y="24691187"/>
                    <a:ext cx="1848365" cy="523220"/>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Middle Electrodes P1</a:t>
                    </a:r>
                  </a:p>
                  <a:p>
                    <a:pPr algn="ctr"/>
                    <a:r>
                      <a:rPr lang="en-US" sz="1400" b="1" dirty="0">
                        <a:latin typeface="Calibri" panose="020F0502020204030204" pitchFamily="34" charset="0"/>
                        <a:cs typeface="Calibri" panose="020F0502020204030204" pitchFamily="34" charset="0"/>
                      </a:rPr>
                      <a:t>(Oz, POz) </a:t>
                    </a:r>
                  </a:p>
                </p:txBody>
              </p:sp>
              <p:sp>
                <p:nvSpPr>
                  <p:cNvPr id="75" name="TextBox 74">
                    <a:extLst>
                      <a:ext uri="{FF2B5EF4-FFF2-40B4-BE49-F238E27FC236}">
                        <a16:creationId xmlns:a16="http://schemas.microsoft.com/office/drawing/2014/main" id="{F445B2C6-1FFD-4629-954A-238BA367EA87}"/>
                      </a:ext>
                    </a:extLst>
                  </p:cNvPr>
                  <p:cNvSpPr txBox="1"/>
                  <p:nvPr/>
                </p:nvSpPr>
                <p:spPr>
                  <a:xfrm>
                    <a:off x="10876098" y="27160442"/>
                    <a:ext cx="1697753" cy="523220"/>
                  </a:xfrm>
                  <a:prstGeom prst="rect">
                    <a:avLst/>
                  </a:prstGeom>
                  <a:solidFill>
                    <a:schemeClr val="bg1"/>
                  </a:solidFill>
                </p:spPr>
                <p:txBody>
                  <a:bodyPr wrap="square" rtlCol="0">
                    <a:spAutoFit/>
                  </a:bodyPr>
                  <a:lstStyle/>
                  <a:p>
                    <a:pPr algn="ctr"/>
                    <a:r>
                      <a:rPr lang="en-US" sz="1400" b="1" dirty="0">
                        <a:latin typeface="Calibri" panose="020F0502020204030204" pitchFamily="34" charset="0"/>
                        <a:cs typeface="Calibri" panose="020F0502020204030204" pitchFamily="34" charset="0"/>
                      </a:rPr>
                      <a:t>Right Electrodes P1</a:t>
                    </a:r>
                  </a:p>
                  <a:p>
                    <a:pPr algn="ctr"/>
                    <a:r>
                      <a:rPr lang="en-US" sz="1400" b="1" dirty="0">
                        <a:latin typeface="Calibri" panose="020F0502020204030204" pitchFamily="34" charset="0"/>
                        <a:cs typeface="Calibri" panose="020F0502020204030204" pitchFamily="34" charset="0"/>
                      </a:rPr>
                      <a:t>(O2, PO8, PO6) </a:t>
                    </a:r>
                  </a:p>
                </p:txBody>
              </p:sp>
            </p:grpSp>
            <p:sp>
              <p:nvSpPr>
                <p:cNvPr id="2241" name="TextBox 2240">
                  <a:extLst>
                    <a:ext uri="{FF2B5EF4-FFF2-40B4-BE49-F238E27FC236}">
                      <a16:creationId xmlns:a16="http://schemas.microsoft.com/office/drawing/2014/main" id="{F4F1EF1D-2705-41C5-B4E5-600238688182}"/>
                    </a:ext>
                  </a:extLst>
                </p:cNvPr>
                <p:cNvSpPr txBox="1"/>
                <p:nvPr/>
              </p:nvSpPr>
              <p:spPr>
                <a:xfrm>
                  <a:off x="9343721" y="22199512"/>
                  <a:ext cx="375948" cy="2431435"/>
                </a:xfrm>
                <a:prstGeom prst="rect">
                  <a:avLst/>
                </a:prstGeom>
                <a:solidFill>
                  <a:schemeClr val="bg1"/>
                </a:solidFill>
              </p:spPr>
              <p:txBody>
                <a:bodyPr wrap="square" rtlCol="0">
                  <a:spAutoFit/>
                </a:bodyPr>
                <a:lstStyle/>
                <a:p>
                  <a:pPr algn="ctr"/>
                  <a:r>
                    <a:rPr lang="en-US" sz="800" b="1" dirty="0">
                      <a:latin typeface="Arial Black" panose="020B0A04020102020204" pitchFamily="34" charset="0"/>
                      <a:cs typeface="Calibri" panose="020F0502020204030204" pitchFamily="34" charset="0"/>
                    </a:rPr>
                    <a:t>3</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2</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1</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0</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-1</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-2</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-3</a:t>
                  </a:r>
                </a:p>
              </p:txBody>
            </p:sp>
            <p:sp>
              <p:nvSpPr>
                <p:cNvPr id="84" name="TextBox 83">
                  <a:extLst>
                    <a:ext uri="{FF2B5EF4-FFF2-40B4-BE49-F238E27FC236}">
                      <a16:creationId xmlns:a16="http://schemas.microsoft.com/office/drawing/2014/main" id="{2E62B3F7-0D86-4C32-91D7-898D8386BBC8}"/>
                    </a:ext>
                  </a:extLst>
                </p:cNvPr>
                <p:cNvSpPr txBox="1"/>
                <p:nvPr/>
              </p:nvSpPr>
              <p:spPr>
                <a:xfrm>
                  <a:off x="9357726" y="24625519"/>
                  <a:ext cx="375948" cy="2431435"/>
                </a:xfrm>
                <a:prstGeom prst="rect">
                  <a:avLst/>
                </a:prstGeom>
                <a:solidFill>
                  <a:schemeClr val="bg1"/>
                </a:solidFill>
              </p:spPr>
              <p:txBody>
                <a:bodyPr wrap="square" rtlCol="0">
                  <a:spAutoFit/>
                </a:bodyPr>
                <a:lstStyle/>
                <a:p>
                  <a:pPr algn="ctr"/>
                  <a:r>
                    <a:rPr lang="en-US" sz="800" b="1" dirty="0">
                      <a:latin typeface="Arial Black" panose="020B0A04020102020204" pitchFamily="34" charset="0"/>
                      <a:cs typeface="Calibri" panose="020F0502020204030204" pitchFamily="34" charset="0"/>
                    </a:rPr>
                    <a:t>3</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2</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1</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0</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-1</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-2</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-3</a:t>
                  </a:r>
                </a:p>
              </p:txBody>
            </p:sp>
            <p:sp>
              <p:nvSpPr>
                <p:cNvPr id="85" name="TextBox 84">
                  <a:extLst>
                    <a:ext uri="{FF2B5EF4-FFF2-40B4-BE49-F238E27FC236}">
                      <a16:creationId xmlns:a16="http://schemas.microsoft.com/office/drawing/2014/main" id="{6023FCFA-47F0-4483-84E2-D883768EBF59}"/>
                    </a:ext>
                  </a:extLst>
                </p:cNvPr>
                <p:cNvSpPr txBox="1"/>
                <p:nvPr/>
              </p:nvSpPr>
              <p:spPr>
                <a:xfrm>
                  <a:off x="9342747" y="27093973"/>
                  <a:ext cx="389212" cy="2431435"/>
                </a:xfrm>
                <a:prstGeom prst="rect">
                  <a:avLst/>
                </a:prstGeom>
                <a:solidFill>
                  <a:schemeClr val="bg1"/>
                </a:solidFill>
              </p:spPr>
              <p:txBody>
                <a:bodyPr wrap="square" rtlCol="0">
                  <a:spAutoFit/>
                </a:bodyPr>
                <a:lstStyle/>
                <a:p>
                  <a:pPr algn="ctr"/>
                  <a:r>
                    <a:rPr lang="en-US" sz="800" b="1" dirty="0">
                      <a:latin typeface="Arial Black" panose="020B0A04020102020204" pitchFamily="34" charset="0"/>
                      <a:cs typeface="Calibri" panose="020F0502020204030204" pitchFamily="34" charset="0"/>
                    </a:rPr>
                    <a:t>3</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2</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1</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0</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-1</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-2</a:t>
                  </a:r>
                </a:p>
                <a:p>
                  <a:pPr algn="ctr"/>
                  <a:endParaRPr lang="en-US" sz="800" b="1" dirty="0">
                    <a:latin typeface="Arial Black" panose="020B0A04020102020204" pitchFamily="34" charset="0"/>
                    <a:cs typeface="Calibri" panose="020F0502020204030204" pitchFamily="34" charset="0"/>
                  </a:endParaRPr>
                </a:p>
                <a:p>
                  <a:pPr algn="ctr"/>
                  <a:endParaRPr lang="en-US" sz="800" b="1" dirty="0">
                    <a:latin typeface="Arial Black" panose="020B0A04020102020204" pitchFamily="34" charset="0"/>
                    <a:cs typeface="Calibri" panose="020F0502020204030204" pitchFamily="34" charset="0"/>
                  </a:endParaRPr>
                </a:p>
                <a:p>
                  <a:pPr algn="ctr"/>
                  <a:r>
                    <a:rPr lang="en-US" sz="800" b="1" dirty="0">
                      <a:latin typeface="Arial Black" panose="020B0A04020102020204" pitchFamily="34" charset="0"/>
                      <a:cs typeface="Calibri" panose="020F0502020204030204" pitchFamily="34" charset="0"/>
                    </a:rPr>
                    <a:t>-3</a:t>
                  </a:r>
                </a:p>
              </p:txBody>
            </p:sp>
            <p:pic>
              <p:nvPicPr>
                <p:cNvPr id="31" name="Picture 30">
                  <a:extLst>
                    <a:ext uri="{FF2B5EF4-FFF2-40B4-BE49-F238E27FC236}">
                      <a16:creationId xmlns:a16="http://schemas.microsoft.com/office/drawing/2014/main" id="{7570E89D-76D4-4832-B001-3831104B4288}"/>
                    </a:ext>
                  </a:extLst>
                </p:cNvPr>
                <p:cNvPicPr>
                  <a:picLocks noChangeAspect="1"/>
                </p:cNvPicPr>
                <p:nvPr/>
              </p:nvPicPr>
              <p:blipFill>
                <a:blip r:embed="rId16"/>
                <a:stretch>
                  <a:fillRect/>
                </a:stretch>
              </p:blipFill>
              <p:spPr>
                <a:xfrm>
                  <a:off x="9551021" y="24536400"/>
                  <a:ext cx="3174379" cy="169595"/>
                </a:xfrm>
                <a:prstGeom prst="rect">
                  <a:avLst/>
                </a:prstGeom>
              </p:spPr>
            </p:pic>
            <p:pic>
              <p:nvPicPr>
                <p:cNvPr id="79" name="Picture 78">
                  <a:extLst>
                    <a:ext uri="{FF2B5EF4-FFF2-40B4-BE49-F238E27FC236}">
                      <a16:creationId xmlns:a16="http://schemas.microsoft.com/office/drawing/2014/main" id="{9CC3FDA6-2485-4793-8BF8-D431D96A12EB}"/>
                    </a:ext>
                  </a:extLst>
                </p:cNvPr>
                <p:cNvPicPr>
                  <a:picLocks noChangeAspect="1"/>
                </p:cNvPicPr>
                <p:nvPr/>
              </p:nvPicPr>
              <p:blipFill>
                <a:blip r:embed="rId16"/>
                <a:stretch>
                  <a:fillRect/>
                </a:stretch>
              </p:blipFill>
              <p:spPr>
                <a:xfrm>
                  <a:off x="9629643" y="26987333"/>
                  <a:ext cx="3174379" cy="169595"/>
                </a:xfrm>
                <a:prstGeom prst="rect">
                  <a:avLst/>
                </a:prstGeom>
              </p:spPr>
            </p:pic>
            <p:pic>
              <p:nvPicPr>
                <p:cNvPr id="81" name="Picture 80">
                  <a:extLst>
                    <a:ext uri="{FF2B5EF4-FFF2-40B4-BE49-F238E27FC236}">
                      <a16:creationId xmlns:a16="http://schemas.microsoft.com/office/drawing/2014/main" id="{88752DE3-A576-4C3B-8CA2-450FEB08013C}"/>
                    </a:ext>
                  </a:extLst>
                </p:cNvPr>
                <p:cNvPicPr>
                  <a:picLocks noChangeAspect="1"/>
                </p:cNvPicPr>
                <p:nvPr/>
              </p:nvPicPr>
              <p:blipFill>
                <a:blip r:embed="rId16"/>
                <a:stretch>
                  <a:fillRect/>
                </a:stretch>
              </p:blipFill>
              <p:spPr>
                <a:xfrm>
                  <a:off x="9635360" y="29425269"/>
                  <a:ext cx="3174379" cy="169595"/>
                </a:xfrm>
                <a:prstGeom prst="rect">
                  <a:avLst/>
                </a:prstGeom>
              </p:spPr>
            </p:pic>
          </p:grpSp>
          <p:pic>
            <p:nvPicPr>
              <p:cNvPr id="2242" name="Picture 2241">
                <a:extLst>
                  <a:ext uri="{FF2B5EF4-FFF2-40B4-BE49-F238E27FC236}">
                    <a16:creationId xmlns:a16="http://schemas.microsoft.com/office/drawing/2014/main" id="{9DD71D38-2E22-48FC-8B06-61CE82EDEF13}"/>
                  </a:ext>
                </a:extLst>
              </p:cNvPr>
              <p:cNvPicPr>
                <a:picLocks noChangeAspect="1"/>
              </p:cNvPicPr>
              <p:nvPr/>
            </p:nvPicPr>
            <p:blipFill>
              <a:blip r:embed="rId17"/>
              <a:stretch>
                <a:fillRect/>
              </a:stretch>
            </p:blipFill>
            <p:spPr>
              <a:xfrm>
                <a:off x="12185588" y="24033776"/>
                <a:ext cx="556963" cy="316805"/>
              </a:xfrm>
              <a:prstGeom prst="rect">
                <a:avLst/>
              </a:prstGeom>
            </p:spPr>
          </p:pic>
        </p:grpSp>
        <p:sp>
          <p:nvSpPr>
            <p:cNvPr id="90" name="TextBox 89">
              <a:extLst>
                <a:ext uri="{FF2B5EF4-FFF2-40B4-BE49-F238E27FC236}">
                  <a16:creationId xmlns:a16="http://schemas.microsoft.com/office/drawing/2014/main" id="{D7353B07-E74A-42A3-B238-4DB7090DE9D4}"/>
                </a:ext>
              </a:extLst>
            </p:cNvPr>
            <p:cNvSpPr txBox="1"/>
            <p:nvPr/>
          </p:nvSpPr>
          <p:spPr>
            <a:xfrm>
              <a:off x="17919393" y="24439880"/>
              <a:ext cx="2244125" cy="276999"/>
            </a:xfrm>
            <a:prstGeom prst="rect">
              <a:avLst/>
            </a:prstGeom>
            <a:solidFill>
              <a:schemeClr val="bg1"/>
            </a:solidFill>
          </p:spPr>
          <p:txBody>
            <a:bodyPr wrap="square" rtlCol="0">
              <a:spAutoFit/>
            </a:bodyPr>
            <a:lstStyle/>
            <a:p>
              <a:pPr algn="ctr"/>
              <a:r>
                <a:rPr lang="en-US" sz="1200" b="1" dirty="0">
                  <a:latin typeface="Calibri" panose="020F0502020204030204" pitchFamily="34" charset="0"/>
                  <a:cs typeface="Calibri" panose="020F0502020204030204" pitchFamily="34" charset="0"/>
                </a:rPr>
                <a:t>BioMotion, 102 – 144 ms</a:t>
              </a:r>
            </a:p>
          </p:txBody>
        </p:sp>
        <p:sp>
          <p:nvSpPr>
            <p:cNvPr id="91" name="TextBox 90">
              <a:extLst>
                <a:ext uri="{FF2B5EF4-FFF2-40B4-BE49-F238E27FC236}">
                  <a16:creationId xmlns:a16="http://schemas.microsoft.com/office/drawing/2014/main" id="{48B629DE-1E3E-47E2-B00B-13DAB3BE96EB}"/>
                </a:ext>
              </a:extLst>
            </p:cNvPr>
            <p:cNvSpPr txBox="1"/>
            <p:nvPr/>
          </p:nvSpPr>
          <p:spPr>
            <a:xfrm>
              <a:off x="17893935" y="26707922"/>
              <a:ext cx="2244125" cy="276999"/>
            </a:xfrm>
            <a:prstGeom prst="rect">
              <a:avLst/>
            </a:prstGeom>
            <a:solidFill>
              <a:schemeClr val="bg1"/>
            </a:solidFill>
          </p:spPr>
          <p:txBody>
            <a:bodyPr wrap="square" rtlCol="0">
              <a:spAutoFit/>
            </a:bodyPr>
            <a:lstStyle/>
            <a:p>
              <a:pPr algn="ctr"/>
              <a:r>
                <a:rPr lang="en-US" sz="1200" b="1" dirty="0">
                  <a:latin typeface="Calibri" panose="020F0502020204030204" pitchFamily="34" charset="0"/>
                  <a:cs typeface="Calibri" panose="020F0502020204030204" pitchFamily="34" charset="0"/>
                </a:rPr>
                <a:t>ScramMotion, 102 – 144 ms</a:t>
              </a:r>
            </a:p>
          </p:txBody>
        </p:sp>
        <p:sp>
          <p:nvSpPr>
            <p:cNvPr id="92" name="TextBox 91">
              <a:extLst>
                <a:ext uri="{FF2B5EF4-FFF2-40B4-BE49-F238E27FC236}">
                  <a16:creationId xmlns:a16="http://schemas.microsoft.com/office/drawing/2014/main" id="{A2154499-71A8-4E10-9DDC-875CD64FF4EB}"/>
                </a:ext>
              </a:extLst>
            </p:cNvPr>
            <p:cNvSpPr txBox="1"/>
            <p:nvPr/>
          </p:nvSpPr>
          <p:spPr>
            <a:xfrm>
              <a:off x="17844315" y="29005948"/>
              <a:ext cx="2244125" cy="276999"/>
            </a:xfrm>
            <a:prstGeom prst="rect">
              <a:avLst/>
            </a:prstGeom>
            <a:solidFill>
              <a:schemeClr val="bg1"/>
            </a:solidFill>
          </p:spPr>
          <p:txBody>
            <a:bodyPr wrap="square" rtlCol="0">
              <a:spAutoFit/>
            </a:bodyPr>
            <a:lstStyle/>
            <a:p>
              <a:pPr algn="ctr"/>
              <a:r>
                <a:rPr lang="en-US" sz="1200" b="1" dirty="0">
                  <a:latin typeface="Calibri" panose="020F0502020204030204" pitchFamily="34" charset="0"/>
                  <a:cs typeface="Calibri" panose="020F0502020204030204" pitchFamily="34" charset="0"/>
                </a:rPr>
                <a:t>Difference, 102 – 144 ms</a:t>
              </a:r>
            </a:p>
          </p:txBody>
        </p:sp>
      </p:grpSp>
      <p:grpSp>
        <p:nvGrpSpPr>
          <p:cNvPr id="2249" name="Group 2248">
            <a:extLst>
              <a:ext uri="{FF2B5EF4-FFF2-40B4-BE49-F238E27FC236}">
                <a16:creationId xmlns:a16="http://schemas.microsoft.com/office/drawing/2014/main" id="{111E4404-D56E-46CB-973E-D62C75F5E83E}"/>
              </a:ext>
            </a:extLst>
          </p:cNvPr>
          <p:cNvGrpSpPr/>
          <p:nvPr/>
        </p:nvGrpSpPr>
        <p:grpSpPr>
          <a:xfrm>
            <a:off x="22095206" y="17426400"/>
            <a:ext cx="9451594" cy="8986314"/>
            <a:chOff x="21289920" y="16662546"/>
            <a:chExt cx="9958096" cy="8986314"/>
          </a:xfrm>
        </p:grpSpPr>
        <p:sp>
          <p:nvSpPr>
            <p:cNvPr id="2240" name="Rectangle 2239">
              <a:extLst>
                <a:ext uri="{FF2B5EF4-FFF2-40B4-BE49-F238E27FC236}">
                  <a16:creationId xmlns:a16="http://schemas.microsoft.com/office/drawing/2014/main" id="{2C40BD66-C676-4FC0-A530-411600A828EF}"/>
                </a:ext>
              </a:extLst>
            </p:cNvPr>
            <p:cNvSpPr/>
            <p:nvPr/>
          </p:nvSpPr>
          <p:spPr>
            <a:xfrm>
              <a:off x="21289920" y="24079200"/>
              <a:ext cx="9930023" cy="1569660"/>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Figure5.</a:t>
              </a:r>
              <a:r>
                <a:rPr lang="en-US" sz="2400" dirty="0">
                  <a:latin typeface="Calibri" panose="020F0502020204030204" pitchFamily="34" charset="0"/>
                  <a:cs typeface="Calibri" panose="020F0502020204030204" pitchFamily="34" charset="0"/>
                </a:rPr>
                <a:t> Overlay of </a:t>
              </a:r>
              <a:r>
                <a:rPr lang="en-US" sz="2400" dirty="0" err="1">
                  <a:latin typeface="Calibri" panose="020F0502020204030204" pitchFamily="34" charset="0"/>
                  <a:cs typeface="Calibri" panose="020F0502020204030204" pitchFamily="34" charset="0"/>
                </a:rPr>
                <a:t>spERPs</a:t>
              </a:r>
              <a:r>
                <a:rPr lang="en-US" sz="2400" dirty="0">
                  <a:latin typeface="Calibri" panose="020F0502020204030204" pitchFamily="34" charset="0"/>
                  <a:cs typeface="Calibri" panose="020F0502020204030204" pitchFamily="34" charset="0"/>
                </a:rPr>
                <a:t> of each frame for Biological Motion condition (from frame 2 to frame 58) reveals a relatively clean profile for each. X-axis represents time (one trial).  Vertical gridlines mark individual motion frames. </a:t>
              </a:r>
            </a:p>
          </p:txBody>
        </p:sp>
        <p:pic>
          <p:nvPicPr>
            <p:cNvPr id="2248" name="Picture 2247" descr="A screenshot of a social media post&#10;&#10;Description automatically generated">
              <a:extLst>
                <a:ext uri="{FF2B5EF4-FFF2-40B4-BE49-F238E27FC236}">
                  <a16:creationId xmlns:a16="http://schemas.microsoft.com/office/drawing/2014/main" id="{55E9365C-EAD2-49C4-B509-107D037A7278}"/>
                </a:ext>
              </a:extLst>
            </p:cNvPr>
            <p:cNvPicPr>
              <a:picLocks noChangeAspect="1"/>
            </p:cNvPicPr>
            <p:nvPr/>
          </p:nvPicPr>
          <p:blipFill rotWithShape="1">
            <a:blip r:embed="rId18"/>
            <a:srcRect l="-169" t="-703" r="169" b="12851"/>
            <a:stretch/>
          </p:blipFill>
          <p:spPr>
            <a:xfrm>
              <a:off x="21321653" y="16662546"/>
              <a:ext cx="9926363" cy="6685943"/>
            </a:xfrm>
            <a:prstGeom prst="rect">
              <a:avLst/>
            </a:prstGeom>
          </p:spPr>
        </p:pic>
      </p:grpSp>
      <p:sp>
        <p:nvSpPr>
          <p:cNvPr id="86" name="Rectangle 85">
            <a:extLst>
              <a:ext uri="{FF2B5EF4-FFF2-40B4-BE49-F238E27FC236}">
                <a16:creationId xmlns:a16="http://schemas.microsoft.com/office/drawing/2014/main" id="{C2822570-53C6-4CF7-A3B2-E57B5126A5BA}"/>
              </a:ext>
            </a:extLst>
          </p:cNvPr>
          <p:cNvSpPr/>
          <p:nvPr/>
        </p:nvSpPr>
        <p:spPr>
          <a:xfrm>
            <a:off x="32129629" y="29625158"/>
            <a:ext cx="11216760" cy="2862322"/>
          </a:xfrm>
          <a:prstGeom prst="rect">
            <a:avLst/>
          </a:prstGeom>
        </p:spPr>
        <p:txBody>
          <a:bodyPr wrap="square">
            <a:spAutoFit/>
          </a:bodyPr>
          <a:lstStyle/>
          <a:p>
            <a:pPr marL="685800" indent="-685800">
              <a:buFont typeface="Wingdings" panose="05000000000000000000" pitchFamily="2" charset="2"/>
              <a:buChar char="§"/>
            </a:pPr>
            <a:r>
              <a:rPr lang="en-US" sz="1200" dirty="0">
                <a:latin typeface="Calibri" panose="020F0502020204030204" pitchFamily="34" charset="0"/>
                <a:cs typeface="Calibri" panose="020F0502020204030204" pitchFamily="34" charset="0"/>
              </a:rPr>
              <a:t>Hirai, M., Fukushima, H., &amp; </a:t>
            </a:r>
            <a:r>
              <a:rPr lang="en-US" sz="1200" dirty="0" err="1">
                <a:latin typeface="Calibri" panose="020F0502020204030204" pitchFamily="34" charset="0"/>
                <a:cs typeface="Calibri" panose="020F0502020204030204" pitchFamily="34" charset="0"/>
              </a:rPr>
              <a:t>Hiraki</a:t>
            </a:r>
            <a:r>
              <a:rPr lang="en-US" sz="1200" dirty="0">
                <a:latin typeface="Calibri" panose="020F0502020204030204" pitchFamily="34" charset="0"/>
                <a:cs typeface="Calibri" panose="020F0502020204030204" pitchFamily="34" charset="0"/>
              </a:rPr>
              <a:t>, K. (2003). An event-related potentials study of biological motion perception in humans. Neuroscience Letters, 344(1), 41–44.</a:t>
            </a:r>
          </a:p>
          <a:p>
            <a:pPr marL="685800" indent="-685800">
              <a:buFont typeface="Wingdings" panose="05000000000000000000" pitchFamily="2" charset="2"/>
              <a:buChar char="§"/>
            </a:pPr>
            <a:r>
              <a:rPr lang="en-US" sz="1200" dirty="0">
                <a:latin typeface="Calibri" panose="020F0502020204030204" pitchFamily="34" charset="0"/>
                <a:cs typeface="Calibri" panose="020F0502020204030204" pitchFamily="34" charset="0"/>
              </a:rPr>
              <a:t>Hirai, M., Senju, A., Fukushima, H., &amp; </a:t>
            </a:r>
            <a:r>
              <a:rPr lang="en-US" sz="1200" dirty="0" err="1">
                <a:latin typeface="Calibri" panose="020F0502020204030204" pitchFamily="34" charset="0"/>
                <a:cs typeface="Calibri" panose="020F0502020204030204" pitchFamily="34" charset="0"/>
              </a:rPr>
              <a:t>Hiraki</a:t>
            </a:r>
            <a:r>
              <a:rPr lang="en-US" sz="1200" dirty="0">
                <a:latin typeface="Calibri" panose="020F0502020204030204" pitchFamily="34" charset="0"/>
                <a:cs typeface="Calibri" panose="020F0502020204030204" pitchFamily="34" charset="0"/>
              </a:rPr>
              <a:t>, K. (2005). Active processing of biological motion perception: an ERP study. Cognitive Brain Research, 23(2), 387–396. </a:t>
            </a:r>
          </a:p>
          <a:p>
            <a:pPr marL="685800" indent="-685800">
              <a:buFont typeface="Wingdings" panose="05000000000000000000" pitchFamily="2" charset="2"/>
              <a:buChar char="§"/>
            </a:pPr>
            <a:r>
              <a:rPr lang="en-US" sz="1200" dirty="0">
                <a:latin typeface="Calibri" panose="020F0502020204030204" pitchFamily="34" charset="0"/>
                <a:cs typeface="Calibri" panose="020F0502020204030204" pitchFamily="34" charset="0"/>
              </a:rPr>
              <a:t>Hirai, M., Watanabe, S., Honda, Y., &amp; </a:t>
            </a:r>
            <a:r>
              <a:rPr lang="en-US" sz="1200" dirty="0" err="1">
                <a:latin typeface="Calibri" panose="020F0502020204030204" pitchFamily="34" charset="0"/>
                <a:cs typeface="Calibri" panose="020F0502020204030204" pitchFamily="34" charset="0"/>
              </a:rPr>
              <a:t>Kakigi</a:t>
            </a:r>
            <a:r>
              <a:rPr lang="en-US" sz="1200" dirty="0">
                <a:latin typeface="Calibri" panose="020F0502020204030204" pitchFamily="34" charset="0"/>
                <a:cs typeface="Calibri" panose="020F0502020204030204" pitchFamily="34" charset="0"/>
              </a:rPr>
              <a:t>, R. (2009). Developmental changes in point-light walker processing during childhood and adolescence: An event-related potential study. Neuroscience, 161(1), 311–325.</a:t>
            </a:r>
          </a:p>
          <a:p>
            <a:pPr marL="685800" indent="-685800">
              <a:buFont typeface="Wingdings" panose="05000000000000000000" pitchFamily="2" charset="2"/>
              <a:buChar char="§"/>
            </a:pPr>
            <a:r>
              <a:rPr lang="en-US" sz="1200" dirty="0">
                <a:latin typeface="Calibri" panose="020F0502020204030204" pitchFamily="34" charset="0"/>
                <a:cs typeface="Calibri" panose="020F0502020204030204" pitchFamily="34" charset="0"/>
              </a:rPr>
              <a:t>Krakowski, A. I., Ross, L. A., Snyder, A. C., </a:t>
            </a:r>
            <a:r>
              <a:rPr lang="en-US" sz="1200" dirty="0" err="1">
                <a:latin typeface="Calibri" panose="020F0502020204030204" pitchFamily="34" charset="0"/>
                <a:cs typeface="Calibri" panose="020F0502020204030204" pitchFamily="34" charset="0"/>
              </a:rPr>
              <a:t>Sehatpour</a:t>
            </a:r>
            <a:r>
              <a:rPr lang="en-US" sz="1200" dirty="0">
                <a:latin typeface="Calibri" panose="020F0502020204030204" pitchFamily="34" charset="0"/>
                <a:cs typeface="Calibri" panose="020F0502020204030204" pitchFamily="34" charset="0"/>
              </a:rPr>
              <a:t>, P., Kelly, S. P., &amp; Foxe, J. J. (2011). The neurophysiology of human biological motion processing: A high-density electrical mapping study. </a:t>
            </a:r>
            <a:r>
              <a:rPr lang="en-US" sz="1200" dirty="0" err="1">
                <a:latin typeface="Calibri" panose="020F0502020204030204" pitchFamily="34" charset="0"/>
                <a:cs typeface="Calibri" panose="020F0502020204030204" pitchFamily="34" charset="0"/>
              </a:rPr>
              <a:t>NeuroImage</a:t>
            </a:r>
            <a:r>
              <a:rPr lang="en-US" sz="1200" dirty="0">
                <a:latin typeface="Calibri" panose="020F0502020204030204" pitchFamily="34" charset="0"/>
                <a:cs typeface="Calibri" panose="020F0502020204030204" pitchFamily="34" charset="0"/>
              </a:rPr>
              <a:t>, 56(1), 373–383.</a:t>
            </a:r>
          </a:p>
          <a:p>
            <a:pPr marL="685800" indent="-685800">
              <a:buFont typeface="Wingdings" panose="05000000000000000000" pitchFamily="2" charset="2"/>
              <a:buChar char="§"/>
            </a:pPr>
            <a:r>
              <a:rPr lang="en-US" sz="1200" dirty="0" err="1">
                <a:latin typeface="Calibri" panose="020F0502020204030204" pitchFamily="34" charset="0"/>
                <a:cs typeface="Calibri" panose="020F0502020204030204" pitchFamily="34" charset="0"/>
              </a:rPr>
              <a:t>Buzzell</a:t>
            </a:r>
            <a:r>
              <a:rPr lang="en-US" sz="1200" dirty="0">
                <a:latin typeface="Calibri" panose="020F0502020204030204" pitchFamily="34" charset="0"/>
                <a:cs typeface="Calibri" panose="020F0502020204030204" pitchFamily="34" charset="0"/>
              </a:rPr>
              <a:t>, G., Chubb, L., Safford, A. S., Thompson, J. C., &amp; </a:t>
            </a:r>
            <a:r>
              <a:rPr lang="en-US" sz="1200" dirty="0" err="1">
                <a:latin typeface="Calibri" panose="020F0502020204030204" pitchFamily="34" charset="0"/>
                <a:cs typeface="Calibri" panose="020F0502020204030204" pitchFamily="34" charset="0"/>
              </a:rPr>
              <a:t>Mcdonald</a:t>
            </a:r>
            <a:r>
              <a:rPr lang="en-US" sz="1200" dirty="0">
                <a:latin typeface="Calibri" panose="020F0502020204030204" pitchFamily="34" charset="0"/>
                <a:cs typeface="Calibri" panose="020F0502020204030204" pitchFamily="34" charset="0"/>
              </a:rPr>
              <a:t>, C. G. (2013). Speed of Human Biological Form and Motion Processing. </a:t>
            </a:r>
            <a:r>
              <a:rPr lang="en-US" sz="1200" dirty="0" err="1">
                <a:latin typeface="Calibri" panose="020F0502020204030204" pitchFamily="34" charset="0"/>
                <a:cs typeface="Calibri" panose="020F0502020204030204" pitchFamily="34" charset="0"/>
              </a:rPr>
              <a:t>PLoS</a:t>
            </a:r>
            <a:r>
              <a:rPr lang="en-US" sz="1200" dirty="0">
                <a:latin typeface="Calibri" panose="020F0502020204030204" pitchFamily="34" charset="0"/>
                <a:cs typeface="Calibri" panose="020F0502020204030204" pitchFamily="34" charset="0"/>
              </a:rPr>
              <a:t> ONE, 8(7), 69396.</a:t>
            </a:r>
          </a:p>
          <a:p>
            <a:pPr marL="685800" indent="-685800">
              <a:buFont typeface="Wingdings" panose="05000000000000000000" pitchFamily="2" charset="2"/>
              <a:buChar char="§"/>
            </a:pPr>
            <a:r>
              <a:rPr lang="en-US" sz="1200" dirty="0">
                <a:latin typeface="Calibri" panose="020F0502020204030204" pitchFamily="34" charset="0"/>
                <a:cs typeface="Calibri" panose="020F0502020204030204" pitchFamily="34" charset="0"/>
              </a:rPr>
              <a:t>White, N. C., Fawcett, J. M., &amp; Newman, A. J. (2014). Electrophysiological markers of biological motion and human form recognition. </a:t>
            </a:r>
            <a:r>
              <a:rPr lang="en-US" sz="1200" dirty="0" err="1">
                <a:latin typeface="Calibri" panose="020F0502020204030204" pitchFamily="34" charset="0"/>
                <a:cs typeface="Calibri" panose="020F0502020204030204" pitchFamily="34" charset="0"/>
              </a:rPr>
              <a:t>NeuroImage</a:t>
            </a:r>
            <a:r>
              <a:rPr lang="en-US" sz="1200" dirty="0">
                <a:latin typeface="Calibri" panose="020F0502020204030204" pitchFamily="34" charset="0"/>
                <a:cs typeface="Calibri" panose="020F0502020204030204" pitchFamily="34" charset="0"/>
              </a:rPr>
              <a:t>, 84, 854–867. </a:t>
            </a:r>
          </a:p>
          <a:p>
            <a:pPr marL="685800" indent="-685800">
              <a:buFont typeface="Wingdings" panose="05000000000000000000" pitchFamily="2" charset="2"/>
              <a:buChar char="§"/>
            </a:pPr>
            <a:r>
              <a:rPr lang="en-US" sz="1200" dirty="0">
                <a:latin typeface="Calibri" panose="020F0502020204030204" pitchFamily="34" charset="0"/>
                <a:cs typeface="Calibri" panose="020F0502020204030204" pitchFamily="34" charset="0"/>
              </a:rPr>
              <a:t>Giese MA, Poggio T (2003) Neural mechanisms for the recognition of biological movements. Nat Rev Neurosci;4:179-192.</a:t>
            </a:r>
          </a:p>
          <a:p>
            <a:pPr marL="685800" indent="-685800">
              <a:buFont typeface="Wingdings" panose="05000000000000000000" pitchFamily="2" charset="2"/>
              <a:buChar char="§"/>
            </a:pPr>
            <a:r>
              <a:rPr lang="en-US" sz="1200" dirty="0" err="1">
                <a:latin typeface="Calibri" panose="020F0502020204030204" pitchFamily="34" charset="0"/>
                <a:cs typeface="Calibri" panose="020F0502020204030204" pitchFamily="34" charset="0"/>
              </a:rPr>
              <a:t>Vangeneugden</a:t>
            </a:r>
            <a:r>
              <a:rPr lang="en-US" sz="1200" dirty="0">
                <a:latin typeface="Calibri" panose="020F0502020204030204" pitchFamily="34" charset="0"/>
                <a:cs typeface="Calibri" panose="020F0502020204030204" pitchFamily="34" charset="0"/>
              </a:rPr>
              <a:t>, J., </a:t>
            </a:r>
            <a:r>
              <a:rPr lang="en-US" sz="1200" dirty="0" err="1">
                <a:latin typeface="Calibri" panose="020F0502020204030204" pitchFamily="34" charset="0"/>
                <a:cs typeface="Calibri" panose="020F0502020204030204" pitchFamily="34" charset="0"/>
              </a:rPr>
              <a:t>Peelen</a:t>
            </a:r>
            <a:r>
              <a:rPr lang="en-US" sz="1200" dirty="0">
                <a:latin typeface="Calibri" panose="020F0502020204030204" pitchFamily="34" charset="0"/>
                <a:cs typeface="Calibri" panose="020F0502020204030204" pitchFamily="34" charset="0"/>
              </a:rPr>
              <a:t>, M. V., </a:t>
            </a:r>
            <a:r>
              <a:rPr lang="en-US" sz="1200" dirty="0" err="1">
                <a:latin typeface="Calibri" panose="020F0502020204030204" pitchFamily="34" charset="0"/>
                <a:cs typeface="Calibri" panose="020F0502020204030204" pitchFamily="34" charset="0"/>
              </a:rPr>
              <a:t>Tadin</a:t>
            </a:r>
            <a:r>
              <a:rPr lang="en-US" sz="1200" dirty="0">
                <a:latin typeface="Calibri" panose="020F0502020204030204" pitchFamily="34" charset="0"/>
                <a:cs typeface="Calibri" panose="020F0502020204030204" pitchFamily="34" charset="0"/>
              </a:rPr>
              <a:t>, D., &amp; </a:t>
            </a:r>
            <a:r>
              <a:rPr lang="en-US" sz="1200" dirty="0" err="1">
                <a:latin typeface="Calibri" panose="020F0502020204030204" pitchFamily="34" charset="0"/>
                <a:cs typeface="Calibri" panose="020F0502020204030204" pitchFamily="34" charset="0"/>
              </a:rPr>
              <a:t>Battelli</a:t>
            </a:r>
            <a:r>
              <a:rPr lang="en-US" sz="1200" dirty="0">
                <a:latin typeface="Calibri" panose="020F0502020204030204" pitchFamily="34" charset="0"/>
                <a:cs typeface="Calibri" panose="020F0502020204030204" pitchFamily="34" charset="0"/>
              </a:rPr>
              <a:t>, L. (2014). Distinct neural mechanisms for body form and body motion discriminations. Journal of Neuroscience, 34(2), 574-585.</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ACKNOWLEDGMENTS: NSF CAREER BCS 1151805. We thank Luke Miller, Steve Hillyard, Marta </a:t>
            </a:r>
            <a:r>
              <a:rPr lang="en-US" sz="1200" dirty="0" err="1">
                <a:latin typeface="Calibri" panose="020F0502020204030204" pitchFamily="34" charset="0"/>
                <a:cs typeface="Calibri" panose="020F0502020204030204" pitchFamily="34" charset="0"/>
              </a:rPr>
              <a:t>Kutas</a:t>
            </a:r>
            <a:r>
              <a:rPr lang="en-US" sz="1200" dirty="0">
                <a:latin typeface="Calibri" panose="020F0502020204030204" pitchFamily="34" charset="0"/>
                <a:cs typeface="Calibri" panose="020F0502020204030204" pitchFamily="34" charset="0"/>
              </a:rPr>
              <a:t>, Wayne </a:t>
            </a:r>
            <a:r>
              <a:rPr lang="en-US" sz="1200" dirty="0" err="1">
                <a:latin typeface="Calibri" panose="020F0502020204030204" pitchFamily="34" charset="0"/>
                <a:cs typeface="Calibri" panose="020F0502020204030204" pitchFamily="34" charset="0"/>
              </a:rPr>
              <a:t>Khoe</a:t>
            </a:r>
            <a:r>
              <a:rPr lang="en-US" sz="1200" dirty="0">
                <a:latin typeface="Calibri" panose="020F0502020204030204" pitchFamily="34" charset="0"/>
                <a:cs typeface="Calibri" panose="020F0502020204030204" pitchFamily="34" charset="0"/>
              </a:rPr>
              <a:t>, Alvin Li, </a:t>
            </a:r>
            <a:r>
              <a:rPr lang="en-US" sz="1200" dirty="0" err="1">
                <a:latin typeface="Calibri" panose="020F0502020204030204" pitchFamily="34" charset="0"/>
                <a:cs typeface="Calibri" panose="020F0502020204030204" pitchFamily="34" charset="0"/>
              </a:rPr>
              <a:t>Burcu</a:t>
            </a:r>
            <a:r>
              <a:rPr lang="en-US" sz="1200" dirty="0">
                <a:latin typeface="Calibri" panose="020F0502020204030204" pitchFamily="34" charset="0"/>
                <a:cs typeface="Calibri" panose="020F0502020204030204" pitchFamily="34" charset="0"/>
              </a:rPr>
              <a:t> A. </a:t>
            </a:r>
            <a:r>
              <a:rPr lang="en-US" sz="1200" dirty="0" err="1">
                <a:latin typeface="Calibri" panose="020F0502020204030204" pitchFamily="34" charset="0"/>
                <a:cs typeface="Calibri" panose="020F0502020204030204" pitchFamily="34" charset="0"/>
              </a:rPr>
              <a:t>Urgen</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Chaolan</a:t>
            </a:r>
            <a:r>
              <a:rPr lang="en-US" sz="1200" dirty="0">
                <a:latin typeface="Calibri" panose="020F0502020204030204" pitchFamily="34" charset="0"/>
                <a:cs typeface="Calibri" panose="020F0502020204030204" pitchFamily="34" charset="0"/>
              </a:rPr>
              <a:t> Lin, for helpful discussions, help with data collection, technical assistance, or feedback.</a:t>
            </a:r>
          </a:p>
          <a:p>
            <a:pPr marL="685800" indent="-685800">
              <a:buFont typeface="Wingdings" panose="05000000000000000000" pitchFamily="2" charset="2"/>
              <a:buChar char="§"/>
            </a:pPr>
            <a:endParaRPr lang="en-US" sz="12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9057" tIns="495285" rIns="297171" bIns="495285" numCol="1" anchor="t" anchorCtr="0" compatLnSpc="1">
        <a:prstTxWarp prst="textNoShape">
          <a:avLst/>
        </a:prstTxWarp>
      </a:bodyPr>
      <a:lstStyle>
        <a:defPPr marL="561975" marR="0" indent="-561975" algn="l" defTabSz="990600" rtl="0" eaLnBrk="0" fontAlgn="base" latinLnBrk="0" hangingPunct="0">
          <a:lnSpc>
            <a:spcPct val="100000"/>
          </a:lnSpc>
          <a:spcBef>
            <a:spcPct val="0"/>
          </a:spcBef>
          <a:spcAft>
            <a:spcPct val="0"/>
          </a:spcAft>
          <a:buClrTx/>
          <a:buSzTx/>
          <a:buFont typeface="Wingdings" charset="2"/>
          <a:buNone/>
          <a:tabLst/>
          <a:defRPr kumimoji="0" lang="en-US" sz="2600" b="0" i="0" u="none" strike="noStrike" cap="none" normalizeH="0" baseline="0">
            <a:ln>
              <a:noFill/>
            </a:ln>
            <a:solidFill>
              <a:schemeClr val="tx1"/>
            </a:solidFill>
            <a:effectLst/>
            <a:latin typeface="Times New Roman" charset="0"/>
            <a:ea typeface="Times New Roman" charset="0"/>
            <a:cs typeface="Times New Roman"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9057" tIns="495285" rIns="297171" bIns="495285" numCol="1" anchor="t" anchorCtr="0" compatLnSpc="1">
        <a:prstTxWarp prst="textNoShape">
          <a:avLst/>
        </a:prstTxWarp>
      </a:bodyPr>
      <a:lstStyle>
        <a:defPPr marL="561975" marR="0" indent="-561975" algn="l" defTabSz="990600" rtl="0" eaLnBrk="0" fontAlgn="base" latinLnBrk="0" hangingPunct="0">
          <a:lnSpc>
            <a:spcPct val="100000"/>
          </a:lnSpc>
          <a:spcBef>
            <a:spcPct val="0"/>
          </a:spcBef>
          <a:spcAft>
            <a:spcPct val="0"/>
          </a:spcAft>
          <a:buClrTx/>
          <a:buSzTx/>
          <a:buFont typeface="Wingdings" charset="2"/>
          <a:buNone/>
          <a:tabLst/>
          <a:defRPr kumimoji="0" lang="en-US" sz="2600" b="0" i="0" u="none" strike="noStrike" cap="none" normalizeH="0" baseline="0">
            <a:ln>
              <a:noFill/>
            </a:ln>
            <a:solidFill>
              <a:schemeClr val="tx1"/>
            </a:solidFill>
            <a:effectLst/>
            <a:latin typeface="Times New Roman" charset="0"/>
            <a:ea typeface="Times New Roman" charset="0"/>
            <a:cs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26803</TotalTime>
  <Words>1654</Words>
  <Application>Microsoft Office PowerPoint</Application>
  <PresentationFormat>Custom</PresentationFormat>
  <Paragraphs>143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 Black</vt:lpstr>
      <vt:lpstr>Calibri</vt:lpstr>
      <vt:lpstr>Times New Roman</vt:lpstr>
      <vt:lpstr>Wingdings</vt:lpstr>
      <vt:lpstr>Default Design</vt:lpstr>
      <vt:lpstr>PowerPoint Presentation</vt:lpstr>
    </vt:vector>
  </TitlesOfParts>
  <Company>CRL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saygin</dc:creator>
  <cp:lastModifiedBy>Zhang Sylvia</cp:lastModifiedBy>
  <cp:revision>477</cp:revision>
  <cp:lastPrinted>2009-10-15T07:44:34Z</cp:lastPrinted>
  <dcterms:created xsi:type="dcterms:W3CDTF">2010-11-06T20:06:05Z</dcterms:created>
  <dcterms:modified xsi:type="dcterms:W3CDTF">2020-05-02T06:59:32Z</dcterms:modified>
</cp:coreProperties>
</file>