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950075" cy="9236075"/>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A5"/>
    <a:srgbClr val="FF4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5208" autoAdjust="0"/>
  </p:normalViewPr>
  <p:slideViewPr>
    <p:cSldViewPr>
      <p:cViewPr>
        <p:scale>
          <a:sx n="25" d="100"/>
          <a:sy n="25" d="100"/>
        </p:scale>
        <p:origin x="706" y="-99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628DE62F-47F6-4369-AD03-B6CA680C9FD9}" type="datetimeFigureOut">
              <a:rPr lang="en-US" smtClean="0"/>
              <a:t>4/27/2020</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2C53E596-B327-4725-B015-E6CD3C02146F}" type="slidenum">
              <a:rPr lang="en-US" smtClean="0"/>
              <a:t>‹#›</a:t>
            </a:fld>
            <a:endParaRPr lang="en-US"/>
          </a:p>
        </p:txBody>
      </p:sp>
    </p:spTree>
    <p:extLst>
      <p:ext uri="{BB962C8B-B14F-4D97-AF65-F5344CB8AC3E}">
        <p14:creationId xmlns:p14="http://schemas.microsoft.com/office/powerpoint/2010/main" val="259670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3E596-B327-4725-B015-E6CD3C02146F}" type="slidenum">
              <a:rPr lang="en-US" smtClean="0"/>
              <a:t>1</a:t>
            </a:fld>
            <a:endParaRPr lang="en-US"/>
          </a:p>
        </p:txBody>
      </p:sp>
    </p:spTree>
    <p:extLst>
      <p:ext uri="{BB962C8B-B14F-4D97-AF65-F5344CB8AC3E}">
        <p14:creationId xmlns:p14="http://schemas.microsoft.com/office/powerpoint/2010/main" val="198508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8DDE14-6150-43B9-BADE-0628A6E300C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44006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DDE14-6150-43B9-BADE-0628A6E300C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273536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DDE14-6150-43B9-BADE-0628A6E300C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264888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DDE14-6150-43B9-BADE-0628A6E300C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53950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8DDE14-6150-43B9-BADE-0628A6E300C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47605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8DDE14-6150-43B9-BADE-0628A6E300C8}"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258204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8DDE14-6150-43B9-BADE-0628A6E300C8}"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329250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8DDE14-6150-43B9-BADE-0628A6E300C8}"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183590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DDE14-6150-43B9-BADE-0628A6E300C8}"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365166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E98DDE14-6150-43B9-BADE-0628A6E300C8}"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168697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E98DDE14-6150-43B9-BADE-0628A6E300C8}"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5400-305B-4DDB-93F3-831CF2698F1A}" type="slidenum">
              <a:rPr lang="en-US" smtClean="0"/>
              <a:t>‹#›</a:t>
            </a:fld>
            <a:endParaRPr lang="en-US"/>
          </a:p>
        </p:txBody>
      </p:sp>
    </p:spTree>
    <p:extLst>
      <p:ext uri="{BB962C8B-B14F-4D97-AF65-F5344CB8AC3E}">
        <p14:creationId xmlns:p14="http://schemas.microsoft.com/office/powerpoint/2010/main" val="393321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98DDE14-6150-43B9-BADE-0628A6E300C8}" type="datetimeFigureOut">
              <a:rPr lang="en-US" smtClean="0"/>
              <a:t>4/27/2020</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AB85400-305B-4DDB-93F3-831CF2698F1A}" type="slidenum">
              <a:rPr lang="en-US" smtClean="0"/>
              <a:t>‹#›</a:t>
            </a:fld>
            <a:endParaRPr lang="en-US"/>
          </a:p>
        </p:txBody>
      </p:sp>
    </p:spTree>
    <p:extLst>
      <p:ext uri="{BB962C8B-B14F-4D97-AF65-F5344CB8AC3E}">
        <p14:creationId xmlns:p14="http://schemas.microsoft.com/office/powerpoint/2010/main" val="133891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tiff"/><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54" name="Rectangle 10">
            <a:extLst>
              <a:ext uri="{FF2B5EF4-FFF2-40B4-BE49-F238E27FC236}">
                <a16:creationId xmlns:a16="http://schemas.microsoft.com/office/drawing/2014/main" id="{8AA9A496-F08C-48EB-8C44-E090ED65536E}"/>
              </a:ext>
            </a:extLst>
          </p:cNvPr>
          <p:cNvSpPr>
            <a:spLocks noChangeArrowheads="1"/>
          </p:cNvSpPr>
          <p:nvPr/>
        </p:nvSpPr>
        <p:spPr bwMode="auto">
          <a:xfrm>
            <a:off x="30651152" y="6025644"/>
            <a:ext cx="12374043" cy="80156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Rectangle 10">
            <a:extLst>
              <a:ext uri="{FF2B5EF4-FFF2-40B4-BE49-F238E27FC236}">
                <a16:creationId xmlns:a16="http://schemas.microsoft.com/office/drawing/2014/main" id="{251B4AED-9D70-4583-ACAA-CEE523D65297}"/>
              </a:ext>
            </a:extLst>
          </p:cNvPr>
          <p:cNvSpPr>
            <a:spLocks noChangeArrowheads="1"/>
          </p:cNvSpPr>
          <p:nvPr/>
        </p:nvSpPr>
        <p:spPr bwMode="auto">
          <a:xfrm>
            <a:off x="30673260" y="14478000"/>
            <a:ext cx="12345113" cy="6116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4" name="Rectangle 10"/>
          <p:cNvSpPr>
            <a:spLocks noChangeArrowheads="1"/>
          </p:cNvSpPr>
          <p:nvPr/>
        </p:nvSpPr>
        <p:spPr bwMode="auto">
          <a:xfrm>
            <a:off x="13501550" y="20702150"/>
            <a:ext cx="16920000" cy="109478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4400" dirty="0">
              <a:solidFill>
                <a:srgbClr val="0021A5"/>
              </a:solidFill>
              <a:latin typeface="Times New Roman" pitchFamily="18" charset="0"/>
            </a:endParaRPr>
          </a:p>
        </p:txBody>
      </p:sp>
      <p:sp>
        <p:nvSpPr>
          <p:cNvPr id="6" name="Rectangle 5"/>
          <p:cNvSpPr/>
          <p:nvPr/>
        </p:nvSpPr>
        <p:spPr>
          <a:xfrm>
            <a:off x="658379" y="685800"/>
            <a:ext cx="42495639" cy="4991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335" y="1835865"/>
            <a:ext cx="2715517" cy="2690970"/>
          </a:xfrm>
          <a:prstGeom prst="rect">
            <a:avLst/>
          </a:prstGeom>
        </p:spPr>
      </p:pic>
      <p:cxnSp>
        <p:nvCxnSpPr>
          <p:cNvPr id="15" name="Straight Connector 14"/>
          <p:cNvCxnSpPr/>
          <p:nvPr/>
        </p:nvCxnSpPr>
        <p:spPr>
          <a:xfrm flipV="1">
            <a:off x="4592235" y="2362015"/>
            <a:ext cx="31755165" cy="57459"/>
          </a:xfrm>
          <a:prstGeom prst="line">
            <a:avLst/>
          </a:prstGeom>
          <a:ln w="76200">
            <a:solidFill>
              <a:srgbClr val="FF4A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25154" y="978745"/>
            <a:ext cx="38571700" cy="1261884"/>
          </a:xfrm>
          <a:prstGeom prst="rect">
            <a:avLst/>
          </a:prstGeom>
          <a:noFill/>
        </p:spPr>
        <p:txBody>
          <a:bodyPr wrap="square" rtlCol="0">
            <a:spAutoFit/>
          </a:bodyPr>
          <a:lstStyle/>
          <a:p>
            <a:pPr algn="ctr"/>
            <a:r>
              <a:rPr lang="en-US" sz="7600" b="1" dirty="0"/>
              <a:t>      </a:t>
            </a:r>
            <a:r>
              <a:rPr lang="en-US" sz="7600" dirty="0">
                <a:effectLst>
                  <a:outerShdw blurRad="38100" dist="19050" dir="2700000" algn="tl">
                    <a:schemeClr val="dk1">
                      <a:alpha val="40000"/>
                    </a:schemeClr>
                  </a:outerShdw>
                </a:effectLst>
              </a:rPr>
              <a:t>Frontoparietal Control of Willed Attention</a:t>
            </a:r>
            <a:endParaRPr lang="en-US" sz="7600" b="1" dirty="0">
              <a:latin typeface="Arial Narrow" panose="020B0606020202030204" pitchFamily="34" charset="0"/>
              <a:ea typeface="Adobe Kaiti Std R" pitchFamily="18" charset="-128"/>
            </a:endParaRPr>
          </a:p>
        </p:txBody>
      </p:sp>
      <p:sp>
        <p:nvSpPr>
          <p:cNvPr id="18" name="TextBox 17"/>
          <p:cNvSpPr txBox="1"/>
          <p:nvPr/>
        </p:nvSpPr>
        <p:spPr>
          <a:xfrm>
            <a:off x="4648200" y="2869925"/>
            <a:ext cx="31913441" cy="2472472"/>
          </a:xfrm>
          <a:prstGeom prst="rect">
            <a:avLst/>
          </a:prstGeom>
          <a:noFill/>
        </p:spPr>
        <p:txBody>
          <a:bodyPr wrap="square" rtlCol="0">
            <a:spAutoFit/>
          </a:bodyPr>
          <a:lstStyle/>
          <a:p>
            <a:pPr algn="ctr"/>
            <a:r>
              <a:rPr lang="en-US" altLang="zh-CN" sz="4800" dirty="0">
                <a:latin typeface="Times New Roman" pitchFamily="18" charset="0"/>
              </a:rPr>
              <a:t>Qiang Yang</a:t>
            </a:r>
            <a:r>
              <a:rPr lang="en-US" altLang="zh-CN" sz="4800" baseline="30000" dirty="0">
                <a:latin typeface="Times New Roman" pitchFamily="18" charset="0"/>
              </a:rPr>
              <a:t>1</a:t>
            </a:r>
            <a:r>
              <a:rPr lang="en-US" altLang="zh-CN" sz="4800" dirty="0">
                <a:latin typeface="Times New Roman" pitchFamily="18" charset="0"/>
              </a:rPr>
              <a:t>, </a:t>
            </a:r>
            <a:r>
              <a:rPr lang="en-US" altLang="zh-CN" sz="4800" dirty="0" err="1">
                <a:latin typeface="Times New Roman" pitchFamily="18" charset="0"/>
              </a:rPr>
              <a:t>Sreenivasan</a:t>
            </a:r>
            <a:r>
              <a:rPr lang="en-US" altLang="zh-CN" sz="4800" dirty="0">
                <a:latin typeface="Times New Roman" pitchFamily="18" charset="0"/>
              </a:rPr>
              <a:t> Meyyappan</a:t>
            </a:r>
            <a:r>
              <a:rPr lang="en-US" altLang="zh-CN" sz="4800" baseline="30000" dirty="0">
                <a:latin typeface="Times New Roman" pitchFamily="18" charset="0"/>
              </a:rPr>
              <a:t>1</a:t>
            </a:r>
            <a:r>
              <a:rPr lang="en-US" altLang="zh-CN" sz="4800" dirty="0">
                <a:latin typeface="Times New Roman" pitchFamily="18" charset="0"/>
              </a:rPr>
              <a:t>, Jesse J. Bengson</a:t>
            </a:r>
            <a:r>
              <a:rPr lang="en-US" altLang="zh-CN" sz="4800" baseline="30000" dirty="0">
                <a:latin typeface="Times New Roman" pitchFamily="18" charset="0"/>
              </a:rPr>
              <a:t>2</a:t>
            </a:r>
            <a:r>
              <a:rPr lang="en-US" altLang="zh-CN" sz="4800" dirty="0">
                <a:latin typeface="Times New Roman" pitchFamily="18" charset="0"/>
              </a:rPr>
              <a:t>, George R Mangun</a:t>
            </a:r>
            <a:r>
              <a:rPr lang="en-US" altLang="zh-CN" sz="4800" baseline="30000" dirty="0">
                <a:latin typeface="Times New Roman" pitchFamily="18" charset="0"/>
              </a:rPr>
              <a:t>3 </a:t>
            </a:r>
            <a:r>
              <a:rPr lang="en-US" altLang="zh-CN" sz="4800" dirty="0">
                <a:latin typeface="Times New Roman" pitchFamily="18" charset="0"/>
              </a:rPr>
              <a:t>, Mingzhou Ding</a:t>
            </a:r>
            <a:r>
              <a:rPr lang="en-US" altLang="zh-CN" sz="4800" baseline="30000" dirty="0">
                <a:latin typeface="Times New Roman" pitchFamily="18" charset="0"/>
              </a:rPr>
              <a:t>1</a:t>
            </a:r>
          </a:p>
          <a:p>
            <a:endParaRPr lang="en-US" altLang="zh-CN" sz="4000" baseline="30000" dirty="0">
              <a:latin typeface="Times New Roman" pitchFamily="18" charset="0"/>
            </a:endParaRPr>
          </a:p>
          <a:p>
            <a:pPr algn="ctr"/>
            <a:r>
              <a:rPr lang="en-US" altLang="zh-CN" sz="4000" baseline="30000" dirty="0">
                <a:latin typeface="Times New Roman" pitchFamily="18" charset="0"/>
                <a:cs typeface="Times New Roman" panose="02020603050405020304" pitchFamily="18" charset="0"/>
              </a:rPr>
              <a:t>1</a:t>
            </a:r>
            <a:r>
              <a:rPr lang="en-US" altLang="zh-CN" sz="4000" dirty="0">
                <a:latin typeface="Times New Roman" pitchFamily="18" charset="0"/>
                <a:cs typeface="Times New Roman" panose="02020603050405020304" pitchFamily="18" charset="0"/>
              </a:rPr>
              <a:t> J. Crayton Pruitt Family Department of Biomedical Engineering, University of Florida, Gainesville, FL, USA; Department of Psychology, Sonoma State University, Rohnert Park, CA, USA; </a:t>
            </a:r>
            <a:r>
              <a:rPr lang="en-US" altLang="zh-CN" sz="4000" baseline="30000" dirty="0">
                <a:latin typeface="Times New Roman" panose="02020603050405020304" pitchFamily="18" charset="0"/>
                <a:cs typeface="Times New Roman" panose="02020603050405020304" pitchFamily="18" charset="0"/>
              </a:rPr>
              <a:t>3</a:t>
            </a: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Center for Mind and Brain, University of California, Davis, CA, USA</a:t>
            </a:r>
            <a:endParaRPr lang="en-US" sz="5400" i="1" dirty="0">
              <a:latin typeface="Times New Roman" panose="02020603050405020304" pitchFamily="18" charset="0"/>
              <a:ea typeface="Adobe Kaiti Std R" pitchFamily="18" charset="-128"/>
              <a:cs typeface="Times New Roman" panose="02020603050405020304" pitchFamily="18" charset="0"/>
            </a:endParaRPr>
          </a:p>
        </p:txBody>
      </p:sp>
      <p:sp>
        <p:nvSpPr>
          <p:cNvPr id="16" name="Text Box 18"/>
          <p:cNvSpPr txBox="1">
            <a:spLocks noChangeArrowheads="1"/>
          </p:cNvSpPr>
          <p:nvPr/>
        </p:nvSpPr>
        <p:spPr bwMode="auto">
          <a:xfrm>
            <a:off x="694154" y="17561004"/>
            <a:ext cx="12513600" cy="1107996"/>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algn="ctr">
              <a:defRPr sz="6600" b="1">
                <a:solidFill>
                  <a:schemeClr val="bg1"/>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Methods</a:t>
            </a:r>
          </a:p>
        </p:txBody>
      </p:sp>
      <p:sp>
        <p:nvSpPr>
          <p:cNvPr id="19" name="Text Box 18"/>
          <p:cNvSpPr txBox="1">
            <a:spLocks noChangeArrowheads="1"/>
          </p:cNvSpPr>
          <p:nvPr/>
        </p:nvSpPr>
        <p:spPr bwMode="auto">
          <a:xfrm>
            <a:off x="13483800" y="11125200"/>
            <a:ext cx="16920000" cy="1107996"/>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algn="ctr">
              <a:defRPr sz="6600" b="1">
                <a:solidFill>
                  <a:schemeClr val="bg1"/>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R</a:t>
            </a:r>
            <a:r>
              <a:rPr lang="en-US" altLang="zh-CN" dirty="0"/>
              <a:t>esults</a:t>
            </a:r>
            <a:endParaRPr lang="en-US" altLang="en-US" dirty="0"/>
          </a:p>
        </p:txBody>
      </p:sp>
      <p:sp>
        <p:nvSpPr>
          <p:cNvPr id="14" name="Text Box 18"/>
          <p:cNvSpPr txBox="1">
            <a:spLocks noChangeArrowheads="1"/>
          </p:cNvSpPr>
          <p:nvPr/>
        </p:nvSpPr>
        <p:spPr bwMode="auto">
          <a:xfrm>
            <a:off x="655453" y="6019200"/>
            <a:ext cx="12513139" cy="1080000"/>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en-US" sz="6600" b="1" dirty="0">
                <a:solidFill>
                  <a:schemeClr val="bg1"/>
                </a:solidFill>
                <a:latin typeface="Arial Narrow" panose="020B0606020202030204" pitchFamily="34" charset="0"/>
              </a:rPr>
              <a:t>Introduction</a:t>
            </a:r>
          </a:p>
        </p:txBody>
      </p:sp>
      <p:sp>
        <p:nvSpPr>
          <p:cNvPr id="26" name="Rectangle 10"/>
          <p:cNvSpPr>
            <a:spLocks noChangeArrowheads="1"/>
          </p:cNvSpPr>
          <p:nvPr/>
        </p:nvSpPr>
        <p:spPr bwMode="auto">
          <a:xfrm>
            <a:off x="655453" y="7467600"/>
            <a:ext cx="12513996" cy="97479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4400" dirty="0">
              <a:solidFill>
                <a:srgbClr val="0021A5"/>
              </a:solidFill>
              <a:latin typeface="Times New Roman" pitchFamily="18" charset="0"/>
            </a:endParaRPr>
          </a:p>
        </p:txBody>
      </p:sp>
      <p:sp>
        <p:nvSpPr>
          <p:cNvPr id="36" name="Text Box 17"/>
          <p:cNvSpPr txBox="1">
            <a:spLocks noChangeArrowheads="1"/>
          </p:cNvSpPr>
          <p:nvPr/>
        </p:nvSpPr>
        <p:spPr bwMode="auto">
          <a:xfrm>
            <a:off x="918470" y="7543800"/>
            <a:ext cx="11959330" cy="96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571500" indent="-571500" algn="just">
              <a:spcBef>
                <a:spcPct val="50000"/>
              </a:spcBef>
              <a:buFont typeface="Wingdings" panose="05000000000000000000" pitchFamily="2" charset="2"/>
              <a:buChar char="§"/>
            </a:pPr>
            <a:r>
              <a:rPr lang="en-US" sz="3800" dirty="0">
                <a:latin typeface="Times New Roman" charset="0"/>
              </a:rPr>
              <a:t>Cueing paradigms are commonly used to study the neural mechanisms of visual spatial attention. </a:t>
            </a:r>
          </a:p>
          <a:p>
            <a:pPr marL="571500" indent="-571500" algn="just">
              <a:spcBef>
                <a:spcPct val="50000"/>
              </a:spcBef>
              <a:buFont typeface="Wingdings" panose="05000000000000000000" pitchFamily="2" charset="2"/>
              <a:buChar char="§"/>
            </a:pPr>
            <a:r>
              <a:rPr lang="en-US" sz="3800" dirty="0">
                <a:latin typeface="Times New Roman" charset="0"/>
              </a:rPr>
              <a:t>Consistently activated following the cue, the dorsal attention network (DAN) has been shown to play a key role in controlling visual spatial attention.</a:t>
            </a:r>
          </a:p>
          <a:p>
            <a:pPr marL="571500" indent="-571500" algn="just">
              <a:spcBef>
                <a:spcPct val="50000"/>
              </a:spcBef>
              <a:buFont typeface="Wingdings" panose="05000000000000000000" pitchFamily="2" charset="2"/>
              <a:buChar char="§"/>
            </a:pPr>
            <a:r>
              <a:rPr lang="en-US" sz="3800" dirty="0">
                <a:latin typeface="Times New Roman" charset="0"/>
              </a:rPr>
              <a:t>Recent work has introduced a new form of cueing which asks the subject to spontaneously decide the spatial location to attend (willed attention)</a:t>
            </a:r>
            <a:r>
              <a:rPr lang="en-US" altLang="zh-CN" sz="3800" dirty="0">
                <a:latin typeface="Times New Roman" charset="0"/>
              </a:rPr>
              <a:t> (</a:t>
            </a:r>
            <a:r>
              <a:rPr lang="en-US" altLang="zh-CN" sz="3800" dirty="0" err="1">
                <a:latin typeface="Times New Roman" charset="0"/>
              </a:rPr>
              <a:t>Rajan</a:t>
            </a:r>
            <a:r>
              <a:rPr lang="en-US" altLang="zh-CN" sz="3800" dirty="0">
                <a:latin typeface="Times New Roman" charset="0"/>
              </a:rPr>
              <a:t> et al., 2019; Liu et al., 2017; </a:t>
            </a:r>
            <a:r>
              <a:rPr lang="en-US" altLang="zh-CN" sz="3800" dirty="0" err="1">
                <a:latin typeface="Times New Roman" charset="0"/>
              </a:rPr>
              <a:t>Bengson</a:t>
            </a:r>
            <a:r>
              <a:rPr lang="en-US" altLang="zh-CN" sz="3800" dirty="0">
                <a:latin typeface="Times New Roman" charset="0"/>
              </a:rPr>
              <a:t> et al., 2015, 2014; </a:t>
            </a:r>
            <a:r>
              <a:rPr lang="en-US" altLang="zh-CN" sz="3800" dirty="0" err="1">
                <a:latin typeface="Times New Roman" charset="0"/>
              </a:rPr>
              <a:t>Hopfinger</a:t>
            </a:r>
            <a:r>
              <a:rPr lang="en-US" altLang="zh-CN" sz="3800" dirty="0">
                <a:latin typeface="Times New Roman" charset="0"/>
              </a:rPr>
              <a:t> et al., 2010; Taylor et al., 2008)</a:t>
            </a:r>
            <a:r>
              <a:rPr lang="en-US" sz="3800" dirty="0">
                <a:latin typeface="Times New Roman" charset="0"/>
              </a:rPr>
              <a:t>. The underlying neural mechanisms remain to be better understood.</a:t>
            </a:r>
          </a:p>
          <a:p>
            <a:pPr marL="571500" indent="-571500" algn="just">
              <a:spcBef>
                <a:spcPct val="50000"/>
              </a:spcBef>
              <a:buFont typeface="Wingdings" panose="05000000000000000000" pitchFamily="2" charset="2"/>
              <a:buChar char="§"/>
            </a:pPr>
            <a:r>
              <a:rPr lang="en-US" sz="3800" dirty="0">
                <a:latin typeface="Times New Roman" charset="0"/>
              </a:rPr>
              <a:t>We addressed this problem by applying univariate and multivariate techniques to fMRI data recorded at two institutions (UF and UC Davis) using the same willed attention paradigm.</a:t>
            </a:r>
          </a:p>
        </p:txBody>
      </p:sp>
      <p:sp>
        <p:nvSpPr>
          <p:cNvPr id="21" name="Text Box 18"/>
          <p:cNvSpPr txBox="1">
            <a:spLocks noChangeArrowheads="1"/>
          </p:cNvSpPr>
          <p:nvPr/>
        </p:nvSpPr>
        <p:spPr bwMode="auto">
          <a:xfrm>
            <a:off x="30665618" y="21031200"/>
            <a:ext cx="12488400" cy="1107996"/>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algn="ctr">
              <a:defRPr sz="6600" b="1">
                <a:solidFill>
                  <a:schemeClr val="bg1"/>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Summary and Discussion</a:t>
            </a:r>
          </a:p>
        </p:txBody>
      </p:sp>
      <p:sp>
        <p:nvSpPr>
          <p:cNvPr id="25" name="Rectangle 10"/>
          <p:cNvSpPr>
            <a:spLocks noChangeArrowheads="1"/>
          </p:cNvSpPr>
          <p:nvPr/>
        </p:nvSpPr>
        <p:spPr bwMode="auto">
          <a:xfrm>
            <a:off x="30665618" y="22474534"/>
            <a:ext cx="12373200" cy="91734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4400" dirty="0">
              <a:solidFill>
                <a:srgbClr val="0021A5"/>
              </a:solidFill>
              <a:latin typeface="Times New Roman" pitchFamily="18" charset="0"/>
            </a:endParaRPr>
          </a:p>
        </p:txBody>
      </p:sp>
      <p:sp>
        <p:nvSpPr>
          <p:cNvPr id="100" name="Text Box 17"/>
          <p:cNvSpPr txBox="1">
            <a:spLocks noChangeArrowheads="1"/>
          </p:cNvSpPr>
          <p:nvPr/>
        </p:nvSpPr>
        <p:spPr bwMode="auto">
          <a:xfrm>
            <a:off x="30903905" y="22479000"/>
            <a:ext cx="11844295" cy="907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1097280" lvl="1" indent="-742950" algn="just">
              <a:lnSpc>
                <a:spcPct val="119000"/>
              </a:lnSpc>
              <a:buFont typeface="Wingdings" panose="05000000000000000000" pitchFamily="2" charset="2"/>
              <a:buChar char="§"/>
            </a:pPr>
            <a:r>
              <a:rPr lang="en-US" sz="3800" dirty="0">
                <a:latin typeface="Times New Roman" charset="0"/>
                <a:cs typeface="ＭＳ Ｐゴシック" charset="0"/>
              </a:rPr>
              <a:t>Both instructional cues and c</a:t>
            </a:r>
            <a:r>
              <a:rPr lang="en-US" altLang="zh-CN" sz="3800" dirty="0">
                <a:latin typeface="Times New Roman" charset="0"/>
                <a:cs typeface="ＭＳ Ｐゴシック" charset="0"/>
              </a:rPr>
              <a:t>hoice cue activated the DAN. Choice cue additionally activated frontoparietal regions including dACC, AI, DLPFC, and IPL</a:t>
            </a:r>
            <a:r>
              <a:rPr lang="en-US" sz="3800" dirty="0">
                <a:latin typeface="Times New Roman" charset="0"/>
                <a:cs typeface="ＭＳ Ｐゴシック" charset="0"/>
              </a:rPr>
              <a:t>.</a:t>
            </a:r>
          </a:p>
          <a:p>
            <a:pPr marL="1097280" lvl="1" indent="-742950" algn="just">
              <a:lnSpc>
                <a:spcPct val="119000"/>
              </a:lnSpc>
              <a:buFont typeface="Wingdings" panose="05000000000000000000" pitchFamily="2" charset="2"/>
              <a:buChar char="§"/>
            </a:pPr>
            <a:r>
              <a:rPr lang="en-US" sz="3800" dirty="0">
                <a:latin typeface="Times New Roman" charset="0"/>
                <a:cs typeface="ＭＳ Ｐゴシック" charset="0"/>
              </a:rPr>
              <a:t>An MVPA analysis showed that in these frontoparietal regions, the accuracy of decoding between attend left and attend right is significantly above chance level for choice cue but not for instructional cues.</a:t>
            </a:r>
          </a:p>
          <a:p>
            <a:pPr marL="1097280" lvl="1" indent="-742950" algn="just">
              <a:lnSpc>
                <a:spcPct val="119000"/>
              </a:lnSpc>
              <a:buFont typeface="Wingdings" panose="05000000000000000000" pitchFamily="2" charset="2"/>
              <a:buChar char="§"/>
            </a:pPr>
            <a:r>
              <a:rPr lang="en-US" altLang="zh-CN" sz="3800" dirty="0">
                <a:latin typeface="Times New Roman" charset="0"/>
              </a:rPr>
              <a:t>These results, consistent across the two datasets, suggest that willed visual spatial attention is controlled by three major brain networks: the salience network (</a:t>
            </a:r>
            <a:r>
              <a:rPr lang="en-US" altLang="zh-CN" sz="3800" dirty="0" err="1">
                <a:latin typeface="Times New Roman" charset="0"/>
              </a:rPr>
              <a:t>dACC</a:t>
            </a:r>
            <a:r>
              <a:rPr lang="en-US" altLang="zh-CN" sz="3800" dirty="0">
                <a:latin typeface="Times New Roman" charset="0"/>
              </a:rPr>
              <a:t> and AI), the central executive network (DLPFC and IPL), and the DAN (Menon, 2011)</a:t>
            </a:r>
            <a:r>
              <a:rPr lang="en-US" sz="3800" dirty="0">
                <a:latin typeface="Times New Roman" charset="0"/>
              </a:rPr>
              <a:t>. </a:t>
            </a:r>
          </a:p>
        </p:txBody>
      </p:sp>
      <p:pic>
        <p:nvPicPr>
          <p:cNvPr id="1026" name="Picture 2" descr="Image result for uc davi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4614" y="3445773"/>
            <a:ext cx="5781675" cy="18764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0"/>
          <p:cNvSpPr>
            <a:spLocks noChangeArrowheads="1"/>
          </p:cNvSpPr>
          <p:nvPr/>
        </p:nvSpPr>
        <p:spPr bwMode="auto">
          <a:xfrm>
            <a:off x="669000" y="18972377"/>
            <a:ext cx="12513600" cy="1267766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4400" dirty="0">
              <a:solidFill>
                <a:srgbClr val="0021A5"/>
              </a:solidFill>
              <a:latin typeface="Times New Roman" pitchFamily="18" charset="0"/>
            </a:endParaRPr>
          </a:p>
        </p:txBody>
      </p:sp>
      <p:sp>
        <p:nvSpPr>
          <p:cNvPr id="29" name="Text Box 17"/>
          <p:cNvSpPr txBox="1">
            <a:spLocks noChangeArrowheads="1"/>
          </p:cNvSpPr>
          <p:nvPr/>
        </p:nvSpPr>
        <p:spPr bwMode="auto">
          <a:xfrm>
            <a:off x="852382" y="23393400"/>
            <a:ext cx="12090502" cy="82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571500" indent="-571500" algn="just">
              <a:lnSpc>
                <a:spcPct val="120000"/>
              </a:lnSpc>
              <a:buFont typeface="Wingdings" panose="05000000000000000000" pitchFamily="2" charset="2"/>
              <a:buChar char="§"/>
            </a:pPr>
            <a:r>
              <a:rPr lang="en-US" altLang="en-US" sz="3400" dirty="0">
                <a:latin typeface="Times New Roman" charset="0"/>
                <a:cs typeface="ＭＳ Ｐゴシック" charset="0"/>
              </a:rPr>
              <a:t>There were two types of cues: instructional cues instructed the participant to </a:t>
            </a:r>
            <a:r>
              <a:rPr lang="en-US" altLang="en-US" sz="3400" dirty="0">
                <a:effectLst/>
                <a:latin typeface="Times New Roman" charset="0"/>
                <a:cs typeface="ＭＳ Ｐゴシック" charset="0"/>
              </a:rPr>
              <a:t>covertly pay attention to either the left or the right visual hemifield</a:t>
            </a:r>
            <a:r>
              <a:rPr lang="en-US" altLang="en-US" sz="3400" dirty="0">
                <a:latin typeface="Times New Roman" charset="0"/>
                <a:cs typeface="ＭＳ Ｐゴシック" charset="0"/>
              </a:rPr>
              <a:t> and a choice cue prompted the subject to choose the side of the visual field to attend.</a:t>
            </a:r>
            <a:endParaRPr lang="en-US" altLang="en-US" sz="3400" dirty="0">
              <a:effectLst/>
              <a:latin typeface="Times New Roman" charset="0"/>
              <a:cs typeface="ＭＳ Ｐゴシック" charset="0"/>
            </a:endParaRPr>
          </a:p>
          <a:p>
            <a:pPr marL="571500" indent="-571500" algn="just">
              <a:lnSpc>
                <a:spcPct val="120000"/>
              </a:lnSpc>
              <a:buFont typeface="Wingdings" panose="05000000000000000000" pitchFamily="2" charset="2"/>
              <a:buChar char="§"/>
            </a:pPr>
            <a:r>
              <a:rPr lang="en-US" altLang="en-US" sz="3400" dirty="0">
                <a:effectLst/>
                <a:latin typeface="Times New Roman" charset="0"/>
                <a:cs typeface="ＭＳ Ｐゴシック" charset="0"/>
              </a:rPr>
              <a:t>After a random delay, a vertical grating pattern were presented, and the subject was asked to report </a:t>
            </a:r>
            <a:r>
              <a:rPr lang="en-US" altLang="en-US" sz="3400" dirty="0">
                <a:latin typeface="Times New Roman" charset="0"/>
                <a:cs typeface="ＭＳ Ｐゴシック" charset="0"/>
              </a:rPr>
              <a:t>the spatial frequency of the grating (5 vs 5.5 cycles/degree) in the attended location using a button press.</a:t>
            </a:r>
          </a:p>
          <a:p>
            <a:pPr marL="571500" indent="-571500" algn="just">
              <a:lnSpc>
                <a:spcPct val="120000"/>
              </a:lnSpc>
              <a:buFont typeface="Wingdings" panose="05000000000000000000" pitchFamily="2" charset="2"/>
              <a:buChar char="§"/>
            </a:pPr>
            <a:r>
              <a:rPr lang="en-US" sz="3400" dirty="0">
                <a:latin typeface="Times New Roman" charset="0"/>
                <a:cs typeface="ＭＳ Ｐゴシック" charset="0"/>
              </a:rPr>
              <a:t>Functional MRI data were recorded in two different location: UF (N=13) and UC Davis (N=18). </a:t>
            </a:r>
          </a:p>
          <a:p>
            <a:pPr marL="571500" indent="-571500" algn="just">
              <a:lnSpc>
                <a:spcPct val="120000"/>
              </a:lnSpc>
              <a:buFont typeface="Wingdings" panose="05000000000000000000" pitchFamily="2" charset="2"/>
              <a:buChar char="§"/>
            </a:pPr>
            <a:r>
              <a:rPr lang="en-US" altLang="zh-CN" sz="3400" dirty="0">
                <a:latin typeface="Times New Roman" charset="0"/>
                <a:cs typeface="ＭＳ Ｐゴシック" charset="0"/>
              </a:rPr>
              <a:t>Data were preprocessed using SPM. BOLD responses elicited by experimental events </a:t>
            </a:r>
            <a:r>
              <a:rPr lang="en-US" sz="3400" dirty="0">
                <a:latin typeface="Times New Roman" charset="0"/>
                <a:cs typeface="ＭＳ Ｐゴシック" charset="0"/>
              </a:rPr>
              <a:t>were modeled with the general linear model (GLM).</a:t>
            </a:r>
          </a:p>
        </p:txBody>
      </p:sp>
      <p:sp>
        <p:nvSpPr>
          <p:cNvPr id="71" name="Rectangle 10"/>
          <p:cNvSpPr>
            <a:spLocks noChangeArrowheads="1"/>
          </p:cNvSpPr>
          <p:nvPr/>
        </p:nvSpPr>
        <p:spPr bwMode="auto">
          <a:xfrm>
            <a:off x="13500000" y="6019800"/>
            <a:ext cx="16920000" cy="4860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 name="TextBox 94"/>
          <p:cNvSpPr txBox="1"/>
          <p:nvPr/>
        </p:nvSpPr>
        <p:spPr>
          <a:xfrm>
            <a:off x="16145156" y="32004000"/>
            <a:ext cx="12506044" cy="646315"/>
          </a:xfrm>
          <a:prstGeom prst="rect">
            <a:avLst/>
          </a:prstGeom>
          <a:noFill/>
        </p:spPr>
        <p:txBody>
          <a:bodyPr wrap="square" lIns="91424" tIns="45712" rIns="91424" bIns="4571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dirty="0">
                <a:solidFill>
                  <a:schemeClr val="tx2"/>
                </a:solidFill>
                <a:effectLst/>
              </a:rPr>
              <a:t>Supported by NIH grant </a:t>
            </a:r>
            <a:r>
              <a:rPr lang="en-US" sz="3600" dirty="0">
                <a:solidFill>
                  <a:schemeClr val="tx2"/>
                </a:solidFill>
              </a:rPr>
              <a:t>MH117991</a:t>
            </a:r>
            <a:endParaRPr lang="en-US" altLang="zh-CN" sz="3600" dirty="0">
              <a:solidFill>
                <a:schemeClr val="tx2"/>
              </a:solidFill>
              <a:effectLst/>
              <a:latin typeface="Times New Roman" pitchFamily="18" charset="0"/>
              <a:ea typeface="宋体" pitchFamily="2" charset="-122"/>
            </a:endParaRPr>
          </a:p>
        </p:txBody>
      </p:sp>
      <p:pic>
        <p:nvPicPr>
          <p:cNvPr id="8" name="图片 7" descr="图片包含 游戏机, 画&#10;&#10;描述已自动生成">
            <a:extLst>
              <a:ext uri="{FF2B5EF4-FFF2-40B4-BE49-F238E27FC236}">
                <a16:creationId xmlns:a16="http://schemas.microsoft.com/office/drawing/2014/main" id="{F90408D0-7E68-4273-94B6-A37938DDB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6989" y="1109179"/>
            <a:ext cx="4736924" cy="2045266"/>
          </a:xfrm>
          <a:prstGeom prst="rect">
            <a:avLst/>
          </a:prstGeom>
        </p:spPr>
      </p:pic>
      <p:pic>
        <p:nvPicPr>
          <p:cNvPr id="49" name="Picture 8">
            <a:extLst>
              <a:ext uri="{FF2B5EF4-FFF2-40B4-BE49-F238E27FC236}">
                <a16:creationId xmlns:a16="http://schemas.microsoft.com/office/drawing/2014/main" id="{2A423BB1-FB78-4966-8AF6-A6690C510898}"/>
              </a:ext>
            </a:extLst>
          </p:cNvPr>
          <p:cNvPicPr>
            <a:picLocks noChangeAspect="1"/>
          </p:cNvPicPr>
          <p:nvPr/>
        </p:nvPicPr>
        <p:blipFill rotWithShape="1">
          <a:blip r:embed="rId6">
            <a:extLst>
              <a:ext uri="{28A0092B-C50C-407E-A947-70E740481C1C}">
                <a14:useLocalDpi xmlns:a14="http://schemas.microsoft.com/office/drawing/2010/main" val="0"/>
              </a:ext>
            </a:extLst>
          </a:blip>
          <a:srcRect t="5625"/>
          <a:stretch/>
        </p:blipFill>
        <p:spPr bwMode="auto">
          <a:xfrm>
            <a:off x="2286000" y="19108063"/>
            <a:ext cx="8359854" cy="39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TextBox 118"/>
          <p:cNvSpPr txBox="1"/>
          <p:nvPr/>
        </p:nvSpPr>
        <p:spPr>
          <a:xfrm>
            <a:off x="3810000" y="22946380"/>
            <a:ext cx="575285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Fig. 1. </a:t>
            </a:r>
            <a:r>
              <a:rPr lang="en-US" sz="2800" dirty="0">
                <a:latin typeface="Times New Roman" panose="02020603050405020304" pitchFamily="18" charset="0"/>
                <a:cs typeface="Times New Roman" panose="02020603050405020304" pitchFamily="18" charset="0"/>
              </a:rPr>
              <a:t>Experimental paradigm </a:t>
            </a:r>
            <a:endParaRPr lang="en-US" sz="2400" dirty="0">
              <a:latin typeface="Times New Roman" panose="02020603050405020304" pitchFamily="18" charset="0"/>
              <a:cs typeface="Times New Roman" panose="02020603050405020304" pitchFamily="18" charset="0"/>
            </a:endParaRPr>
          </a:p>
        </p:txBody>
      </p:sp>
      <p:sp>
        <p:nvSpPr>
          <p:cNvPr id="55" name="Rectangle 10">
            <a:extLst>
              <a:ext uri="{FF2B5EF4-FFF2-40B4-BE49-F238E27FC236}">
                <a16:creationId xmlns:a16="http://schemas.microsoft.com/office/drawing/2014/main" id="{1872E767-2FAC-4BC4-AEB8-A199056FEA9C}"/>
              </a:ext>
            </a:extLst>
          </p:cNvPr>
          <p:cNvSpPr>
            <a:spLocks noChangeArrowheads="1"/>
          </p:cNvSpPr>
          <p:nvPr/>
        </p:nvSpPr>
        <p:spPr bwMode="auto">
          <a:xfrm>
            <a:off x="13500000" y="12528165"/>
            <a:ext cx="16920000" cy="78522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4400" dirty="0">
              <a:solidFill>
                <a:srgbClr val="0021A5"/>
              </a:solidFill>
              <a:latin typeface="Times New Roman" pitchFamily="18" charset="0"/>
            </a:endParaRPr>
          </a:p>
        </p:txBody>
      </p:sp>
      <p:sp>
        <p:nvSpPr>
          <p:cNvPr id="57" name="Text Box 17">
            <a:extLst>
              <a:ext uri="{FF2B5EF4-FFF2-40B4-BE49-F238E27FC236}">
                <a16:creationId xmlns:a16="http://schemas.microsoft.com/office/drawing/2014/main" id="{CA4A6554-EBAC-4FB1-9A85-12F5B7491DDE}"/>
              </a:ext>
            </a:extLst>
          </p:cNvPr>
          <p:cNvSpPr txBox="1">
            <a:spLocks noChangeArrowheads="1"/>
          </p:cNvSpPr>
          <p:nvPr/>
        </p:nvSpPr>
        <p:spPr bwMode="auto">
          <a:xfrm>
            <a:off x="13848632" y="6248400"/>
            <a:ext cx="16269473" cy="443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571500" indent="-571500" algn="just">
              <a:lnSpc>
                <a:spcPct val="120000"/>
              </a:lnSpc>
              <a:buFont typeface="Wingdings" panose="05000000000000000000" pitchFamily="2" charset="2"/>
              <a:buChar char="§"/>
            </a:pPr>
            <a:r>
              <a:rPr lang="en-US" sz="3400" dirty="0">
                <a:latin typeface="Times New Roman" charset="0"/>
                <a:cs typeface="ＭＳ Ｐゴシック" charset="0"/>
              </a:rPr>
              <a:t>Single trial BOLD responses (beta values) to the cue were estimated using GLM approach (</a:t>
            </a:r>
            <a:r>
              <a:rPr lang="en-US" sz="3400" dirty="0" err="1">
                <a:latin typeface="Times New Roman" charset="0"/>
                <a:cs typeface="ＭＳ Ｐゴシック" charset="0"/>
              </a:rPr>
              <a:t>Rissman</a:t>
            </a:r>
            <a:r>
              <a:rPr lang="en-US" sz="3400" dirty="0">
                <a:latin typeface="Times New Roman" charset="0"/>
                <a:cs typeface="ＭＳ Ｐゴシック" charset="0"/>
              </a:rPr>
              <a:t> et al., 2004)</a:t>
            </a:r>
          </a:p>
          <a:p>
            <a:pPr marL="571500" indent="-571500" algn="just">
              <a:lnSpc>
                <a:spcPct val="120000"/>
              </a:lnSpc>
              <a:buFont typeface="Wingdings" panose="05000000000000000000" pitchFamily="2" charset="2"/>
              <a:buChar char="§"/>
            </a:pPr>
            <a:r>
              <a:rPr lang="en-US" sz="3400" dirty="0">
                <a:latin typeface="Times New Roman" charset="0"/>
                <a:cs typeface="ＭＳ Ｐゴシック" charset="0"/>
              </a:rPr>
              <a:t>Linear support vector machines (SVM) were used to perform MVPA on ROIs additionally activated by choice cue to classify the attended spatial location (attend left versus attend right).</a:t>
            </a:r>
          </a:p>
          <a:p>
            <a:pPr marL="571500" indent="-571500" algn="just">
              <a:lnSpc>
                <a:spcPct val="120000"/>
              </a:lnSpc>
              <a:buFont typeface="Wingdings" panose="05000000000000000000" pitchFamily="2" charset="2"/>
              <a:buChar char="§"/>
            </a:pPr>
            <a:r>
              <a:rPr lang="en-US" sz="3400" dirty="0">
                <a:latin typeface="Times New Roman" charset="0"/>
                <a:cs typeface="ＭＳ Ｐゴシック" charset="0"/>
              </a:rPr>
              <a:t>A meta analysis was performed by applying the Liptak-Stouffer Z-score method in order to combine two data sets (Liptak, 1958).</a:t>
            </a:r>
          </a:p>
        </p:txBody>
      </p:sp>
      <p:pic>
        <p:nvPicPr>
          <p:cNvPr id="5" name="图片 4" descr="图片包含 室内, 看着, 蛋糕, 装饰&#10;&#10;描述已自动生成">
            <a:extLst>
              <a:ext uri="{FF2B5EF4-FFF2-40B4-BE49-F238E27FC236}">
                <a16:creationId xmlns:a16="http://schemas.microsoft.com/office/drawing/2014/main" id="{9F2C3876-21EB-454D-96CC-F899521F66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42884" y="14211800"/>
            <a:ext cx="5333333" cy="4000000"/>
          </a:xfrm>
          <a:prstGeom prst="rect">
            <a:avLst/>
          </a:prstGeom>
        </p:spPr>
      </p:pic>
      <p:pic>
        <p:nvPicPr>
          <p:cNvPr id="24" name="图片 23" descr="图片包含 看着, 蛋糕, 体育, 白色&#10;&#10;描述已自动生成">
            <a:extLst>
              <a:ext uri="{FF2B5EF4-FFF2-40B4-BE49-F238E27FC236}">
                <a16:creationId xmlns:a16="http://schemas.microsoft.com/office/drawing/2014/main" id="{9142A7A9-7ED2-4606-B688-D1BD93754D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23174" y="14214902"/>
            <a:ext cx="5333333" cy="4000000"/>
          </a:xfrm>
          <a:prstGeom prst="rect">
            <a:avLst/>
          </a:prstGeom>
        </p:spPr>
      </p:pic>
      <p:pic>
        <p:nvPicPr>
          <p:cNvPr id="28" name="图片 27" descr="图片包含 室内, 黑色, 照片, 前&#10;&#10;描述已自动生成">
            <a:extLst>
              <a:ext uri="{FF2B5EF4-FFF2-40B4-BE49-F238E27FC236}">
                <a16:creationId xmlns:a16="http://schemas.microsoft.com/office/drawing/2014/main" id="{DCD0CB58-E018-443F-B123-E89D29DB00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03363" y="14214902"/>
            <a:ext cx="5333333" cy="4000000"/>
          </a:xfrm>
          <a:prstGeom prst="rect">
            <a:avLst/>
          </a:prstGeom>
        </p:spPr>
      </p:pic>
      <p:pic>
        <p:nvPicPr>
          <p:cNvPr id="31" name="图片 30" descr="图片包含 蛋糕, 寿司, 看着, 装饰&#10;&#10;描述已自动生成">
            <a:extLst>
              <a:ext uri="{FF2B5EF4-FFF2-40B4-BE49-F238E27FC236}">
                <a16:creationId xmlns:a16="http://schemas.microsoft.com/office/drawing/2014/main" id="{C2D3D1E5-9AD8-4778-95B0-F7D7338541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49317" y="14345195"/>
            <a:ext cx="5333333" cy="4000000"/>
          </a:xfrm>
          <a:prstGeom prst="rect">
            <a:avLst/>
          </a:prstGeom>
        </p:spPr>
      </p:pic>
      <p:sp>
        <p:nvSpPr>
          <p:cNvPr id="46" name="TextBox 131">
            <a:extLst>
              <a:ext uri="{FF2B5EF4-FFF2-40B4-BE49-F238E27FC236}">
                <a16:creationId xmlns:a16="http://schemas.microsoft.com/office/drawing/2014/main" id="{DDB076E9-55DF-4C34-BF67-428A16C32E61}"/>
              </a:ext>
            </a:extLst>
          </p:cNvPr>
          <p:cNvSpPr txBox="1"/>
          <p:nvPr/>
        </p:nvSpPr>
        <p:spPr>
          <a:xfrm>
            <a:off x="16206116" y="12725400"/>
            <a:ext cx="2321588" cy="584775"/>
          </a:xfrm>
          <a:prstGeom prst="rect">
            <a:avLst/>
          </a:prstGeom>
          <a:noFill/>
        </p:spPr>
        <p:txBody>
          <a:bodyPr wrap="square" rtlCol="0">
            <a:spAutoFit/>
          </a:bodyPr>
          <a:lstStyle/>
          <a:p>
            <a:pPr algn="ctr"/>
            <a:r>
              <a:rPr lang="en-US" sz="3200" b="1" dirty="0">
                <a:solidFill>
                  <a:schemeClr val="tx2"/>
                </a:solidFill>
              </a:rPr>
              <a:t>UF dataset</a:t>
            </a:r>
          </a:p>
        </p:txBody>
      </p:sp>
      <p:sp>
        <p:nvSpPr>
          <p:cNvPr id="47" name="TextBox 131">
            <a:extLst>
              <a:ext uri="{FF2B5EF4-FFF2-40B4-BE49-F238E27FC236}">
                <a16:creationId xmlns:a16="http://schemas.microsoft.com/office/drawing/2014/main" id="{CB74E710-A18C-4E5C-BBCF-B6707481EF73}"/>
              </a:ext>
            </a:extLst>
          </p:cNvPr>
          <p:cNvSpPr txBox="1"/>
          <p:nvPr/>
        </p:nvSpPr>
        <p:spPr>
          <a:xfrm>
            <a:off x="25275739" y="12725400"/>
            <a:ext cx="2321588" cy="584775"/>
          </a:xfrm>
          <a:prstGeom prst="rect">
            <a:avLst/>
          </a:prstGeom>
          <a:noFill/>
        </p:spPr>
        <p:txBody>
          <a:bodyPr wrap="square" rtlCol="0">
            <a:spAutoFit/>
          </a:bodyPr>
          <a:lstStyle/>
          <a:p>
            <a:pPr algn="ctr"/>
            <a:r>
              <a:rPr lang="en-US" sz="3200" b="1" dirty="0">
                <a:solidFill>
                  <a:schemeClr val="tx2"/>
                </a:solidFill>
              </a:rPr>
              <a:t>UCD dataset</a:t>
            </a:r>
          </a:p>
        </p:txBody>
      </p:sp>
      <p:sp>
        <p:nvSpPr>
          <p:cNvPr id="32" name="矩形: 圆角 31">
            <a:extLst>
              <a:ext uri="{FF2B5EF4-FFF2-40B4-BE49-F238E27FC236}">
                <a16:creationId xmlns:a16="http://schemas.microsoft.com/office/drawing/2014/main" id="{A29316C1-6CE6-454B-823E-2D9088999999}"/>
              </a:ext>
            </a:extLst>
          </p:cNvPr>
          <p:cNvSpPr/>
          <p:nvPr/>
        </p:nvSpPr>
        <p:spPr>
          <a:xfrm>
            <a:off x="14325600" y="13502294"/>
            <a:ext cx="2520000" cy="3873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a:extLst>
              <a:ext uri="{FF2B5EF4-FFF2-40B4-BE49-F238E27FC236}">
                <a16:creationId xmlns:a16="http://schemas.microsoft.com/office/drawing/2014/main" id="{4F7787F6-F980-469A-B4A3-870A42B21CEB}"/>
              </a:ext>
            </a:extLst>
          </p:cNvPr>
          <p:cNvSpPr txBox="1"/>
          <p:nvPr/>
        </p:nvSpPr>
        <p:spPr>
          <a:xfrm>
            <a:off x="14401800" y="13465320"/>
            <a:ext cx="2364566" cy="461665"/>
          </a:xfrm>
          <a:prstGeom prst="rect">
            <a:avLst/>
          </a:prstGeom>
          <a:noFill/>
        </p:spPr>
        <p:txBody>
          <a:bodyPr wrap="square" rtlCol="0">
            <a:spAutoFit/>
          </a:bodyPr>
          <a:lstStyle/>
          <a:p>
            <a:pPr algn="ctr"/>
            <a:r>
              <a:rPr lang="en-US" altLang="zh-CN" sz="2400" b="1" dirty="0"/>
              <a:t>Instructional cue</a:t>
            </a:r>
            <a:endParaRPr lang="zh-CN" altLang="en-US" sz="2400" b="1" dirty="0"/>
          </a:p>
        </p:txBody>
      </p:sp>
      <p:sp>
        <p:nvSpPr>
          <p:cNvPr id="50" name="TextBox 125">
            <a:extLst>
              <a:ext uri="{FF2B5EF4-FFF2-40B4-BE49-F238E27FC236}">
                <a16:creationId xmlns:a16="http://schemas.microsoft.com/office/drawing/2014/main" id="{7730C84A-4061-4606-885C-13E3A36BFAC1}"/>
              </a:ext>
            </a:extLst>
          </p:cNvPr>
          <p:cNvSpPr txBox="1"/>
          <p:nvPr/>
        </p:nvSpPr>
        <p:spPr>
          <a:xfrm>
            <a:off x="17221200" y="13280908"/>
            <a:ext cx="562372" cy="738663"/>
          </a:xfrm>
          <a:prstGeom prst="rect">
            <a:avLst/>
          </a:prstGeom>
          <a:noFill/>
        </p:spPr>
        <p:txBody>
          <a:bodyPr wrap="square" rtlCol="0">
            <a:spAutoFit/>
          </a:bodyPr>
          <a:lstStyle/>
          <a:p>
            <a:r>
              <a:rPr lang="en-US" sz="4200" b="1" dirty="0"/>
              <a:t>B</a:t>
            </a:r>
            <a:endParaRPr lang="en-US" sz="1575" b="1" dirty="0"/>
          </a:p>
        </p:txBody>
      </p:sp>
      <p:sp>
        <p:nvSpPr>
          <p:cNvPr id="59" name="TextBox 125">
            <a:extLst>
              <a:ext uri="{FF2B5EF4-FFF2-40B4-BE49-F238E27FC236}">
                <a16:creationId xmlns:a16="http://schemas.microsoft.com/office/drawing/2014/main" id="{EC5677AD-3C64-4DD8-B180-CCE9CDCF4A4C}"/>
              </a:ext>
            </a:extLst>
          </p:cNvPr>
          <p:cNvSpPr txBox="1"/>
          <p:nvPr/>
        </p:nvSpPr>
        <p:spPr>
          <a:xfrm>
            <a:off x="13792200" y="13303251"/>
            <a:ext cx="562372" cy="738663"/>
          </a:xfrm>
          <a:prstGeom prst="rect">
            <a:avLst/>
          </a:prstGeom>
          <a:noFill/>
        </p:spPr>
        <p:txBody>
          <a:bodyPr wrap="square" rtlCol="0">
            <a:spAutoFit/>
          </a:bodyPr>
          <a:lstStyle/>
          <a:p>
            <a:r>
              <a:rPr lang="en-US" sz="4200" b="1" dirty="0"/>
              <a:t>A</a:t>
            </a:r>
            <a:endParaRPr lang="en-US" sz="1575" b="1" dirty="0"/>
          </a:p>
        </p:txBody>
      </p:sp>
      <p:pic>
        <p:nvPicPr>
          <p:cNvPr id="35" name="图片 34">
            <a:extLst>
              <a:ext uri="{FF2B5EF4-FFF2-40B4-BE49-F238E27FC236}">
                <a16:creationId xmlns:a16="http://schemas.microsoft.com/office/drawing/2014/main" id="{CEC5B7CE-0CC7-477B-8428-1F9DCE2CB9F6}"/>
              </a:ext>
            </a:extLst>
          </p:cNvPr>
          <p:cNvPicPr>
            <a:picLocks/>
          </p:cNvPicPr>
          <p:nvPr/>
        </p:nvPicPr>
        <p:blipFill>
          <a:blip r:embed="rId11"/>
          <a:stretch>
            <a:fillRect/>
          </a:stretch>
        </p:blipFill>
        <p:spPr>
          <a:xfrm rot="5400000">
            <a:off x="15476109" y="16718043"/>
            <a:ext cx="234000" cy="3240000"/>
          </a:xfrm>
          <a:prstGeom prst="rect">
            <a:avLst/>
          </a:prstGeom>
        </p:spPr>
      </p:pic>
      <p:sp>
        <p:nvSpPr>
          <p:cNvPr id="37" name="文本框 36">
            <a:extLst>
              <a:ext uri="{FF2B5EF4-FFF2-40B4-BE49-F238E27FC236}">
                <a16:creationId xmlns:a16="http://schemas.microsoft.com/office/drawing/2014/main" id="{5EB5AD05-F871-4913-8101-BD1D30AFC9D2}"/>
              </a:ext>
            </a:extLst>
          </p:cNvPr>
          <p:cNvSpPr txBox="1"/>
          <p:nvPr/>
        </p:nvSpPr>
        <p:spPr>
          <a:xfrm>
            <a:off x="13905727" y="18405902"/>
            <a:ext cx="3163073" cy="415498"/>
          </a:xfrm>
          <a:prstGeom prst="rect">
            <a:avLst/>
          </a:prstGeom>
          <a:noFill/>
        </p:spPr>
        <p:txBody>
          <a:bodyPr wrap="square" rtlCol="0">
            <a:spAutoFit/>
          </a:bodyPr>
          <a:lstStyle/>
          <a:p>
            <a:r>
              <a:rPr lang="en-US" altLang="zh-CN" sz="2100" dirty="0"/>
              <a:t>0                     5                   10</a:t>
            </a:r>
            <a:endParaRPr lang="zh-CN" altLang="en-US" sz="2100" dirty="0"/>
          </a:p>
        </p:txBody>
      </p:sp>
      <p:pic>
        <p:nvPicPr>
          <p:cNvPr id="38" name="图片 37">
            <a:extLst>
              <a:ext uri="{FF2B5EF4-FFF2-40B4-BE49-F238E27FC236}">
                <a16:creationId xmlns:a16="http://schemas.microsoft.com/office/drawing/2014/main" id="{6AFC4AF5-4D2B-4220-B180-80515EA7CC63}"/>
              </a:ext>
            </a:extLst>
          </p:cNvPr>
          <p:cNvPicPr>
            <a:picLocks/>
          </p:cNvPicPr>
          <p:nvPr/>
        </p:nvPicPr>
        <p:blipFill>
          <a:blip r:embed="rId12"/>
          <a:stretch>
            <a:fillRect/>
          </a:stretch>
        </p:blipFill>
        <p:spPr>
          <a:xfrm rot="5400000">
            <a:off x="18977754" y="16718043"/>
            <a:ext cx="234000" cy="3240000"/>
          </a:xfrm>
          <a:prstGeom prst="rect">
            <a:avLst/>
          </a:prstGeom>
        </p:spPr>
      </p:pic>
      <p:sp>
        <p:nvSpPr>
          <p:cNvPr id="66" name="文本框 65">
            <a:extLst>
              <a:ext uri="{FF2B5EF4-FFF2-40B4-BE49-F238E27FC236}">
                <a16:creationId xmlns:a16="http://schemas.microsoft.com/office/drawing/2014/main" id="{DFBE1DEE-4A81-45CF-A519-C28A88F29C9B}"/>
              </a:ext>
            </a:extLst>
          </p:cNvPr>
          <p:cNvSpPr txBox="1"/>
          <p:nvPr/>
        </p:nvSpPr>
        <p:spPr>
          <a:xfrm>
            <a:off x="17410927" y="18405902"/>
            <a:ext cx="3163073" cy="415498"/>
          </a:xfrm>
          <a:prstGeom prst="rect">
            <a:avLst/>
          </a:prstGeom>
          <a:noFill/>
        </p:spPr>
        <p:txBody>
          <a:bodyPr wrap="square" rtlCol="0">
            <a:spAutoFit/>
          </a:bodyPr>
          <a:lstStyle/>
          <a:p>
            <a:r>
              <a:rPr lang="en-US" altLang="zh-CN" sz="2100" dirty="0"/>
              <a:t>0                   4                   8</a:t>
            </a:r>
            <a:endParaRPr lang="zh-CN" altLang="en-US" sz="2100" dirty="0"/>
          </a:p>
        </p:txBody>
      </p:sp>
      <p:grpSp>
        <p:nvGrpSpPr>
          <p:cNvPr id="68" name="组合 67">
            <a:extLst>
              <a:ext uri="{FF2B5EF4-FFF2-40B4-BE49-F238E27FC236}">
                <a16:creationId xmlns:a16="http://schemas.microsoft.com/office/drawing/2014/main" id="{0D17D3AA-DBEB-455C-8379-016C26CDF09B}"/>
              </a:ext>
            </a:extLst>
          </p:cNvPr>
          <p:cNvGrpSpPr>
            <a:grpSpLocks noChangeAspect="1"/>
          </p:cNvGrpSpPr>
          <p:nvPr/>
        </p:nvGrpSpPr>
        <p:grpSpPr>
          <a:xfrm>
            <a:off x="22098000" y="22095000"/>
            <a:ext cx="8179806" cy="6480000"/>
            <a:chOff x="13539449" y="22310804"/>
            <a:chExt cx="8020754" cy="6352396"/>
          </a:xfrm>
        </p:grpSpPr>
        <p:pic>
          <p:nvPicPr>
            <p:cNvPr id="41" name="图片 40" descr="图片包含 照片, 蛋糕, 乐高, 华美&#10;&#10;描述已自动生成">
              <a:extLst>
                <a:ext uri="{FF2B5EF4-FFF2-40B4-BE49-F238E27FC236}">
                  <a16:creationId xmlns:a16="http://schemas.microsoft.com/office/drawing/2014/main" id="{ACEBF72D-AF6B-48B1-AD34-0E12A038F6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39449" y="22332737"/>
              <a:ext cx="4080000" cy="3060000"/>
            </a:xfrm>
            <a:prstGeom prst="rect">
              <a:avLst/>
            </a:prstGeom>
          </p:spPr>
        </p:pic>
        <p:pic>
          <p:nvPicPr>
            <p:cNvPr id="43" name="图片 42" descr="图片包含 室内, 乐高, 玩具, 照片&#10;&#10;描述已自动生成">
              <a:extLst>
                <a:ext uri="{FF2B5EF4-FFF2-40B4-BE49-F238E27FC236}">
                  <a16:creationId xmlns:a16="http://schemas.microsoft.com/office/drawing/2014/main" id="{3DD7B5BF-0EB7-44F7-89DE-5F4291CF89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476737" y="22310804"/>
              <a:ext cx="4080000" cy="3060000"/>
            </a:xfrm>
            <a:prstGeom prst="rect">
              <a:avLst/>
            </a:prstGeom>
          </p:spPr>
        </p:pic>
        <p:pic>
          <p:nvPicPr>
            <p:cNvPr id="45" name="图片 44" descr="图片包含 照片, 食物, 寿司, 男人&#10;&#10;描述已自动生成">
              <a:extLst>
                <a:ext uri="{FF2B5EF4-FFF2-40B4-BE49-F238E27FC236}">
                  <a16:creationId xmlns:a16="http://schemas.microsoft.com/office/drawing/2014/main" id="{0C9A8C1A-6FF6-4873-B898-CE51E863729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39449" y="25603200"/>
              <a:ext cx="4080000" cy="3060000"/>
            </a:xfrm>
            <a:prstGeom prst="rect">
              <a:avLst/>
            </a:prstGeom>
          </p:spPr>
        </p:pic>
        <p:pic>
          <p:nvPicPr>
            <p:cNvPr id="67" name="图片 66" descr="图片包含 乐高, 照片, 食物, 蛋糕&#10;&#10;描述已自动生成">
              <a:extLst>
                <a:ext uri="{FF2B5EF4-FFF2-40B4-BE49-F238E27FC236}">
                  <a16:creationId xmlns:a16="http://schemas.microsoft.com/office/drawing/2014/main" id="{BB2CCCC9-238A-4B4D-8CE3-C662D5BB70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480203" y="25603200"/>
              <a:ext cx="4080000" cy="3060000"/>
            </a:xfrm>
            <a:prstGeom prst="rect">
              <a:avLst/>
            </a:prstGeom>
          </p:spPr>
        </p:pic>
      </p:grpSp>
      <p:grpSp>
        <p:nvGrpSpPr>
          <p:cNvPr id="78" name="组合 77">
            <a:extLst>
              <a:ext uri="{FF2B5EF4-FFF2-40B4-BE49-F238E27FC236}">
                <a16:creationId xmlns:a16="http://schemas.microsoft.com/office/drawing/2014/main" id="{A05EBA86-76AB-4FBD-89EB-D9FE1098B9FB}"/>
              </a:ext>
            </a:extLst>
          </p:cNvPr>
          <p:cNvGrpSpPr>
            <a:grpSpLocks noChangeAspect="1"/>
          </p:cNvGrpSpPr>
          <p:nvPr/>
        </p:nvGrpSpPr>
        <p:grpSpPr>
          <a:xfrm>
            <a:off x="13599261" y="22095000"/>
            <a:ext cx="8189223" cy="6480000"/>
            <a:chOff x="22250668" y="22495106"/>
            <a:chExt cx="8000243" cy="6330463"/>
          </a:xfrm>
        </p:grpSpPr>
        <p:pic>
          <p:nvPicPr>
            <p:cNvPr id="70" name="图片 69" descr="图片包含 寿司, 照片, 蛋糕, 覆盖&#10;&#10;描述已自动生成">
              <a:extLst>
                <a:ext uri="{FF2B5EF4-FFF2-40B4-BE49-F238E27FC236}">
                  <a16:creationId xmlns:a16="http://schemas.microsoft.com/office/drawing/2014/main" id="{5C3EA66B-8014-4678-B552-53EEDC2C297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281932" y="22501797"/>
              <a:ext cx="4080000" cy="3060000"/>
            </a:xfrm>
            <a:prstGeom prst="rect">
              <a:avLst/>
            </a:prstGeom>
          </p:spPr>
        </p:pic>
        <p:pic>
          <p:nvPicPr>
            <p:cNvPr id="73" name="图片 72" descr="图片包含 室内, 照片, 看着, 蛋糕&#10;&#10;描述已自动生成">
              <a:extLst>
                <a:ext uri="{FF2B5EF4-FFF2-40B4-BE49-F238E27FC236}">
                  <a16:creationId xmlns:a16="http://schemas.microsoft.com/office/drawing/2014/main" id="{20C3FCC5-A00C-4484-B609-C56BF0727F0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170911" y="22495106"/>
              <a:ext cx="4080000" cy="3060000"/>
            </a:xfrm>
            <a:prstGeom prst="rect">
              <a:avLst/>
            </a:prstGeom>
          </p:spPr>
        </p:pic>
        <p:pic>
          <p:nvPicPr>
            <p:cNvPr id="75" name="图片 74" descr="图片包含 照片, 蛋糕, 桌子, 游戏机&#10;&#10;描述已自动生成">
              <a:extLst>
                <a:ext uri="{FF2B5EF4-FFF2-40B4-BE49-F238E27FC236}">
                  <a16:creationId xmlns:a16="http://schemas.microsoft.com/office/drawing/2014/main" id="{9467A13E-ECE8-4B0F-8CD8-70D2C831892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250668" y="25758878"/>
              <a:ext cx="4080000" cy="3060000"/>
            </a:xfrm>
            <a:prstGeom prst="rect">
              <a:avLst/>
            </a:prstGeom>
          </p:spPr>
        </p:pic>
        <p:pic>
          <p:nvPicPr>
            <p:cNvPr id="77" name="图片 76" descr="图片包含 照片, 蛋糕, 白色, 桌子&#10;&#10;描述已自动生成">
              <a:extLst>
                <a:ext uri="{FF2B5EF4-FFF2-40B4-BE49-F238E27FC236}">
                  <a16:creationId xmlns:a16="http://schemas.microsoft.com/office/drawing/2014/main" id="{0B381F1A-B388-41D6-BE1D-FE6CD2171F6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164138" y="25765569"/>
              <a:ext cx="4080000" cy="3060000"/>
            </a:xfrm>
            <a:prstGeom prst="rect">
              <a:avLst/>
            </a:prstGeom>
          </p:spPr>
        </p:pic>
      </p:grpSp>
      <p:pic>
        <p:nvPicPr>
          <p:cNvPr id="3" name="图片 2">
            <a:extLst>
              <a:ext uri="{FF2B5EF4-FFF2-40B4-BE49-F238E27FC236}">
                <a16:creationId xmlns:a16="http://schemas.microsoft.com/office/drawing/2014/main" id="{693B8F42-04F1-4950-BDD7-D44E8F87FC3B}"/>
              </a:ext>
            </a:extLst>
          </p:cNvPr>
          <p:cNvPicPr>
            <a:picLocks/>
          </p:cNvPicPr>
          <p:nvPr/>
        </p:nvPicPr>
        <p:blipFill>
          <a:blip r:embed="rId21"/>
          <a:stretch>
            <a:fillRect/>
          </a:stretch>
        </p:blipFill>
        <p:spPr>
          <a:xfrm rot="5400000">
            <a:off x="24453028" y="16719036"/>
            <a:ext cx="234000" cy="3240000"/>
          </a:xfrm>
          <a:prstGeom prst="rect">
            <a:avLst/>
          </a:prstGeom>
        </p:spPr>
      </p:pic>
      <p:sp>
        <p:nvSpPr>
          <p:cNvPr id="69" name="文本框 68">
            <a:extLst>
              <a:ext uri="{FF2B5EF4-FFF2-40B4-BE49-F238E27FC236}">
                <a16:creationId xmlns:a16="http://schemas.microsoft.com/office/drawing/2014/main" id="{D94EB232-748F-4A4E-BEDA-53163594C0BE}"/>
              </a:ext>
            </a:extLst>
          </p:cNvPr>
          <p:cNvSpPr txBox="1"/>
          <p:nvPr/>
        </p:nvSpPr>
        <p:spPr>
          <a:xfrm>
            <a:off x="22897327" y="18405902"/>
            <a:ext cx="3360936" cy="415498"/>
          </a:xfrm>
          <a:prstGeom prst="rect">
            <a:avLst/>
          </a:prstGeom>
          <a:noFill/>
        </p:spPr>
        <p:txBody>
          <a:bodyPr wrap="square" rtlCol="0">
            <a:spAutoFit/>
          </a:bodyPr>
          <a:lstStyle/>
          <a:p>
            <a:r>
              <a:rPr lang="en-US" altLang="zh-CN" sz="2100" dirty="0"/>
              <a:t>0                      5                     10</a:t>
            </a:r>
            <a:endParaRPr lang="zh-CN" altLang="en-US" sz="2100" dirty="0"/>
          </a:p>
        </p:txBody>
      </p:sp>
      <p:pic>
        <p:nvPicPr>
          <p:cNvPr id="9" name="图片 8">
            <a:extLst>
              <a:ext uri="{FF2B5EF4-FFF2-40B4-BE49-F238E27FC236}">
                <a16:creationId xmlns:a16="http://schemas.microsoft.com/office/drawing/2014/main" id="{0CDE5422-FC91-4329-9126-88BACAB12000}"/>
              </a:ext>
            </a:extLst>
          </p:cNvPr>
          <p:cNvPicPr>
            <a:picLocks/>
          </p:cNvPicPr>
          <p:nvPr/>
        </p:nvPicPr>
        <p:blipFill>
          <a:blip r:embed="rId22"/>
          <a:stretch>
            <a:fillRect/>
          </a:stretch>
        </p:blipFill>
        <p:spPr>
          <a:xfrm rot="5400000">
            <a:off x="28066063" y="16714966"/>
            <a:ext cx="234000" cy="3240000"/>
          </a:xfrm>
          <a:prstGeom prst="rect">
            <a:avLst/>
          </a:prstGeom>
        </p:spPr>
      </p:pic>
      <p:sp>
        <p:nvSpPr>
          <p:cNvPr id="72" name="文本框 71">
            <a:extLst>
              <a:ext uri="{FF2B5EF4-FFF2-40B4-BE49-F238E27FC236}">
                <a16:creationId xmlns:a16="http://schemas.microsoft.com/office/drawing/2014/main" id="{9E396F57-69C0-4062-B5E3-D7E362BD0134}"/>
              </a:ext>
            </a:extLst>
          </p:cNvPr>
          <p:cNvSpPr txBox="1"/>
          <p:nvPr/>
        </p:nvSpPr>
        <p:spPr>
          <a:xfrm>
            <a:off x="26493115" y="18388747"/>
            <a:ext cx="3163073" cy="415498"/>
          </a:xfrm>
          <a:prstGeom prst="rect">
            <a:avLst/>
          </a:prstGeom>
          <a:noFill/>
        </p:spPr>
        <p:txBody>
          <a:bodyPr wrap="square" rtlCol="0">
            <a:spAutoFit/>
          </a:bodyPr>
          <a:lstStyle/>
          <a:p>
            <a:r>
              <a:rPr lang="en-US" altLang="zh-CN" sz="2100" dirty="0"/>
              <a:t>0                    4                    8</a:t>
            </a:r>
            <a:endParaRPr lang="zh-CN" altLang="en-US" sz="2100" dirty="0"/>
          </a:p>
        </p:txBody>
      </p:sp>
      <p:pic>
        <p:nvPicPr>
          <p:cNvPr id="10" name="图片 9">
            <a:extLst>
              <a:ext uri="{FF2B5EF4-FFF2-40B4-BE49-F238E27FC236}">
                <a16:creationId xmlns:a16="http://schemas.microsoft.com/office/drawing/2014/main" id="{8F2315AC-0AC3-4583-A034-24C5248B2BE3}"/>
              </a:ext>
            </a:extLst>
          </p:cNvPr>
          <p:cNvPicPr>
            <a:picLocks/>
          </p:cNvPicPr>
          <p:nvPr/>
        </p:nvPicPr>
        <p:blipFill>
          <a:blip r:embed="rId23"/>
          <a:stretch>
            <a:fillRect/>
          </a:stretch>
        </p:blipFill>
        <p:spPr>
          <a:xfrm rot="5400000">
            <a:off x="25996365" y="27219000"/>
            <a:ext cx="234000" cy="3240000"/>
          </a:xfrm>
          <a:prstGeom prst="rect">
            <a:avLst/>
          </a:prstGeom>
        </p:spPr>
      </p:pic>
      <p:sp>
        <p:nvSpPr>
          <p:cNvPr id="74" name="文本框 73">
            <a:extLst>
              <a:ext uri="{FF2B5EF4-FFF2-40B4-BE49-F238E27FC236}">
                <a16:creationId xmlns:a16="http://schemas.microsoft.com/office/drawing/2014/main" id="{F05070E0-40FB-436C-ABEF-1845AACB635E}"/>
              </a:ext>
            </a:extLst>
          </p:cNvPr>
          <p:cNvSpPr txBox="1"/>
          <p:nvPr/>
        </p:nvSpPr>
        <p:spPr>
          <a:xfrm>
            <a:off x="24384000" y="28921502"/>
            <a:ext cx="3429000" cy="415498"/>
          </a:xfrm>
          <a:prstGeom prst="rect">
            <a:avLst/>
          </a:prstGeom>
          <a:noFill/>
        </p:spPr>
        <p:txBody>
          <a:bodyPr wrap="square" rtlCol="0">
            <a:spAutoFit/>
          </a:bodyPr>
          <a:lstStyle/>
          <a:p>
            <a:r>
              <a:rPr lang="en-US" altLang="zh-CN" sz="2100" dirty="0"/>
              <a:t>0                      5                    10</a:t>
            </a:r>
            <a:endParaRPr lang="zh-CN" altLang="en-US" sz="2100" dirty="0"/>
          </a:p>
        </p:txBody>
      </p:sp>
      <p:pic>
        <p:nvPicPr>
          <p:cNvPr id="11" name="图片 10">
            <a:extLst>
              <a:ext uri="{FF2B5EF4-FFF2-40B4-BE49-F238E27FC236}">
                <a16:creationId xmlns:a16="http://schemas.microsoft.com/office/drawing/2014/main" id="{B5019ED4-7A08-48E0-85A1-30B580179CAB}"/>
              </a:ext>
            </a:extLst>
          </p:cNvPr>
          <p:cNvPicPr>
            <a:picLocks/>
          </p:cNvPicPr>
          <p:nvPr/>
        </p:nvPicPr>
        <p:blipFill>
          <a:blip r:embed="rId24"/>
          <a:stretch>
            <a:fillRect/>
          </a:stretch>
        </p:blipFill>
        <p:spPr>
          <a:xfrm rot="5400000">
            <a:off x="17672197" y="27219000"/>
            <a:ext cx="234000" cy="3240000"/>
          </a:xfrm>
          <a:prstGeom prst="rect">
            <a:avLst/>
          </a:prstGeom>
        </p:spPr>
      </p:pic>
      <p:sp>
        <p:nvSpPr>
          <p:cNvPr id="76" name="文本框 75">
            <a:extLst>
              <a:ext uri="{FF2B5EF4-FFF2-40B4-BE49-F238E27FC236}">
                <a16:creationId xmlns:a16="http://schemas.microsoft.com/office/drawing/2014/main" id="{2DEFF555-7898-42D6-BEBE-47EBC4680714}"/>
              </a:ext>
            </a:extLst>
          </p:cNvPr>
          <p:cNvSpPr txBox="1"/>
          <p:nvPr/>
        </p:nvSpPr>
        <p:spPr>
          <a:xfrm>
            <a:off x="16051035" y="28921502"/>
            <a:ext cx="3429000" cy="415498"/>
          </a:xfrm>
          <a:prstGeom prst="rect">
            <a:avLst/>
          </a:prstGeom>
          <a:noFill/>
        </p:spPr>
        <p:txBody>
          <a:bodyPr wrap="square" rtlCol="0">
            <a:spAutoFit/>
          </a:bodyPr>
          <a:lstStyle/>
          <a:p>
            <a:r>
              <a:rPr lang="en-US" altLang="zh-CN" sz="2100" dirty="0"/>
              <a:t>0                      5                    10</a:t>
            </a:r>
            <a:endParaRPr lang="zh-CN" altLang="en-US" sz="2100" dirty="0"/>
          </a:p>
        </p:txBody>
      </p:sp>
      <p:sp>
        <p:nvSpPr>
          <p:cNvPr id="79" name="TextBox 126">
            <a:extLst>
              <a:ext uri="{FF2B5EF4-FFF2-40B4-BE49-F238E27FC236}">
                <a16:creationId xmlns:a16="http://schemas.microsoft.com/office/drawing/2014/main" id="{BC29A987-7959-4886-BA72-8F62F24FE469}"/>
              </a:ext>
            </a:extLst>
          </p:cNvPr>
          <p:cNvSpPr txBox="1"/>
          <p:nvPr/>
        </p:nvSpPr>
        <p:spPr>
          <a:xfrm>
            <a:off x="13628167" y="18834318"/>
            <a:ext cx="16528929" cy="1384995"/>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Fig. 2</a:t>
            </a:r>
            <a:r>
              <a:rPr lang="en-US" sz="2800" dirty="0">
                <a:latin typeface="Arial" panose="020B0604020202020204" pitchFamily="34" charset="0"/>
                <a:cs typeface="Arial" panose="020B0604020202020204" pitchFamily="34" charset="0"/>
              </a:rPr>
              <a:t>. Cue-evoked BOLD activation. </a:t>
            </a:r>
            <a:r>
              <a:rPr lang="en-US" sz="2800" b="1" dirty="0">
                <a:latin typeface="Arial" panose="020B0604020202020204" pitchFamily="34" charset="0"/>
                <a:cs typeface="Arial" panose="020B0604020202020204" pitchFamily="34" charset="0"/>
              </a:rPr>
              <a:t>(A,B)</a:t>
            </a:r>
            <a:r>
              <a:rPr lang="en-US" sz="2800" dirty="0">
                <a:latin typeface="Arial" panose="020B0604020202020204" pitchFamily="34" charset="0"/>
                <a:cs typeface="Arial" panose="020B0604020202020204" pitchFamily="34" charset="0"/>
              </a:rPr>
              <a:t> Cue-evoked significant BOLD activation (p&lt;0.05, FDR) </a:t>
            </a:r>
            <a:r>
              <a:rPr lang="en-US" altLang="zh-CN" sz="2800" dirty="0">
                <a:latin typeface="Arial" panose="020B0604020202020204" pitchFamily="34" charset="0"/>
                <a:cs typeface="Arial" panose="020B0604020202020204" pitchFamily="34" charset="0"/>
              </a:rPr>
              <a:t>for UF dataset</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(C,D)</a:t>
            </a:r>
            <a:r>
              <a:rPr lang="en-US" sz="2800" dirty="0">
                <a:latin typeface="Arial" panose="020B0604020202020204" pitchFamily="34" charset="0"/>
                <a:cs typeface="Arial" panose="020B0604020202020204" pitchFamily="34" charset="0"/>
              </a:rPr>
              <a:t> Cue-evoked significant BOLD activation (p&lt;0.05, FDR) for UCD dataset. In both datasets, the dorsal attention network is activated.</a:t>
            </a:r>
          </a:p>
        </p:txBody>
      </p:sp>
      <p:sp>
        <p:nvSpPr>
          <p:cNvPr id="82" name="矩形: 圆角 81">
            <a:extLst>
              <a:ext uri="{FF2B5EF4-FFF2-40B4-BE49-F238E27FC236}">
                <a16:creationId xmlns:a16="http://schemas.microsoft.com/office/drawing/2014/main" id="{5595DD36-D608-4DC3-8E3C-22C42B92F581}"/>
              </a:ext>
            </a:extLst>
          </p:cNvPr>
          <p:cNvSpPr/>
          <p:nvPr/>
        </p:nvSpPr>
        <p:spPr>
          <a:xfrm>
            <a:off x="17754600" y="13484050"/>
            <a:ext cx="2520000" cy="3873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文本框 50">
            <a:extLst>
              <a:ext uri="{FF2B5EF4-FFF2-40B4-BE49-F238E27FC236}">
                <a16:creationId xmlns:a16="http://schemas.microsoft.com/office/drawing/2014/main" id="{56421612-91C0-4EDB-A940-F689535CE2AE}"/>
              </a:ext>
            </a:extLst>
          </p:cNvPr>
          <p:cNvSpPr txBox="1"/>
          <p:nvPr/>
        </p:nvSpPr>
        <p:spPr>
          <a:xfrm>
            <a:off x="18211800" y="13458840"/>
            <a:ext cx="1715806" cy="461665"/>
          </a:xfrm>
          <a:prstGeom prst="rect">
            <a:avLst/>
          </a:prstGeom>
          <a:noFill/>
        </p:spPr>
        <p:txBody>
          <a:bodyPr wrap="square" rtlCol="0">
            <a:spAutoFit/>
          </a:bodyPr>
          <a:lstStyle/>
          <a:p>
            <a:pPr algn="ctr"/>
            <a:r>
              <a:rPr lang="en-US" altLang="zh-CN" sz="2400" b="1" dirty="0"/>
              <a:t>Choice cue</a:t>
            </a:r>
            <a:endParaRPr lang="zh-CN" altLang="en-US" sz="2400" b="1" dirty="0"/>
          </a:p>
        </p:txBody>
      </p:sp>
      <p:sp>
        <p:nvSpPr>
          <p:cNvPr id="83" name="TextBox 131">
            <a:extLst>
              <a:ext uri="{FF2B5EF4-FFF2-40B4-BE49-F238E27FC236}">
                <a16:creationId xmlns:a16="http://schemas.microsoft.com/office/drawing/2014/main" id="{4FA64E5A-8629-4214-BE38-2A77831F8052}"/>
              </a:ext>
            </a:extLst>
          </p:cNvPr>
          <p:cNvSpPr txBox="1"/>
          <p:nvPr/>
        </p:nvSpPr>
        <p:spPr>
          <a:xfrm>
            <a:off x="16451313" y="20827425"/>
            <a:ext cx="2321588" cy="584775"/>
          </a:xfrm>
          <a:prstGeom prst="rect">
            <a:avLst/>
          </a:prstGeom>
          <a:noFill/>
        </p:spPr>
        <p:txBody>
          <a:bodyPr wrap="square" rtlCol="0">
            <a:spAutoFit/>
          </a:bodyPr>
          <a:lstStyle/>
          <a:p>
            <a:pPr algn="ctr"/>
            <a:r>
              <a:rPr lang="en-US" sz="3200" b="1" dirty="0">
                <a:solidFill>
                  <a:schemeClr val="tx2"/>
                </a:solidFill>
              </a:rPr>
              <a:t>UF dataset</a:t>
            </a:r>
          </a:p>
        </p:txBody>
      </p:sp>
      <p:sp>
        <p:nvSpPr>
          <p:cNvPr id="84" name="TextBox 131">
            <a:extLst>
              <a:ext uri="{FF2B5EF4-FFF2-40B4-BE49-F238E27FC236}">
                <a16:creationId xmlns:a16="http://schemas.microsoft.com/office/drawing/2014/main" id="{47A09395-7E87-4975-8C9D-3F1B4EB8581B}"/>
              </a:ext>
            </a:extLst>
          </p:cNvPr>
          <p:cNvSpPr txBox="1"/>
          <p:nvPr/>
        </p:nvSpPr>
        <p:spPr>
          <a:xfrm>
            <a:off x="25097469" y="20878800"/>
            <a:ext cx="2321588" cy="584775"/>
          </a:xfrm>
          <a:prstGeom prst="rect">
            <a:avLst/>
          </a:prstGeom>
          <a:noFill/>
        </p:spPr>
        <p:txBody>
          <a:bodyPr wrap="square" rtlCol="0">
            <a:spAutoFit/>
          </a:bodyPr>
          <a:lstStyle/>
          <a:p>
            <a:pPr algn="ctr"/>
            <a:r>
              <a:rPr lang="en-US" sz="3200" b="1" dirty="0">
                <a:solidFill>
                  <a:schemeClr val="tx2"/>
                </a:solidFill>
              </a:rPr>
              <a:t>UCD dataset</a:t>
            </a:r>
          </a:p>
        </p:txBody>
      </p:sp>
      <p:sp>
        <p:nvSpPr>
          <p:cNvPr id="85" name="TextBox 126">
            <a:extLst>
              <a:ext uri="{FF2B5EF4-FFF2-40B4-BE49-F238E27FC236}">
                <a16:creationId xmlns:a16="http://schemas.microsoft.com/office/drawing/2014/main" id="{63693D97-9F62-46FC-891D-9DDA75BBD96C}"/>
              </a:ext>
            </a:extLst>
          </p:cNvPr>
          <p:cNvSpPr txBox="1"/>
          <p:nvPr/>
        </p:nvSpPr>
        <p:spPr>
          <a:xfrm>
            <a:off x="13589176" y="29300031"/>
            <a:ext cx="16528929" cy="2246769"/>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Fig. 3</a:t>
            </a:r>
            <a:r>
              <a:rPr lang="en-US" sz="2800" dirty="0">
                <a:latin typeface="Arial" panose="020B0604020202020204" pitchFamily="34" charset="0"/>
                <a:cs typeface="Arial" panose="020B0604020202020204" pitchFamily="34" charset="0"/>
              </a:rPr>
              <a:t>. Brain regions activated by willed attention.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Choice cue&gt;instructional cue (p&lt;0.05, FDR) for UF dataset.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Choice cue&gt;instructional cue (p&lt;0.05, FDR) for UCD dataset</a:t>
            </a:r>
            <a:r>
              <a:rPr lang="en-US" altLang="zh-CN" sz="2800" dirty="0">
                <a:latin typeface="Arial" panose="020B0604020202020204" pitchFamily="34" charset="0"/>
                <a:cs typeface="Arial" panose="020B0604020202020204" pitchFamily="34" charset="0"/>
              </a:rPr>
              <a:t>. Consistent across the two datasets, the activated regions include: </a:t>
            </a:r>
            <a:r>
              <a:rPr lang="en-US" sz="2800" dirty="0">
                <a:latin typeface="Arial" panose="020B0604020202020204" pitchFamily="34" charset="0"/>
                <a:cs typeface="Arial" panose="020B0604020202020204" pitchFamily="34" charset="0"/>
              </a:rPr>
              <a:t>dorsolateral prefrontal cortex (DLPFC), inferior parietal lobule (IPL), anterior insula (AI) and dorsal anterior cingulate cortex (dACC). Note that DAN does not appear in this contrast.</a:t>
            </a:r>
          </a:p>
        </p:txBody>
      </p:sp>
      <p:sp>
        <p:nvSpPr>
          <p:cNvPr id="86" name="TextBox 125">
            <a:extLst>
              <a:ext uri="{FF2B5EF4-FFF2-40B4-BE49-F238E27FC236}">
                <a16:creationId xmlns:a16="http://schemas.microsoft.com/office/drawing/2014/main" id="{9543F26B-AFEC-4C1C-980F-07D890C176DA}"/>
              </a:ext>
            </a:extLst>
          </p:cNvPr>
          <p:cNvSpPr txBox="1"/>
          <p:nvPr/>
        </p:nvSpPr>
        <p:spPr>
          <a:xfrm>
            <a:off x="13951868" y="21283137"/>
            <a:ext cx="562372" cy="738663"/>
          </a:xfrm>
          <a:prstGeom prst="rect">
            <a:avLst/>
          </a:prstGeom>
          <a:noFill/>
        </p:spPr>
        <p:txBody>
          <a:bodyPr wrap="square" rtlCol="0">
            <a:spAutoFit/>
          </a:bodyPr>
          <a:lstStyle/>
          <a:p>
            <a:r>
              <a:rPr lang="en-US" sz="4200" b="1" dirty="0"/>
              <a:t>A</a:t>
            </a:r>
            <a:endParaRPr lang="en-US" sz="1575" b="1" dirty="0"/>
          </a:p>
        </p:txBody>
      </p:sp>
      <p:sp>
        <p:nvSpPr>
          <p:cNvPr id="87" name="TextBox 125">
            <a:extLst>
              <a:ext uri="{FF2B5EF4-FFF2-40B4-BE49-F238E27FC236}">
                <a16:creationId xmlns:a16="http://schemas.microsoft.com/office/drawing/2014/main" id="{7D601A2E-2508-4EC5-9ADB-A8290249C0A6}"/>
              </a:ext>
            </a:extLst>
          </p:cNvPr>
          <p:cNvSpPr txBox="1"/>
          <p:nvPr/>
        </p:nvSpPr>
        <p:spPr>
          <a:xfrm>
            <a:off x="22527415" y="21259800"/>
            <a:ext cx="562372" cy="738663"/>
          </a:xfrm>
          <a:prstGeom prst="rect">
            <a:avLst/>
          </a:prstGeom>
          <a:noFill/>
        </p:spPr>
        <p:txBody>
          <a:bodyPr wrap="square" rtlCol="0">
            <a:spAutoFit/>
          </a:bodyPr>
          <a:lstStyle/>
          <a:p>
            <a:r>
              <a:rPr lang="en-US" sz="4200" b="1" dirty="0"/>
              <a:t>B</a:t>
            </a:r>
            <a:endParaRPr lang="en-US" sz="1575" b="1" dirty="0"/>
          </a:p>
        </p:txBody>
      </p:sp>
      <p:grpSp>
        <p:nvGrpSpPr>
          <p:cNvPr id="63" name="组合 62">
            <a:extLst>
              <a:ext uri="{FF2B5EF4-FFF2-40B4-BE49-F238E27FC236}">
                <a16:creationId xmlns:a16="http://schemas.microsoft.com/office/drawing/2014/main" id="{DB26BB14-EE89-4A4C-BDCF-74A922456D9D}"/>
              </a:ext>
            </a:extLst>
          </p:cNvPr>
          <p:cNvGrpSpPr/>
          <p:nvPr/>
        </p:nvGrpSpPr>
        <p:grpSpPr>
          <a:xfrm>
            <a:off x="30708600" y="6019800"/>
            <a:ext cx="8139386" cy="3733800"/>
            <a:chOff x="30708600" y="5943600"/>
            <a:chExt cx="8139386" cy="3733800"/>
          </a:xfrm>
        </p:grpSpPr>
        <p:pic>
          <p:nvPicPr>
            <p:cNvPr id="34" name="图片 33" descr="图片包含 游戏机&#10;&#10;描述已自动生成">
              <a:extLst>
                <a:ext uri="{FF2B5EF4-FFF2-40B4-BE49-F238E27FC236}">
                  <a16:creationId xmlns:a16="http://schemas.microsoft.com/office/drawing/2014/main" id="{38B12585-69FF-4500-B5C2-D567BCC079D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0708600" y="6455400"/>
              <a:ext cx="8139386" cy="3222000"/>
            </a:xfrm>
            <a:prstGeom prst="rect">
              <a:avLst/>
            </a:prstGeom>
          </p:spPr>
        </p:pic>
        <p:sp>
          <p:nvSpPr>
            <p:cNvPr id="42" name="文本框 41">
              <a:extLst>
                <a:ext uri="{FF2B5EF4-FFF2-40B4-BE49-F238E27FC236}">
                  <a16:creationId xmlns:a16="http://schemas.microsoft.com/office/drawing/2014/main" id="{60011614-2BFD-4F9E-B50E-6A06B6E19CDB}"/>
                </a:ext>
              </a:extLst>
            </p:cNvPr>
            <p:cNvSpPr txBox="1"/>
            <p:nvPr/>
          </p:nvSpPr>
          <p:spPr>
            <a:xfrm>
              <a:off x="32461200" y="9308068"/>
              <a:ext cx="685800" cy="369332"/>
            </a:xfrm>
            <a:prstGeom prst="rect">
              <a:avLst/>
            </a:prstGeom>
            <a:noFill/>
          </p:spPr>
          <p:txBody>
            <a:bodyPr wrap="square" rtlCol="0">
              <a:spAutoFit/>
            </a:bodyPr>
            <a:lstStyle/>
            <a:p>
              <a:pPr algn="ctr"/>
              <a:r>
                <a:rPr lang="en-US" altLang="zh-CN" sz="1800" dirty="0" err="1"/>
                <a:t>dACC</a:t>
              </a:r>
              <a:endParaRPr lang="zh-CN" altLang="en-US" sz="1800" dirty="0"/>
            </a:p>
          </p:txBody>
        </p:sp>
        <p:sp>
          <p:nvSpPr>
            <p:cNvPr id="94" name="文本框 93">
              <a:extLst>
                <a:ext uri="{FF2B5EF4-FFF2-40B4-BE49-F238E27FC236}">
                  <a16:creationId xmlns:a16="http://schemas.microsoft.com/office/drawing/2014/main" id="{73649C63-98EE-4DCF-AB68-80590939856C}"/>
                </a:ext>
              </a:extLst>
            </p:cNvPr>
            <p:cNvSpPr txBox="1"/>
            <p:nvPr/>
          </p:nvSpPr>
          <p:spPr>
            <a:xfrm>
              <a:off x="34611055" y="9308068"/>
              <a:ext cx="685800" cy="369332"/>
            </a:xfrm>
            <a:prstGeom prst="rect">
              <a:avLst/>
            </a:prstGeom>
            <a:noFill/>
          </p:spPr>
          <p:txBody>
            <a:bodyPr wrap="square" rtlCol="0">
              <a:spAutoFit/>
            </a:bodyPr>
            <a:lstStyle/>
            <a:p>
              <a:pPr algn="ctr"/>
              <a:r>
                <a:rPr lang="en-US" altLang="zh-CN" sz="1800" dirty="0"/>
                <a:t>AI</a:t>
              </a:r>
              <a:endParaRPr lang="zh-CN" altLang="en-US" sz="1800" dirty="0"/>
            </a:p>
          </p:txBody>
        </p:sp>
        <p:sp>
          <p:nvSpPr>
            <p:cNvPr id="96" name="文本框 95">
              <a:extLst>
                <a:ext uri="{FF2B5EF4-FFF2-40B4-BE49-F238E27FC236}">
                  <a16:creationId xmlns:a16="http://schemas.microsoft.com/office/drawing/2014/main" id="{7C989F7A-1C06-42F1-B7A3-42FF54B2A39D}"/>
                </a:ext>
              </a:extLst>
            </p:cNvPr>
            <p:cNvSpPr txBox="1"/>
            <p:nvPr/>
          </p:nvSpPr>
          <p:spPr>
            <a:xfrm>
              <a:off x="35603740" y="9308068"/>
              <a:ext cx="685800" cy="369332"/>
            </a:xfrm>
            <a:prstGeom prst="rect">
              <a:avLst/>
            </a:prstGeom>
            <a:noFill/>
          </p:spPr>
          <p:txBody>
            <a:bodyPr wrap="square" rtlCol="0">
              <a:spAutoFit/>
            </a:bodyPr>
            <a:lstStyle/>
            <a:p>
              <a:pPr algn="ctr"/>
              <a:r>
                <a:rPr lang="en-US" altLang="zh-CN" sz="1800" dirty="0"/>
                <a:t>IPL</a:t>
              </a:r>
              <a:endParaRPr lang="zh-CN" altLang="en-US" sz="1800" dirty="0"/>
            </a:p>
          </p:txBody>
        </p:sp>
        <p:sp>
          <p:nvSpPr>
            <p:cNvPr id="97" name="文本框 96">
              <a:extLst>
                <a:ext uri="{FF2B5EF4-FFF2-40B4-BE49-F238E27FC236}">
                  <a16:creationId xmlns:a16="http://schemas.microsoft.com/office/drawing/2014/main" id="{1136C6B3-7C94-4B11-BB8E-A8104467C8C6}"/>
                </a:ext>
              </a:extLst>
            </p:cNvPr>
            <p:cNvSpPr txBox="1"/>
            <p:nvPr/>
          </p:nvSpPr>
          <p:spPr>
            <a:xfrm>
              <a:off x="33477551" y="9308068"/>
              <a:ext cx="766467" cy="369332"/>
            </a:xfrm>
            <a:prstGeom prst="rect">
              <a:avLst/>
            </a:prstGeom>
            <a:noFill/>
          </p:spPr>
          <p:txBody>
            <a:bodyPr wrap="square" rtlCol="0">
              <a:spAutoFit/>
            </a:bodyPr>
            <a:lstStyle/>
            <a:p>
              <a:pPr algn="ctr"/>
              <a:r>
                <a:rPr lang="en-US" altLang="zh-CN" sz="1800" dirty="0"/>
                <a:t>DLPFC</a:t>
              </a:r>
              <a:endParaRPr lang="zh-CN" altLang="en-US" sz="1800" dirty="0"/>
            </a:p>
          </p:txBody>
        </p:sp>
        <p:sp>
          <p:nvSpPr>
            <p:cNvPr id="104" name="TextBox 271">
              <a:extLst>
                <a:ext uri="{FF2B5EF4-FFF2-40B4-BE49-F238E27FC236}">
                  <a16:creationId xmlns:a16="http://schemas.microsoft.com/office/drawing/2014/main" id="{1DCACDBB-2B7B-4BE2-B536-BC20488B42E8}"/>
                </a:ext>
              </a:extLst>
            </p:cNvPr>
            <p:cNvSpPr txBox="1"/>
            <p:nvPr/>
          </p:nvSpPr>
          <p:spPr>
            <a:xfrm rot="16200000">
              <a:off x="29868682" y="7699923"/>
              <a:ext cx="2866549" cy="415498"/>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Decoding accuracy </a:t>
              </a:r>
            </a:p>
          </p:txBody>
        </p:sp>
        <p:sp>
          <p:nvSpPr>
            <p:cNvPr id="48" name="流程图: 终止 47">
              <a:extLst>
                <a:ext uri="{FF2B5EF4-FFF2-40B4-BE49-F238E27FC236}">
                  <a16:creationId xmlns:a16="http://schemas.microsoft.com/office/drawing/2014/main" id="{6CD4246D-C8D7-4B5C-BF36-867D8A6609B6}"/>
                </a:ext>
              </a:extLst>
            </p:cNvPr>
            <p:cNvSpPr/>
            <p:nvPr/>
          </p:nvSpPr>
          <p:spPr>
            <a:xfrm>
              <a:off x="33922834" y="6148864"/>
              <a:ext cx="1347156" cy="4973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a:extLst>
                <a:ext uri="{FF2B5EF4-FFF2-40B4-BE49-F238E27FC236}">
                  <a16:creationId xmlns:a16="http://schemas.microsoft.com/office/drawing/2014/main" id="{04325F93-B167-416C-8854-63BA2779A39A}"/>
                </a:ext>
              </a:extLst>
            </p:cNvPr>
            <p:cNvSpPr txBox="1"/>
            <p:nvPr/>
          </p:nvSpPr>
          <p:spPr>
            <a:xfrm>
              <a:off x="34007637" y="6156929"/>
              <a:ext cx="1206835" cy="461665"/>
            </a:xfrm>
            <a:prstGeom prst="rect">
              <a:avLst/>
            </a:prstGeom>
            <a:noFill/>
          </p:spPr>
          <p:txBody>
            <a:bodyPr wrap="square" rtlCol="0">
              <a:spAutoFit/>
            </a:bodyPr>
            <a:lstStyle/>
            <a:p>
              <a:pPr algn="ctr"/>
              <a:r>
                <a:rPr lang="en-US" altLang="zh-CN" sz="2400" b="1" dirty="0">
                  <a:solidFill>
                    <a:schemeClr val="bg1"/>
                  </a:solidFill>
                </a:rPr>
                <a:t>UF</a:t>
              </a:r>
              <a:endParaRPr lang="zh-CN" altLang="en-US" sz="2400" b="1" dirty="0">
                <a:solidFill>
                  <a:schemeClr val="bg1"/>
                </a:solidFill>
              </a:endParaRPr>
            </a:p>
          </p:txBody>
        </p:sp>
        <p:sp>
          <p:nvSpPr>
            <p:cNvPr id="92" name="文本框 91">
              <a:extLst>
                <a:ext uri="{FF2B5EF4-FFF2-40B4-BE49-F238E27FC236}">
                  <a16:creationId xmlns:a16="http://schemas.microsoft.com/office/drawing/2014/main" id="{02B25C73-94E5-492C-97A0-92FB0D002B1A}"/>
                </a:ext>
              </a:extLst>
            </p:cNvPr>
            <p:cNvSpPr txBox="1"/>
            <p:nvPr/>
          </p:nvSpPr>
          <p:spPr>
            <a:xfrm>
              <a:off x="33287642" y="6550163"/>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10" name="文本框 109">
              <a:extLst>
                <a:ext uri="{FF2B5EF4-FFF2-40B4-BE49-F238E27FC236}">
                  <a16:creationId xmlns:a16="http://schemas.microsoft.com/office/drawing/2014/main" id="{DA7AB5BE-38A6-471C-9A11-74E418363869}"/>
                </a:ext>
              </a:extLst>
            </p:cNvPr>
            <p:cNvSpPr txBox="1"/>
            <p:nvPr/>
          </p:nvSpPr>
          <p:spPr>
            <a:xfrm>
              <a:off x="34324019" y="6547029"/>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16" name="TextBox 125">
              <a:extLst>
                <a:ext uri="{FF2B5EF4-FFF2-40B4-BE49-F238E27FC236}">
                  <a16:creationId xmlns:a16="http://schemas.microsoft.com/office/drawing/2014/main" id="{14E465CF-CA6F-4984-8D73-7A6DD3FF58EF}"/>
                </a:ext>
              </a:extLst>
            </p:cNvPr>
            <p:cNvSpPr txBox="1"/>
            <p:nvPr/>
          </p:nvSpPr>
          <p:spPr>
            <a:xfrm>
              <a:off x="31047709" y="5943600"/>
              <a:ext cx="562372" cy="738664"/>
            </a:xfrm>
            <a:prstGeom prst="rect">
              <a:avLst/>
            </a:prstGeom>
            <a:noFill/>
          </p:spPr>
          <p:txBody>
            <a:bodyPr wrap="square" rtlCol="0">
              <a:spAutoFit/>
            </a:bodyPr>
            <a:lstStyle/>
            <a:p>
              <a:r>
                <a:rPr lang="en-US" sz="4200" b="1" dirty="0"/>
                <a:t>A</a:t>
              </a:r>
              <a:endParaRPr lang="en-US" sz="1575" b="1" dirty="0"/>
            </a:p>
          </p:txBody>
        </p:sp>
      </p:grpSp>
      <p:sp>
        <p:nvSpPr>
          <p:cNvPr id="132" name="TextBox 126">
            <a:extLst>
              <a:ext uri="{FF2B5EF4-FFF2-40B4-BE49-F238E27FC236}">
                <a16:creationId xmlns:a16="http://schemas.microsoft.com/office/drawing/2014/main" id="{D8077BFB-C74E-4C90-B81C-7DECA91190E4}"/>
              </a:ext>
            </a:extLst>
          </p:cNvPr>
          <p:cNvSpPr txBox="1"/>
          <p:nvPr/>
        </p:nvSpPr>
        <p:spPr>
          <a:xfrm>
            <a:off x="30882650" y="19299063"/>
            <a:ext cx="11874122" cy="954107"/>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Fig. 5</a:t>
            </a:r>
            <a:r>
              <a:rPr lang="en-US" sz="2800" dirty="0">
                <a:latin typeface="Arial" panose="020B0604020202020204" pitchFamily="34" charset="0"/>
                <a:cs typeface="Arial" panose="020B0604020202020204" pitchFamily="34" charset="0"/>
              </a:rPr>
              <a:t>. P-value from the meta-analysis combining the two datasets. Decoding accuracy of choice cue in ROIs is above chance level. (p&lt;0.05)</a:t>
            </a:r>
          </a:p>
        </p:txBody>
      </p:sp>
      <p:sp>
        <p:nvSpPr>
          <p:cNvPr id="118" name="矩形: 圆角 117">
            <a:extLst>
              <a:ext uri="{FF2B5EF4-FFF2-40B4-BE49-F238E27FC236}">
                <a16:creationId xmlns:a16="http://schemas.microsoft.com/office/drawing/2014/main" id="{5747821A-CE97-44D8-A03A-5EB2558F1B96}"/>
              </a:ext>
            </a:extLst>
          </p:cNvPr>
          <p:cNvSpPr/>
          <p:nvPr/>
        </p:nvSpPr>
        <p:spPr>
          <a:xfrm>
            <a:off x="23241000" y="13468470"/>
            <a:ext cx="2520000" cy="3873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3" name="文本框 132">
            <a:extLst>
              <a:ext uri="{FF2B5EF4-FFF2-40B4-BE49-F238E27FC236}">
                <a16:creationId xmlns:a16="http://schemas.microsoft.com/office/drawing/2014/main" id="{E137AD55-0189-45C9-928E-947892658885}"/>
              </a:ext>
            </a:extLst>
          </p:cNvPr>
          <p:cNvSpPr txBox="1"/>
          <p:nvPr/>
        </p:nvSpPr>
        <p:spPr>
          <a:xfrm>
            <a:off x="23317200" y="13431496"/>
            <a:ext cx="2364566" cy="461665"/>
          </a:xfrm>
          <a:prstGeom prst="rect">
            <a:avLst/>
          </a:prstGeom>
          <a:noFill/>
        </p:spPr>
        <p:txBody>
          <a:bodyPr wrap="square" rtlCol="0">
            <a:spAutoFit/>
          </a:bodyPr>
          <a:lstStyle/>
          <a:p>
            <a:pPr algn="ctr"/>
            <a:r>
              <a:rPr lang="en-US" altLang="zh-CN" sz="2400" b="1" dirty="0"/>
              <a:t>Instructional cue</a:t>
            </a:r>
            <a:endParaRPr lang="zh-CN" altLang="en-US" sz="2400" b="1" dirty="0"/>
          </a:p>
        </p:txBody>
      </p:sp>
      <p:sp>
        <p:nvSpPr>
          <p:cNvPr id="135" name="TextBox 125">
            <a:extLst>
              <a:ext uri="{FF2B5EF4-FFF2-40B4-BE49-F238E27FC236}">
                <a16:creationId xmlns:a16="http://schemas.microsoft.com/office/drawing/2014/main" id="{1C3468C6-07DA-45AE-9BB7-2321AE08E1AD}"/>
              </a:ext>
            </a:extLst>
          </p:cNvPr>
          <p:cNvSpPr txBox="1"/>
          <p:nvPr/>
        </p:nvSpPr>
        <p:spPr>
          <a:xfrm>
            <a:off x="22707600" y="13269427"/>
            <a:ext cx="562372" cy="738664"/>
          </a:xfrm>
          <a:prstGeom prst="rect">
            <a:avLst/>
          </a:prstGeom>
          <a:noFill/>
        </p:spPr>
        <p:txBody>
          <a:bodyPr wrap="square" rtlCol="0">
            <a:spAutoFit/>
          </a:bodyPr>
          <a:lstStyle/>
          <a:p>
            <a:r>
              <a:rPr lang="en-US" sz="4200" b="1" dirty="0"/>
              <a:t>C</a:t>
            </a:r>
            <a:endParaRPr lang="en-US" sz="1575" b="1" dirty="0"/>
          </a:p>
        </p:txBody>
      </p:sp>
      <p:sp>
        <p:nvSpPr>
          <p:cNvPr id="136" name="TextBox 125">
            <a:extLst>
              <a:ext uri="{FF2B5EF4-FFF2-40B4-BE49-F238E27FC236}">
                <a16:creationId xmlns:a16="http://schemas.microsoft.com/office/drawing/2014/main" id="{0249F09F-6222-41CE-A0FF-7BEFE4FFD296}"/>
              </a:ext>
            </a:extLst>
          </p:cNvPr>
          <p:cNvSpPr txBox="1"/>
          <p:nvPr/>
        </p:nvSpPr>
        <p:spPr>
          <a:xfrm>
            <a:off x="26340286" y="13230058"/>
            <a:ext cx="562372" cy="738664"/>
          </a:xfrm>
          <a:prstGeom prst="rect">
            <a:avLst/>
          </a:prstGeom>
          <a:noFill/>
        </p:spPr>
        <p:txBody>
          <a:bodyPr wrap="square" rtlCol="0">
            <a:spAutoFit/>
          </a:bodyPr>
          <a:lstStyle/>
          <a:p>
            <a:r>
              <a:rPr lang="en-US" sz="4200" b="1" dirty="0"/>
              <a:t>D</a:t>
            </a:r>
            <a:endParaRPr lang="en-US" sz="1575" b="1" dirty="0"/>
          </a:p>
        </p:txBody>
      </p:sp>
      <p:sp>
        <p:nvSpPr>
          <p:cNvPr id="137" name="矩形: 圆角 136">
            <a:extLst>
              <a:ext uri="{FF2B5EF4-FFF2-40B4-BE49-F238E27FC236}">
                <a16:creationId xmlns:a16="http://schemas.microsoft.com/office/drawing/2014/main" id="{98161A63-4205-46C0-9FE4-E81B3F24AD84}"/>
              </a:ext>
            </a:extLst>
          </p:cNvPr>
          <p:cNvSpPr/>
          <p:nvPr/>
        </p:nvSpPr>
        <p:spPr>
          <a:xfrm>
            <a:off x="26873686" y="13433200"/>
            <a:ext cx="2520000" cy="3873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8" name="文本框 137">
            <a:extLst>
              <a:ext uri="{FF2B5EF4-FFF2-40B4-BE49-F238E27FC236}">
                <a16:creationId xmlns:a16="http://schemas.microsoft.com/office/drawing/2014/main" id="{DEF3F072-1C0C-4C0F-8135-E3AD73B7EFB9}"/>
              </a:ext>
            </a:extLst>
          </p:cNvPr>
          <p:cNvSpPr txBox="1"/>
          <p:nvPr/>
        </p:nvSpPr>
        <p:spPr>
          <a:xfrm>
            <a:off x="27330886" y="13407990"/>
            <a:ext cx="1715806" cy="461665"/>
          </a:xfrm>
          <a:prstGeom prst="rect">
            <a:avLst/>
          </a:prstGeom>
          <a:noFill/>
        </p:spPr>
        <p:txBody>
          <a:bodyPr wrap="square" rtlCol="0">
            <a:spAutoFit/>
          </a:bodyPr>
          <a:lstStyle/>
          <a:p>
            <a:pPr algn="ctr"/>
            <a:r>
              <a:rPr lang="en-US" altLang="zh-CN" sz="2400" b="1" dirty="0"/>
              <a:t>Choice cue</a:t>
            </a:r>
            <a:endParaRPr lang="zh-CN" altLang="en-US" sz="2400" b="1" dirty="0"/>
          </a:p>
        </p:txBody>
      </p:sp>
      <p:sp>
        <p:nvSpPr>
          <p:cNvPr id="20" name="文本框 19">
            <a:extLst>
              <a:ext uri="{FF2B5EF4-FFF2-40B4-BE49-F238E27FC236}">
                <a16:creationId xmlns:a16="http://schemas.microsoft.com/office/drawing/2014/main" id="{2F2EC2FF-DB1C-4214-BC1F-F66BC806F70E}"/>
              </a:ext>
            </a:extLst>
          </p:cNvPr>
          <p:cNvSpPr txBox="1"/>
          <p:nvPr/>
        </p:nvSpPr>
        <p:spPr>
          <a:xfrm>
            <a:off x="32233415" y="14650513"/>
            <a:ext cx="2767903" cy="523220"/>
          </a:xfrm>
          <a:prstGeom prst="rect">
            <a:avLst/>
          </a:prstGeom>
          <a:noFill/>
        </p:spPr>
        <p:txBody>
          <a:bodyPr wrap="square" rtlCol="0">
            <a:spAutoFit/>
          </a:bodyPr>
          <a:lstStyle/>
          <a:p>
            <a:pPr algn="ctr"/>
            <a:r>
              <a:rPr lang="en-US" altLang="zh-CN" sz="2800" b="1" dirty="0">
                <a:solidFill>
                  <a:schemeClr val="accent1">
                    <a:lumMod val="75000"/>
                  </a:schemeClr>
                </a:solidFill>
              </a:rPr>
              <a:t>Choice cue</a:t>
            </a:r>
            <a:endParaRPr lang="zh-CN" altLang="en-US" sz="2800" b="1" dirty="0">
              <a:solidFill>
                <a:schemeClr val="accent1">
                  <a:lumMod val="75000"/>
                </a:schemeClr>
              </a:solidFill>
            </a:endParaRPr>
          </a:p>
        </p:txBody>
      </p:sp>
      <p:sp>
        <p:nvSpPr>
          <p:cNvPr id="131" name="文本框 130">
            <a:extLst>
              <a:ext uri="{FF2B5EF4-FFF2-40B4-BE49-F238E27FC236}">
                <a16:creationId xmlns:a16="http://schemas.microsoft.com/office/drawing/2014/main" id="{702C264C-41A4-4BD3-9FA7-8508A287964F}"/>
              </a:ext>
            </a:extLst>
          </p:cNvPr>
          <p:cNvSpPr txBox="1"/>
          <p:nvPr/>
        </p:nvSpPr>
        <p:spPr>
          <a:xfrm>
            <a:off x="38192138" y="14650513"/>
            <a:ext cx="2767903" cy="523220"/>
          </a:xfrm>
          <a:prstGeom prst="rect">
            <a:avLst/>
          </a:prstGeom>
          <a:noFill/>
        </p:spPr>
        <p:txBody>
          <a:bodyPr wrap="square" rtlCol="0">
            <a:spAutoFit/>
          </a:bodyPr>
          <a:lstStyle/>
          <a:p>
            <a:pPr algn="ctr"/>
            <a:r>
              <a:rPr lang="en-US" altLang="zh-CN" sz="2800" b="1" dirty="0">
                <a:solidFill>
                  <a:schemeClr val="accent1">
                    <a:lumMod val="75000"/>
                  </a:schemeClr>
                </a:solidFill>
              </a:rPr>
              <a:t>Instructional cue</a:t>
            </a:r>
            <a:endParaRPr lang="zh-CN" altLang="en-US" sz="2800" b="1" dirty="0">
              <a:solidFill>
                <a:schemeClr val="accent1">
                  <a:lumMod val="75000"/>
                </a:schemeClr>
              </a:solidFill>
            </a:endParaRPr>
          </a:p>
        </p:txBody>
      </p:sp>
      <p:sp>
        <p:nvSpPr>
          <p:cNvPr id="139" name="矩形: 圆角 138">
            <a:extLst>
              <a:ext uri="{FF2B5EF4-FFF2-40B4-BE49-F238E27FC236}">
                <a16:creationId xmlns:a16="http://schemas.microsoft.com/office/drawing/2014/main" id="{07443E4E-6B6F-41BB-B218-3F3520CF8666}"/>
              </a:ext>
            </a:extLst>
          </p:cNvPr>
          <p:cNvSpPr/>
          <p:nvPr/>
        </p:nvSpPr>
        <p:spPr>
          <a:xfrm>
            <a:off x="15337707" y="21483831"/>
            <a:ext cx="4548799" cy="3873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文本框 119">
            <a:extLst>
              <a:ext uri="{FF2B5EF4-FFF2-40B4-BE49-F238E27FC236}">
                <a16:creationId xmlns:a16="http://schemas.microsoft.com/office/drawing/2014/main" id="{36F8DABE-ABAD-49CF-89B8-294A09DB8CE5}"/>
              </a:ext>
            </a:extLst>
          </p:cNvPr>
          <p:cNvSpPr txBox="1"/>
          <p:nvPr/>
        </p:nvSpPr>
        <p:spPr>
          <a:xfrm>
            <a:off x="15544800" y="21447345"/>
            <a:ext cx="4176376" cy="461665"/>
          </a:xfrm>
          <a:prstGeom prst="rect">
            <a:avLst/>
          </a:prstGeom>
          <a:noFill/>
        </p:spPr>
        <p:txBody>
          <a:bodyPr wrap="square" rtlCol="0">
            <a:spAutoFit/>
          </a:bodyPr>
          <a:lstStyle/>
          <a:p>
            <a:pPr algn="ctr"/>
            <a:r>
              <a:rPr lang="en-US" altLang="zh-CN" sz="2400" b="1" dirty="0"/>
              <a:t>Choice cue &gt; Instructional cue</a:t>
            </a:r>
            <a:endParaRPr lang="zh-CN" altLang="en-US" sz="2400" b="1" dirty="0"/>
          </a:p>
        </p:txBody>
      </p:sp>
      <p:sp>
        <p:nvSpPr>
          <p:cNvPr id="140" name="矩形: 圆角 139">
            <a:extLst>
              <a:ext uri="{FF2B5EF4-FFF2-40B4-BE49-F238E27FC236}">
                <a16:creationId xmlns:a16="http://schemas.microsoft.com/office/drawing/2014/main" id="{BA5DCFD0-B817-486E-838F-41758342B619}"/>
              </a:ext>
            </a:extLst>
          </p:cNvPr>
          <p:cNvSpPr/>
          <p:nvPr/>
        </p:nvSpPr>
        <p:spPr>
          <a:xfrm>
            <a:off x="23824100" y="21451240"/>
            <a:ext cx="4548799" cy="3873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文本框 122">
            <a:extLst>
              <a:ext uri="{FF2B5EF4-FFF2-40B4-BE49-F238E27FC236}">
                <a16:creationId xmlns:a16="http://schemas.microsoft.com/office/drawing/2014/main" id="{A173E4FC-01C3-4DD2-A060-D7A8728B338E}"/>
              </a:ext>
            </a:extLst>
          </p:cNvPr>
          <p:cNvSpPr txBox="1"/>
          <p:nvPr/>
        </p:nvSpPr>
        <p:spPr>
          <a:xfrm>
            <a:off x="24079200" y="21412200"/>
            <a:ext cx="4176376" cy="461665"/>
          </a:xfrm>
          <a:prstGeom prst="rect">
            <a:avLst/>
          </a:prstGeom>
          <a:noFill/>
        </p:spPr>
        <p:txBody>
          <a:bodyPr wrap="square" rtlCol="0">
            <a:spAutoFit/>
          </a:bodyPr>
          <a:lstStyle/>
          <a:p>
            <a:pPr algn="ctr"/>
            <a:r>
              <a:rPr lang="en-US" altLang="zh-CN" sz="2400" b="1" dirty="0"/>
              <a:t>Choice cue &gt; Instructional cue</a:t>
            </a:r>
            <a:endParaRPr lang="zh-CN" altLang="en-US" sz="2400" b="1" dirty="0"/>
          </a:p>
        </p:txBody>
      </p:sp>
      <p:pic>
        <p:nvPicPr>
          <p:cNvPr id="52" name="图片 51" descr="图片包含 游戏机&#10;&#10;描述已自动生成">
            <a:extLst>
              <a:ext uri="{FF2B5EF4-FFF2-40B4-BE49-F238E27FC236}">
                <a16:creationId xmlns:a16="http://schemas.microsoft.com/office/drawing/2014/main" id="{E930F06D-19C5-4EE6-93D7-EFA67A06BDA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937200" y="15108063"/>
            <a:ext cx="5333333" cy="4000000"/>
          </a:xfrm>
          <a:prstGeom prst="rect">
            <a:avLst/>
          </a:prstGeom>
        </p:spPr>
      </p:pic>
      <p:grpSp>
        <p:nvGrpSpPr>
          <p:cNvPr id="53" name="组合 52">
            <a:extLst>
              <a:ext uri="{FF2B5EF4-FFF2-40B4-BE49-F238E27FC236}">
                <a16:creationId xmlns:a16="http://schemas.microsoft.com/office/drawing/2014/main" id="{2E9BCB07-88E9-4017-9D88-63CEF1459934}"/>
              </a:ext>
            </a:extLst>
          </p:cNvPr>
          <p:cNvGrpSpPr/>
          <p:nvPr/>
        </p:nvGrpSpPr>
        <p:grpSpPr>
          <a:xfrm>
            <a:off x="32155733" y="18765663"/>
            <a:ext cx="3120470" cy="369332"/>
            <a:chOff x="32461200" y="17907000"/>
            <a:chExt cx="3120470" cy="369332"/>
          </a:xfrm>
        </p:grpSpPr>
        <p:sp>
          <p:nvSpPr>
            <p:cNvPr id="141" name="文本框 140">
              <a:extLst>
                <a:ext uri="{FF2B5EF4-FFF2-40B4-BE49-F238E27FC236}">
                  <a16:creationId xmlns:a16="http://schemas.microsoft.com/office/drawing/2014/main" id="{7F3DD4C2-BF2D-4B34-BABA-5457CD1E07FD}"/>
                </a:ext>
              </a:extLst>
            </p:cNvPr>
            <p:cNvSpPr txBox="1"/>
            <p:nvPr/>
          </p:nvSpPr>
          <p:spPr>
            <a:xfrm>
              <a:off x="32461200" y="17907000"/>
              <a:ext cx="685800" cy="369332"/>
            </a:xfrm>
            <a:prstGeom prst="rect">
              <a:avLst/>
            </a:prstGeom>
            <a:noFill/>
          </p:spPr>
          <p:txBody>
            <a:bodyPr wrap="square" rtlCol="0">
              <a:spAutoFit/>
            </a:bodyPr>
            <a:lstStyle/>
            <a:p>
              <a:pPr algn="ctr"/>
              <a:r>
                <a:rPr lang="en-US" altLang="zh-CN" sz="1800" dirty="0" err="1"/>
                <a:t>dACC</a:t>
              </a:r>
              <a:endParaRPr lang="zh-CN" altLang="en-US" sz="1800" dirty="0"/>
            </a:p>
          </p:txBody>
        </p:sp>
        <p:sp>
          <p:nvSpPr>
            <p:cNvPr id="142" name="文本框 141">
              <a:extLst>
                <a:ext uri="{FF2B5EF4-FFF2-40B4-BE49-F238E27FC236}">
                  <a16:creationId xmlns:a16="http://schemas.microsoft.com/office/drawing/2014/main" id="{5FBEAFC2-A6E3-4A03-A75B-823D15710E90}"/>
                </a:ext>
              </a:extLst>
            </p:cNvPr>
            <p:cNvSpPr txBox="1"/>
            <p:nvPr/>
          </p:nvSpPr>
          <p:spPr>
            <a:xfrm>
              <a:off x="33223200" y="17907000"/>
              <a:ext cx="766467" cy="369332"/>
            </a:xfrm>
            <a:prstGeom prst="rect">
              <a:avLst/>
            </a:prstGeom>
            <a:noFill/>
          </p:spPr>
          <p:txBody>
            <a:bodyPr wrap="square" rtlCol="0">
              <a:spAutoFit/>
            </a:bodyPr>
            <a:lstStyle/>
            <a:p>
              <a:pPr algn="ctr"/>
              <a:r>
                <a:rPr lang="en-US" altLang="zh-CN" sz="1800" dirty="0"/>
                <a:t>DLPFC</a:t>
              </a:r>
              <a:endParaRPr lang="zh-CN" altLang="en-US" sz="1800" dirty="0"/>
            </a:p>
          </p:txBody>
        </p:sp>
        <p:sp>
          <p:nvSpPr>
            <p:cNvPr id="143" name="文本框 142">
              <a:extLst>
                <a:ext uri="{FF2B5EF4-FFF2-40B4-BE49-F238E27FC236}">
                  <a16:creationId xmlns:a16="http://schemas.microsoft.com/office/drawing/2014/main" id="{8E5A486A-87E6-4790-BF62-D860C141680D}"/>
                </a:ext>
              </a:extLst>
            </p:cNvPr>
            <p:cNvSpPr txBox="1"/>
            <p:nvPr/>
          </p:nvSpPr>
          <p:spPr>
            <a:xfrm>
              <a:off x="34062981" y="17907000"/>
              <a:ext cx="685800" cy="369332"/>
            </a:xfrm>
            <a:prstGeom prst="rect">
              <a:avLst/>
            </a:prstGeom>
            <a:noFill/>
          </p:spPr>
          <p:txBody>
            <a:bodyPr wrap="square" rtlCol="0">
              <a:spAutoFit/>
            </a:bodyPr>
            <a:lstStyle/>
            <a:p>
              <a:pPr algn="ctr"/>
              <a:r>
                <a:rPr lang="en-US" altLang="zh-CN" sz="1800" dirty="0"/>
                <a:t>AI</a:t>
              </a:r>
              <a:endParaRPr lang="zh-CN" altLang="en-US" sz="1800" dirty="0"/>
            </a:p>
          </p:txBody>
        </p:sp>
        <p:sp>
          <p:nvSpPr>
            <p:cNvPr id="144" name="文本框 143">
              <a:extLst>
                <a:ext uri="{FF2B5EF4-FFF2-40B4-BE49-F238E27FC236}">
                  <a16:creationId xmlns:a16="http://schemas.microsoft.com/office/drawing/2014/main" id="{E63729DC-C141-474E-8DA1-F168500EB79C}"/>
                </a:ext>
              </a:extLst>
            </p:cNvPr>
            <p:cNvSpPr txBox="1"/>
            <p:nvPr/>
          </p:nvSpPr>
          <p:spPr>
            <a:xfrm>
              <a:off x="34895870" y="17907000"/>
              <a:ext cx="685800" cy="369332"/>
            </a:xfrm>
            <a:prstGeom prst="rect">
              <a:avLst/>
            </a:prstGeom>
            <a:noFill/>
          </p:spPr>
          <p:txBody>
            <a:bodyPr wrap="square" rtlCol="0">
              <a:spAutoFit/>
            </a:bodyPr>
            <a:lstStyle/>
            <a:p>
              <a:pPr algn="ctr"/>
              <a:r>
                <a:rPr lang="en-US" altLang="zh-CN" sz="1800" dirty="0"/>
                <a:t>IPL</a:t>
              </a:r>
              <a:endParaRPr lang="zh-CN" altLang="en-US" sz="1800" dirty="0"/>
            </a:p>
          </p:txBody>
        </p:sp>
      </p:grpSp>
      <p:pic>
        <p:nvPicPr>
          <p:cNvPr id="58" name="图片 57" descr="手机屏幕截图&#10;&#10;描述已自动生成">
            <a:extLst>
              <a:ext uri="{FF2B5EF4-FFF2-40B4-BE49-F238E27FC236}">
                <a16:creationId xmlns:a16="http://schemas.microsoft.com/office/drawing/2014/main" id="{2752048E-6DB5-4AB8-A5AE-D081B09ADCB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6830517" y="15108063"/>
            <a:ext cx="5333333" cy="4000000"/>
          </a:xfrm>
          <a:prstGeom prst="rect">
            <a:avLst/>
          </a:prstGeom>
        </p:spPr>
      </p:pic>
      <p:grpSp>
        <p:nvGrpSpPr>
          <p:cNvPr id="145" name="组合 144">
            <a:extLst>
              <a:ext uri="{FF2B5EF4-FFF2-40B4-BE49-F238E27FC236}">
                <a16:creationId xmlns:a16="http://schemas.microsoft.com/office/drawing/2014/main" id="{A692CAC3-C613-41F7-B9BF-A75442FF14DB}"/>
              </a:ext>
            </a:extLst>
          </p:cNvPr>
          <p:cNvGrpSpPr/>
          <p:nvPr/>
        </p:nvGrpSpPr>
        <p:grpSpPr>
          <a:xfrm>
            <a:off x="38068858" y="18765663"/>
            <a:ext cx="3120470" cy="369332"/>
            <a:chOff x="32461200" y="17907000"/>
            <a:chExt cx="3120470" cy="369332"/>
          </a:xfrm>
        </p:grpSpPr>
        <p:sp>
          <p:nvSpPr>
            <p:cNvPr id="146" name="文本框 145">
              <a:extLst>
                <a:ext uri="{FF2B5EF4-FFF2-40B4-BE49-F238E27FC236}">
                  <a16:creationId xmlns:a16="http://schemas.microsoft.com/office/drawing/2014/main" id="{B817D0DE-8065-4650-B2F2-BEC8BAD9B5EA}"/>
                </a:ext>
              </a:extLst>
            </p:cNvPr>
            <p:cNvSpPr txBox="1"/>
            <p:nvPr/>
          </p:nvSpPr>
          <p:spPr>
            <a:xfrm>
              <a:off x="32461200" y="17907000"/>
              <a:ext cx="685800" cy="369332"/>
            </a:xfrm>
            <a:prstGeom prst="rect">
              <a:avLst/>
            </a:prstGeom>
            <a:noFill/>
          </p:spPr>
          <p:txBody>
            <a:bodyPr wrap="square" rtlCol="0">
              <a:spAutoFit/>
            </a:bodyPr>
            <a:lstStyle/>
            <a:p>
              <a:pPr algn="ctr"/>
              <a:r>
                <a:rPr lang="en-US" altLang="zh-CN" sz="1800" dirty="0" err="1"/>
                <a:t>dACC</a:t>
              </a:r>
              <a:endParaRPr lang="zh-CN" altLang="en-US" sz="1800" dirty="0"/>
            </a:p>
          </p:txBody>
        </p:sp>
        <p:sp>
          <p:nvSpPr>
            <p:cNvPr id="147" name="文本框 146">
              <a:extLst>
                <a:ext uri="{FF2B5EF4-FFF2-40B4-BE49-F238E27FC236}">
                  <a16:creationId xmlns:a16="http://schemas.microsoft.com/office/drawing/2014/main" id="{22744333-90FF-4A0F-A7E4-479353881ABA}"/>
                </a:ext>
              </a:extLst>
            </p:cNvPr>
            <p:cNvSpPr txBox="1"/>
            <p:nvPr/>
          </p:nvSpPr>
          <p:spPr>
            <a:xfrm>
              <a:off x="33223200" y="17907000"/>
              <a:ext cx="766467" cy="369332"/>
            </a:xfrm>
            <a:prstGeom prst="rect">
              <a:avLst/>
            </a:prstGeom>
            <a:noFill/>
          </p:spPr>
          <p:txBody>
            <a:bodyPr wrap="square" rtlCol="0">
              <a:spAutoFit/>
            </a:bodyPr>
            <a:lstStyle/>
            <a:p>
              <a:pPr algn="ctr"/>
              <a:r>
                <a:rPr lang="en-US" altLang="zh-CN" sz="1800" dirty="0"/>
                <a:t>DLPFC</a:t>
              </a:r>
              <a:endParaRPr lang="zh-CN" altLang="en-US" sz="1800" dirty="0"/>
            </a:p>
          </p:txBody>
        </p:sp>
        <p:sp>
          <p:nvSpPr>
            <p:cNvPr id="148" name="文本框 147">
              <a:extLst>
                <a:ext uri="{FF2B5EF4-FFF2-40B4-BE49-F238E27FC236}">
                  <a16:creationId xmlns:a16="http://schemas.microsoft.com/office/drawing/2014/main" id="{564CB226-226B-4483-9E4C-073BA6569E9D}"/>
                </a:ext>
              </a:extLst>
            </p:cNvPr>
            <p:cNvSpPr txBox="1"/>
            <p:nvPr/>
          </p:nvSpPr>
          <p:spPr>
            <a:xfrm>
              <a:off x="34062981" y="17907000"/>
              <a:ext cx="685800" cy="369332"/>
            </a:xfrm>
            <a:prstGeom prst="rect">
              <a:avLst/>
            </a:prstGeom>
            <a:noFill/>
          </p:spPr>
          <p:txBody>
            <a:bodyPr wrap="square" rtlCol="0">
              <a:spAutoFit/>
            </a:bodyPr>
            <a:lstStyle/>
            <a:p>
              <a:pPr algn="ctr"/>
              <a:r>
                <a:rPr lang="en-US" altLang="zh-CN" sz="1800" dirty="0"/>
                <a:t>AI</a:t>
              </a:r>
              <a:endParaRPr lang="zh-CN" altLang="en-US" sz="1800" dirty="0"/>
            </a:p>
          </p:txBody>
        </p:sp>
        <p:sp>
          <p:nvSpPr>
            <p:cNvPr id="149" name="文本框 148">
              <a:extLst>
                <a:ext uri="{FF2B5EF4-FFF2-40B4-BE49-F238E27FC236}">
                  <a16:creationId xmlns:a16="http://schemas.microsoft.com/office/drawing/2014/main" id="{E931EA33-29F6-4E9F-9F83-B96671A21530}"/>
                </a:ext>
              </a:extLst>
            </p:cNvPr>
            <p:cNvSpPr txBox="1"/>
            <p:nvPr/>
          </p:nvSpPr>
          <p:spPr>
            <a:xfrm>
              <a:off x="34895870" y="17907000"/>
              <a:ext cx="685800" cy="369332"/>
            </a:xfrm>
            <a:prstGeom prst="rect">
              <a:avLst/>
            </a:prstGeom>
            <a:noFill/>
          </p:spPr>
          <p:txBody>
            <a:bodyPr wrap="square" rtlCol="0">
              <a:spAutoFit/>
            </a:bodyPr>
            <a:lstStyle/>
            <a:p>
              <a:pPr algn="ctr"/>
              <a:r>
                <a:rPr lang="en-US" altLang="zh-CN" sz="1800" dirty="0"/>
                <a:t>IPL</a:t>
              </a:r>
              <a:endParaRPr lang="zh-CN" altLang="en-US" sz="1800" dirty="0"/>
            </a:p>
          </p:txBody>
        </p:sp>
      </p:grpSp>
      <p:grpSp>
        <p:nvGrpSpPr>
          <p:cNvPr id="62" name="组合 61">
            <a:extLst>
              <a:ext uri="{FF2B5EF4-FFF2-40B4-BE49-F238E27FC236}">
                <a16:creationId xmlns:a16="http://schemas.microsoft.com/office/drawing/2014/main" id="{5292F5B1-3CC7-401A-A063-8E01BA7D65F6}"/>
              </a:ext>
            </a:extLst>
          </p:cNvPr>
          <p:cNvGrpSpPr/>
          <p:nvPr/>
        </p:nvGrpSpPr>
        <p:grpSpPr>
          <a:xfrm>
            <a:off x="30708600" y="9982200"/>
            <a:ext cx="8121173" cy="3733800"/>
            <a:chOff x="30708600" y="9525000"/>
            <a:chExt cx="8121173" cy="3733800"/>
          </a:xfrm>
        </p:grpSpPr>
        <p:pic>
          <p:nvPicPr>
            <p:cNvPr id="4" name="图片 3" descr="手机屏幕的截图&#10;&#10;描述已自动生成">
              <a:extLst>
                <a:ext uri="{FF2B5EF4-FFF2-40B4-BE49-F238E27FC236}">
                  <a16:creationId xmlns:a16="http://schemas.microsoft.com/office/drawing/2014/main" id="{4D59D5F7-8677-4A95-88E5-8551135E722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0708600" y="10037938"/>
              <a:ext cx="8121173" cy="3220862"/>
            </a:xfrm>
            <a:prstGeom prst="rect">
              <a:avLst/>
            </a:prstGeom>
          </p:spPr>
        </p:pic>
        <p:sp>
          <p:nvSpPr>
            <p:cNvPr id="98" name="文本框 97">
              <a:extLst>
                <a:ext uri="{FF2B5EF4-FFF2-40B4-BE49-F238E27FC236}">
                  <a16:creationId xmlns:a16="http://schemas.microsoft.com/office/drawing/2014/main" id="{8618FFDE-4132-4140-A4F6-2C57ABDF061E}"/>
                </a:ext>
              </a:extLst>
            </p:cNvPr>
            <p:cNvSpPr txBox="1"/>
            <p:nvPr/>
          </p:nvSpPr>
          <p:spPr>
            <a:xfrm>
              <a:off x="32451626" y="12889468"/>
              <a:ext cx="685800" cy="369332"/>
            </a:xfrm>
            <a:prstGeom prst="rect">
              <a:avLst/>
            </a:prstGeom>
            <a:noFill/>
          </p:spPr>
          <p:txBody>
            <a:bodyPr wrap="square" rtlCol="0">
              <a:spAutoFit/>
            </a:bodyPr>
            <a:lstStyle/>
            <a:p>
              <a:pPr algn="ctr"/>
              <a:r>
                <a:rPr lang="en-US" altLang="zh-CN" sz="1800" dirty="0" err="1"/>
                <a:t>dACC</a:t>
              </a:r>
              <a:endParaRPr lang="zh-CN" altLang="en-US" sz="1800" dirty="0"/>
            </a:p>
          </p:txBody>
        </p:sp>
        <p:sp>
          <p:nvSpPr>
            <p:cNvPr id="99" name="文本框 98">
              <a:extLst>
                <a:ext uri="{FF2B5EF4-FFF2-40B4-BE49-F238E27FC236}">
                  <a16:creationId xmlns:a16="http://schemas.microsoft.com/office/drawing/2014/main" id="{50DF3B24-EB8A-4DEA-AA4F-C82D1D2E25F0}"/>
                </a:ext>
              </a:extLst>
            </p:cNvPr>
            <p:cNvSpPr txBox="1"/>
            <p:nvPr/>
          </p:nvSpPr>
          <p:spPr>
            <a:xfrm>
              <a:off x="34601481" y="12889468"/>
              <a:ext cx="685800" cy="369332"/>
            </a:xfrm>
            <a:prstGeom prst="rect">
              <a:avLst/>
            </a:prstGeom>
            <a:noFill/>
          </p:spPr>
          <p:txBody>
            <a:bodyPr wrap="square" rtlCol="0">
              <a:spAutoFit/>
            </a:bodyPr>
            <a:lstStyle/>
            <a:p>
              <a:pPr algn="ctr"/>
              <a:r>
                <a:rPr lang="en-US" altLang="zh-CN" sz="1800" dirty="0"/>
                <a:t>AI</a:t>
              </a:r>
              <a:endParaRPr lang="zh-CN" altLang="en-US" sz="1800" dirty="0"/>
            </a:p>
          </p:txBody>
        </p:sp>
        <p:sp>
          <p:nvSpPr>
            <p:cNvPr id="101" name="文本框 100">
              <a:extLst>
                <a:ext uri="{FF2B5EF4-FFF2-40B4-BE49-F238E27FC236}">
                  <a16:creationId xmlns:a16="http://schemas.microsoft.com/office/drawing/2014/main" id="{950E2DF4-0294-44D2-87F6-1388CAD2B043}"/>
                </a:ext>
              </a:extLst>
            </p:cNvPr>
            <p:cNvSpPr txBox="1"/>
            <p:nvPr/>
          </p:nvSpPr>
          <p:spPr>
            <a:xfrm>
              <a:off x="35594166" y="12889468"/>
              <a:ext cx="685800" cy="369332"/>
            </a:xfrm>
            <a:prstGeom prst="rect">
              <a:avLst/>
            </a:prstGeom>
            <a:noFill/>
          </p:spPr>
          <p:txBody>
            <a:bodyPr wrap="square" rtlCol="0">
              <a:spAutoFit/>
            </a:bodyPr>
            <a:lstStyle/>
            <a:p>
              <a:pPr algn="ctr"/>
              <a:r>
                <a:rPr lang="en-US" altLang="zh-CN" sz="1800" dirty="0"/>
                <a:t>IPL</a:t>
              </a:r>
              <a:endParaRPr lang="zh-CN" altLang="en-US" sz="1800" dirty="0"/>
            </a:p>
          </p:txBody>
        </p:sp>
        <p:sp>
          <p:nvSpPr>
            <p:cNvPr id="102" name="文本框 101">
              <a:extLst>
                <a:ext uri="{FF2B5EF4-FFF2-40B4-BE49-F238E27FC236}">
                  <a16:creationId xmlns:a16="http://schemas.microsoft.com/office/drawing/2014/main" id="{215344AA-8C1A-49BB-877E-6A1EA8F48BDB}"/>
                </a:ext>
              </a:extLst>
            </p:cNvPr>
            <p:cNvSpPr txBox="1"/>
            <p:nvPr/>
          </p:nvSpPr>
          <p:spPr>
            <a:xfrm>
              <a:off x="33467977" y="12889468"/>
              <a:ext cx="766467" cy="369332"/>
            </a:xfrm>
            <a:prstGeom prst="rect">
              <a:avLst/>
            </a:prstGeom>
            <a:noFill/>
          </p:spPr>
          <p:txBody>
            <a:bodyPr wrap="square" rtlCol="0">
              <a:spAutoFit/>
            </a:bodyPr>
            <a:lstStyle/>
            <a:p>
              <a:pPr algn="ctr"/>
              <a:r>
                <a:rPr lang="en-US" altLang="zh-CN" sz="1800" dirty="0"/>
                <a:t>DLPFC</a:t>
              </a:r>
              <a:endParaRPr lang="zh-CN" altLang="en-US" sz="1800" dirty="0"/>
            </a:p>
          </p:txBody>
        </p:sp>
        <p:sp>
          <p:nvSpPr>
            <p:cNvPr id="105" name="流程图: 终止 104">
              <a:extLst>
                <a:ext uri="{FF2B5EF4-FFF2-40B4-BE49-F238E27FC236}">
                  <a16:creationId xmlns:a16="http://schemas.microsoft.com/office/drawing/2014/main" id="{3B0F1546-092A-4DBE-A1AF-79ADC4B87876}"/>
                </a:ext>
              </a:extLst>
            </p:cNvPr>
            <p:cNvSpPr/>
            <p:nvPr/>
          </p:nvSpPr>
          <p:spPr>
            <a:xfrm>
              <a:off x="33949699" y="9720215"/>
              <a:ext cx="1347156" cy="4973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a:extLst>
                <a:ext uri="{FF2B5EF4-FFF2-40B4-BE49-F238E27FC236}">
                  <a16:creationId xmlns:a16="http://schemas.microsoft.com/office/drawing/2014/main" id="{7360248A-D029-4EE5-BCDD-AB33CD0B197B}"/>
                </a:ext>
              </a:extLst>
            </p:cNvPr>
            <p:cNvSpPr txBox="1"/>
            <p:nvPr/>
          </p:nvSpPr>
          <p:spPr>
            <a:xfrm>
              <a:off x="34063155" y="9738064"/>
              <a:ext cx="1206835" cy="461665"/>
            </a:xfrm>
            <a:prstGeom prst="rect">
              <a:avLst/>
            </a:prstGeom>
            <a:noFill/>
          </p:spPr>
          <p:txBody>
            <a:bodyPr wrap="square" rtlCol="0">
              <a:spAutoFit/>
            </a:bodyPr>
            <a:lstStyle/>
            <a:p>
              <a:pPr algn="ctr"/>
              <a:r>
                <a:rPr lang="en-US" altLang="zh-CN" sz="2400" b="1" dirty="0">
                  <a:solidFill>
                    <a:schemeClr val="bg1"/>
                  </a:solidFill>
                </a:rPr>
                <a:t>UCD</a:t>
              </a:r>
              <a:endParaRPr lang="zh-CN" altLang="en-US" sz="2400" b="1" dirty="0">
                <a:solidFill>
                  <a:schemeClr val="bg1"/>
                </a:solidFill>
              </a:endParaRPr>
            </a:p>
          </p:txBody>
        </p:sp>
        <p:sp>
          <p:nvSpPr>
            <p:cNvPr id="111" name="文本框 110">
              <a:extLst>
                <a:ext uri="{FF2B5EF4-FFF2-40B4-BE49-F238E27FC236}">
                  <a16:creationId xmlns:a16="http://schemas.microsoft.com/office/drawing/2014/main" id="{65C92CAD-CAF3-4718-903A-6ADC96F120FB}"/>
                </a:ext>
              </a:extLst>
            </p:cNvPr>
            <p:cNvSpPr txBox="1"/>
            <p:nvPr/>
          </p:nvSpPr>
          <p:spPr>
            <a:xfrm>
              <a:off x="32232600" y="10174069"/>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12" name="文本框 111">
              <a:extLst>
                <a:ext uri="{FF2B5EF4-FFF2-40B4-BE49-F238E27FC236}">
                  <a16:creationId xmlns:a16="http://schemas.microsoft.com/office/drawing/2014/main" id="{E1B3F66A-EE88-4A23-A66E-C9714F0C00EF}"/>
                </a:ext>
              </a:extLst>
            </p:cNvPr>
            <p:cNvSpPr txBox="1"/>
            <p:nvPr/>
          </p:nvSpPr>
          <p:spPr>
            <a:xfrm>
              <a:off x="35348984" y="10174069"/>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13" name="文本框 112">
              <a:extLst>
                <a:ext uri="{FF2B5EF4-FFF2-40B4-BE49-F238E27FC236}">
                  <a16:creationId xmlns:a16="http://schemas.microsoft.com/office/drawing/2014/main" id="{AF08DE99-3C8B-4B26-B2CF-61071550B744}"/>
                </a:ext>
              </a:extLst>
            </p:cNvPr>
            <p:cNvSpPr txBox="1"/>
            <p:nvPr/>
          </p:nvSpPr>
          <p:spPr>
            <a:xfrm>
              <a:off x="33280769" y="10174069"/>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14" name="文本框 113">
              <a:extLst>
                <a:ext uri="{FF2B5EF4-FFF2-40B4-BE49-F238E27FC236}">
                  <a16:creationId xmlns:a16="http://schemas.microsoft.com/office/drawing/2014/main" id="{E32920A2-70B8-44AF-8B74-538E7652F9F1}"/>
                </a:ext>
              </a:extLst>
            </p:cNvPr>
            <p:cNvSpPr txBox="1"/>
            <p:nvPr/>
          </p:nvSpPr>
          <p:spPr>
            <a:xfrm>
              <a:off x="34300815" y="10174069"/>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17" name="TextBox 125">
              <a:extLst>
                <a:ext uri="{FF2B5EF4-FFF2-40B4-BE49-F238E27FC236}">
                  <a16:creationId xmlns:a16="http://schemas.microsoft.com/office/drawing/2014/main" id="{09D49783-7C1D-423A-8EF2-39EAC2892E9F}"/>
                </a:ext>
              </a:extLst>
            </p:cNvPr>
            <p:cNvSpPr txBox="1"/>
            <p:nvPr/>
          </p:nvSpPr>
          <p:spPr>
            <a:xfrm>
              <a:off x="31047709" y="9525000"/>
              <a:ext cx="562372" cy="738664"/>
            </a:xfrm>
            <a:prstGeom prst="rect">
              <a:avLst/>
            </a:prstGeom>
            <a:noFill/>
          </p:spPr>
          <p:txBody>
            <a:bodyPr wrap="square" rtlCol="0">
              <a:spAutoFit/>
            </a:bodyPr>
            <a:lstStyle/>
            <a:p>
              <a:r>
                <a:rPr lang="en-US" sz="4200" b="1" dirty="0"/>
                <a:t>B</a:t>
              </a:r>
              <a:endParaRPr lang="en-US" sz="1575" b="1" dirty="0"/>
            </a:p>
          </p:txBody>
        </p:sp>
        <p:sp>
          <p:nvSpPr>
            <p:cNvPr id="151" name="TextBox 271">
              <a:extLst>
                <a:ext uri="{FF2B5EF4-FFF2-40B4-BE49-F238E27FC236}">
                  <a16:creationId xmlns:a16="http://schemas.microsoft.com/office/drawing/2014/main" id="{C5B31B40-B3EC-4CF5-A25F-8D1CA7C073E5}"/>
                </a:ext>
              </a:extLst>
            </p:cNvPr>
            <p:cNvSpPr txBox="1"/>
            <p:nvPr/>
          </p:nvSpPr>
          <p:spPr>
            <a:xfrm rot="16200000">
              <a:off x="29864075" y="11207726"/>
              <a:ext cx="2866549" cy="415498"/>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Decoding accuracy </a:t>
              </a:r>
            </a:p>
          </p:txBody>
        </p:sp>
      </p:grpSp>
      <p:sp>
        <p:nvSpPr>
          <p:cNvPr id="103" name="TextBox 271">
            <a:extLst>
              <a:ext uri="{FF2B5EF4-FFF2-40B4-BE49-F238E27FC236}">
                <a16:creationId xmlns:a16="http://schemas.microsoft.com/office/drawing/2014/main" id="{158865CE-E163-49D7-BEF9-348D9123543D}"/>
              </a:ext>
            </a:extLst>
          </p:cNvPr>
          <p:cNvSpPr txBox="1"/>
          <p:nvPr/>
        </p:nvSpPr>
        <p:spPr>
          <a:xfrm rot="16200000">
            <a:off x="30590627" y="16925271"/>
            <a:ext cx="1131686" cy="415498"/>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Log(p) </a:t>
            </a:r>
          </a:p>
        </p:txBody>
      </p:sp>
      <p:sp>
        <p:nvSpPr>
          <p:cNvPr id="152" name="TextBox 271">
            <a:extLst>
              <a:ext uri="{FF2B5EF4-FFF2-40B4-BE49-F238E27FC236}">
                <a16:creationId xmlns:a16="http://schemas.microsoft.com/office/drawing/2014/main" id="{336AC668-AA2F-4A00-9BDE-831E36EC20FD}"/>
              </a:ext>
            </a:extLst>
          </p:cNvPr>
          <p:cNvSpPr txBox="1"/>
          <p:nvPr/>
        </p:nvSpPr>
        <p:spPr>
          <a:xfrm rot="16200000">
            <a:off x="36487541" y="16925271"/>
            <a:ext cx="1131686" cy="415498"/>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Log(p) </a:t>
            </a:r>
          </a:p>
        </p:txBody>
      </p:sp>
      <p:sp>
        <p:nvSpPr>
          <p:cNvPr id="60" name="文本框 59">
            <a:extLst>
              <a:ext uri="{FF2B5EF4-FFF2-40B4-BE49-F238E27FC236}">
                <a16:creationId xmlns:a16="http://schemas.microsoft.com/office/drawing/2014/main" id="{0939A20B-B7A7-4F86-B352-68379D761195}"/>
              </a:ext>
            </a:extLst>
          </p:cNvPr>
          <p:cNvSpPr txBox="1"/>
          <p:nvPr/>
        </p:nvSpPr>
        <p:spPr>
          <a:xfrm>
            <a:off x="35737133" y="16098663"/>
            <a:ext cx="1051267" cy="461665"/>
          </a:xfrm>
          <a:prstGeom prst="rect">
            <a:avLst/>
          </a:prstGeom>
          <a:noFill/>
        </p:spPr>
        <p:txBody>
          <a:bodyPr wrap="square" rtlCol="0">
            <a:spAutoFit/>
          </a:bodyPr>
          <a:lstStyle/>
          <a:p>
            <a:pPr algn="ctr"/>
            <a:r>
              <a:rPr lang="en-US" altLang="zh-CN" sz="2400" b="1" dirty="0">
                <a:solidFill>
                  <a:srgbClr val="FF0000"/>
                </a:solidFill>
              </a:rPr>
              <a:t>P=0.05</a:t>
            </a:r>
            <a:endParaRPr lang="zh-CN" altLang="en-US" sz="2400" b="1" dirty="0">
              <a:solidFill>
                <a:srgbClr val="FF0000"/>
              </a:solidFill>
            </a:endParaRPr>
          </a:p>
        </p:txBody>
      </p:sp>
      <p:sp>
        <p:nvSpPr>
          <p:cNvPr id="153" name="文本框 152">
            <a:extLst>
              <a:ext uri="{FF2B5EF4-FFF2-40B4-BE49-F238E27FC236}">
                <a16:creationId xmlns:a16="http://schemas.microsoft.com/office/drawing/2014/main" id="{E92F0424-CFA8-494D-985B-0B227C12A4B3}"/>
              </a:ext>
            </a:extLst>
          </p:cNvPr>
          <p:cNvSpPr txBox="1"/>
          <p:nvPr/>
        </p:nvSpPr>
        <p:spPr>
          <a:xfrm>
            <a:off x="41696266" y="16098663"/>
            <a:ext cx="1051267" cy="461665"/>
          </a:xfrm>
          <a:prstGeom prst="rect">
            <a:avLst/>
          </a:prstGeom>
          <a:noFill/>
        </p:spPr>
        <p:txBody>
          <a:bodyPr wrap="square" rtlCol="0">
            <a:spAutoFit/>
          </a:bodyPr>
          <a:lstStyle/>
          <a:p>
            <a:pPr algn="ctr"/>
            <a:r>
              <a:rPr lang="en-US" altLang="zh-CN" sz="2400" b="1" dirty="0">
                <a:solidFill>
                  <a:srgbClr val="FF0000"/>
                </a:solidFill>
              </a:rPr>
              <a:t>P=0.05</a:t>
            </a:r>
            <a:endParaRPr lang="zh-CN" altLang="en-US" sz="2400" b="1" dirty="0">
              <a:solidFill>
                <a:srgbClr val="FF0000"/>
              </a:solidFill>
            </a:endParaRPr>
          </a:p>
        </p:txBody>
      </p:sp>
      <p:sp>
        <p:nvSpPr>
          <p:cNvPr id="154" name="文本框 153">
            <a:extLst>
              <a:ext uri="{FF2B5EF4-FFF2-40B4-BE49-F238E27FC236}">
                <a16:creationId xmlns:a16="http://schemas.microsoft.com/office/drawing/2014/main" id="{1872F51E-CE1E-4ED2-A08F-0C2515B12628}"/>
              </a:ext>
            </a:extLst>
          </p:cNvPr>
          <p:cNvSpPr txBox="1"/>
          <p:nvPr/>
        </p:nvSpPr>
        <p:spPr>
          <a:xfrm>
            <a:off x="32063210" y="18257861"/>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55" name="文本框 154">
            <a:extLst>
              <a:ext uri="{FF2B5EF4-FFF2-40B4-BE49-F238E27FC236}">
                <a16:creationId xmlns:a16="http://schemas.microsoft.com/office/drawing/2014/main" id="{8DC0E8C0-E8A3-4378-B2C2-78943109C401}"/>
              </a:ext>
            </a:extLst>
          </p:cNvPr>
          <p:cNvSpPr txBox="1"/>
          <p:nvPr/>
        </p:nvSpPr>
        <p:spPr>
          <a:xfrm>
            <a:off x="32842200" y="18271732"/>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56" name="文本框 155">
            <a:extLst>
              <a:ext uri="{FF2B5EF4-FFF2-40B4-BE49-F238E27FC236}">
                <a16:creationId xmlns:a16="http://schemas.microsoft.com/office/drawing/2014/main" id="{2BCCE622-D049-4C99-938A-EB988014494E}"/>
              </a:ext>
            </a:extLst>
          </p:cNvPr>
          <p:cNvSpPr txBox="1"/>
          <p:nvPr/>
        </p:nvSpPr>
        <p:spPr>
          <a:xfrm>
            <a:off x="33668642" y="18271732"/>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57" name="文本框 156">
            <a:extLst>
              <a:ext uri="{FF2B5EF4-FFF2-40B4-BE49-F238E27FC236}">
                <a16:creationId xmlns:a16="http://schemas.microsoft.com/office/drawing/2014/main" id="{90871175-C8E0-4F33-8437-F7FBD263A13B}"/>
              </a:ext>
            </a:extLst>
          </p:cNvPr>
          <p:cNvSpPr txBox="1"/>
          <p:nvPr/>
        </p:nvSpPr>
        <p:spPr>
          <a:xfrm>
            <a:off x="34506842" y="18271732"/>
            <a:ext cx="849958" cy="646331"/>
          </a:xfrm>
          <a:prstGeom prst="rect">
            <a:avLst/>
          </a:prstGeom>
          <a:noFill/>
        </p:spPr>
        <p:txBody>
          <a:bodyPr wrap="square" rtlCol="0">
            <a:spAutoFit/>
          </a:bodyPr>
          <a:lstStyle/>
          <a:p>
            <a:pPr algn="ctr"/>
            <a:r>
              <a:rPr lang="en-US" altLang="zh-CN" sz="3600" b="1" dirty="0"/>
              <a:t>*</a:t>
            </a:r>
            <a:endParaRPr lang="zh-CN" altLang="en-US" sz="3600" b="1" dirty="0"/>
          </a:p>
        </p:txBody>
      </p:sp>
      <p:sp>
        <p:nvSpPr>
          <p:cNvPr id="115" name="TextBox 126">
            <a:extLst>
              <a:ext uri="{FF2B5EF4-FFF2-40B4-BE49-F238E27FC236}">
                <a16:creationId xmlns:a16="http://schemas.microsoft.com/office/drawing/2014/main" id="{52987CBB-5C20-421E-BA07-168A8F2F790B}"/>
              </a:ext>
            </a:extLst>
          </p:cNvPr>
          <p:cNvSpPr txBox="1"/>
          <p:nvPr/>
        </p:nvSpPr>
        <p:spPr>
          <a:xfrm>
            <a:off x="38404799" y="6753046"/>
            <a:ext cx="4342733" cy="6124754"/>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Fig. 4</a:t>
            </a:r>
            <a:r>
              <a:rPr lang="en-US" sz="2800" dirty="0">
                <a:latin typeface="Arial" panose="020B0604020202020204" pitchFamily="34" charset="0"/>
                <a:cs typeface="Arial" panose="020B0604020202020204" pitchFamily="34" charset="0"/>
              </a:rPr>
              <a:t>. MVPA decoding accuracy.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The decoding accuracy between choice left and choice right was above  chance level in DLPFC and AI for UF dataset (p&lt;0.05). </a:t>
            </a:r>
            <a:r>
              <a:rPr lang="en-US" altLang="zh-CN" sz="2800" b="1" dirty="0">
                <a:latin typeface="Arial" panose="020B0604020202020204" pitchFamily="34" charset="0"/>
                <a:cs typeface="Arial" panose="020B0604020202020204" pitchFamily="34" charset="0"/>
              </a:rPr>
              <a:t>(B)</a:t>
            </a:r>
            <a:r>
              <a:rPr lang="en-US" altLang="zh-CN"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decoding accuracy between choice left and choice right was above  chance level in DLPFC and AI for UF dataset (p&lt;0.05)</a:t>
            </a:r>
            <a:r>
              <a:rPr lang="en-US" altLang="zh-CN"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984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36714</TotalTime>
  <Words>900</Words>
  <Application>Microsoft Office PowerPoint</Application>
  <PresentationFormat>自定义</PresentationFormat>
  <Paragraphs>89</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Arial Narrow</vt:lpstr>
      <vt:lpstr>Calibri</vt:lpstr>
      <vt:lpstr>Times New Roman</vt:lpstr>
      <vt:lpstr>Wingdings</vt:lpstr>
      <vt:lpstr>Office Theme</vt:lpstr>
      <vt:lpstr>PowerPoint 演示文稿</vt:lpstr>
    </vt:vector>
  </TitlesOfParts>
  <Company>UF, COE, Biomedical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smeyyappan</dc:creator>
  <cp:lastModifiedBy>Yang,Qiang</cp:lastModifiedBy>
  <cp:revision>342</cp:revision>
  <cp:lastPrinted>2013-09-13T15:22:50Z</cp:lastPrinted>
  <dcterms:created xsi:type="dcterms:W3CDTF">2013-09-13T14:41:03Z</dcterms:created>
  <dcterms:modified xsi:type="dcterms:W3CDTF">2020-04-27T17:36:44Z</dcterms:modified>
</cp:coreProperties>
</file>