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950075" cy="9236075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A5"/>
    <a:srgbClr val="FF4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90" autoAdjust="0"/>
    <p:restoredTop sz="94127" autoAdjust="0"/>
  </p:normalViewPr>
  <p:slideViewPr>
    <p:cSldViewPr>
      <p:cViewPr>
        <p:scale>
          <a:sx n="25" d="100"/>
          <a:sy n="25" d="100"/>
        </p:scale>
        <p:origin x="744" y="-1565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DE62F-47F6-4369-AD03-B6CA680C9FD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E596-B327-4725-B015-E6CD3C02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0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E596-B327-4725-B015-E6CD3C0214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0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0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1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DE14-6150-43B9-BADE-0628A6E300C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13" Type="http://schemas.openxmlformats.org/officeDocument/2006/relationships/image" Target="../media/image10.png"/><Relationship Id="rId18" Type="http://schemas.openxmlformats.org/officeDocument/2006/relationships/image" Target="../media/image14.tiff"/><Relationship Id="rId3" Type="http://schemas.openxmlformats.org/officeDocument/2006/relationships/image" Target="../media/image1.tiff"/><Relationship Id="rId7" Type="http://schemas.openxmlformats.org/officeDocument/2006/relationships/image" Target="../media/image5.tif"/><Relationship Id="rId12" Type="http://schemas.microsoft.com/office/2007/relationships/hdphoto" Target="../media/hdphoto1.wdp"/><Relationship Id="rId17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tiff"/><Relationship Id="rId10" Type="http://schemas.openxmlformats.org/officeDocument/2006/relationships/image" Target="../media/image8.tif"/><Relationship Id="rId19" Type="http://schemas.openxmlformats.org/officeDocument/2006/relationships/image" Target="../media/image15.tiff"/><Relationship Id="rId4" Type="http://schemas.openxmlformats.org/officeDocument/2006/relationships/image" Target="../media/image2.png"/><Relationship Id="rId9" Type="http://schemas.openxmlformats.org/officeDocument/2006/relationships/image" Target="../media/image7.tif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13242207" y="6187507"/>
            <a:ext cx="18129520" cy="6963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400" dirty="0">
              <a:solidFill>
                <a:srgbClr val="0021A5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685800"/>
            <a:ext cx="42893598" cy="49911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61792"/>
            <a:ext cx="3135086" cy="310674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5410200" y="2790180"/>
            <a:ext cx="31242000" cy="10170"/>
          </a:xfrm>
          <a:prstGeom prst="line">
            <a:avLst/>
          </a:prstGeom>
          <a:ln w="7620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4956" y="1220520"/>
            <a:ext cx="3566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ambria" panose="02040503050406030204" pitchFamily="18" charset="0"/>
              </a:rPr>
              <a:t>      Decoding Visual Spatial Attention Control</a:t>
            </a:r>
            <a:endParaRPr lang="en-US" sz="9600" b="1" dirty="0">
              <a:latin typeface="Cambria" panose="02040503050406030204" pitchFamily="18" charset="0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2869925"/>
            <a:ext cx="31470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Times New Roman" pitchFamily="18" charset="0"/>
              </a:rPr>
              <a:t>Sreenivasan Meyyappan</a:t>
            </a:r>
            <a:r>
              <a:rPr lang="en-US" altLang="zh-CN" sz="6000" baseline="30000" dirty="0">
                <a:latin typeface="Times New Roman" pitchFamily="18" charset="0"/>
              </a:rPr>
              <a:t>1</a:t>
            </a:r>
            <a:r>
              <a:rPr lang="en-US" altLang="zh-CN" sz="6000" dirty="0">
                <a:latin typeface="Times New Roman" pitchFamily="18" charset="0"/>
              </a:rPr>
              <a:t>, Abhijit Rajan</a:t>
            </a:r>
            <a:r>
              <a:rPr lang="en-US" altLang="zh-CN" sz="6000" baseline="30000" dirty="0">
                <a:latin typeface="Times New Roman" pitchFamily="18" charset="0"/>
              </a:rPr>
              <a:t>1</a:t>
            </a:r>
            <a:r>
              <a:rPr lang="en-US" altLang="zh-CN" sz="6000" dirty="0">
                <a:latin typeface="Times New Roman" pitchFamily="18" charset="0"/>
              </a:rPr>
              <a:t>, Jesse Bengson</a:t>
            </a:r>
            <a:r>
              <a:rPr lang="en-US" altLang="zh-CN" sz="6000" baseline="30000" dirty="0">
                <a:latin typeface="Times New Roman" pitchFamily="18" charset="0"/>
              </a:rPr>
              <a:t>3</a:t>
            </a:r>
            <a:r>
              <a:rPr lang="en-US" altLang="zh-CN" sz="6000" dirty="0">
                <a:latin typeface="Times New Roman" pitchFamily="18" charset="0"/>
              </a:rPr>
              <a:t>, George R Mangun</a:t>
            </a:r>
            <a:r>
              <a:rPr lang="en-US" altLang="zh-CN" sz="6000" baseline="30000" dirty="0">
                <a:latin typeface="Times New Roman" pitchFamily="18" charset="0"/>
              </a:rPr>
              <a:t>2 </a:t>
            </a:r>
            <a:r>
              <a:rPr lang="en-US" altLang="zh-CN" sz="6000" dirty="0">
                <a:latin typeface="Times New Roman" pitchFamily="18" charset="0"/>
              </a:rPr>
              <a:t>, Mingzhou Ding</a:t>
            </a:r>
            <a:r>
              <a:rPr lang="en-US" altLang="zh-CN" sz="6000" baseline="30000" dirty="0">
                <a:latin typeface="Times New Roman" pitchFamily="18" charset="0"/>
              </a:rPr>
              <a:t>1</a:t>
            </a:r>
            <a:endParaRPr lang="en-US" altLang="zh-CN" sz="5400" baseline="30000" dirty="0">
              <a:latin typeface="Times New Roman" pitchFamily="18" charset="0"/>
            </a:endParaRPr>
          </a:p>
          <a:p>
            <a:endParaRPr lang="en-US" altLang="zh-CN" sz="4400" baseline="30000" dirty="0">
              <a:latin typeface="Times New Roman" pitchFamily="18" charset="0"/>
            </a:endParaRPr>
          </a:p>
          <a:p>
            <a:pPr algn="ctr"/>
            <a:r>
              <a:rPr lang="en-US" altLang="zh-CN" sz="4200" baseline="30000" dirty="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4200" dirty="0">
                <a:latin typeface="Times New Roman" pitchFamily="18" charset="0"/>
                <a:cs typeface="Times New Roman" panose="02020603050405020304" pitchFamily="18" charset="0"/>
              </a:rPr>
              <a:t> J. Crayton Pruitt Family Department of Biomedical Engineering, Univ. of Florida, Gainesville, FL ; </a:t>
            </a:r>
            <a:r>
              <a:rPr lang="en-US" sz="4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Mind and Brain Univ. of California, Davis, CA; </a:t>
            </a:r>
            <a:r>
              <a:rPr lang="en-US" sz="4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Psychology, Sonoma State University, Rohnert Park, CA</a:t>
            </a:r>
            <a:endParaRPr lang="en-US" sz="4200" i="1" dirty="0">
              <a:latin typeface="Times New Roman" panose="02020603050405020304" pitchFamily="18" charset="0"/>
              <a:ea typeface="Adobe Kaiti Std R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48261" y="31648260"/>
            <a:ext cx="21785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J. Crayton Pruitt Family Department of Biomedical Engineering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6" y="31649638"/>
            <a:ext cx="7559384" cy="1225846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33400" y="6177172"/>
            <a:ext cx="12357918" cy="11079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3400" y="17907000"/>
            <a:ext cx="12353343" cy="11079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Methods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3241331" y="13370004"/>
            <a:ext cx="18120992" cy="11079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  <a:scene3d>
            <a:camera prst="obliqueBottom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Results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1649349" y="17602200"/>
            <a:ext cx="11777649" cy="11079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Summary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33400" y="19352361"/>
            <a:ext cx="12353343" cy="122681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400" dirty="0">
              <a:solidFill>
                <a:srgbClr val="0021A5"/>
              </a:solidFill>
              <a:latin typeface="Times New Roman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1654455" y="18960344"/>
            <a:ext cx="11772543" cy="126601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400" dirty="0">
              <a:solidFill>
                <a:srgbClr val="0021A5"/>
              </a:solidFill>
              <a:latin typeface="Times New Roman" pitchFamily="18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2183431" y="19735800"/>
            <a:ext cx="9906514" cy="47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33400" y="7543800"/>
            <a:ext cx="12353343" cy="10094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400" dirty="0">
              <a:solidFill>
                <a:srgbClr val="0021A5"/>
              </a:solidFill>
              <a:latin typeface="Times New Roman" pitchFamily="18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886054" y="24511299"/>
            <a:ext cx="11643254" cy="686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charset="0"/>
                <a:cs typeface="ＭＳ Ｐゴシック" charset="0"/>
              </a:rPr>
              <a:t>A visual cue instructed the subjects to </a:t>
            </a:r>
            <a:r>
              <a:rPr lang="en-US" altLang="en-US" sz="3600" dirty="0">
                <a:effectLst/>
                <a:latin typeface="Times New Roman" charset="0"/>
                <a:cs typeface="ＭＳ Ｐゴシック" charset="0"/>
              </a:rPr>
              <a:t>covertly pay attention to either the left or the right hemi-field. 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effectLst/>
                <a:latin typeface="Times New Roman" charset="0"/>
                <a:cs typeface="ＭＳ Ｐゴシック" charset="0"/>
              </a:rPr>
              <a:t>A </a:t>
            </a:r>
            <a:r>
              <a:rPr lang="en-US" altLang="en-US" sz="3600" dirty="0">
                <a:latin typeface="Times New Roman" charset="0"/>
                <a:cs typeface="ＭＳ Ｐゴシック" charset="0"/>
              </a:rPr>
              <a:t>stimulus</a:t>
            </a:r>
            <a:r>
              <a:rPr lang="en-US" altLang="en-US" sz="3600" dirty="0">
                <a:effectLst/>
                <a:latin typeface="Times New Roman" charset="0"/>
                <a:cs typeface="ＭＳ Ｐゴシック" charset="0"/>
              </a:rPr>
              <a:t> was presented after a delay and the subjects were asked to discriminate the spatial frequency of the gratings if they appeared in the attended hemi-field. 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effectLst/>
                <a:latin typeface="Times New Roman" charset="0"/>
                <a:cs typeface="ＭＳ Ｐゴシック" charset="0"/>
              </a:rPr>
              <a:t>Functional MRI data were recorded in two different locations: UF (N=13) </a:t>
            </a:r>
            <a:r>
              <a:rPr lang="en-US" sz="3600" dirty="0">
                <a:latin typeface="Times New Roman" charset="0"/>
                <a:cs typeface="ＭＳ Ｐゴシック" charset="0"/>
              </a:rPr>
              <a:t>and UC Davis (N=18)</a:t>
            </a:r>
            <a:r>
              <a:rPr lang="en-US" sz="3600" dirty="0">
                <a:effectLst/>
                <a:latin typeface="Times New Roman" charset="0"/>
                <a:cs typeface="ＭＳ Ｐゴシック" charset="0"/>
              </a:rPr>
              <a:t>. 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Data were pre-processed using SPM. Single trial BOLD responses (beta values) to the cue were estimated using GLM approach (</a:t>
            </a:r>
            <a:r>
              <a:rPr lang="en-US" sz="3600" dirty="0" err="1">
                <a:latin typeface="Times New Roman" charset="0"/>
                <a:cs typeface="ＭＳ Ｐゴシック" charset="0"/>
              </a:rPr>
              <a:t>Rissman</a:t>
            </a:r>
            <a:r>
              <a:rPr lang="en-US" sz="3600" dirty="0">
                <a:latin typeface="Times New Roman" charset="0"/>
                <a:cs typeface="ＭＳ Ｐゴシック" charset="0"/>
              </a:rPr>
              <a:t> et al., 2004). 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838200" y="7772400"/>
            <a:ext cx="11610746" cy="974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800" dirty="0">
                <a:latin typeface="Times New Roman" charset="0"/>
                <a:cs typeface="ＭＳ Ｐゴシック" charset="0"/>
              </a:rPr>
              <a:t>Deploying anticipatory visual spatial attention in advance of stimulus onset enhances the processing of task-relevant stimuli and suppresses distraction. </a:t>
            </a:r>
          </a:p>
          <a:p>
            <a:pPr marL="571500" indent="-5715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800" dirty="0">
                <a:latin typeface="Times New Roman" charset="0"/>
                <a:cs typeface="ＭＳ Ｐゴシック" charset="0"/>
              </a:rPr>
              <a:t>This selective processing of information is thought to be achieved by top-down signals issued by the frontoparietal attention control networks that bias sensory neurons according to behavioral goals. </a:t>
            </a:r>
          </a:p>
          <a:p>
            <a:pPr marL="571500" indent="-5715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3800" dirty="0">
                <a:latin typeface="Times New Roman" charset="0"/>
                <a:cs typeface="ＭＳ Ｐゴシック" charset="0"/>
              </a:rPr>
              <a:t>How such attention control signals are distributed throughout the visual cortex and in what way they influence behavioral performance remains to be understood.</a:t>
            </a:r>
          </a:p>
          <a:p>
            <a:pPr marL="571500" indent="-5715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3800" dirty="0">
                <a:latin typeface="Times New Roman" charset="0"/>
                <a:cs typeface="ＭＳ Ｐゴシック" charset="0"/>
              </a:rPr>
              <a:t>In this study we addressed these questions by applying multi-voxel pattern analysis (MVPA) to fMRI data recorded from subjects performing a cued visual spatial attention task.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487400" y="6289893"/>
            <a:ext cx="17441599" cy="67403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ROIs in the visual cortex were defined according to a recently published visuo-topic atlas (Wang et al., 2014).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Linear support vector machines (SVM) were used to perform MVPA on a given ROI to classify the attended spatial location (attend left versus attend right).  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A non-parametric permutation-based statistic (Stelzer et al. 2013) was used to test the significance of classification results. 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Principal Component Analysis was performed on the classification accuracies across the ROIs. The loading on the first principal component was then correlated (Spearman rank) with the behavioral efficiency (accuracy/RT) to assess the functional relevance of decoding accuracy.</a:t>
            </a: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31767943" y="18973800"/>
            <a:ext cx="11361257" cy="1250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2880" indent="-571500" algn="just">
              <a:lnSpc>
                <a:spcPct val="11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How are attention control signals distributed in different visual cortical regions? How do they influence behavior?</a:t>
            </a:r>
          </a:p>
          <a:p>
            <a:pPr marL="182880" indent="-571500" algn="just">
              <a:lnSpc>
                <a:spcPct val="11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We addressed these questions by analyzing fMRI data from two experiments utilizing the same paradigm but conducted at two different sites using scanners from different manufacturers.</a:t>
            </a:r>
          </a:p>
          <a:p>
            <a:pPr marL="182880" indent="-571500" algn="just">
              <a:lnSpc>
                <a:spcPct val="11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Applying MVPA to single-trial, cue-evoked beta values to decode between two attentional states: attend left vs attend right, we found, consistent across two datasets, the following results: </a:t>
            </a:r>
          </a:p>
          <a:p>
            <a:pPr marL="925830" lvl="1" indent="-571500" algn="just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Attention control signals are present in all visuo-topic ROIs, ranging from V1 to PHC.</a:t>
            </a:r>
          </a:p>
          <a:p>
            <a:pPr marL="925830" lvl="1" indent="-571500" algn="just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charset="0"/>
                <a:cs typeface="ＭＳ Ｐゴシック" charset="0"/>
              </a:rPr>
              <a:t>Decoding accuracy predicts behavioral performance, namely, higher decoding accuracy, better performance.</a:t>
            </a:r>
            <a:endParaRPr lang="en-US" sz="3600" dirty="0">
              <a:latin typeface="Times New Roman" charset="0"/>
              <a:cs typeface="ＭＳ Ｐゴシック" charset="0"/>
            </a:endParaRPr>
          </a:p>
          <a:p>
            <a:pPr marL="925830" lvl="1" indent="-571500" algn="just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Regions in the </a:t>
            </a:r>
            <a:r>
              <a:rPr lang="en-US" altLang="en-US" sz="3600" dirty="0">
                <a:latin typeface="Times New Roman" charset="0"/>
                <a:cs typeface="ＭＳ Ｐゴシック" charset="0"/>
              </a:rPr>
              <a:t>dorsal visual pathway appear to be more predictive of the attentional state than regions in the ventral visual pathway.</a:t>
            </a:r>
          </a:p>
          <a:p>
            <a:pPr marL="925830" lvl="1" indent="-571500" algn="just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charset="0"/>
                <a:cs typeface="ＭＳ Ｐゴシック" charset="0"/>
              </a:rPr>
              <a:t>Lower-order visual regions appear to be more predictive of the attentional state than higher-order visual regions.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78747" y="15115363"/>
            <a:ext cx="73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0148273" y="15108107"/>
            <a:ext cx="73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6906983" y="15109564"/>
            <a:ext cx="73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</a:t>
            </a:r>
            <a:endParaRPr lang="en-US" b="1" dirty="0"/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13271337" y="14796298"/>
            <a:ext cx="18103525" cy="1685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 dirty="0">
              <a:solidFill>
                <a:srgbClr val="0021A5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Image result for uc davi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800" y="2286000"/>
            <a:ext cx="57816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TextBox 214"/>
          <p:cNvSpPr txBox="1"/>
          <p:nvPr/>
        </p:nvSpPr>
        <p:spPr>
          <a:xfrm>
            <a:off x="13487400" y="30480000"/>
            <a:ext cx="17822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Decoding accuracy comparison between different visuo-topic ROIs along the dorsal and ventral pathways; early to late visual regions are listed from left to right.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(A,C)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Dorsal stream.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(B,D)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Ventral stream.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983956" y="31977905"/>
            <a:ext cx="11887200" cy="584759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/>
              </a:rPr>
              <a:t>Supported by NIH grant </a:t>
            </a:r>
            <a:r>
              <a:rPr lang="en-US" sz="3200" b="1" dirty="0">
                <a:solidFill>
                  <a:schemeClr val="tx2"/>
                </a:solidFill>
              </a:rPr>
              <a:t>MH117991</a:t>
            </a:r>
            <a:endParaRPr lang="en-US" altLang="zh-CN" sz="3200" b="1" dirty="0">
              <a:solidFill>
                <a:schemeClr val="tx2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3363964" y="14786478"/>
            <a:ext cx="17871879" cy="6530752"/>
            <a:chOff x="520151" y="92462"/>
            <a:chExt cx="22339847" cy="8163450"/>
          </a:xfrm>
        </p:grpSpPr>
        <p:grpSp>
          <p:nvGrpSpPr>
            <p:cNvPr id="119" name="Group 118"/>
            <p:cNvGrpSpPr/>
            <p:nvPr/>
          </p:nvGrpSpPr>
          <p:grpSpPr>
            <a:xfrm>
              <a:off x="520151" y="92462"/>
              <a:ext cx="22339847" cy="8163450"/>
              <a:chOff x="142377" y="-623215"/>
              <a:chExt cx="16156908" cy="612062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8808293" y="-584790"/>
                <a:ext cx="508407" cy="69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/>
                  <a:t>C</a:t>
                </a:r>
                <a:endParaRPr lang="en-US" sz="1575" b="1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966467" y="-623215"/>
                <a:ext cx="508407" cy="69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/>
                  <a:t>B</a:t>
                </a:r>
                <a:endParaRPr lang="en-US" sz="1575" b="1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42377" y="-623215"/>
                <a:ext cx="508407" cy="69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/>
                  <a:t>A</a:t>
                </a:r>
                <a:endParaRPr lang="en-US" sz="1575" b="1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42377" y="4199393"/>
                <a:ext cx="16156908" cy="1298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Fig. 2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Decoding accuracy of attend left vs right using visuo-topic ROIs.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(A)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Posterior view of decoding accuracies using UF Dataset.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(B)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Posterior view of decoding accuracies using UCD Dataset.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(C)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Scatter plot comparing UF vs UCD decoding accuracies. 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6106449" y="5855815"/>
              <a:ext cx="5528908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Decoding accuracies UCD Data 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rot="16200000">
              <a:off x="11276635" y="2539101"/>
              <a:ext cx="3721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Decoding accuracies UF Data </a:t>
              </a: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5538661" y="14906681"/>
            <a:ext cx="6096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UF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9913560" y="14906681"/>
            <a:ext cx="1396015" cy="57888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   UCD</a:t>
            </a:r>
          </a:p>
        </p:txBody>
      </p:sp>
      <p:grpSp>
        <p:nvGrpSpPr>
          <p:cNvPr id="203" name="Group 202"/>
          <p:cNvGrpSpPr/>
          <p:nvPr/>
        </p:nvGrpSpPr>
        <p:grpSpPr>
          <a:xfrm>
            <a:off x="31649349" y="6245611"/>
            <a:ext cx="11784651" cy="11174880"/>
            <a:chOff x="-250970" y="0"/>
            <a:chExt cx="11784651" cy="11174880"/>
          </a:xfrm>
        </p:grpSpPr>
        <p:sp>
          <p:nvSpPr>
            <p:cNvPr id="211" name="TextBox 210"/>
            <p:cNvSpPr txBox="1"/>
            <p:nvPr/>
          </p:nvSpPr>
          <p:spPr>
            <a:xfrm>
              <a:off x="10209030" y="4552611"/>
              <a:ext cx="1228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r  = -0.46 </a:t>
              </a:r>
              <a:br>
                <a:rPr lang="en-US" sz="1800" b="1" dirty="0"/>
              </a:br>
              <a:r>
                <a:rPr lang="en-US" sz="1800" b="1" dirty="0"/>
                <a:t>p =   0.05 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225825" y="7247247"/>
              <a:ext cx="3790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Inverse</a:t>
              </a:r>
              <a:r>
                <a:rPr lang="en-US" sz="1800" b="1" dirty="0"/>
                <a:t> 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efficiency (RT/Accuracy)</a:t>
              </a: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-250970" y="0"/>
              <a:ext cx="11784651" cy="11174880"/>
              <a:chOff x="31416154" y="6187507"/>
              <a:chExt cx="11784651" cy="11174880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1416154" y="6187507"/>
                <a:ext cx="11784651" cy="11174880"/>
                <a:chOff x="31416154" y="6187507"/>
                <a:chExt cx="11784651" cy="11174880"/>
              </a:xfrm>
            </p:grpSpPr>
            <p:sp>
              <p:nvSpPr>
                <p:cNvPr id="217" name="Rectangle 10"/>
                <p:cNvSpPr>
                  <a:spLocks noChangeArrowheads="1"/>
                </p:cNvSpPr>
                <p:nvPr/>
              </p:nvSpPr>
              <p:spPr bwMode="auto">
                <a:xfrm>
                  <a:off x="31416154" y="6187507"/>
                  <a:ext cx="11784651" cy="111748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4400" dirty="0">
                    <a:solidFill>
                      <a:srgbClr val="0021A5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 rot="16200000">
                  <a:off x="30665503" y="11595886"/>
                  <a:ext cx="25419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6" name="TextBox 215"/>
              <p:cNvSpPr txBox="1"/>
              <p:nvPr/>
            </p:nvSpPr>
            <p:spPr>
              <a:xfrm>
                <a:off x="31751830" y="14120826"/>
                <a:ext cx="1111769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Fig. 4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MVPA classifier performance for visuo-topic ROIs vs behavior for both datasets.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(A)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Plot of percentage of variance explained by the principal components for UF dataset.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(B)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Plot of percentage of variance explained by the principal components for UCD dataset.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(C)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Scatter plot of classification accuracy vs behavioral efficiency for UF dataset.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(D)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Scatter plot of classification accuracy vs behavioral efficiency for UCD dataset. </a:t>
                </a: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32079244" y="6264893"/>
            <a:ext cx="10973755" cy="7846230"/>
            <a:chOff x="-573176" y="-433738"/>
            <a:chExt cx="10973755" cy="7846230"/>
          </a:xfrm>
        </p:grpSpPr>
        <p:grpSp>
          <p:nvGrpSpPr>
            <p:cNvPr id="155" name="Group 154"/>
            <p:cNvGrpSpPr/>
            <p:nvPr/>
          </p:nvGrpSpPr>
          <p:grpSpPr>
            <a:xfrm>
              <a:off x="-573176" y="-433738"/>
              <a:ext cx="10973755" cy="7846230"/>
              <a:chOff x="-573176" y="-433738"/>
              <a:chExt cx="10973755" cy="7846230"/>
            </a:xfrm>
          </p:grpSpPr>
          <p:pic>
            <p:nvPicPr>
              <p:cNvPr id="158" name="Picture 15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56" r="3063"/>
              <a:stretch/>
            </p:blipFill>
            <p:spPr>
              <a:xfrm>
                <a:off x="-59102" y="-384786"/>
                <a:ext cx="4712446" cy="3610798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73"/>
              <a:stretch/>
            </p:blipFill>
            <p:spPr>
              <a:xfrm>
                <a:off x="5446757" y="-422236"/>
                <a:ext cx="4857788" cy="3610798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474" y="3261637"/>
                <a:ext cx="5127408" cy="3844091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8645" y="3336044"/>
                <a:ext cx="4985757" cy="3737894"/>
              </a:xfrm>
              <a:prstGeom prst="rect">
                <a:avLst/>
              </a:prstGeom>
            </p:spPr>
          </p:pic>
          <p:sp>
            <p:nvSpPr>
              <p:cNvPr id="162" name="TextBox 161"/>
              <p:cNvSpPr txBox="1"/>
              <p:nvPr/>
            </p:nvSpPr>
            <p:spPr>
              <a:xfrm rot="16200000">
                <a:off x="-1456311" y="4695489"/>
                <a:ext cx="239533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component of PCA</a:t>
                </a:r>
              </a:p>
              <a:p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 rot="16200000">
                <a:off x="3990128" y="4670273"/>
                <a:ext cx="239533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component of PCA</a:t>
                </a:r>
              </a:p>
              <a:p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42180" y="7041333"/>
                <a:ext cx="449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 scored </a:t>
                </a:r>
                <a:r>
                  <a:rPr lang="en-US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Efficiency (accuracy/RT)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904780" y="7073938"/>
                <a:ext cx="449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Z scored </a:t>
                </a:r>
                <a:r>
                  <a:rPr lang="en-US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Efficiency (accuracy/RT)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037304" y="3163608"/>
                <a:ext cx="24086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Principal component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1452676" y="3220428"/>
                <a:ext cx="25278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Principal component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 rot="16200000">
                <a:off x="4070880" y="1061448"/>
                <a:ext cx="25561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% of variance explained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 rot="16200000">
                <a:off x="-1438276" y="1126359"/>
                <a:ext cx="26255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% of variance explained</a:t>
                </a:r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2150859" y="-253964"/>
                <a:ext cx="745637" cy="595635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+mj-lt"/>
                    <a:cs typeface="Arial" panose="020B0604020202020204" pitchFamily="34" charset="0"/>
                  </a:rPr>
                  <a:t>UF</a:t>
                </a:r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7679412" y="-300264"/>
                <a:ext cx="1032940" cy="688233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UCD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-573176" y="-433738"/>
                <a:ext cx="38130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/>
                  <a:t>A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4644556" y="-433738"/>
                <a:ext cx="38130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/>
                  <a:t>B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-573176" y="3186421"/>
                <a:ext cx="38130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/>
                  <a:t>C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4649842" y="3186663"/>
                <a:ext cx="38130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/>
                  <a:t>D</a:t>
                </a:r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6118141" y="3754635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+mj-lt"/>
                  <a:cs typeface="Arial" panose="020B0604020202020204" pitchFamily="34" charset="0"/>
                </a:rPr>
                <a:t>r = 0.66</a:t>
              </a:r>
            </a:p>
            <a:p>
              <a:r>
                <a:rPr lang="en-US" sz="1800" b="1" dirty="0">
                  <a:latin typeface="+mj-lt"/>
                  <a:cs typeface="Arial" panose="020B0604020202020204" pitchFamily="34" charset="0"/>
                </a:rPr>
                <a:t>p = 0.003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31528" y="3754601"/>
              <a:ext cx="1010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+mj-lt"/>
                  <a:cs typeface="Arial" panose="020B0604020202020204" pitchFamily="34" charset="0"/>
                </a:rPr>
                <a:t>r = 0.58</a:t>
              </a:r>
            </a:p>
            <a:p>
              <a:r>
                <a:rPr lang="en-US" sz="1800" b="1" dirty="0">
                  <a:latin typeface="+mj-lt"/>
                  <a:cs typeface="Arial" panose="020B0604020202020204" pitchFamily="34" charset="0"/>
                </a:rPr>
                <a:t>p = 0.04</a:t>
              </a: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8722511" y="18034003"/>
            <a:ext cx="134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  = 0.75 </a:t>
            </a:r>
            <a:br>
              <a:rPr lang="en-US" sz="2000" b="1" dirty="0"/>
            </a:br>
            <a:r>
              <a:rPr lang="en-US" sz="2000" b="1" dirty="0"/>
              <a:t>p = 0.001  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62182D1-E6DF-400E-A1BD-8F1FC90E928E}"/>
              </a:ext>
            </a:extLst>
          </p:cNvPr>
          <p:cNvGrpSpPr/>
          <p:nvPr/>
        </p:nvGrpSpPr>
        <p:grpSpPr>
          <a:xfrm>
            <a:off x="13819006" y="15450571"/>
            <a:ext cx="3960917" cy="4469105"/>
            <a:chOff x="134087" y="1199479"/>
            <a:chExt cx="3986014" cy="4492152"/>
          </a:xfrm>
        </p:grpSpPr>
        <p:pic>
          <p:nvPicPr>
            <p:cNvPr id="135" name="Picture 134" descr="A picture containing building, sitting, colorful, lit&#10;&#10;Description automatically generated">
              <a:extLst>
                <a:ext uri="{FF2B5EF4-FFF2-40B4-BE49-F238E27FC236}">
                  <a16:creationId xmlns:a16="http://schemas.microsoft.com/office/drawing/2014/main" id="{2D285303-AF36-4637-BFA3-9823854E0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79" b="94627" l="9879" r="89775">
                          <a14:foregroundMark x1="38475" y1="89948" x2="38475" y2="89948"/>
                          <a14:foregroundMark x1="52686" y1="92374" x2="52686" y2="92374"/>
                          <a14:foregroundMark x1="65685" y1="93068" x2="65685" y2="93068"/>
                          <a14:foregroundMark x1="48873" y1="94627" x2="48873" y2="946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0" t="10149" r="8695" b="3785"/>
            <a:stretch/>
          </p:blipFill>
          <p:spPr>
            <a:xfrm>
              <a:off x="379959" y="1199479"/>
              <a:ext cx="3582906" cy="3744342"/>
            </a:xfrm>
            <a:prstGeom prst="rect">
              <a:avLst/>
            </a:prstGeom>
          </p:spPr>
        </p:pic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7096D73-6E14-497D-B0A1-34E97DC531EF}"/>
                </a:ext>
              </a:extLst>
            </p:cNvPr>
            <p:cNvGrpSpPr/>
            <p:nvPr/>
          </p:nvGrpSpPr>
          <p:grpSpPr>
            <a:xfrm>
              <a:off x="134087" y="5035524"/>
              <a:ext cx="3986014" cy="656107"/>
              <a:chOff x="1101608" y="5956676"/>
              <a:chExt cx="3986014" cy="656107"/>
            </a:xfrm>
          </p:grpSpPr>
          <p:sp>
            <p:nvSpPr>
              <p:cNvPr id="137" name="Rounded Rectangle 127">
                <a:extLst>
                  <a:ext uri="{FF2B5EF4-FFF2-40B4-BE49-F238E27FC236}">
                    <a16:creationId xmlns:a16="http://schemas.microsoft.com/office/drawing/2014/main" id="{2917C6FA-FBA8-49EF-925C-DCE6C90D5786}"/>
                  </a:ext>
                </a:extLst>
              </p:cNvPr>
              <p:cNvSpPr/>
              <p:nvPr/>
            </p:nvSpPr>
            <p:spPr>
              <a:xfrm>
                <a:off x="1278866" y="5956676"/>
                <a:ext cx="3582906" cy="235347"/>
              </a:xfrm>
              <a:prstGeom prst="roundRect">
                <a:avLst/>
              </a:prstGeom>
              <a:gradFill flip="none" rotWithShape="1">
                <a:gsLst>
                  <a:gs pos="37000">
                    <a:srgbClr val="FFFF2A"/>
                  </a:gs>
                  <a:gs pos="0">
                    <a:srgbClr val="FFFFF8"/>
                  </a:gs>
                  <a:gs pos="66000">
                    <a:srgbClr val="FF7800"/>
                  </a:gs>
                  <a:gs pos="85000">
                    <a:srgbClr val="E40000"/>
                  </a:gs>
                  <a:gs pos="100000">
                    <a:srgbClr val="140000"/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7160" tIns="68580" rIns="137160" bIns="685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/>
              </a:p>
            </p:txBody>
          </p:sp>
          <p:sp>
            <p:nvSpPr>
              <p:cNvPr id="138" name="TextBox 128">
                <a:extLst>
                  <a:ext uri="{FF2B5EF4-FFF2-40B4-BE49-F238E27FC236}">
                    <a16:creationId xmlns:a16="http://schemas.microsoft.com/office/drawing/2014/main" id="{9E877E44-A275-46EC-AB5D-74B315C44904}"/>
                  </a:ext>
                </a:extLst>
              </p:cNvPr>
              <p:cNvSpPr txBox="1"/>
              <p:nvPr/>
            </p:nvSpPr>
            <p:spPr>
              <a:xfrm>
                <a:off x="1101608" y="6192027"/>
                <a:ext cx="76036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/>
                  <a:t>0.55</a:t>
                </a:r>
              </a:p>
            </p:txBody>
          </p:sp>
          <p:sp>
            <p:nvSpPr>
              <p:cNvPr id="139" name="TextBox 129">
                <a:extLst>
                  <a:ext uri="{FF2B5EF4-FFF2-40B4-BE49-F238E27FC236}">
                    <a16:creationId xmlns:a16="http://schemas.microsoft.com/office/drawing/2014/main" id="{86DD01D5-2313-4581-86E6-C4E1EC980594}"/>
                  </a:ext>
                </a:extLst>
              </p:cNvPr>
              <p:cNvSpPr txBox="1"/>
              <p:nvPr/>
            </p:nvSpPr>
            <p:spPr>
              <a:xfrm>
                <a:off x="4274381" y="6192022"/>
                <a:ext cx="8132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/>
                  <a:t>0.75</a:t>
                </a:r>
              </a:p>
            </p:txBody>
          </p:sp>
          <p:sp>
            <p:nvSpPr>
              <p:cNvPr id="140" name="TextBox 130">
                <a:extLst>
                  <a:ext uri="{FF2B5EF4-FFF2-40B4-BE49-F238E27FC236}">
                    <a16:creationId xmlns:a16="http://schemas.microsoft.com/office/drawing/2014/main" id="{4B60DF54-DF91-482E-A208-D014552CCDEF}"/>
                  </a:ext>
                </a:extLst>
              </p:cNvPr>
              <p:cNvSpPr txBox="1"/>
              <p:nvPr/>
            </p:nvSpPr>
            <p:spPr>
              <a:xfrm>
                <a:off x="2724283" y="6197285"/>
                <a:ext cx="7708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/>
                  <a:t>0.65</a:t>
                </a: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35D21CD-A2AA-41B1-AD09-C4CCCB419726}"/>
              </a:ext>
            </a:extLst>
          </p:cNvPr>
          <p:cNvGrpSpPr/>
          <p:nvPr/>
        </p:nvGrpSpPr>
        <p:grpSpPr>
          <a:xfrm>
            <a:off x="18588072" y="15391515"/>
            <a:ext cx="4123118" cy="4594886"/>
            <a:chOff x="4588705" y="1210005"/>
            <a:chExt cx="4078614" cy="4521546"/>
          </a:xfrm>
        </p:grpSpPr>
        <p:pic>
          <p:nvPicPr>
            <p:cNvPr id="142" name="Picture 141" descr="A picture containing cake, lit, building, dark&#10;&#10;Description automatically generated">
              <a:extLst>
                <a:ext uri="{FF2B5EF4-FFF2-40B4-BE49-F238E27FC236}">
                  <a16:creationId xmlns:a16="http://schemas.microsoft.com/office/drawing/2014/main" id="{C304A1E1-303C-4DD9-B9A6-E6A3298F0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79" b="93588" l="9879" r="89775">
                          <a14:foregroundMark x1="39515" y1="90121" x2="39515" y2="90121"/>
                          <a14:foregroundMark x1="49047" y1="93588" x2="49047" y2="93588"/>
                          <a14:foregroundMark x1="57712" y1="90988" x2="57712" y2="90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t="10143" r="10224" b="1403"/>
            <a:stretch/>
          </p:blipFill>
          <p:spPr>
            <a:xfrm>
              <a:off x="4861772" y="1210005"/>
              <a:ext cx="3497107" cy="3863480"/>
            </a:xfrm>
            <a:prstGeom prst="rect">
              <a:avLst/>
            </a:prstGeom>
          </p:spPr>
        </p:pic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8BDAC2C-65C7-41A9-8255-D7FC668B4764}"/>
                </a:ext>
              </a:extLst>
            </p:cNvPr>
            <p:cNvGrpSpPr/>
            <p:nvPr/>
          </p:nvGrpSpPr>
          <p:grpSpPr>
            <a:xfrm>
              <a:off x="4588705" y="5080707"/>
              <a:ext cx="4078614" cy="650844"/>
              <a:chOff x="7279788" y="5991333"/>
              <a:chExt cx="4078614" cy="650844"/>
            </a:xfrm>
          </p:grpSpPr>
          <p:sp>
            <p:nvSpPr>
              <p:cNvPr id="144" name="Rounded Rectangle 111">
                <a:extLst>
                  <a:ext uri="{FF2B5EF4-FFF2-40B4-BE49-F238E27FC236}">
                    <a16:creationId xmlns:a16="http://schemas.microsoft.com/office/drawing/2014/main" id="{392E9136-E970-4485-AB35-236376E0B625}"/>
                  </a:ext>
                </a:extLst>
              </p:cNvPr>
              <p:cNvSpPr/>
              <p:nvPr/>
            </p:nvSpPr>
            <p:spPr>
              <a:xfrm>
                <a:off x="7457044" y="5991333"/>
                <a:ext cx="3582906" cy="235346"/>
              </a:xfrm>
              <a:prstGeom prst="roundRect">
                <a:avLst/>
              </a:prstGeom>
              <a:gradFill flip="none" rotWithShape="1">
                <a:gsLst>
                  <a:gs pos="37000">
                    <a:srgbClr val="FFFF2A"/>
                  </a:gs>
                  <a:gs pos="0">
                    <a:srgbClr val="FFFFF8"/>
                  </a:gs>
                  <a:gs pos="66000">
                    <a:srgbClr val="FF7800"/>
                  </a:gs>
                  <a:gs pos="85000">
                    <a:srgbClr val="E40000"/>
                  </a:gs>
                  <a:gs pos="100000">
                    <a:srgbClr val="140000"/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7160" tIns="68580" rIns="137160" bIns="685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/>
              </a:p>
            </p:txBody>
          </p:sp>
          <p:sp>
            <p:nvSpPr>
              <p:cNvPr id="145" name="TextBox 128">
                <a:extLst>
                  <a:ext uri="{FF2B5EF4-FFF2-40B4-BE49-F238E27FC236}">
                    <a16:creationId xmlns:a16="http://schemas.microsoft.com/office/drawing/2014/main" id="{A9C1106E-6499-42E7-BE0C-921254AB611E}"/>
                  </a:ext>
                </a:extLst>
              </p:cNvPr>
              <p:cNvSpPr txBox="1"/>
              <p:nvPr/>
            </p:nvSpPr>
            <p:spPr>
              <a:xfrm>
                <a:off x="7279788" y="6221421"/>
                <a:ext cx="76036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/>
                  <a:t>0.55</a:t>
                </a:r>
              </a:p>
            </p:txBody>
          </p:sp>
          <p:sp>
            <p:nvSpPr>
              <p:cNvPr id="146" name="TextBox 129">
                <a:extLst>
                  <a:ext uri="{FF2B5EF4-FFF2-40B4-BE49-F238E27FC236}">
                    <a16:creationId xmlns:a16="http://schemas.microsoft.com/office/drawing/2014/main" id="{EB6ADF01-7B30-4325-95B9-3F015314FA69}"/>
                  </a:ext>
                </a:extLst>
              </p:cNvPr>
              <p:cNvSpPr txBox="1"/>
              <p:nvPr/>
            </p:nvSpPr>
            <p:spPr>
              <a:xfrm>
                <a:off x="10545161" y="6221416"/>
                <a:ext cx="8132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/>
                  <a:t>0.70</a:t>
                </a:r>
              </a:p>
            </p:txBody>
          </p:sp>
          <p:sp>
            <p:nvSpPr>
              <p:cNvPr id="147" name="TextBox 130">
                <a:extLst>
                  <a:ext uri="{FF2B5EF4-FFF2-40B4-BE49-F238E27FC236}">
                    <a16:creationId xmlns:a16="http://schemas.microsoft.com/office/drawing/2014/main" id="{7BD15B28-64D1-433E-8800-29A5C0535CF2}"/>
                  </a:ext>
                </a:extLst>
              </p:cNvPr>
              <p:cNvSpPr txBox="1"/>
              <p:nvPr/>
            </p:nvSpPr>
            <p:spPr>
              <a:xfrm>
                <a:off x="8833012" y="6226679"/>
                <a:ext cx="89723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945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891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5836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77824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16736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36192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556480" algn="l" defTabSz="4389120" rtl="0" eaLnBrk="1" latinLnBrk="0" hangingPunct="1">
                  <a:defRPr sz="8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/>
                  <a:t>0.625</a:t>
                </a: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D6A174-65D4-45DA-8146-EAA988E4F74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3997" r="7058"/>
          <a:stretch/>
        </p:blipFill>
        <p:spPr>
          <a:xfrm>
            <a:off x="23768452" y="15034560"/>
            <a:ext cx="7431020" cy="4410021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0C31D4B7-09AE-4DBB-94DB-6EF86FBA0070}"/>
              </a:ext>
            </a:extLst>
          </p:cNvPr>
          <p:cNvSpPr txBox="1"/>
          <p:nvPr/>
        </p:nvSpPr>
        <p:spPr>
          <a:xfrm>
            <a:off x="29928541" y="18132960"/>
            <a:ext cx="134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  = 0.75 </a:t>
            </a:r>
            <a:br>
              <a:rPr lang="en-US" sz="2000" b="1" dirty="0"/>
            </a:br>
            <a:r>
              <a:rPr lang="en-US" sz="2000" b="1" dirty="0"/>
              <a:t>p = 0.001  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B048422-6C31-4A22-B5AB-F7B101211803}"/>
              </a:ext>
            </a:extLst>
          </p:cNvPr>
          <p:cNvGrpSpPr/>
          <p:nvPr/>
        </p:nvGrpSpPr>
        <p:grpSpPr>
          <a:xfrm>
            <a:off x="13516411" y="21411823"/>
            <a:ext cx="17368685" cy="8991977"/>
            <a:chOff x="-791195" y="138645"/>
            <a:chExt cx="17368685" cy="8991977"/>
          </a:xfrm>
        </p:grpSpPr>
        <p:pic>
          <p:nvPicPr>
            <p:cNvPr id="129" name="Picture 128" descr="A close up of a sign&#10;&#10;Description automatically generated">
              <a:extLst>
                <a:ext uri="{FF2B5EF4-FFF2-40B4-BE49-F238E27FC236}">
                  <a16:creationId xmlns:a16="http://schemas.microsoft.com/office/drawing/2014/main" id="{DB887955-1E0B-49E0-85B3-DB4F293A2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" t="4735" r="9375"/>
            <a:stretch/>
          </p:blipFill>
          <p:spPr>
            <a:xfrm>
              <a:off x="69246" y="4881031"/>
              <a:ext cx="7542927" cy="4110569"/>
            </a:xfrm>
            <a:prstGeom prst="rect">
              <a:avLst/>
            </a:prstGeom>
          </p:spPr>
        </p:pic>
        <p:pic>
          <p:nvPicPr>
            <p:cNvPr id="130" name="Picture 129" descr="A close up of a sign&#10;&#10;Description automatically generated">
              <a:extLst>
                <a:ext uri="{FF2B5EF4-FFF2-40B4-BE49-F238E27FC236}">
                  <a16:creationId xmlns:a16="http://schemas.microsoft.com/office/drawing/2014/main" id="{4E49FDC1-E0A3-4299-8453-173507236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5" t="4735" r="11125"/>
            <a:stretch/>
          </p:blipFill>
          <p:spPr>
            <a:xfrm>
              <a:off x="8818436" y="4929974"/>
              <a:ext cx="7274673" cy="4061626"/>
            </a:xfrm>
            <a:prstGeom prst="rect">
              <a:avLst/>
            </a:prstGeom>
          </p:spPr>
        </p:pic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8A0BC03-8C8D-42AD-A5A7-C224AFB5D2A6}"/>
                </a:ext>
              </a:extLst>
            </p:cNvPr>
            <p:cNvGrpSpPr/>
            <p:nvPr/>
          </p:nvGrpSpPr>
          <p:grpSpPr>
            <a:xfrm>
              <a:off x="-791195" y="138645"/>
              <a:ext cx="17368685" cy="8991977"/>
              <a:chOff x="-791195" y="138645"/>
              <a:chExt cx="17368685" cy="8991977"/>
            </a:xfrm>
          </p:grpSpPr>
          <p:pic>
            <p:nvPicPr>
              <p:cNvPr id="148" name="Picture 147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id="{FAD9E87F-BEB7-4D19-9FC8-2124B26C2E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3" t="3453" r="11113"/>
              <a:stretch/>
            </p:blipFill>
            <p:spPr>
              <a:xfrm>
                <a:off x="8830578" y="228600"/>
                <a:ext cx="7262531" cy="4112210"/>
              </a:xfrm>
              <a:prstGeom prst="rect">
                <a:avLst/>
              </a:prstGeom>
            </p:spPr>
          </p:pic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01B0ED32-E8BA-4645-93C1-DD28743EDA7C}"/>
                  </a:ext>
                </a:extLst>
              </p:cNvPr>
              <p:cNvGrpSpPr/>
              <p:nvPr/>
            </p:nvGrpSpPr>
            <p:grpSpPr>
              <a:xfrm>
                <a:off x="-791195" y="138645"/>
                <a:ext cx="17368685" cy="8991977"/>
                <a:chOff x="-791195" y="138645"/>
                <a:chExt cx="17368685" cy="8991977"/>
              </a:xfrm>
            </p:grpSpPr>
            <p:pic>
              <p:nvPicPr>
                <p:cNvPr id="151" name="Picture 150" descr="A close up of a sign&#10;&#10;Description automatically generated">
                  <a:extLst>
                    <a:ext uri="{FF2B5EF4-FFF2-40B4-BE49-F238E27FC236}">
                      <a16:creationId xmlns:a16="http://schemas.microsoft.com/office/drawing/2014/main" id="{BEC41553-CB41-4D5A-9C8E-0FCF276D4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13" t="2611" r="8251"/>
                <a:stretch/>
              </p:blipFill>
              <p:spPr>
                <a:xfrm>
                  <a:off x="66789" y="228600"/>
                  <a:ext cx="7446918" cy="4104627"/>
                </a:xfrm>
                <a:prstGeom prst="rect">
                  <a:avLst/>
                </a:prstGeom>
              </p:spPr>
            </p:pic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D194278-1F77-487D-9244-CEFEF4EA6E66}"/>
                    </a:ext>
                  </a:extLst>
                </p:cNvPr>
                <p:cNvGrpSpPr/>
                <p:nvPr/>
              </p:nvGrpSpPr>
              <p:grpSpPr>
                <a:xfrm>
                  <a:off x="-791195" y="138645"/>
                  <a:ext cx="17368685" cy="8991977"/>
                  <a:chOff x="13602146" y="21411823"/>
                  <a:chExt cx="17368685" cy="8991977"/>
                </a:xfrm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553618D9-1A1F-4819-A757-CA21B6CA898F}"/>
                      </a:ext>
                    </a:extLst>
                  </p:cNvPr>
                  <p:cNvGrpSpPr/>
                  <p:nvPr/>
                </p:nvGrpSpPr>
                <p:grpSpPr>
                  <a:xfrm>
                    <a:off x="13602146" y="21411823"/>
                    <a:ext cx="17368685" cy="8991977"/>
                    <a:chOff x="13602146" y="21169845"/>
                    <a:chExt cx="17368685" cy="8991977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8026977A-EDF5-4656-A8D9-4E7F561BF8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18516" y="21183019"/>
                      <a:ext cx="14513147" cy="8260985"/>
                      <a:chOff x="14018516" y="21183019"/>
                      <a:chExt cx="14513147" cy="8260985"/>
                    </a:xfrm>
                  </p:grpSpPr>
                  <p:grpSp>
                    <p:nvGrpSpPr>
                      <p:cNvPr id="181" name="Group 180">
                        <a:extLst>
                          <a:ext uri="{FF2B5EF4-FFF2-40B4-BE49-F238E27FC236}">
                            <a16:creationId xmlns:a16="http://schemas.microsoft.com/office/drawing/2014/main" id="{E4AF66C4-E395-4B0C-874E-B06AE1CDB3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018516" y="21183019"/>
                        <a:ext cx="9475168" cy="8260985"/>
                        <a:chOff x="14018516" y="21183019"/>
                        <a:chExt cx="9475168" cy="8260985"/>
                      </a:xfrm>
                    </p:grpSpPr>
                    <p:grpSp>
                      <p:nvGrpSpPr>
                        <p:cNvPr id="185" name="Group 184">
                          <a:extLst>
                            <a:ext uri="{FF2B5EF4-FFF2-40B4-BE49-F238E27FC236}">
                              <a16:creationId xmlns:a16="http://schemas.microsoft.com/office/drawing/2014/main" id="{928B28D8-7902-46F8-9E9F-D2CF3D9905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018516" y="21183019"/>
                          <a:ext cx="9475168" cy="8260985"/>
                          <a:chOff x="14018516" y="21434953"/>
                          <a:chExt cx="9475168" cy="8260985"/>
                        </a:xfrm>
                      </p:grpSpPr>
                      <p:grpSp>
                        <p:nvGrpSpPr>
                          <p:cNvPr id="187" name="Group 186">
                            <a:extLst>
                              <a:ext uri="{FF2B5EF4-FFF2-40B4-BE49-F238E27FC236}">
                                <a16:creationId xmlns:a16="http://schemas.microsoft.com/office/drawing/2014/main" id="{8A5E621E-A3A2-4E08-AF5A-CB545010ACE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4018516" y="21434953"/>
                            <a:ext cx="9475168" cy="5178725"/>
                            <a:chOff x="891211" y="494334"/>
                            <a:chExt cx="9475168" cy="5178725"/>
                          </a:xfrm>
                        </p:grpSpPr>
                        <p:sp>
                          <p:nvSpPr>
                            <p:cNvPr id="192" name="TextBox 191">
                              <a:extLst>
                                <a:ext uri="{FF2B5EF4-FFF2-40B4-BE49-F238E27FC236}">
                                  <a16:creationId xmlns:a16="http://schemas.microsoft.com/office/drawing/2014/main" id="{C18E07B9-6102-46DF-8301-5A5449F680F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9603769" y="499423"/>
                              <a:ext cx="762610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b="1" dirty="0"/>
                                <a:t>B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193" name="TextBox 192">
                              <a:extLst>
                                <a:ext uri="{FF2B5EF4-FFF2-40B4-BE49-F238E27FC236}">
                                  <a16:creationId xmlns:a16="http://schemas.microsoft.com/office/drawing/2014/main" id="{1762B349-F7B1-441C-BBA3-BC963C361DF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93120" y="494334"/>
                              <a:ext cx="762610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b="1" dirty="0"/>
                                <a:t>A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194" name="TextBox 193">
                              <a:extLst>
                                <a:ext uri="{FF2B5EF4-FFF2-40B4-BE49-F238E27FC236}">
                                  <a16:creationId xmlns:a16="http://schemas.microsoft.com/office/drawing/2014/main" id="{120F6D91-C252-450F-A51A-668477444E6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91211" y="5026727"/>
                              <a:ext cx="762610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b="1" dirty="0"/>
                                <a:t>C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195" name="TextBox 194">
                              <a:extLst>
                                <a:ext uri="{FF2B5EF4-FFF2-40B4-BE49-F238E27FC236}">
                                  <a16:creationId xmlns:a16="http://schemas.microsoft.com/office/drawing/2014/main" id="{07FDBA34-BDDF-48B5-80B5-EEB064D0F4E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9603769" y="5026728"/>
                              <a:ext cx="762610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3600" b="1" dirty="0"/>
                                <a:t>D</a:t>
                              </a:r>
                              <a:endParaRPr lang="en-US" sz="1200" b="1" dirty="0"/>
                            </a:p>
                          </p:txBody>
                        </p:sp>
                      </p:grpSp>
                      <p:sp>
                        <p:nvSpPr>
                          <p:cNvPr id="188" name="TextBox 187">
                            <a:extLst>
                              <a:ext uri="{FF2B5EF4-FFF2-40B4-BE49-F238E27FC236}">
                                <a16:creationId xmlns:a16="http://schemas.microsoft.com/office/drawing/2014/main" id="{38F07EF4-F2DA-4276-8101-B3C80D2E54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12862939" y="23071110"/>
                            <a:ext cx="2866549" cy="41549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100" b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Decoding accuracy </a:t>
                            </a:r>
                          </a:p>
                        </p:txBody>
                      </p:sp>
                      <p:sp>
                        <p:nvSpPr>
                          <p:cNvPr id="189" name="TextBox 188">
                            <a:extLst>
                              <a:ext uri="{FF2B5EF4-FFF2-40B4-BE49-F238E27FC236}">
                                <a16:creationId xmlns:a16="http://schemas.microsoft.com/office/drawing/2014/main" id="{9C1F3AAE-B913-41D0-9632-11FDA35DEF7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21648038" y="28054915"/>
                            <a:ext cx="2866549" cy="41549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100" b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Decoding accuracy </a:t>
                            </a:r>
                          </a:p>
                        </p:txBody>
                      </p:sp>
                      <p:sp>
                        <p:nvSpPr>
                          <p:cNvPr id="190" name="TextBox 189">
                            <a:extLst>
                              <a:ext uri="{FF2B5EF4-FFF2-40B4-BE49-F238E27FC236}">
                                <a16:creationId xmlns:a16="http://schemas.microsoft.com/office/drawing/2014/main" id="{939783BF-9EB8-4FC4-859D-A39EF5366B8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21644010" y="23144950"/>
                            <a:ext cx="2866549" cy="41549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100" b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Decoding accuracy </a:t>
                            </a:r>
                          </a:p>
                        </p:txBody>
                      </p:sp>
                      <p:sp>
                        <p:nvSpPr>
                          <p:cNvPr id="191" name="TextBox 190">
                            <a:extLst>
                              <a:ext uri="{FF2B5EF4-FFF2-40B4-BE49-F238E27FC236}">
                                <a16:creationId xmlns:a16="http://schemas.microsoft.com/office/drawing/2014/main" id="{A4B0F6F6-E53E-4E0C-916A-682872EA0E2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12903247" y="27930897"/>
                            <a:ext cx="2868853" cy="4183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100" b="1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Decoding accuracy </a:t>
                            </a:r>
                          </a:p>
                        </p:txBody>
                      </p:sp>
                    </p:grpSp>
                    <p:sp>
                      <p:nvSpPr>
                        <p:cNvPr id="186" name="Rounded Rectangle 1">
                          <a:extLst>
                            <a:ext uri="{FF2B5EF4-FFF2-40B4-BE49-F238E27FC236}">
                              <a16:creationId xmlns:a16="http://schemas.microsoft.com/office/drawing/2014/main" id="{437FA729-54AF-4D88-B69E-75A74127CB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454854" y="21508400"/>
                          <a:ext cx="2154366" cy="428150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Dorsal stream</a:t>
                          </a:r>
                        </a:p>
                      </p:txBody>
                    </p:sp>
                  </p:grpSp>
                  <p:sp>
                    <p:nvSpPr>
                      <p:cNvPr id="182" name="Rounded Rectangle 91">
                        <a:extLst>
                          <a:ext uri="{FF2B5EF4-FFF2-40B4-BE49-F238E27FC236}">
                            <a16:creationId xmlns:a16="http://schemas.microsoft.com/office/drawing/2014/main" id="{A6FA4DDD-71D0-4B69-9C20-CD7950392B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131679" y="21571530"/>
                        <a:ext cx="2154366" cy="428150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1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Ventral stream</a:t>
                        </a:r>
                      </a:p>
                    </p:txBody>
                  </p:sp>
                  <p:sp>
                    <p:nvSpPr>
                      <p:cNvPr id="183" name="Rounded Rectangle 92">
                        <a:extLst>
                          <a:ext uri="{FF2B5EF4-FFF2-40B4-BE49-F238E27FC236}">
                            <a16:creationId xmlns:a16="http://schemas.microsoft.com/office/drawing/2014/main" id="{EA0955EB-358F-4F36-B7D1-0F1F9FA2B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700471" y="26452716"/>
                        <a:ext cx="2169243" cy="431228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1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Dorsal stream</a:t>
                        </a:r>
                      </a:p>
                    </p:txBody>
                  </p:sp>
                  <p:sp>
                    <p:nvSpPr>
                      <p:cNvPr id="184" name="Rounded Rectangle 93">
                        <a:extLst>
                          <a:ext uri="{FF2B5EF4-FFF2-40B4-BE49-F238E27FC236}">
                            <a16:creationId xmlns:a16="http://schemas.microsoft.com/office/drawing/2014/main" id="{5295FB9B-945D-4544-8176-CDD6DDFAB7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77297" y="26517517"/>
                        <a:ext cx="2154366" cy="428150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1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Ventral stream</a:t>
                        </a:r>
                      </a:p>
                    </p:txBody>
                  </p:sp>
                </p:grpSp>
                <p:sp>
                  <p:nvSpPr>
                    <p:cNvPr id="179" name="Rounded Rectangle 36">
                      <a:extLst>
                        <a:ext uri="{FF2B5EF4-FFF2-40B4-BE49-F238E27FC236}">
                          <a16:creationId xmlns:a16="http://schemas.microsoft.com/office/drawing/2014/main" id="{D7F864A0-C19B-46C5-93E6-096EFDDFC5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51307" y="21169845"/>
                      <a:ext cx="17319524" cy="4331755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0" name="Rounded Rectangle 275">
                      <a:extLst>
                        <a:ext uri="{FF2B5EF4-FFF2-40B4-BE49-F238E27FC236}">
                          <a16:creationId xmlns:a16="http://schemas.microsoft.com/office/drawing/2014/main" id="{536C30F2-53D1-48C4-9B5C-55673215C6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02146" y="25576642"/>
                      <a:ext cx="17326146" cy="4585180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957BD090-D90A-4475-9331-9BBB49C35E1C}"/>
                      </a:ext>
                    </a:extLst>
                  </p:cNvPr>
                  <p:cNvSpPr/>
                  <p:nvPr/>
                </p:nvSpPr>
                <p:spPr>
                  <a:xfrm>
                    <a:off x="21695131" y="27619766"/>
                    <a:ext cx="1209783" cy="1031434"/>
                  </a:xfrm>
                  <a:prstGeom prst="ellipse">
                    <a:avLst/>
                  </a:prstGeom>
                  <a:ln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600" b="1" dirty="0"/>
                      <a:t>UCD</a:t>
                    </a:r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2FA870BD-5513-4440-B7B8-EDEB197AD102}"/>
                      </a:ext>
                    </a:extLst>
                  </p:cNvPr>
                  <p:cNvSpPr/>
                  <p:nvPr/>
                </p:nvSpPr>
                <p:spPr>
                  <a:xfrm>
                    <a:off x="21871156" y="23089440"/>
                    <a:ext cx="848357" cy="761160"/>
                  </a:xfrm>
                  <a:prstGeom prst="ellipse">
                    <a:avLst/>
                  </a:prstGeom>
                  <a:ln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>
                        <a:latin typeface="+mj-lt"/>
                        <a:cs typeface="Arial" panose="020B0604020202020204" pitchFamily="34" charset="0"/>
                      </a:rPr>
                      <a:t>UF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73898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57557</TotalTime>
  <Words>862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Cambria</vt:lpstr>
      <vt:lpstr>Times New Roman</vt:lpstr>
      <vt:lpstr>Wingdings</vt:lpstr>
      <vt:lpstr>Office Theme</vt:lpstr>
      <vt:lpstr>PowerPoint Presentation</vt:lpstr>
    </vt:vector>
  </TitlesOfParts>
  <Company>UF, COE,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Green,Sommer C</dc:creator>
  <cp:lastModifiedBy>sreenivasan M</cp:lastModifiedBy>
  <cp:revision>233</cp:revision>
  <cp:lastPrinted>2013-09-13T15:22:50Z</cp:lastPrinted>
  <dcterms:created xsi:type="dcterms:W3CDTF">2013-09-13T14:41:03Z</dcterms:created>
  <dcterms:modified xsi:type="dcterms:W3CDTF">2020-05-05T16:23:59Z</dcterms:modified>
</cp:coreProperties>
</file>