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64" r:id="rId2"/>
  </p:sldIdLst>
  <p:sldSz cx="43891200" cy="32918400"/>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7BC5CD"/>
    <a:srgbClr val="808080"/>
    <a:srgbClr val="CCCCCC"/>
    <a:srgbClr val="C2E1E1"/>
    <a:srgbClr val="C0DA83"/>
    <a:srgbClr val="009CB1"/>
    <a:srgbClr val="AFD7E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34" autoAdjust="0"/>
  </p:normalViewPr>
  <p:slideViewPr>
    <p:cSldViewPr>
      <p:cViewPr varScale="1">
        <p:scale>
          <a:sx n="13" d="100"/>
          <a:sy n="13" d="100"/>
        </p:scale>
        <p:origin x="1476" y="104"/>
      </p:cViewPr>
      <p:guideLst>
        <p:guide orient="horz" pos="10368"/>
        <p:guide pos="13824"/>
      </p:guideLst>
    </p:cSldViewPr>
  </p:slideViewPr>
  <p:outlineViewPr>
    <p:cViewPr>
      <p:scale>
        <a:sx n="33" d="100"/>
        <a:sy n="33" d="100"/>
      </p:scale>
      <p:origin x="0" y="0"/>
    </p:cViewPr>
  </p:outlineViewPr>
  <p:notesTextViewPr>
    <p:cViewPr>
      <p:scale>
        <a:sx n="20" d="100"/>
        <a:sy n="2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37840" cy="464820"/>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defRPr sz="1200">
                <a:ea typeface="ＭＳ Ｐゴシック" pitchFamily="-109" charset="-128"/>
                <a:cs typeface="+mn-cs"/>
              </a:defRPr>
            </a:lvl1pPr>
          </a:lstStyle>
          <a:p>
            <a:pPr>
              <a:defRPr/>
            </a:pPr>
            <a:endParaRPr lang="en-US" dirty="0"/>
          </a:p>
        </p:txBody>
      </p:sp>
      <p:sp>
        <p:nvSpPr>
          <p:cNvPr id="8195" name="Rectangle 3"/>
          <p:cNvSpPr>
            <a:spLocks noGrp="1" noChangeArrowheads="1"/>
          </p:cNvSpPr>
          <p:nvPr>
            <p:ph type="dt" idx="1"/>
          </p:nvPr>
        </p:nvSpPr>
        <p:spPr bwMode="auto">
          <a:xfrm>
            <a:off x="3972560" y="0"/>
            <a:ext cx="3037840" cy="464820"/>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a:defRPr sz="1200">
                <a:ea typeface="ＭＳ Ｐゴシック" pitchFamily="-109" charset="-128"/>
                <a:cs typeface="+mn-cs"/>
              </a:defRPr>
            </a:lvl1pPr>
          </a:lstStyle>
          <a:p>
            <a:pPr>
              <a:defRPr/>
            </a:pPr>
            <a:endParaRPr lang="en-US" dirty="0"/>
          </a:p>
        </p:txBody>
      </p:sp>
      <p:sp>
        <p:nvSpPr>
          <p:cNvPr id="205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8197" name="Rectangle 5"/>
          <p:cNvSpPr>
            <a:spLocks noGrp="1" noChangeArrowheads="1"/>
          </p:cNvSpPr>
          <p:nvPr>
            <p:ph type="body" sz="quarter" idx="3"/>
          </p:nvPr>
        </p:nvSpPr>
        <p:spPr bwMode="auto">
          <a:xfrm>
            <a:off x="934720" y="4415790"/>
            <a:ext cx="5140960" cy="4183380"/>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831580"/>
            <a:ext cx="3037840" cy="464820"/>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defRPr sz="1200">
                <a:ea typeface="ＭＳ Ｐゴシック" pitchFamily="-109" charset="-128"/>
                <a:cs typeface="+mn-cs"/>
              </a:defRPr>
            </a:lvl1pPr>
          </a:lstStyle>
          <a:p>
            <a:pPr>
              <a:defRPr/>
            </a:pPr>
            <a:endParaRPr lang="en-US" dirty="0"/>
          </a:p>
        </p:txBody>
      </p:sp>
      <p:sp>
        <p:nvSpPr>
          <p:cNvPr id="8199" name="Rectangle 7"/>
          <p:cNvSpPr>
            <a:spLocks noGrp="1" noChangeArrowheads="1"/>
          </p:cNvSpPr>
          <p:nvPr>
            <p:ph type="sldNum" sz="quarter" idx="5"/>
          </p:nvPr>
        </p:nvSpPr>
        <p:spPr bwMode="auto">
          <a:xfrm>
            <a:off x="3972560" y="8831580"/>
            <a:ext cx="3037840" cy="464820"/>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a:defRPr sz="1200"/>
            </a:lvl1pPr>
          </a:lstStyle>
          <a:p>
            <a:pPr>
              <a:defRPr/>
            </a:pPr>
            <a:fld id="{18FAA6C8-9867-5C49-B026-12E8B5871740}" type="slidenum">
              <a:rPr lang="en-US"/>
              <a:pPr>
                <a:defRPr/>
              </a:pPr>
              <a:t>‹#›</a:t>
            </a:fld>
            <a:endParaRPr lang="en-US" dirty="0"/>
          </a:p>
        </p:txBody>
      </p:sp>
    </p:spTree>
    <p:extLst>
      <p:ext uri="{BB962C8B-B14F-4D97-AF65-F5344CB8AC3E}">
        <p14:creationId xmlns:p14="http://schemas.microsoft.com/office/powerpoint/2010/main" val="27209065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09"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09" charset="-128"/>
        <a:cs typeface="ＭＳ Ｐゴシック" charset="0"/>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09" charset="-128"/>
        <a:cs typeface="ＭＳ Ｐゴシック" charset="0"/>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09" charset="-128"/>
        <a:cs typeface="ＭＳ Ｐゴシック" charset="0"/>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09" charset="-128"/>
        <a:cs typeface="ＭＳ Ｐゴシック"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Slide Image Placeholder 1"/>
          <p:cNvSpPr>
            <a:spLocks noGrp="1" noRot="1" noChangeAspect="1"/>
          </p:cNvSpPr>
          <p:nvPr>
            <p:ph type="sldImg"/>
          </p:nvPr>
        </p:nvSpPr>
        <p:spPr>
          <a:ln/>
        </p:spPr>
      </p:sp>
      <p:sp>
        <p:nvSpPr>
          <p:cNvPr id="1024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ea typeface="ＭＳ Ｐゴシック" charset="0"/>
            </a:endParaRPr>
          </a:p>
        </p:txBody>
      </p:sp>
      <p:sp>
        <p:nvSpPr>
          <p:cNvPr id="1024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57066" indent="-291179">
              <a:defRPr sz="2400">
                <a:solidFill>
                  <a:schemeClr val="tx1"/>
                </a:solidFill>
                <a:latin typeface="Arial" charset="0"/>
                <a:ea typeface="ＭＳ Ｐゴシック" charset="0"/>
                <a:cs typeface="ＭＳ Ｐゴシック" charset="0"/>
              </a:defRPr>
            </a:lvl2pPr>
            <a:lvl3pPr marL="1164717" indent="-232943">
              <a:defRPr sz="2400">
                <a:solidFill>
                  <a:schemeClr val="tx1"/>
                </a:solidFill>
                <a:latin typeface="Arial" charset="0"/>
                <a:ea typeface="ＭＳ Ｐゴシック" charset="0"/>
                <a:cs typeface="ＭＳ Ｐゴシック" charset="0"/>
              </a:defRPr>
            </a:lvl3pPr>
            <a:lvl4pPr marL="1630604" indent="-232943">
              <a:defRPr sz="2400">
                <a:solidFill>
                  <a:schemeClr val="tx1"/>
                </a:solidFill>
                <a:latin typeface="Arial" charset="0"/>
                <a:ea typeface="ＭＳ Ｐゴシック" charset="0"/>
                <a:cs typeface="ＭＳ Ｐゴシック" charset="0"/>
              </a:defRPr>
            </a:lvl4pPr>
            <a:lvl5pPr marL="2096491" indent="-232943">
              <a:defRPr sz="2400">
                <a:solidFill>
                  <a:schemeClr val="tx1"/>
                </a:solidFill>
                <a:latin typeface="Arial" charset="0"/>
                <a:ea typeface="ＭＳ Ｐゴシック" charset="0"/>
                <a:cs typeface="ＭＳ Ｐゴシック" charset="0"/>
              </a:defRPr>
            </a:lvl5pPr>
            <a:lvl6pPr marL="2562377" indent="-232943"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3028264" indent="-232943"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94151" indent="-232943"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960038" indent="-232943"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fld id="{FA859315-1678-0943-B36A-85543FE0B21B}" type="slidenum">
              <a:rPr lang="en-US" sz="1200"/>
              <a:pPr/>
              <a:t>1</a:t>
            </a:fld>
            <a:endParaRPr lang="en-US" sz="1200" dirty="0"/>
          </a:p>
        </p:txBody>
      </p:sp>
    </p:spTree>
    <p:extLst>
      <p:ext uri="{BB962C8B-B14F-4D97-AF65-F5344CB8AC3E}">
        <p14:creationId xmlns:p14="http://schemas.microsoft.com/office/powerpoint/2010/main" val="3934458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60968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143000"/>
            <a:ext cx="194310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143000"/>
            <a:ext cx="567690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55141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583935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133600"/>
            <a:ext cx="3810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133600"/>
            <a:ext cx="3810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94360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82260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894959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6768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57025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prstTxWarp prst="textNoShape">
              <a:avLst/>
            </a:prstTxWarp>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38202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50660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4806950" rtl="0" eaLnBrk="0" fontAlgn="base" hangingPunct="0">
        <a:spcBef>
          <a:spcPct val="0"/>
        </a:spcBef>
        <a:spcAft>
          <a:spcPct val="0"/>
        </a:spcAft>
        <a:defRPr sz="3600" b="1">
          <a:solidFill>
            <a:schemeClr val="tx1"/>
          </a:solidFill>
          <a:latin typeface="+mj-lt"/>
          <a:ea typeface="+mj-ea"/>
          <a:cs typeface="ＭＳ Ｐゴシック" charset="0"/>
        </a:defRPr>
      </a:lvl1pPr>
      <a:lvl2pPr algn="l" defTabSz="4806950" rtl="0" eaLnBrk="0" fontAlgn="base" hangingPunct="0">
        <a:spcBef>
          <a:spcPct val="0"/>
        </a:spcBef>
        <a:spcAft>
          <a:spcPct val="0"/>
        </a:spcAft>
        <a:defRPr sz="3600" b="1">
          <a:solidFill>
            <a:schemeClr val="tx1"/>
          </a:solidFill>
          <a:latin typeface="Arial" charset="0"/>
          <a:ea typeface="ＭＳ Ｐゴシック" pitchFamily="-109" charset="-128"/>
          <a:cs typeface="ＭＳ Ｐゴシック" charset="0"/>
        </a:defRPr>
      </a:lvl2pPr>
      <a:lvl3pPr algn="l" defTabSz="4806950" rtl="0" eaLnBrk="0" fontAlgn="base" hangingPunct="0">
        <a:spcBef>
          <a:spcPct val="0"/>
        </a:spcBef>
        <a:spcAft>
          <a:spcPct val="0"/>
        </a:spcAft>
        <a:defRPr sz="3600" b="1">
          <a:solidFill>
            <a:schemeClr val="tx1"/>
          </a:solidFill>
          <a:latin typeface="Arial" charset="0"/>
          <a:ea typeface="ＭＳ Ｐゴシック" pitchFamily="-109" charset="-128"/>
          <a:cs typeface="ＭＳ Ｐゴシック" charset="0"/>
        </a:defRPr>
      </a:lvl3pPr>
      <a:lvl4pPr algn="l" defTabSz="4806950" rtl="0" eaLnBrk="0" fontAlgn="base" hangingPunct="0">
        <a:spcBef>
          <a:spcPct val="0"/>
        </a:spcBef>
        <a:spcAft>
          <a:spcPct val="0"/>
        </a:spcAft>
        <a:defRPr sz="3600" b="1">
          <a:solidFill>
            <a:schemeClr val="tx1"/>
          </a:solidFill>
          <a:latin typeface="Arial" charset="0"/>
          <a:ea typeface="ＭＳ Ｐゴシック" pitchFamily="-109" charset="-128"/>
          <a:cs typeface="ＭＳ Ｐゴシック" charset="0"/>
        </a:defRPr>
      </a:lvl4pPr>
      <a:lvl5pPr algn="l" defTabSz="4806950" rtl="0" eaLnBrk="0" fontAlgn="base" hangingPunct="0">
        <a:spcBef>
          <a:spcPct val="0"/>
        </a:spcBef>
        <a:spcAft>
          <a:spcPct val="0"/>
        </a:spcAft>
        <a:defRPr sz="3600" b="1">
          <a:solidFill>
            <a:schemeClr val="tx1"/>
          </a:solidFill>
          <a:latin typeface="Arial" charset="0"/>
          <a:ea typeface="ＭＳ Ｐゴシック" pitchFamily="-109" charset="-128"/>
          <a:cs typeface="ＭＳ Ｐゴシック" charset="0"/>
        </a:defRPr>
      </a:lvl5pPr>
      <a:lvl6pPr marL="457200" algn="l" rtl="0" fontAlgn="base">
        <a:spcBef>
          <a:spcPct val="0"/>
        </a:spcBef>
        <a:spcAft>
          <a:spcPct val="0"/>
        </a:spcAft>
        <a:defRPr sz="3200" b="1">
          <a:solidFill>
            <a:schemeClr val="tx2"/>
          </a:solidFill>
          <a:latin typeface="Arial" charset="0"/>
          <a:ea typeface="ＭＳ Ｐゴシック" pitchFamily="-109" charset="-128"/>
        </a:defRPr>
      </a:lvl6pPr>
      <a:lvl7pPr marL="914400" algn="l" rtl="0" fontAlgn="base">
        <a:spcBef>
          <a:spcPct val="0"/>
        </a:spcBef>
        <a:spcAft>
          <a:spcPct val="0"/>
        </a:spcAft>
        <a:defRPr sz="3200" b="1">
          <a:solidFill>
            <a:schemeClr val="tx2"/>
          </a:solidFill>
          <a:latin typeface="Arial" charset="0"/>
          <a:ea typeface="ＭＳ Ｐゴシック" pitchFamily="-109" charset="-128"/>
        </a:defRPr>
      </a:lvl7pPr>
      <a:lvl8pPr marL="1371600" algn="l" rtl="0" fontAlgn="base">
        <a:spcBef>
          <a:spcPct val="0"/>
        </a:spcBef>
        <a:spcAft>
          <a:spcPct val="0"/>
        </a:spcAft>
        <a:defRPr sz="3200" b="1">
          <a:solidFill>
            <a:schemeClr val="tx2"/>
          </a:solidFill>
          <a:latin typeface="Arial" charset="0"/>
          <a:ea typeface="ＭＳ Ｐゴシック" pitchFamily="-109" charset="-128"/>
        </a:defRPr>
      </a:lvl8pPr>
      <a:lvl9pPr marL="1828800" algn="l" rtl="0" fontAlgn="base">
        <a:spcBef>
          <a:spcPct val="0"/>
        </a:spcBef>
        <a:spcAft>
          <a:spcPct val="0"/>
        </a:spcAft>
        <a:defRPr sz="3200" b="1">
          <a:solidFill>
            <a:schemeClr val="tx2"/>
          </a:solidFill>
          <a:latin typeface="Arial" charset="0"/>
          <a:ea typeface="ＭＳ Ｐゴシック" pitchFamily="-109" charset="-128"/>
        </a:defRPr>
      </a:lvl9pPr>
    </p:titleStyle>
    <p:bodyStyle>
      <a:lvl1pPr marL="342900" indent="-342900" algn="l" defTabSz="4806950" rtl="0" eaLnBrk="0" fontAlgn="base" hangingPunct="0">
        <a:spcBef>
          <a:spcPct val="20000"/>
        </a:spcBef>
        <a:spcAft>
          <a:spcPct val="0"/>
        </a:spcAft>
        <a:defRPr sz="2400">
          <a:solidFill>
            <a:schemeClr val="tx1"/>
          </a:solidFill>
          <a:latin typeface="+mn-lt"/>
          <a:ea typeface="+mn-ea"/>
          <a:cs typeface="ＭＳ Ｐゴシック" charset="0"/>
        </a:defRPr>
      </a:lvl1pPr>
      <a:lvl2pPr marL="3905250" indent="-1501775" algn="l" defTabSz="4806950" rtl="0" eaLnBrk="0" fontAlgn="base" hangingPunct="0">
        <a:spcBef>
          <a:spcPct val="20000"/>
        </a:spcBef>
        <a:spcAft>
          <a:spcPct val="0"/>
        </a:spcAft>
        <a:defRPr sz="2400">
          <a:solidFill>
            <a:schemeClr val="tx1"/>
          </a:solidFill>
          <a:latin typeface="+mn-lt"/>
          <a:ea typeface="+mn-ea"/>
          <a:cs typeface="ＭＳ Ｐゴシック" charset="0"/>
        </a:defRPr>
      </a:lvl2pPr>
      <a:lvl3pPr marL="6008688" indent="-1201738" algn="l" defTabSz="4806950" rtl="0" eaLnBrk="0" fontAlgn="base" hangingPunct="0">
        <a:spcBef>
          <a:spcPct val="20000"/>
        </a:spcBef>
        <a:spcAft>
          <a:spcPct val="0"/>
        </a:spcAft>
        <a:defRPr sz="2400">
          <a:solidFill>
            <a:schemeClr val="tx1"/>
          </a:solidFill>
          <a:latin typeface="+mn-lt"/>
          <a:ea typeface="+mn-ea"/>
          <a:cs typeface="ＭＳ Ｐゴシック" charset="0"/>
        </a:defRPr>
      </a:lvl3pPr>
      <a:lvl4pPr marL="8412163" indent="-1201738" algn="l" defTabSz="4806950" rtl="0" eaLnBrk="0" fontAlgn="base" hangingPunct="0">
        <a:spcBef>
          <a:spcPct val="20000"/>
        </a:spcBef>
        <a:spcAft>
          <a:spcPct val="0"/>
        </a:spcAft>
        <a:defRPr sz="2400">
          <a:solidFill>
            <a:schemeClr val="tx1"/>
          </a:solidFill>
          <a:latin typeface="+mn-lt"/>
          <a:ea typeface="+mn-ea"/>
          <a:cs typeface="ＭＳ Ｐゴシック" charset="0"/>
        </a:defRPr>
      </a:lvl4pPr>
      <a:lvl5pPr marL="10815638" indent="-1201738" algn="l" defTabSz="4806950" rtl="0" eaLnBrk="0" fontAlgn="base" hangingPunct="0">
        <a:spcBef>
          <a:spcPct val="20000"/>
        </a:spcBef>
        <a:spcAft>
          <a:spcPct val="0"/>
        </a:spcAft>
        <a:defRPr sz="2400">
          <a:solidFill>
            <a:schemeClr val="tx1"/>
          </a:solidFill>
          <a:latin typeface="+mn-lt"/>
          <a:ea typeface="+mn-ea"/>
          <a:cs typeface="ＭＳ Ｐゴシック" charset="0"/>
        </a:defRPr>
      </a:lvl5pPr>
      <a:lvl6pPr marL="2514600" indent="-228600" algn="l" rtl="0" fontAlgn="base">
        <a:spcBef>
          <a:spcPct val="20000"/>
        </a:spcBef>
        <a:spcAft>
          <a:spcPct val="0"/>
        </a:spcAft>
        <a:defRPr sz="2000">
          <a:solidFill>
            <a:schemeClr val="tx1"/>
          </a:solidFill>
          <a:latin typeface="+mn-lt"/>
          <a:ea typeface="+mn-ea"/>
        </a:defRPr>
      </a:lvl6pPr>
      <a:lvl7pPr marL="2971800" indent="-228600" algn="l" rtl="0" fontAlgn="base">
        <a:spcBef>
          <a:spcPct val="20000"/>
        </a:spcBef>
        <a:spcAft>
          <a:spcPct val="0"/>
        </a:spcAft>
        <a:defRPr sz="2000">
          <a:solidFill>
            <a:schemeClr val="tx1"/>
          </a:solidFill>
          <a:latin typeface="+mn-lt"/>
          <a:ea typeface="+mn-ea"/>
        </a:defRPr>
      </a:lvl7pPr>
      <a:lvl8pPr marL="3429000" indent="-228600" algn="l" rtl="0" fontAlgn="base">
        <a:spcBef>
          <a:spcPct val="20000"/>
        </a:spcBef>
        <a:spcAft>
          <a:spcPct val="0"/>
        </a:spcAft>
        <a:defRPr sz="2000">
          <a:solidFill>
            <a:schemeClr val="tx1"/>
          </a:solidFill>
          <a:latin typeface="+mn-lt"/>
          <a:ea typeface="+mn-ea"/>
        </a:defRPr>
      </a:lvl8pPr>
      <a:lvl9pPr marL="3886200" indent="-228600" algn="l" rtl="0" fontAlgn="base">
        <a:spcBef>
          <a:spcPct val="20000"/>
        </a:spcBef>
        <a:spcAft>
          <a:spcPct val="0"/>
        </a:spcAft>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0081" y="-400404"/>
            <a:ext cx="44013347" cy="33064356"/>
          </a:xfrm>
          <a:prstGeom prst="rect">
            <a:avLst/>
          </a:prstGeom>
        </p:spPr>
      </p:pic>
      <p:graphicFrame>
        <p:nvGraphicFramePr>
          <p:cNvPr id="59" name="Table 58"/>
          <p:cNvGraphicFramePr>
            <a:graphicFrameLocks noGrp="1"/>
          </p:cNvGraphicFramePr>
          <p:nvPr>
            <p:extLst>
              <p:ext uri="{D42A27DB-BD31-4B8C-83A1-F6EECF244321}">
                <p14:modId xmlns:p14="http://schemas.microsoft.com/office/powerpoint/2010/main" val="3176193338"/>
              </p:ext>
            </p:extLst>
          </p:nvPr>
        </p:nvGraphicFramePr>
        <p:xfrm>
          <a:off x="32385000" y="27828219"/>
          <a:ext cx="9677400" cy="3718580"/>
        </p:xfrm>
        <a:graphic>
          <a:graphicData uri="http://schemas.openxmlformats.org/drawingml/2006/table">
            <a:tbl>
              <a:tblPr firstRow="1" bandRow="1">
                <a:tableStyleId>{5C22544A-7EE6-4342-B048-85BDC9FD1C3A}</a:tableStyleId>
              </a:tblPr>
              <a:tblGrid>
                <a:gridCol w="9677400"/>
              </a:tblGrid>
              <a:tr h="10023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b="1" dirty="0" smtClean="0">
                          <a:solidFill>
                            <a:srgbClr val="333333"/>
                          </a:solidFill>
                        </a:rPr>
                        <a:t>Acknowledgements</a:t>
                      </a:r>
                      <a:r>
                        <a:rPr lang="en-US" sz="3600" b="1" baseline="0" dirty="0" smtClean="0">
                          <a:solidFill>
                            <a:srgbClr val="333333"/>
                          </a:solidFill>
                        </a:rPr>
                        <a:t> </a:t>
                      </a:r>
                      <a:endParaRPr lang="en-US" sz="3600" b="1" dirty="0" smtClean="0">
                        <a:solidFill>
                          <a:srgbClr val="333333"/>
                        </a:solidFill>
                      </a:endParaRPr>
                    </a:p>
                  </a:txBody>
                  <a:tcPr marL="457200" marR="457200" marT="274324" marB="274324" anchor="ctr">
                    <a:lnL w="38100" cap="flat" cmpd="sng" algn="ctr">
                      <a:solidFill>
                        <a:srgbClr val="B3B3B3"/>
                      </a:solidFill>
                      <a:prstDash val="solid"/>
                      <a:round/>
                      <a:headEnd type="none" w="med" len="med"/>
                      <a:tailEnd type="none" w="med" len="med"/>
                    </a:lnL>
                    <a:lnR w="38100" cap="flat" cmpd="sng" algn="ctr">
                      <a:solidFill>
                        <a:srgbClr val="B3B3B3"/>
                      </a:solidFill>
                      <a:prstDash val="solid"/>
                      <a:round/>
                      <a:headEnd type="none" w="med" len="med"/>
                      <a:tailEnd type="none" w="med" len="med"/>
                    </a:lnR>
                    <a:lnT w="38100" cap="flat" cmpd="sng" algn="ctr">
                      <a:solidFill>
                        <a:srgbClr val="B3B3B3"/>
                      </a:solidFill>
                      <a:prstDash val="solid"/>
                      <a:round/>
                      <a:headEnd type="none" w="med" len="med"/>
                      <a:tailEnd type="none" w="med" len="med"/>
                    </a:lnT>
                    <a:lnB w="38100" cap="flat" cmpd="sng" algn="ctr">
                      <a:noFill/>
                      <a:prstDash val="solid"/>
                      <a:round/>
                      <a:headEnd type="none" w="med" len="med"/>
                      <a:tailEnd type="none" w="med" len="med"/>
                    </a:lnB>
                    <a:solidFill>
                      <a:srgbClr val="7BC5CD"/>
                    </a:solidFill>
                  </a:tcPr>
                </a:tc>
              </a:tr>
              <a:tr h="2394484">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800" i="0" dirty="0" smtClean="0">
                          <a:solidFill>
                            <a:srgbClr val="333333"/>
                          </a:solidFill>
                        </a:rPr>
                        <a:t>National Institutes of Health (NIH) Eunice Kennedy</a:t>
                      </a:r>
                      <a:r>
                        <a:rPr lang="en-US" sz="2800" i="0" baseline="0" dirty="0" smtClean="0">
                          <a:solidFill>
                            <a:srgbClr val="333333"/>
                          </a:solidFill>
                        </a:rPr>
                        <a:t> Shriver National Institute of Child Health and Human Development (NICHD) (PI: Horowitz-Kraus; 1R01HD086011-01A1)</a:t>
                      </a:r>
                      <a:endParaRPr lang="en-US" sz="2800" i="0" dirty="0"/>
                    </a:p>
                  </a:txBody>
                  <a:tcPr marL="457200" marR="457200" marT="457206" marB="457206">
                    <a:lnL w="38100" cap="flat" cmpd="sng" algn="ctr">
                      <a:solidFill>
                        <a:srgbClr val="B3B3B3"/>
                      </a:solidFill>
                      <a:prstDash val="solid"/>
                      <a:round/>
                      <a:headEnd type="none" w="med" len="med"/>
                      <a:tailEnd type="none" w="med" len="med"/>
                    </a:lnL>
                    <a:lnR w="38100" cap="flat" cmpd="sng" algn="ctr">
                      <a:solidFill>
                        <a:srgbClr val="B3B3B3"/>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B3B3B3"/>
                      </a:solidFill>
                      <a:prstDash val="solid"/>
                      <a:round/>
                      <a:headEnd type="none" w="med" len="med"/>
                      <a:tailEnd type="none" w="med" len="med"/>
                    </a:lnB>
                    <a:solidFill>
                      <a:schemeClr val="bg1"/>
                    </a:solidFill>
                  </a:tcPr>
                </a:tc>
              </a:tr>
            </a:tbl>
          </a:graphicData>
        </a:graphic>
      </p:graphicFrame>
      <p:graphicFrame>
        <p:nvGraphicFramePr>
          <p:cNvPr id="58" name="Table 57"/>
          <p:cNvGraphicFramePr>
            <a:graphicFrameLocks noGrp="1"/>
          </p:cNvGraphicFramePr>
          <p:nvPr>
            <p:extLst>
              <p:ext uri="{D42A27DB-BD31-4B8C-83A1-F6EECF244321}">
                <p14:modId xmlns:p14="http://schemas.microsoft.com/office/powerpoint/2010/main" val="3156573252"/>
              </p:ext>
            </p:extLst>
          </p:nvPr>
        </p:nvGraphicFramePr>
        <p:xfrm>
          <a:off x="32372224" y="16485011"/>
          <a:ext cx="9677400" cy="10840570"/>
        </p:xfrm>
        <a:graphic>
          <a:graphicData uri="http://schemas.openxmlformats.org/drawingml/2006/table">
            <a:tbl>
              <a:tblPr firstRow="1" bandRow="1">
                <a:tableStyleId>{5C22544A-7EE6-4342-B048-85BDC9FD1C3A}</a:tableStyleId>
              </a:tblPr>
              <a:tblGrid>
                <a:gridCol w="9677400"/>
              </a:tblGrid>
              <a:tr h="1084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b="1" dirty="0" smtClean="0">
                          <a:solidFill>
                            <a:srgbClr val="333333"/>
                          </a:solidFill>
                        </a:rPr>
                        <a:t>References </a:t>
                      </a:r>
                    </a:p>
                  </a:txBody>
                  <a:tcPr marL="457200" marR="457200" marT="274320" marB="274320" anchor="ctr">
                    <a:lnL w="38100" cap="flat" cmpd="sng" algn="ctr">
                      <a:solidFill>
                        <a:srgbClr val="B3B3B3"/>
                      </a:solidFill>
                      <a:prstDash val="solid"/>
                      <a:round/>
                      <a:headEnd type="none" w="med" len="med"/>
                      <a:tailEnd type="none" w="med" len="med"/>
                    </a:lnL>
                    <a:lnR w="38100" cap="flat" cmpd="sng" algn="ctr">
                      <a:solidFill>
                        <a:srgbClr val="B3B3B3"/>
                      </a:solidFill>
                      <a:prstDash val="solid"/>
                      <a:round/>
                      <a:headEnd type="none" w="med" len="med"/>
                      <a:tailEnd type="none" w="med" len="med"/>
                    </a:lnR>
                    <a:lnT w="38100" cap="flat" cmpd="sng" algn="ctr">
                      <a:solidFill>
                        <a:srgbClr val="B3B3B3"/>
                      </a:solidFill>
                      <a:prstDash val="solid"/>
                      <a:round/>
                      <a:headEnd type="none" w="med" len="med"/>
                      <a:tailEnd type="none" w="med" len="med"/>
                    </a:lnT>
                    <a:lnB w="38100" cap="flat" cmpd="sng" algn="ctr">
                      <a:noFill/>
                      <a:prstDash val="solid"/>
                      <a:round/>
                      <a:headEnd type="none" w="med" len="med"/>
                      <a:tailEnd type="none" w="med" len="med"/>
                    </a:lnB>
                    <a:solidFill>
                      <a:srgbClr val="7BC5CD"/>
                    </a:solidFill>
                  </a:tcPr>
                </a:tc>
              </a:tr>
              <a:tr h="9743290">
                <a:tc>
                  <a:txBody>
                    <a:bodyPr/>
                    <a:lstStyle/>
                    <a:p>
                      <a:pPr marL="342900" indent="-342900" algn="just">
                        <a:buFont typeface="+mj-lt"/>
                        <a:buAutoNum type="arabicPeriod"/>
                      </a:pPr>
                      <a:r>
                        <a:rPr lang="en-US" sz="1900" b="0" kern="1200" dirty="0" smtClean="0">
                          <a:solidFill>
                            <a:schemeClr val="tx1"/>
                          </a:solidFill>
                          <a:effectLst/>
                          <a:latin typeface="+mn-lt"/>
                          <a:ea typeface="+mn-ea"/>
                          <a:cs typeface="+mn-cs"/>
                        </a:rPr>
                        <a:t>Shaywitz, S.E.</a:t>
                      </a:r>
                      <a:r>
                        <a:rPr lang="en-US" sz="1900" b="0" kern="1200" baseline="0" dirty="0" smtClean="0">
                          <a:solidFill>
                            <a:schemeClr val="tx1"/>
                          </a:solidFill>
                          <a:effectLst/>
                          <a:latin typeface="+mn-lt"/>
                          <a:ea typeface="+mn-ea"/>
                          <a:cs typeface="+mn-cs"/>
                        </a:rPr>
                        <a:t> </a:t>
                      </a:r>
                      <a:r>
                        <a:rPr lang="en-US" sz="1900" b="0" i="1" kern="1200" dirty="0" smtClean="0">
                          <a:solidFill>
                            <a:schemeClr val="dk1"/>
                          </a:solidFill>
                          <a:effectLst/>
                          <a:latin typeface="+mn-lt"/>
                          <a:ea typeface="+mn-ea"/>
                          <a:cs typeface="+mn-cs"/>
                        </a:rPr>
                        <a:t>The Education of Dyslexic Children from Childhood to Young Adulthood. </a:t>
                      </a:r>
                      <a:r>
                        <a:rPr lang="en-US" sz="1900" b="0" i="0" kern="1200" dirty="0" smtClean="0">
                          <a:solidFill>
                            <a:schemeClr val="tx1"/>
                          </a:solidFill>
                          <a:effectLst/>
                          <a:latin typeface="+mn-lt"/>
                          <a:ea typeface="+mn-ea"/>
                          <a:cs typeface="+mn-cs"/>
                        </a:rPr>
                        <a:t>Annual Review of Psychology. </a:t>
                      </a:r>
                      <a:r>
                        <a:rPr lang="en-US" sz="1900" b="0" kern="1200" dirty="0" smtClean="0">
                          <a:solidFill>
                            <a:schemeClr val="tx1"/>
                          </a:solidFill>
                          <a:effectLst/>
                          <a:latin typeface="+mn-lt"/>
                          <a:ea typeface="+mn-ea"/>
                          <a:cs typeface="+mn-cs"/>
                        </a:rPr>
                        <a:t>2008;</a:t>
                      </a:r>
                      <a:r>
                        <a:rPr lang="en-US" sz="1900" b="1" kern="1200" dirty="0" smtClean="0">
                          <a:solidFill>
                            <a:schemeClr val="tx1"/>
                          </a:solidFill>
                          <a:effectLst/>
                          <a:latin typeface="+mn-lt"/>
                          <a:ea typeface="+mn-ea"/>
                          <a:cs typeface="+mn-cs"/>
                        </a:rPr>
                        <a:t>59</a:t>
                      </a:r>
                      <a:r>
                        <a:rPr lang="en-US" sz="1900" b="0" kern="1200" dirty="0" smtClean="0">
                          <a:solidFill>
                            <a:schemeClr val="tx1"/>
                          </a:solidFill>
                          <a:effectLst/>
                          <a:latin typeface="+mn-lt"/>
                          <a:ea typeface="+mn-ea"/>
                          <a:cs typeface="+mn-cs"/>
                        </a:rPr>
                        <a:t>.</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US" sz="1900" b="0" kern="1200" baseline="0" dirty="0" smtClean="0">
                          <a:solidFill>
                            <a:schemeClr val="tx1"/>
                          </a:solidFill>
                          <a:effectLst/>
                          <a:latin typeface="+mn-lt"/>
                          <a:ea typeface="+mn-ea"/>
                          <a:cs typeface="+mn-cs"/>
                        </a:rPr>
                        <a:t>Horowitz-Kraus, T., et al. </a:t>
                      </a:r>
                      <a:r>
                        <a:rPr lang="en-US" sz="1900" b="0" i="1" kern="1200" dirty="0" smtClean="0">
                          <a:solidFill>
                            <a:schemeClr val="dk1"/>
                          </a:solidFill>
                          <a:effectLst/>
                          <a:latin typeface="+mn-lt"/>
                          <a:ea typeface="+mn-ea"/>
                          <a:cs typeface="+mn-cs"/>
                        </a:rPr>
                        <a:t>Increased Resting-State Functional Connectivity in the Cingulo-Opercular Cognitive-Control Network after Intervention in Children with Reading Difficulties. </a:t>
                      </a:r>
                      <a:r>
                        <a:rPr lang="en-US" sz="1900" b="0" i="0" kern="1200" dirty="0" smtClean="0">
                          <a:solidFill>
                            <a:schemeClr val="dk1"/>
                          </a:solidFill>
                          <a:effectLst/>
                          <a:latin typeface="+mn-lt"/>
                          <a:ea typeface="+mn-ea"/>
                          <a:cs typeface="+mn-cs"/>
                        </a:rPr>
                        <a:t>PLoS One. 2015;</a:t>
                      </a:r>
                      <a:r>
                        <a:rPr lang="en-US" sz="1900" b="1" i="0" kern="1200" baseline="0" dirty="0" smtClean="0">
                          <a:solidFill>
                            <a:schemeClr val="dk1"/>
                          </a:solidFill>
                          <a:effectLst/>
                          <a:latin typeface="+mn-lt"/>
                          <a:ea typeface="+mn-ea"/>
                          <a:cs typeface="+mn-cs"/>
                        </a:rPr>
                        <a:t>10.</a:t>
                      </a:r>
                    </a:p>
                    <a:p>
                      <a:pPr marL="342900" indent="-342900" algn="just">
                        <a:buFont typeface="+mj-lt"/>
                        <a:buAutoNum type="arabicPeriod"/>
                      </a:pPr>
                      <a:r>
                        <a:rPr lang="en-US" sz="1900" b="0" kern="1200" baseline="0" dirty="0" smtClean="0">
                          <a:solidFill>
                            <a:schemeClr val="tx1"/>
                          </a:solidFill>
                          <a:effectLst/>
                          <a:latin typeface="+mn-lt"/>
                          <a:ea typeface="+mn-ea"/>
                          <a:cs typeface="+mn-cs"/>
                        </a:rPr>
                        <a:t>Peterson, S.E., et al. </a:t>
                      </a:r>
                      <a:r>
                        <a:rPr lang="en-US" sz="1900" b="0" i="1" kern="1200" baseline="0" dirty="0" smtClean="0">
                          <a:solidFill>
                            <a:schemeClr val="tx1"/>
                          </a:solidFill>
                          <a:effectLst/>
                          <a:latin typeface="+mn-lt"/>
                          <a:ea typeface="+mn-ea"/>
                          <a:cs typeface="+mn-cs"/>
                        </a:rPr>
                        <a:t>The Attention System of the Human Brain: 20 Years After. </a:t>
                      </a:r>
                      <a:r>
                        <a:rPr lang="en-US" sz="1900" b="0" kern="1200" baseline="0" dirty="0" smtClean="0">
                          <a:solidFill>
                            <a:schemeClr val="tx1"/>
                          </a:solidFill>
                          <a:effectLst/>
                          <a:latin typeface="+mn-lt"/>
                          <a:ea typeface="+mn-ea"/>
                          <a:cs typeface="+mn-cs"/>
                        </a:rPr>
                        <a:t>Annual Review of Neuroscience. 2012;</a:t>
                      </a:r>
                      <a:r>
                        <a:rPr lang="en-US" sz="1900" b="1" kern="1200" baseline="0" dirty="0" smtClean="0">
                          <a:solidFill>
                            <a:schemeClr val="tx1"/>
                          </a:solidFill>
                          <a:effectLst/>
                          <a:latin typeface="+mn-lt"/>
                          <a:ea typeface="+mn-ea"/>
                          <a:cs typeface="+mn-cs"/>
                        </a:rPr>
                        <a:t>35.</a:t>
                      </a:r>
                    </a:p>
                    <a:p>
                      <a:pPr marL="342900" indent="-342900" algn="just">
                        <a:buFont typeface="+mj-lt"/>
                        <a:buAutoNum type="arabicPeriod"/>
                      </a:pPr>
                      <a:r>
                        <a:rPr lang="en-US" sz="1900" b="0" kern="1200" dirty="0" smtClean="0">
                          <a:solidFill>
                            <a:schemeClr val="dk1"/>
                          </a:solidFill>
                          <a:effectLst/>
                          <a:latin typeface="+mn-lt"/>
                          <a:ea typeface="+mn-ea"/>
                          <a:cs typeface="+mn-cs"/>
                        </a:rPr>
                        <a:t>Hackman, D.A., et al. </a:t>
                      </a:r>
                      <a:r>
                        <a:rPr lang="en-US" sz="1900" b="0" i="1" kern="1200" dirty="0" smtClean="0">
                          <a:solidFill>
                            <a:schemeClr val="dk1"/>
                          </a:solidFill>
                          <a:effectLst/>
                          <a:latin typeface="+mn-lt"/>
                          <a:ea typeface="+mn-ea"/>
                          <a:cs typeface="+mn-cs"/>
                        </a:rPr>
                        <a:t>Socioeconomic</a:t>
                      </a:r>
                      <a:r>
                        <a:rPr lang="en-US" sz="1900" b="0" i="1" kern="1200" baseline="0" dirty="0" smtClean="0">
                          <a:solidFill>
                            <a:schemeClr val="dk1"/>
                          </a:solidFill>
                          <a:effectLst/>
                          <a:latin typeface="+mn-lt"/>
                          <a:ea typeface="+mn-ea"/>
                          <a:cs typeface="+mn-cs"/>
                        </a:rPr>
                        <a:t> Status and The Developing Brain. </a:t>
                      </a:r>
                      <a:r>
                        <a:rPr lang="en-US" sz="1900" b="0" kern="1200" dirty="0" smtClean="0">
                          <a:solidFill>
                            <a:schemeClr val="dk1"/>
                          </a:solidFill>
                          <a:effectLst/>
                          <a:latin typeface="+mn-lt"/>
                          <a:ea typeface="+mn-ea"/>
                          <a:cs typeface="+mn-cs"/>
                        </a:rPr>
                        <a:t>Trends in Cognitive Science. 2009;</a:t>
                      </a:r>
                      <a:r>
                        <a:rPr lang="en-US" sz="1900" b="1" kern="1200" dirty="0" smtClean="0">
                          <a:solidFill>
                            <a:schemeClr val="dk1"/>
                          </a:solidFill>
                          <a:effectLst/>
                          <a:latin typeface="+mn-lt"/>
                          <a:ea typeface="+mn-ea"/>
                          <a:cs typeface="+mn-cs"/>
                        </a:rPr>
                        <a:t>13.</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US" sz="1900" kern="1200" dirty="0" smtClean="0">
                          <a:solidFill>
                            <a:schemeClr val="dk1"/>
                          </a:solidFill>
                          <a:effectLst/>
                          <a:latin typeface="+mn-lt"/>
                          <a:ea typeface="+mn-ea"/>
                          <a:cs typeface="+mn-cs"/>
                        </a:rPr>
                        <a:t>Romeo, R.R., et al. </a:t>
                      </a:r>
                      <a:r>
                        <a:rPr lang="en-US" sz="1900" i="1" kern="1200" dirty="0" smtClean="0">
                          <a:solidFill>
                            <a:schemeClr val="dk1"/>
                          </a:solidFill>
                          <a:effectLst/>
                          <a:latin typeface="+mn-lt"/>
                          <a:ea typeface="+mn-ea"/>
                          <a:cs typeface="+mn-cs"/>
                        </a:rPr>
                        <a:t>Socioeconomic Status and Reading Disability: Neuroanatomy and Plasticity in Response to Intervention.</a:t>
                      </a:r>
                      <a:r>
                        <a:rPr lang="en-US" sz="1900" kern="1200" dirty="0" smtClean="0">
                          <a:solidFill>
                            <a:schemeClr val="dk1"/>
                          </a:solidFill>
                          <a:effectLst/>
                          <a:latin typeface="+mn-lt"/>
                          <a:ea typeface="+mn-ea"/>
                          <a:cs typeface="+mn-cs"/>
                        </a:rPr>
                        <a:t> Cerebral Cortex. 2017;</a:t>
                      </a:r>
                      <a:r>
                        <a:rPr lang="en-US" sz="1900" b="1" kern="1200" dirty="0" smtClean="0">
                          <a:solidFill>
                            <a:schemeClr val="dk1"/>
                          </a:solidFill>
                          <a:effectLst/>
                          <a:latin typeface="+mn-lt"/>
                          <a:ea typeface="+mn-ea"/>
                          <a:cs typeface="+mn-cs"/>
                        </a:rPr>
                        <a:t>28.</a:t>
                      </a:r>
                      <a:endParaRPr lang="en-US" sz="1900" kern="1200" dirty="0" smtClean="0">
                        <a:solidFill>
                          <a:schemeClr val="dk1"/>
                        </a:solidFill>
                        <a:effectLst/>
                        <a:latin typeface="+mn-lt"/>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US" sz="1900" kern="1200" dirty="0" smtClean="0">
                          <a:solidFill>
                            <a:schemeClr val="dk1"/>
                          </a:solidFill>
                          <a:effectLst/>
                          <a:latin typeface="+mn-lt"/>
                          <a:ea typeface="+mn-ea"/>
                          <a:cs typeface="+mn-cs"/>
                        </a:rPr>
                        <a:t>Noble, K.G., et al. </a:t>
                      </a:r>
                      <a:r>
                        <a:rPr lang="en-US" sz="1900" i="1" kern="1200" dirty="0" smtClean="0">
                          <a:solidFill>
                            <a:schemeClr val="dk1"/>
                          </a:solidFill>
                          <a:effectLst/>
                          <a:latin typeface="+mn-lt"/>
                          <a:ea typeface="+mn-ea"/>
                          <a:cs typeface="+mn-cs"/>
                        </a:rPr>
                        <a:t>Family income, parental education and brain structure in children and adolescents.</a:t>
                      </a:r>
                      <a:r>
                        <a:rPr lang="en-US" sz="1900" kern="1200" dirty="0" smtClean="0">
                          <a:solidFill>
                            <a:schemeClr val="dk1"/>
                          </a:solidFill>
                          <a:effectLst/>
                          <a:latin typeface="+mn-lt"/>
                          <a:ea typeface="+mn-ea"/>
                          <a:cs typeface="+mn-cs"/>
                        </a:rPr>
                        <a:t> Nature Neuroscience. 2015;</a:t>
                      </a:r>
                      <a:r>
                        <a:rPr lang="en-US" sz="1900" b="1" kern="1200" dirty="0" smtClean="0">
                          <a:solidFill>
                            <a:schemeClr val="dk1"/>
                          </a:solidFill>
                          <a:effectLst/>
                          <a:latin typeface="+mn-lt"/>
                          <a:ea typeface="+mn-ea"/>
                          <a:cs typeface="+mn-cs"/>
                        </a:rPr>
                        <a:t>18.</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US" sz="1900" b="0" kern="1200" dirty="0" smtClean="0">
                          <a:solidFill>
                            <a:schemeClr val="dk1"/>
                          </a:solidFill>
                          <a:effectLst/>
                          <a:latin typeface="+mn-lt"/>
                          <a:ea typeface="+mn-ea"/>
                          <a:cs typeface="+mn-cs"/>
                        </a:rPr>
                        <a:t>Brown,</a:t>
                      </a:r>
                      <a:r>
                        <a:rPr lang="en-US" sz="1900" b="0" kern="1200" baseline="0" dirty="0" smtClean="0">
                          <a:solidFill>
                            <a:schemeClr val="dk1"/>
                          </a:solidFill>
                          <a:effectLst/>
                          <a:latin typeface="+mn-lt"/>
                          <a:ea typeface="+mn-ea"/>
                          <a:cs typeface="+mn-cs"/>
                        </a:rPr>
                        <a:t> L., et al. </a:t>
                      </a:r>
                      <a:r>
                        <a:rPr lang="en-US" sz="1900" b="0" i="1" kern="1200" baseline="0" dirty="0" smtClean="0">
                          <a:solidFill>
                            <a:schemeClr val="dk1"/>
                          </a:solidFill>
                          <a:effectLst/>
                          <a:latin typeface="+mn-lt"/>
                          <a:ea typeface="+mn-ea"/>
                          <a:cs typeface="+mn-cs"/>
                        </a:rPr>
                        <a:t>Test of Nonverbal Intelligence 4</a:t>
                      </a:r>
                      <a:r>
                        <a:rPr lang="en-US" sz="1900" b="0" i="1" kern="1200" baseline="30000" dirty="0" smtClean="0">
                          <a:solidFill>
                            <a:schemeClr val="dk1"/>
                          </a:solidFill>
                          <a:effectLst/>
                          <a:latin typeface="+mn-lt"/>
                          <a:ea typeface="+mn-ea"/>
                          <a:cs typeface="+mn-cs"/>
                        </a:rPr>
                        <a:t>th</a:t>
                      </a:r>
                      <a:r>
                        <a:rPr lang="en-US" sz="1900" b="0" i="1" kern="1200" baseline="0" dirty="0" smtClean="0">
                          <a:solidFill>
                            <a:schemeClr val="dk1"/>
                          </a:solidFill>
                          <a:effectLst/>
                          <a:latin typeface="+mn-lt"/>
                          <a:ea typeface="+mn-ea"/>
                          <a:cs typeface="+mn-cs"/>
                        </a:rPr>
                        <a:t> Edition (TONI-4). Pearson Assessments, 2010.</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US" sz="1900" b="0" i="1" kern="1200" baseline="0" dirty="0" smtClean="0">
                          <a:solidFill>
                            <a:schemeClr val="dk1"/>
                          </a:solidFill>
                          <a:effectLst/>
                          <a:latin typeface="+mn-lt"/>
                          <a:ea typeface="+mn-ea"/>
                          <a:cs typeface="+mn-cs"/>
                        </a:rPr>
                        <a:t>Kovelman I., et al. Brain basis of phonological awareness for spoken language in children and its disruption in dyslexia. </a:t>
                      </a:r>
                      <a:r>
                        <a:rPr lang="en-US" sz="1900" b="0" i="0" kern="1200" baseline="0" dirty="0" smtClean="0">
                          <a:solidFill>
                            <a:schemeClr val="dk1"/>
                          </a:solidFill>
                          <a:effectLst/>
                          <a:latin typeface="+mn-lt"/>
                          <a:ea typeface="+mn-ea"/>
                          <a:cs typeface="+mn-cs"/>
                        </a:rPr>
                        <a:t>Cerebral cortex. </a:t>
                      </a:r>
                      <a:r>
                        <a:rPr lang="en-US" sz="1900" b="0" i="1" kern="1200" baseline="0" dirty="0" smtClean="0">
                          <a:solidFill>
                            <a:schemeClr val="dk1"/>
                          </a:solidFill>
                          <a:effectLst/>
                          <a:latin typeface="+mn-lt"/>
                          <a:ea typeface="+mn-ea"/>
                          <a:cs typeface="+mn-cs"/>
                        </a:rPr>
                        <a:t>2012;</a:t>
                      </a:r>
                      <a:r>
                        <a:rPr lang="en-US" sz="1900" b="1" i="1" kern="1200" baseline="0" dirty="0" smtClean="0">
                          <a:solidFill>
                            <a:schemeClr val="dk1"/>
                          </a:solidFill>
                          <a:effectLst/>
                          <a:latin typeface="+mn-lt"/>
                          <a:ea typeface="+mn-ea"/>
                          <a:cs typeface="+mn-cs"/>
                        </a:rPr>
                        <a:t>22.</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US" sz="1900" b="0" kern="1200" dirty="0" smtClean="0">
                          <a:solidFill>
                            <a:schemeClr val="dk1"/>
                          </a:solidFill>
                          <a:effectLst/>
                          <a:latin typeface="+mn-lt"/>
                          <a:ea typeface="+mn-ea"/>
                          <a:cs typeface="+mn-cs"/>
                        </a:rPr>
                        <a:t>Gioia, G.A.,</a:t>
                      </a:r>
                      <a:r>
                        <a:rPr lang="en-US" sz="1900" b="0" kern="1200" baseline="0" dirty="0" smtClean="0">
                          <a:solidFill>
                            <a:schemeClr val="dk1"/>
                          </a:solidFill>
                          <a:effectLst/>
                          <a:latin typeface="+mn-lt"/>
                          <a:ea typeface="+mn-ea"/>
                          <a:cs typeface="+mn-cs"/>
                        </a:rPr>
                        <a:t> et al. </a:t>
                      </a:r>
                      <a:r>
                        <a:rPr lang="en-US" sz="1900" b="0" i="1" kern="1200" baseline="0" dirty="0" smtClean="0">
                          <a:solidFill>
                            <a:schemeClr val="dk1"/>
                          </a:solidFill>
                          <a:effectLst/>
                          <a:latin typeface="+mn-lt"/>
                          <a:ea typeface="+mn-ea"/>
                          <a:cs typeface="+mn-cs"/>
                        </a:rPr>
                        <a:t>Behavioral Rating Inventory of Executive Function. Second Edition (BRIEF-2)</a:t>
                      </a:r>
                      <a:r>
                        <a:rPr lang="en-US" sz="1900" b="0" i="0" kern="1200" baseline="0" dirty="0" smtClean="0">
                          <a:solidFill>
                            <a:schemeClr val="dk1"/>
                          </a:solidFill>
                          <a:effectLst/>
                          <a:latin typeface="+mn-lt"/>
                          <a:ea typeface="+mn-ea"/>
                          <a:cs typeface="+mn-cs"/>
                        </a:rPr>
                        <a:t>. Psychological Assessment Resources, 2015.</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US" sz="1900" b="0" i="0" kern="1200" baseline="0" dirty="0" smtClean="0">
                          <a:solidFill>
                            <a:schemeClr val="dk1"/>
                          </a:solidFill>
                          <a:effectLst/>
                          <a:latin typeface="+mn-lt"/>
                          <a:ea typeface="+mn-ea"/>
                          <a:cs typeface="+mn-cs"/>
                        </a:rPr>
                        <a:t>Conners, C.K., </a:t>
                      </a:r>
                      <a:r>
                        <a:rPr lang="en-US" sz="1900" b="0" i="1" kern="1200" baseline="0" dirty="0" smtClean="0">
                          <a:solidFill>
                            <a:schemeClr val="dk1"/>
                          </a:solidFill>
                          <a:effectLst/>
                          <a:latin typeface="+mn-lt"/>
                          <a:ea typeface="+mn-ea"/>
                          <a:cs typeface="+mn-cs"/>
                        </a:rPr>
                        <a:t>Conner’s Continuous Performance Test 3</a:t>
                      </a:r>
                      <a:r>
                        <a:rPr lang="en-US" sz="1900" b="0" i="1" kern="1200" baseline="30000" dirty="0" smtClean="0">
                          <a:solidFill>
                            <a:schemeClr val="dk1"/>
                          </a:solidFill>
                          <a:effectLst/>
                          <a:latin typeface="+mn-lt"/>
                          <a:ea typeface="+mn-ea"/>
                          <a:cs typeface="+mn-cs"/>
                        </a:rPr>
                        <a:t>rd</a:t>
                      </a:r>
                      <a:r>
                        <a:rPr lang="en-US" sz="1900" b="0" i="1" kern="1200" baseline="0" dirty="0" smtClean="0">
                          <a:solidFill>
                            <a:schemeClr val="dk1"/>
                          </a:solidFill>
                          <a:effectLst/>
                          <a:latin typeface="+mn-lt"/>
                          <a:ea typeface="+mn-ea"/>
                          <a:cs typeface="+mn-cs"/>
                        </a:rPr>
                        <a:t> Edition (CPT-III)</a:t>
                      </a:r>
                      <a:r>
                        <a:rPr lang="en-US" sz="1900" b="0" i="0" kern="1200" baseline="0" dirty="0" smtClean="0">
                          <a:solidFill>
                            <a:schemeClr val="dk1"/>
                          </a:solidFill>
                          <a:effectLst/>
                          <a:latin typeface="+mn-lt"/>
                          <a:ea typeface="+mn-ea"/>
                          <a:cs typeface="+mn-cs"/>
                        </a:rPr>
                        <a:t>. MHS Assessments, 2014.</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US" sz="1900" b="0" i="0" kern="1200" baseline="0" dirty="0" smtClean="0">
                          <a:solidFill>
                            <a:schemeClr val="dk1"/>
                          </a:solidFill>
                          <a:effectLst/>
                          <a:latin typeface="+mn-lt"/>
                          <a:ea typeface="+mn-ea"/>
                          <a:cs typeface="+mn-cs"/>
                        </a:rPr>
                        <a:t>Robertson, I.H., et al. </a:t>
                      </a:r>
                      <a:r>
                        <a:rPr lang="en-US" sz="1900" b="0" i="1" kern="1200" baseline="0" dirty="0" smtClean="0">
                          <a:solidFill>
                            <a:schemeClr val="dk1"/>
                          </a:solidFill>
                          <a:effectLst/>
                          <a:latin typeface="+mn-lt"/>
                          <a:ea typeface="+mn-ea"/>
                          <a:cs typeface="+mn-cs"/>
                        </a:rPr>
                        <a:t>Test of Everyday Attention for Children, Second Edition (TEA-Ch), </a:t>
                      </a:r>
                      <a:r>
                        <a:rPr lang="en-US" sz="1900" b="0" i="0" kern="1200" baseline="0" dirty="0" smtClean="0">
                          <a:solidFill>
                            <a:schemeClr val="dk1"/>
                          </a:solidFill>
                          <a:effectLst/>
                          <a:latin typeface="+mn-lt"/>
                          <a:ea typeface="+mn-ea"/>
                          <a:cs typeface="+mn-cs"/>
                        </a:rPr>
                        <a:t>Pearson Assessments, 2016.</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US" sz="1900" b="0" i="0" kern="1200" baseline="0" dirty="0" smtClean="0">
                          <a:solidFill>
                            <a:schemeClr val="dk1"/>
                          </a:solidFill>
                          <a:effectLst/>
                          <a:latin typeface="+mn-lt"/>
                          <a:ea typeface="+mn-ea"/>
                          <a:cs typeface="+mn-cs"/>
                        </a:rPr>
                        <a:t>Delis, D.C., et al. </a:t>
                      </a:r>
                      <a:r>
                        <a:rPr lang="en-US" sz="1900" b="0" i="1" kern="1200" baseline="0" dirty="0" smtClean="0">
                          <a:solidFill>
                            <a:schemeClr val="dk1"/>
                          </a:solidFill>
                          <a:effectLst/>
                          <a:latin typeface="+mn-lt"/>
                          <a:ea typeface="+mn-ea"/>
                          <a:cs typeface="+mn-cs"/>
                        </a:rPr>
                        <a:t>Delis-Kaplan Executive Function System (D-KEFS), </a:t>
                      </a:r>
                      <a:r>
                        <a:rPr lang="en-US" sz="1900" b="0" i="0" kern="1200" baseline="0" dirty="0" smtClean="0">
                          <a:solidFill>
                            <a:schemeClr val="dk1"/>
                          </a:solidFill>
                          <a:effectLst/>
                          <a:latin typeface="+mn-lt"/>
                          <a:ea typeface="+mn-ea"/>
                          <a:cs typeface="+mn-cs"/>
                        </a:rPr>
                        <a:t>Pearson Assessments, 2001.</a:t>
                      </a:r>
                    </a:p>
                    <a:p>
                      <a:pPr marL="342900" indent="-342900" algn="just">
                        <a:buFont typeface="+mj-lt"/>
                        <a:buAutoNum type="arabicPeriod"/>
                      </a:pPr>
                      <a:r>
                        <a:rPr lang="en-US" sz="1900" b="0" i="0" kern="1200" dirty="0" smtClean="0">
                          <a:solidFill>
                            <a:schemeClr val="dk1"/>
                          </a:solidFill>
                          <a:effectLst/>
                          <a:latin typeface="+mn-lt"/>
                          <a:ea typeface="+mn-ea"/>
                          <a:cs typeface="+mn-cs"/>
                        </a:rPr>
                        <a:t>Fox, M.D.,</a:t>
                      </a:r>
                      <a:r>
                        <a:rPr lang="en-US" sz="1900" b="0" i="0" kern="1200" baseline="0" dirty="0" smtClean="0">
                          <a:solidFill>
                            <a:schemeClr val="dk1"/>
                          </a:solidFill>
                          <a:effectLst/>
                          <a:latin typeface="+mn-lt"/>
                          <a:ea typeface="+mn-ea"/>
                          <a:cs typeface="+mn-cs"/>
                        </a:rPr>
                        <a:t> et al. </a:t>
                      </a:r>
                      <a:r>
                        <a:rPr lang="en-US" sz="1900" b="0" i="1" kern="1200" baseline="0" dirty="0" smtClean="0">
                          <a:solidFill>
                            <a:schemeClr val="dk1"/>
                          </a:solidFill>
                          <a:effectLst/>
                          <a:latin typeface="+mn-lt"/>
                          <a:ea typeface="+mn-ea"/>
                          <a:cs typeface="+mn-cs"/>
                        </a:rPr>
                        <a:t>Spontaneous neuronal activity distinguishes human dorsal and ventral systems. </a:t>
                      </a:r>
                      <a:r>
                        <a:rPr lang="en-US" sz="1900" b="0" i="0" kern="1200" baseline="0" dirty="0" smtClean="0">
                          <a:solidFill>
                            <a:schemeClr val="dk1"/>
                          </a:solidFill>
                          <a:effectLst/>
                          <a:latin typeface="+mn-lt"/>
                          <a:ea typeface="+mn-ea"/>
                          <a:cs typeface="+mn-cs"/>
                        </a:rPr>
                        <a:t>Proceedings of the National Academy of Sciences of the United States of America. 2006;</a:t>
                      </a:r>
                      <a:r>
                        <a:rPr lang="en-US" sz="1900" b="1" i="0" kern="1200" baseline="0" dirty="0" smtClean="0">
                          <a:solidFill>
                            <a:schemeClr val="dk1"/>
                          </a:solidFill>
                          <a:effectLst/>
                          <a:latin typeface="+mn-lt"/>
                          <a:ea typeface="+mn-ea"/>
                          <a:cs typeface="+mn-cs"/>
                        </a:rPr>
                        <a:t>103</a:t>
                      </a:r>
                      <a:r>
                        <a:rPr lang="en-US" sz="2000" b="1" i="0" kern="1200" baseline="0" dirty="0" smtClean="0">
                          <a:solidFill>
                            <a:schemeClr val="dk1"/>
                          </a:solidFill>
                          <a:effectLst/>
                          <a:latin typeface="+mn-lt"/>
                          <a:ea typeface="+mn-ea"/>
                          <a:cs typeface="+mn-cs"/>
                        </a:rPr>
                        <a:t>.</a:t>
                      </a:r>
                      <a:endParaRPr lang="en-US" sz="1400" dirty="0"/>
                    </a:p>
                  </a:txBody>
                  <a:tcPr marL="457200" marR="457200" marT="457200" marB="457200">
                    <a:lnL w="38100" cap="flat" cmpd="sng" algn="ctr">
                      <a:solidFill>
                        <a:srgbClr val="B3B3B3"/>
                      </a:solidFill>
                      <a:prstDash val="solid"/>
                      <a:round/>
                      <a:headEnd type="none" w="med" len="med"/>
                      <a:tailEnd type="none" w="med" len="med"/>
                    </a:lnL>
                    <a:lnR w="38100" cap="flat" cmpd="sng" algn="ctr">
                      <a:solidFill>
                        <a:srgbClr val="B3B3B3"/>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B3B3B3"/>
                      </a:solidFill>
                      <a:prstDash val="solid"/>
                      <a:round/>
                      <a:headEnd type="none" w="med" len="med"/>
                      <a:tailEnd type="none" w="med" len="med"/>
                    </a:lnB>
                    <a:solidFill>
                      <a:schemeClr val="bg1"/>
                    </a:solidFill>
                  </a:tcPr>
                </a:tc>
              </a:tr>
            </a:tbl>
          </a:graphicData>
        </a:graphic>
      </p:graphicFrame>
      <p:graphicFrame>
        <p:nvGraphicFramePr>
          <p:cNvPr id="57" name="Table 56"/>
          <p:cNvGraphicFramePr>
            <a:graphicFrameLocks noGrp="1"/>
          </p:cNvGraphicFramePr>
          <p:nvPr>
            <p:extLst>
              <p:ext uri="{D42A27DB-BD31-4B8C-83A1-F6EECF244321}">
                <p14:modId xmlns:p14="http://schemas.microsoft.com/office/powerpoint/2010/main" val="1720403486"/>
              </p:ext>
            </p:extLst>
          </p:nvPr>
        </p:nvGraphicFramePr>
        <p:xfrm>
          <a:off x="32385000" y="5029200"/>
          <a:ext cx="9651848" cy="11455811"/>
        </p:xfrm>
        <a:graphic>
          <a:graphicData uri="http://schemas.openxmlformats.org/drawingml/2006/table">
            <a:tbl>
              <a:tblPr firstRow="1" bandRow="1">
                <a:tableStyleId>{5C22544A-7EE6-4342-B048-85BDC9FD1C3A}</a:tableStyleId>
              </a:tblPr>
              <a:tblGrid>
                <a:gridCol w="9651848"/>
              </a:tblGrid>
              <a:tr h="1098503">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3600" b="1" dirty="0" smtClean="0">
                          <a:solidFill>
                            <a:srgbClr val="333333"/>
                          </a:solidFill>
                        </a:rPr>
                        <a:t>Discussion</a:t>
                      </a:r>
                    </a:p>
                  </a:txBody>
                  <a:tcPr marL="457200" marR="457200" marT="274320" marB="274320" anchor="ctr">
                    <a:lnL w="38100" cap="flat" cmpd="sng" algn="ctr">
                      <a:solidFill>
                        <a:srgbClr val="B3B3B3"/>
                      </a:solidFill>
                      <a:prstDash val="solid"/>
                      <a:round/>
                      <a:headEnd type="none" w="med" len="med"/>
                      <a:tailEnd type="none" w="med" len="med"/>
                    </a:lnL>
                    <a:lnR w="38100" cap="flat" cmpd="sng" algn="ctr">
                      <a:solidFill>
                        <a:srgbClr val="B3B3B3"/>
                      </a:solidFill>
                      <a:prstDash val="solid"/>
                      <a:round/>
                      <a:headEnd type="none" w="med" len="med"/>
                      <a:tailEnd type="none" w="med" len="med"/>
                    </a:lnR>
                    <a:lnT w="38100" cap="flat" cmpd="sng" algn="ctr">
                      <a:solidFill>
                        <a:srgbClr val="B3B3B3"/>
                      </a:solidFill>
                      <a:prstDash val="solid"/>
                      <a:round/>
                      <a:headEnd type="none" w="med" len="med"/>
                      <a:tailEnd type="none" w="med" len="med"/>
                    </a:lnT>
                    <a:lnB w="38100" cap="flat" cmpd="sng" algn="ctr">
                      <a:noFill/>
                      <a:prstDash val="solid"/>
                      <a:round/>
                      <a:headEnd type="none" w="med" len="med"/>
                      <a:tailEnd type="none" w="med" len="med"/>
                    </a:lnB>
                    <a:solidFill>
                      <a:srgbClr val="7BC5CD"/>
                    </a:solidFill>
                  </a:tcPr>
                </a:tc>
              </a:tr>
              <a:tr h="10357308">
                <a:tc>
                  <a:txBody>
                    <a:bodyPr/>
                    <a:lstStyle/>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500" baseline="0" dirty="0" smtClean="0">
                          <a:solidFill>
                            <a:schemeClr val="tx1"/>
                          </a:solidFill>
                        </a:rPr>
                        <a:t>Children with RD whose mothers’ have higher educational attainment performed better on tasks that phonemic fluency.</a:t>
                      </a:r>
                    </a:p>
                    <a:p>
                      <a:pPr marL="457200" indent="-457200" algn="just">
                        <a:buFont typeface="Arial" panose="020B0604020202020204" pitchFamily="34" charset="0"/>
                        <a:buChar char="•"/>
                      </a:pPr>
                      <a:r>
                        <a:rPr lang="en-US" sz="3500" baseline="0" dirty="0" smtClean="0">
                          <a:solidFill>
                            <a:schemeClr val="tx1"/>
                          </a:solidFill>
                        </a:rPr>
                        <a:t>TRs whose mothers’ have higher educational attainment had reduced impulsivity. </a:t>
                      </a:r>
                    </a:p>
                    <a:p>
                      <a:pPr marL="457200" indent="-457200" algn="just">
                        <a:buFont typeface="Arial" panose="020B0604020202020204" pitchFamily="34" charset="0"/>
                        <a:buChar char="•"/>
                      </a:pPr>
                      <a:r>
                        <a:rPr lang="en-US" sz="3500" baseline="0" dirty="0" smtClean="0">
                          <a:solidFill>
                            <a:schemeClr val="tx1"/>
                          </a:solidFill>
                        </a:rPr>
                        <a:t>Children with RD with mothers who have higher educational attainment may rely less on top-down networks related to EFs.</a:t>
                      </a: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400" baseline="0" dirty="0" smtClean="0">
                          <a:solidFill>
                            <a:schemeClr val="tx1"/>
                          </a:solidFill>
                        </a:rPr>
                        <a:t>Results point at maternal education having different roles in cognitive control for children with RD and TRs during reading.</a:t>
                      </a: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500" baseline="0" dirty="0" smtClean="0"/>
                        <a:t>Higher maternal education may be a compensatory mechanism for children with RD by engaging abilities that support reading (EFs). </a:t>
                      </a:r>
                    </a:p>
                  </a:txBody>
                  <a:tcPr marL="457200" marR="457200" marT="457200" marB="457200">
                    <a:lnL w="38100" cap="flat" cmpd="sng" algn="ctr">
                      <a:solidFill>
                        <a:srgbClr val="B3B3B3"/>
                      </a:solidFill>
                      <a:prstDash val="solid"/>
                      <a:round/>
                      <a:headEnd type="none" w="med" len="med"/>
                      <a:tailEnd type="none" w="med" len="med"/>
                    </a:lnL>
                    <a:lnR w="38100" cap="flat" cmpd="sng" algn="ctr">
                      <a:solidFill>
                        <a:srgbClr val="B3B3B3"/>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B3B3B3"/>
                      </a:solidFill>
                      <a:prstDash val="solid"/>
                      <a:round/>
                      <a:headEnd type="none" w="med" len="med"/>
                      <a:tailEnd type="none" w="med" len="med"/>
                    </a:lnB>
                    <a:solidFill>
                      <a:schemeClr val="bg1"/>
                    </a:solidFill>
                  </a:tcPr>
                </a:tc>
              </a:tr>
            </a:tbl>
          </a:graphicData>
        </a:graphic>
      </p:graphicFrame>
      <p:graphicFrame>
        <p:nvGraphicFramePr>
          <p:cNvPr id="56" name="Table 55"/>
          <p:cNvGraphicFramePr>
            <a:graphicFrameLocks noGrp="1"/>
          </p:cNvGraphicFramePr>
          <p:nvPr>
            <p:extLst>
              <p:ext uri="{D42A27DB-BD31-4B8C-83A1-F6EECF244321}">
                <p14:modId xmlns:p14="http://schemas.microsoft.com/office/powerpoint/2010/main" val="568948895"/>
              </p:ext>
            </p:extLst>
          </p:nvPr>
        </p:nvGraphicFramePr>
        <p:xfrm>
          <a:off x="22252890" y="5029199"/>
          <a:ext cx="9677400" cy="26517600"/>
        </p:xfrm>
        <a:graphic>
          <a:graphicData uri="http://schemas.openxmlformats.org/drawingml/2006/table">
            <a:tbl>
              <a:tblPr firstRow="1" bandRow="1">
                <a:tableStyleId>{5C22544A-7EE6-4342-B048-85BDC9FD1C3A}</a:tableStyleId>
              </a:tblPr>
              <a:tblGrid>
                <a:gridCol w="9677400"/>
              </a:tblGrid>
              <a:tr h="1143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b="1" dirty="0" smtClean="0">
                          <a:solidFill>
                            <a:srgbClr val="333333"/>
                          </a:solidFill>
                        </a:rPr>
                        <a:t>Results </a:t>
                      </a:r>
                    </a:p>
                  </a:txBody>
                  <a:tcPr marL="457200" marR="457200" marT="274320" marB="274320" anchor="ctr">
                    <a:lnL w="38100" cap="flat" cmpd="sng" algn="ctr">
                      <a:solidFill>
                        <a:srgbClr val="B3B3B3"/>
                      </a:solidFill>
                      <a:prstDash val="solid"/>
                      <a:round/>
                      <a:headEnd type="none" w="med" len="med"/>
                      <a:tailEnd type="none" w="med" len="med"/>
                    </a:lnL>
                    <a:lnR w="38100" cap="flat" cmpd="sng" algn="ctr">
                      <a:solidFill>
                        <a:srgbClr val="B3B3B3"/>
                      </a:solidFill>
                      <a:prstDash val="solid"/>
                      <a:round/>
                      <a:headEnd type="none" w="med" len="med"/>
                      <a:tailEnd type="none" w="med" len="med"/>
                    </a:lnR>
                    <a:lnT w="38100" cap="flat" cmpd="sng" algn="ctr">
                      <a:solidFill>
                        <a:srgbClr val="B3B3B3"/>
                      </a:solidFill>
                      <a:prstDash val="solid"/>
                      <a:round/>
                      <a:headEnd type="none" w="med" len="med"/>
                      <a:tailEnd type="none" w="med" len="med"/>
                    </a:lnT>
                    <a:lnB w="38100" cap="flat" cmpd="sng" algn="ctr">
                      <a:noFill/>
                      <a:prstDash val="solid"/>
                      <a:round/>
                      <a:headEnd type="none" w="med" len="med"/>
                      <a:tailEnd type="none" w="med" len="med"/>
                    </a:lnB>
                    <a:solidFill>
                      <a:srgbClr val="7BC5CD"/>
                    </a:solidFill>
                  </a:tcPr>
                </a:tc>
              </a:tr>
              <a:tr h="25374600">
                <a:tc>
                  <a:txBody>
                    <a:bodyPr/>
                    <a:lstStyle/>
                    <a:p>
                      <a:endParaRPr lang="en-US" dirty="0"/>
                    </a:p>
                  </a:txBody>
                  <a:tcPr marL="457200" marR="457200" marT="457200" marB="457200">
                    <a:lnL w="38100" cap="flat" cmpd="sng" algn="ctr">
                      <a:solidFill>
                        <a:srgbClr val="B3B3B3"/>
                      </a:solidFill>
                      <a:prstDash val="solid"/>
                      <a:round/>
                      <a:headEnd type="none" w="med" len="med"/>
                      <a:tailEnd type="none" w="med" len="med"/>
                    </a:lnL>
                    <a:lnR w="38100" cap="flat" cmpd="sng" algn="ctr">
                      <a:solidFill>
                        <a:srgbClr val="B3B3B3"/>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B3B3B3"/>
                      </a:solidFill>
                      <a:prstDash val="solid"/>
                      <a:round/>
                      <a:headEnd type="none" w="med" len="med"/>
                      <a:tailEnd type="none" w="med" len="med"/>
                    </a:lnB>
                    <a:solidFill>
                      <a:schemeClr val="bg1"/>
                    </a:solidFill>
                  </a:tcPr>
                </a:tc>
              </a:tr>
            </a:tbl>
          </a:graphicData>
        </a:graphic>
      </p:graphicFrame>
      <p:graphicFrame>
        <p:nvGraphicFramePr>
          <p:cNvPr id="55" name="Table 54"/>
          <p:cNvGraphicFramePr>
            <a:graphicFrameLocks noGrp="1"/>
          </p:cNvGraphicFramePr>
          <p:nvPr>
            <p:extLst>
              <p:ext uri="{D42A27DB-BD31-4B8C-83A1-F6EECF244321}">
                <p14:modId xmlns:p14="http://schemas.microsoft.com/office/powerpoint/2010/main" val="2869303522"/>
              </p:ext>
            </p:extLst>
          </p:nvPr>
        </p:nvGraphicFramePr>
        <p:xfrm>
          <a:off x="12065000" y="5029200"/>
          <a:ext cx="9677400" cy="26551018"/>
        </p:xfrm>
        <a:graphic>
          <a:graphicData uri="http://schemas.openxmlformats.org/drawingml/2006/table">
            <a:tbl>
              <a:tblPr firstRow="1" bandRow="1">
                <a:tableStyleId>{5C22544A-7EE6-4342-B048-85BDC9FD1C3A}</a:tableStyleId>
              </a:tblPr>
              <a:tblGrid>
                <a:gridCol w="9677400"/>
              </a:tblGrid>
              <a:tr h="11444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3600" b="1" dirty="0" smtClean="0">
                          <a:solidFill>
                            <a:srgbClr val="333333"/>
                          </a:solidFill>
                        </a:rPr>
                        <a:t>Methods </a:t>
                      </a:r>
                    </a:p>
                  </a:txBody>
                  <a:tcPr marL="457200" marR="457200" marT="274320" marB="274320" anchor="ctr">
                    <a:lnL w="38100" cap="flat" cmpd="sng" algn="ctr">
                      <a:solidFill>
                        <a:srgbClr val="B3B3B3"/>
                      </a:solidFill>
                      <a:prstDash val="solid"/>
                      <a:round/>
                      <a:headEnd type="none" w="med" len="med"/>
                      <a:tailEnd type="none" w="med" len="med"/>
                    </a:lnL>
                    <a:lnR w="38100" cap="flat" cmpd="sng" algn="ctr">
                      <a:solidFill>
                        <a:srgbClr val="B3B3B3"/>
                      </a:solidFill>
                      <a:prstDash val="solid"/>
                      <a:round/>
                      <a:headEnd type="none" w="med" len="med"/>
                      <a:tailEnd type="none" w="med" len="med"/>
                    </a:lnR>
                    <a:lnT w="38100" cap="flat" cmpd="sng" algn="ctr">
                      <a:solidFill>
                        <a:srgbClr val="B3B3B3"/>
                      </a:solidFill>
                      <a:prstDash val="solid"/>
                      <a:round/>
                      <a:headEnd type="none" w="med" len="med"/>
                      <a:tailEnd type="none" w="med" len="med"/>
                    </a:lnT>
                    <a:lnB w="38100" cap="flat" cmpd="sng" algn="ctr">
                      <a:noFill/>
                      <a:prstDash val="solid"/>
                      <a:round/>
                      <a:headEnd type="none" w="med" len="med"/>
                      <a:tailEnd type="none" w="med" len="med"/>
                    </a:lnB>
                    <a:solidFill>
                      <a:srgbClr val="7BC5CD"/>
                    </a:solidFill>
                  </a:tcPr>
                </a:tc>
              </a:tr>
              <a:tr h="25406578">
                <a:tc>
                  <a:txBody>
                    <a:bodyPr/>
                    <a:lstStyle/>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700" noProof="1" smtClean="0">
                          <a:solidFill>
                            <a:srgbClr val="333333"/>
                          </a:solidFill>
                        </a:rPr>
                        <a:t>Forty-six</a:t>
                      </a:r>
                      <a:r>
                        <a:rPr lang="en-US" sz="2700" baseline="0" noProof="1" smtClean="0">
                          <a:solidFill>
                            <a:srgbClr val="333333"/>
                          </a:solidFill>
                        </a:rPr>
                        <a:t> </a:t>
                      </a:r>
                      <a:r>
                        <a:rPr lang="en-US" sz="2700" noProof="1" smtClean="0">
                          <a:solidFill>
                            <a:srgbClr val="333333"/>
                          </a:solidFill>
                        </a:rPr>
                        <a:t>children, 25 RD (x=9.76±1.42; F=13)</a:t>
                      </a:r>
                      <a:r>
                        <a:rPr lang="en-US" sz="2700" baseline="0" noProof="1" smtClean="0">
                          <a:solidFill>
                            <a:srgbClr val="333333"/>
                          </a:solidFill>
                        </a:rPr>
                        <a:t> and 21 typical readers (TRs) (age=10.05±1.47; F=6). </a:t>
                      </a: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700" noProof="1" smtClean="0">
                          <a:solidFill>
                            <a:srgbClr val="333333"/>
                          </a:solidFill>
                        </a:rPr>
                        <a:t>No history of</a:t>
                      </a:r>
                      <a:r>
                        <a:rPr lang="en-US" sz="2700" baseline="0" noProof="1" smtClean="0">
                          <a:solidFill>
                            <a:srgbClr val="333333"/>
                          </a:solidFill>
                        </a:rPr>
                        <a:t> attention deficits, neurological or </a:t>
                      </a:r>
                      <a:r>
                        <a:rPr lang="en-US" sz="2700" baseline="0" noProof="1" smtClean="0">
                          <a:solidFill>
                            <a:schemeClr val="tx1"/>
                          </a:solidFill>
                        </a:rPr>
                        <a:t>psychiatric disorders. </a:t>
                      </a: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700" baseline="0" noProof="1" smtClean="0">
                          <a:solidFill>
                            <a:srgbClr val="333333"/>
                          </a:solidFill>
                        </a:rPr>
                        <a:t>Maternal education was collected as a construct of SES. </a:t>
                      </a: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700" baseline="0" noProof="1" smtClean="0">
                          <a:solidFill>
                            <a:srgbClr val="333333"/>
                          </a:solidFill>
                        </a:rPr>
                        <a:t>All participants had intact non-verbal intelligence ≥85 (TONI-4) [7].</a:t>
                      </a: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700" baseline="0" noProof="1" smtClean="0">
                          <a:solidFill>
                            <a:srgbClr val="333333"/>
                          </a:solidFill>
                        </a:rPr>
                        <a:t>RD participants scored &lt;25</a:t>
                      </a:r>
                      <a:r>
                        <a:rPr lang="en-US" sz="2700" baseline="30000" noProof="1" smtClean="0">
                          <a:solidFill>
                            <a:srgbClr val="333333"/>
                          </a:solidFill>
                        </a:rPr>
                        <a:t>th</a:t>
                      </a:r>
                      <a:r>
                        <a:rPr lang="en-US" sz="2700" baseline="0" noProof="1" smtClean="0">
                          <a:solidFill>
                            <a:srgbClr val="333333"/>
                          </a:solidFill>
                        </a:rPr>
                        <a:t> percentile on two or more reading </a:t>
                      </a:r>
                      <a:r>
                        <a:rPr lang="en-US" sz="2700" baseline="0" noProof="1" smtClean="0">
                          <a:solidFill>
                            <a:schemeClr val="tx1"/>
                          </a:solidFill>
                        </a:rPr>
                        <a:t>tests [8].</a:t>
                      </a:r>
                      <a:endParaRPr lang="en-US" sz="2700" noProof="1"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noProof="1" smtClean="0">
                        <a:solidFill>
                          <a:srgbClr val="333333"/>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noProof="1" smtClean="0">
                        <a:solidFill>
                          <a:srgbClr val="333333"/>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noProof="1" smtClean="0">
                        <a:solidFill>
                          <a:srgbClr val="333333"/>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marL="457200" marR="457200" marT="457200" marB="457200">
                    <a:lnL w="38100" cap="flat" cmpd="sng" algn="ctr">
                      <a:solidFill>
                        <a:srgbClr val="B3B3B3"/>
                      </a:solidFill>
                      <a:prstDash val="solid"/>
                      <a:round/>
                      <a:headEnd type="none" w="med" len="med"/>
                      <a:tailEnd type="none" w="med" len="med"/>
                    </a:lnL>
                    <a:lnR w="38100" cap="flat" cmpd="sng" algn="ctr">
                      <a:solidFill>
                        <a:srgbClr val="B3B3B3"/>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B3B3B3"/>
                      </a:solidFill>
                      <a:prstDash val="solid"/>
                      <a:round/>
                      <a:headEnd type="none" w="med" len="med"/>
                      <a:tailEnd type="none" w="med" len="med"/>
                    </a:lnB>
                    <a:solidFill>
                      <a:schemeClr val="bg1"/>
                    </a:solidFill>
                  </a:tcPr>
                </a:tc>
              </a:tr>
            </a:tbl>
          </a:graphicData>
        </a:graphic>
      </p:graphicFrame>
      <p:graphicFrame>
        <p:nvGraphicFramePr>
          <p:cNvPr id="54" name="Table 53"/>
          <p:cNvGraphicFramePr>
            <a:graphicFrameLocks noGrp="1"/>
          </p:cNvGraphicFramePr>
          <p:nvPr>
            <p:extLst>
              <p:ext uri="{D42A27DB-BD31-4B8C-83A1-F6EECF244321}">
                <p14:modId xmlns:p14="http://schemas.microsoft.com/office/powerpoint/2010/main" val="3724550825"/>
              </p:ext>
            </p:extLst>
          </p:nvPr>
        </p:nvGraphicFramePr>
        <p:xfrm>
          <a:off x="1806021" y="4984011"/>
          <a:ext cx="9700179" cy="20707587"/>
        </p:xfrm>
        <a:graphic>
          <a:graphicData uri="http://schemas.openxmlformats.org/drawingml/2006/table">
            <a:tbl>
              <a:tblPr firstRow="1" bandRow="1">
                <a:tableStyleId>{5C22544A-7EE6-4342-B048-85BDC9FD1C3A}</a:tableStyleId>
              </a:tblPr>
              <a:tblGrid>
                <a:gridCol w="9700179"/>
              </a:tblGrid>
              <a:tr h="148488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b="1" dirty="0" smtClean="0">
                          <a:solidFill>
                            <a:srgbClr val="333333"/>
                          </a:solidFill>
                        </a:rPr>
                        <a:t>Introduction</a:t>
                      </a:r>
                    </a:p>
                  </a:txBody>
                  <a:tcPr marL="457200" marR="457200" marT="274326" marB="274326" anchor="ctr">
                    <a:lnL w="38100" cap="flat" cmpd="sng" algn="ctr">
                      <a:solidFill>
                        <a:srgbClr val="B3B3B3"/>
                      </a:solidFill>
                      <a:prstDash val="solid"/>
                      <a:round/>
                      <a:headEnd type="none" w="med" len="med"/>
                      <a:tailEnd type="none" w="med" len="med"/>
                    </a:lnL>
                    <a:lnR w="38100" cap="flat" cmpd="sng" algn="ctr">
                      <a:solidFill>
                        <a:srgbClr val="B3B3B3"/>
                      </a:solidFill>
                      <a:prstDash val="solid"/>
                      <a:round/>
                      <a:headEnd type="none" w="med" len="med"/>
                      <a:tailEnd type="none" w="med" len="med"/>
                    </a:lnR>
                    <a:lnT w="38100" cap="flat" cmpd="sng" algn="ctr">
                      <a:solidFill>
                        <a:srgbClr val="B3B3B3"/>
                      </a:solidFill>
                      <a:prstDash val="solid"/>
                      <a:round/>
                      <a:headEnd type="none" w="med" len="med"/>
                      <a:tailEnd type="none" w="med" len="med"/>
                    </a:lnT>
                    <a:lnB w="38100" cap="flat" cmpd="sng" algn="ctr">
                      <a:noFill/>
                      <a:prstDash val="solid"/>
                      <a:round/>
                      <a:headEnd type="none" w="med" len="med"/>
                      <a:tailEnd type="none" w="med" len="med"/>
                    </a:lnB>
                    <a:solidFill>
                      <a:srgbClr val="7BC5CD"/>
                    </a:solidFill>
                  </a:tcPr>
                </a:tc>
              </a:tr>
              <a:tr h="19222700">
                <a:tc>
                  <a:txBody>
                    <a:bodyPr/>
                    <a:lstStyle/>
                    <a:p>
                      <a:pPr marL="571500" marR="0" lvl="0" indent="-5715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200" b="0" dirty="0" smtClean="0">
                          <a:solidFill>
                            <a:schemeClr val="tx1"/>
                          </a:solidFill>
                        </a:rPr>
                        <a:t>Reading difficulty</a:t>
                      </a:r>
                      <a:r>
                        <a:rPr lang="en-US" sz="3200" b="0" baseline="0" dirty="0" smtClean="0">
                          <a:solidFill>
                            <a:schemeClr val="tx1"/>
                          </a:solidFill>
                        </a:rPr>
                        <a:t> (RD or dyslexia) is characterized by deficits in language processing and executive functions (EFs) [1]. </a:t>
                      </a:r>
                    </a:p>
                    <a:p>
                      <a:pPr marL="571500" marR="0" lvl="0" indent="-5715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3200" b="0" baseline="0" dirty="0" smtClean="0">
                        <a:solidFill>
                          <a:schemeClr val="tx1"/>
                        </a:solidFill>
                      </a:endParaRPr>
                    </a:p>
                    <a:p>
                      <a:pPr marL="571500" marR="0" lvl="0" indent="-5715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200" b="0" baseline="0" dirty="0" smtClean="0">
                          <a:solidFill>
                            <a:schemeClr val="tx1"/>
                          </a:solidFill>
                        </a:rPr>
                        <a:t>EFs include cognitive abilities underlying learning such as working memory, inhibition and switching, as well as attention [2]</a:t>
                      </a:r>
                    </a:p>
                    <a:p>
                      <a:pPr marL="571500" marR="0" lvl="0" indent="-5715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3200" b="0" baseline="0" dirty="0" smtClean="0">
                        <a:solidFill>
                          <a:schemeClr val="tx1"/>
                        </a:solidFill>
                      </a:endParaRPr>
                    </a:p>
                    <a:p>
                      <a:pPr marL="571500" marR="0" lvl="0" indent="-5715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200" b="0" baseline="0" dirty="0" smtClean="0">
                          <a:solidFill>
                            <a:schemeClr val="tx1"/>
                          </a:solidFill>
                        </a:rPr>
                        <a:t>Networks such as Dorsal Attention (DAN) and Ventral Attention (VAN) are involved in basic orienting attention and </a:t>
                      </a:r>
                      <a:r>
                        <a:rPr lang="en-US" sz="3200" b="0" baseline="0" dirty="0" err="1" smtClean="0">
                          <a:solidFill>
                            <a:schemeClr val="tx1"/>
                          </a:solidFill>
                        </a:rPr>
                        <a:t>Fronto</a:t>
                      </a:r>
                      <a:r>
                        <a:rPr lang="en-US" sz="3200" b="0" baseline="0" dirty="0" smtClean="0">
                          <a:solidFill>
                            <a:schemeClr val="tx1"/>
                          </a:solidFill>
                        </a:rPr>
                        <a:t>-Parietal (FP) and </a:t>
                      </a:r>
                      <a:r>
                        <a:rPr lang="en-US" sz="3200" b="0" baseline="0" dirty="0" err="1" smtClean="0">
                          <a:solidFill>
                            <a:schemeClr val="tx1"/>
                          </a:solidFill>
                        </a:rPr>
                        <a:t>Cingulo-opercular</a:t>
                      </a:r>
                      <a:r>
                        <a:rPr lang="en-US" sz="3200" b="0" baseline="0" dirty="0" smtClean="0">
                          <a:solidFill>
                            <a:schemeClr val="tx1"/>
                          </a:solidFill>
                        </a:rPr>
                        <a:t> (CO) are involved in executive control [3].</a:t>
                      </a:r>
                    </a:p>
                    <a:p>
                      <a:pPr marL="571500" marR="0" lvl="0" indent="-5715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3200" b="0" baseline="0" dirty="0" smtClean="0">
                        <a:solidFill>
                          <a:schemeClr val="tx1"/>
                        </a:solidFill>
                      </a:endParaRPr>
                    </a:p>
                    <a:p>
                      <a:pPr marL="571500" marR="0" lvl="0" indent="-5715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200" b="0" baseline="0" dirty="0" smtClean="0">
                          <a:solidFill>
                            <a:schemeClr val="tx1"/>
                          </a:solidFill>
                        </a:rPr>
                        <a:t>Children can have RD also due to environmental effects of inadequate resources, lack of stimulation or motivation [4]. </a:t>
                      </a:r>
                      <a:r>
                        <a:rPr lang="en-US" sz="3200" b="0" dirty="0" smtClean="0">
                          <a:solidFill>
                            <a:schemeClr val="tx1"/>
                          </a:solidFill>
                        </a:rPr>
                        <a:t>Socioeconomic</a:t>
                      </a:r>
                      <a:r>
                        <a:rPr lang="en-US" sz="3200" b="0" baseline="0" dirty="0" smtClean="0">
                          <a:solidFill>
                            <a:schemeClr val="tx1"/>
                          </a:solidFill>
                        </a:rPr>
                        <a:t> status (SES) consists of household income, maternal education, and occupation [5]. </a:t>
                      </a:r>
                    </a:p>
                    <a:p>
                      <a:pPr marL="571500" marR="0" lvl="0" indent="-5715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3200" b="0" baseline="0" dirty="0" smtClean="0">
                        <a:solidFill>
                          <a:schemeClr val="tx1"/>
                        </a:solidFill>
                      </a:endParaRPr>
                    </a:p>
                    <a:p>
                      <a:pPr marL="571500" marR="0" lvl="0" indent="-5715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200" b="0" baseline="0" dirty="0" smtClean="0">
                          <a:solidFill>
                            <a:schemeClr val="tx1"/>
                          </a:solidFill>
                        </a:rPr>
                        <a:t>Maternal education is associated with parent-child interaction and cognitive developmental outcomes [6].</a:t>
                      </a:r>
                    </a:p>
                  </a:txBody>
                  <a:tcPr marL="457200" marR="457200" marT="457210" marB="457210">
                    <a:lnL w="38100" cap="flat" cmpd="sng" algn="ctr">
                      <a:solidFill>
                        <a:srgbClr val="B3B3B3"/>
                      </a:solidFill>
                      <a:prstDash val="solid"/>
                      <a:round/>
                      <a:headEnd type="none" w="med" len="med"/>
                      <a:tailEnd type="none" w="med" len="med"/>
                    </a:lnL>
                    <a:lnR w="38100" cap="flat" cmpd="sng" algn="ctr">
                      <a:solidFill>
                        <a:srgbClr val="B3B3B3"/>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B3B3B3"/>
                      </a:solidFill>
                      <a:prstDash val="solid"/>
                      <a:round/>
                      <a:headEnd type="none" w="med" len="med"/>
                      <a:tailEnd type="none" w="med" len="med"/>
                    </a:lnB>
                    <a:solidFill>
                      <a:schemeClr val="bg1"/>
                    </a:solidFill>
                  </a:tcPr>
                </a:tc>
              </a:tr>
            </a:tbl>
          </a:graphicData>
        </a:graphic>
      </p:graphicFrame>
      <p:sp>
        <p:nvSpPr>
          <p:cNvPr id="9277" name="Text Box 9"/>
          <p:cNvSpPr txBox="1">
            <a:spLocks noChangeArrowheads="1"/>
          </p:cNvSpPr>
          <p:nvPr/>
        </p:nvSpPr>
        <p:spPr bwMode="auto">
          <a:xfrm>
            <a:off x="1269999" y="210021"/>
            <a:ext cx="29699625" cy="3024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80709" tIns="240355" rIns="480709" bIns="240355">
            <a:spAutoFit/>
          </a:bodyPr>
          <a:lstStyle>
            <a:lvl1pPr defTabSz="4806950">
              <a:defRPr sz="2400">
                <a:solidFill>
                  <a:schemeClr val="tx1"/>
                </a:solidFill>
                <a:latin typeface="Arial" charset="0"/>
                <a:ea typeface="ＭＳ Ｐゴシック" charset="0"/>
                <a:cs typeface="ＭＳ Ｐゴシック" charset="0"/>
              </a:defRPr>
            </a:lvl1pPr>
            <a:lvl2pPr marL="742950" indent="-285750" defTabSz="4806950">
              <a:defRPr sz="2400">
                <a:solidFill>
                  <a:schemeClr val="tx1"/>
                </a:solidFill>
                <a:latin typeface="Arial" charset="0"/>
                <a:ea typeface="ＭＳ Ｐゴシック" charset="0"/>
                <a:cs typeface="ＭＳ Ｐゴシック" charset="0"/>
              </a:defRPr>
            </a:lvl2pPr>
            <a:lvl3pPr marL="1143000" indent="-228600" defTabSz="4806950">
              <a:defRPr sz="2400">
                <a:solidFill>
                  <a:schemeClr val="tx1"/>
                </a:solidFill>
                <a:latin typeface="Arial" charset="0"/>
                <a:ea typeface="ＭＳ Ｐゴシック" charset="0"/>
                <a:cs typeface="ＭＳ Ｐゴシック" charset="0"/>
              </a:defRPr>
            </a:lvl3pPr>
            <a:lvl4pPr marL="1600200" indent="-228600" defTabSz="4806950">
              <a:defRPr sz="2400">
                <a:solidFill>
                  <a:schemeClr val="tx1"/>
                </a:solidFill>
                <a:latin typeface="Arial" charset="0"/>
                <a:ea typeface="ＭＳ Ｐゴシック" charset="0"/>
                <a:cs typeface="ＭＳ Ｐゴシック" charset="0"/>
              </a:defRPr>
            </a:lvl4pPr>
            <a:lvl5pPr marL="2057400" indent="-228600" defTabSz="4806950">
              <a:defRPr sz="2400">
                <a:solidFill>
                  <a:schemeClr val="tx1"/>
                </a:solidFill>
                <a:latin typeface="Arial" charset="0"/>
                <a:ea typeface="ＭＳ Ｐゴシック" charset="0"/>
                <a:cs typeface="ＭＳ Ｐゴシック" charset="0"/>
              </a:defRPr>
            </a:lvl5pPr>
            <a:lvl6pPr marL="2514600" indent="-228600" defTabSz="480695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defTabSz="480695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defTabSz="480695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defTabSz="480695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r>
              <a:rPr lang="en-US" sz="5500" b="1" dirty="0"/>
              <a:t>Higher maternal education is related to greater executive functions and decreased functional connectivity between cognitive control networks and reading related regions in children with reading </a:t>
            </a:r>
            <a:r>
              <a:rPr lang="en-US" sz="5500" b="1" dirty="0" smtClean="0"/>
              <a:t>difficulties.</a:t>
            </a:r>
            <a:endParaRPr lang="en-US" sz="5500" b="1" dirty="0">
              <a:latin typeface="+mn-lt"/>
            </a:endParaRPr>
          </a:p>
        </p:txBody>
      </p:sp>
      <p:sp>
        <p:nvSpPr>
          <p:cNvPr id="6" name="TextBox 5"/>
          <p:cNvSpPr txBox="1"/>
          <p:nvPr/>
        </p:nvSpPr>
        <p:spPr>
          <a:xfrm>
            <a:off x="12100556" y="10814323"/>
            <a:ext cx="9609771" cy="2893100"/>
          </a:xfrm>
          <a:prstGeom prst="rect">
            <a:avLst/>
          </a:prstGeom>
          <a:solidFill>
            <a:schemeClr val="bg2">
              <a:lumMod val="40000"/>
              <a:lumOff val="60000"/>
            </a:schemeClr>
          </a:solidFill>
        </p:spPr>
        <p:txBody>
          <a:bodyPr wrap="square" rtlCol="0">
            <a:spAutoFit/>
          </a:bodyPr>
          <a:lstStyle/>
          <a:p>
            <a:pPr algn="just"/>
            <a:r>
              <a:rPr lang="en-US" sz="2600" b="1" u="sng" dirty="0"/>
              <a:t>Behavioral </a:t>
            </a:r>
            <a:r>
              <a:rPr lang="en-US" sz="2600" b="1" u="sng" dirty="0" smtClean="0"/>
              <a:t>Measures</a:t>
            </a:r>
            <a:endParaRPr lang="en-US" sz="2600" b="1" u="sng" dirty="0"/>
          </a:p>
          <a:p>
            <a:pPr algn="just"/>
            <a:r>
              <a:rPr lang="en-US" sz="2600" b="1" dirty="0" smtClean="0"/>
              <a:t>Executive functions:</a:t>
            </a:r>
          </a:p>
          <a:p>
            <a:pPr marL="914400" lvl="1" indent="-457200" algn="just">
              <a:buFont typeface="Arial" panose="020B0604020202020204" pitchFamily="34" charset="0"/>
              <a:buChar char="•"/>
            </a:pPr>
            <a:r>
              <a:rPr lang="en-US" sz="2600" dirty="0" smtClean="0"/>
              <a:t>BRIEF Inhibition [9]</a:t>
            </a:r>
          </a:p>
          <a:p>
            <a:pPr marL="914400" lvl="1" indent="-457200" algn="just">
              <a:buFont typeface="Arial" panose="020B0604020202020204" pitchFamily="34" charset="0"/>
              <a:buChar char="•"/>
            </a:pPr>
            <a:r>
              <a:rPr lang="en-US" sz="2600" dirty="0" smtClean="0"/>
              <a:t>CPT detectability [10] </a:t>
            </a:r>
          </a:p>
          <a:p>
            <a:pPr marL="914400" lvl="1" indent="-457200" algn="just">
              <a:buFont typeface="Arial" panose="020B0604020202020204" pitchFamily="34" charset="0"/>
              <a:buChar char="•"/>
            </a:pPr>
            <a:r>
              <a:rPr lang="en-US" sz="2600" dirty="0" smtClean="0"/>
              <a:t>TEA-Ch Sky Search Dual Increment Task [11]</a:t>
            </a:r>
          </a:p>
          <a:p>
            <a:pPr marL="914400" lvl="1" indent="-457200" algn="just">
              <a:buFont typeface="Arial" panose="020B0604020202020204" pitchFamily="34" charset="0"/>
              <a:buChar char="•"/>
            </a:pPr>
            <a:r>
              <a:rPr lang="en-US" sz="2600" dirty="0" smtClean="0"/>
              <a:t>DKEFS Color Naming Inhibition/Switching [12]</a:t>
            </a:r>
          </a:p>
          <a:p>
            <a:pPr marL="914400" lvl="1" indent="-457200" algn="just">
              <a:buFont typeface="Arial" panose="020B0604020202020204" pitchFamily="34" charset="0"/>
              <a:buChar char="•"/>
            </a:pPr>
            <a:r>
              <a:rPr lang="en-US" sz="2600" dirty="0" smtClean="0"/>
              <a:t>DKEFS Verbal Fluency: FAS [12] </a:t>
            </a:r>
          </a:p>
        </p:txBody>
      </p:sp>
      <p:graphicFrame>
        <p:nvGraphicFramePr>
          <p:cNvPr id="35" name="Table 34"/>
          <p:cNvGraphicFramePr>
            <a:graphicFrameLocks noGrp="1"/>
          </p:cNvGraphicFramePr>
          <p:nvPr>
            <p:extLst>
              <p:ext uri="{D42A27DB-BD31-4B8C-83A1-F6EECF244321}">
                <p14:modId xmlns:p14="http://schemas.microsoft.com/office/powerpoint/2010/main" val="1211667849"/>
              </p:ext>
            </p:extLst>
          </p:nvPr>
        </p:nvGraphicFramePr>
        <p:xfrm>
          <a:off x="1837605" y="26199430"/>
          <a:ext cx="9633040" cy="5380788"/>
        </p:xfrm>
        <a:graphic>
          <a:graphicData uri="http://schemas.openxmlformats.org/drawingml/2006/table">
            <a:tbl>
              <a:tblPr firstRow="1" bandRow="1">
                <a:tableStyleId>{5C22544A-7EE6-4342-B048-85BDC9FD1C3A}</a:tableStyleId>
              </a:tblPr>
              <a:tblGrid>
                <a:gridCol w="9633040"/>
              </a:tblGrid>
              <a:tr h="13085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b="1" dirty="0" smtClean="0">
                          <a:solidFill>
                            <a:schemeClr val="tx1"/>
                          </a:solidFill>
                        </a:rPr>
                        <a:t>Aims</a:t>
                      </a:r>
                      <a:r>
                        <a:rPr lang="en-US" sz="3600" b="1" baseline="0" dirty="0" smtClean="0">
                          <a:solidFill>
                            <a:schemeClr val="tx1"/>
                          </a:solidFill>
                        </a:rPr>
                        <a:t> </a:t>
                      </a:r>
                      <a:endParaRPr lang="en-US" sz="3600" b="1" dirty="0" smtClean="0">
                        <a:solidFill>
                          <a:schemeClr val="tx1"/>
                        </a:solidFill>
                      </a:endParaRPr>
                    </a:p>
                  </a:txBody>
                  <a:tcPr marL="457200" marR="457200" marT="274320" marB="274320" anchor="ctr">
                    <a:lnL w="38100" cap="flat" cmpd="sng" algn="ctr">
                      <a:solidFill>
                        <a:srgbClr val="B3B3B3"/>
                      </a:solidFill>
                      <a:prstDash val="solid"/>
                      <a:round/>
                      <a:headEnd type="none" w="med" len="med"/>
                      <a:tailEnd type="none" w="med" len="med"/>
                    </a:lnL>
                    <a:lnR w="38100" cap="flat" cmpd="sng" algn="ctr">
                      <a:solidFill>
                        <a:srgbClr val="B3B3B3"/>
                      </a:solidFill>
                      <a:prstDash val="solid"/>
                      <a:round/>
                      <a:headEnd type="none" w="med" len="med"/>
                      <a:tailEnd type="none" w="med" len="med"/>
                    </a:lnR>
                    <a:lnT w="38100" cap="flat" cmpd="sng" algn="ctr">
                      <a:solidFill>
                        <a:srgbClr val="B3B3B3"/>
                      </a:solidFill>
                      <a:prstDash val="solid"/>
                      <a:round/>
                      <a:headEnd type="none" w="med" len="med"/>
                      <a:tailEnd type="none" w="med" len="med"/>
                    </a:lnT>
                    <a:lnB w="38100" cap="flat" cmpd="sng" algn="ctr">
                      <a:noFill/>
                      <a:prstDash val="solid"/>
                      <a:round/>
                      <a:headEnd type="none" w="med" len="med"/>
                      <a:tailEnd type="none" w="med" len="med"/>
                    </a:lnB>
                    <a:solidFill>
                      <a:srgbClr val="7BC5CD"/>
                    </a:solidFill>
                  </a:tcPr>
                </a:tc>
              </a:tr>
              <a:tr h="4072252">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3600" dirty="0" smtClean="0">
                          <a:solidFill>
                            <a:schemeClr val="tx1"/>
                          </a:solidFill>
                        </a:rPr>
                        <a:t>To determine the relations between maternal education and basic abilities related to reading (such as EFs) in children with RD and typical</a:t>
                      </a:r>
                      <a:r>
                        <a:rPr lang="en-US" sz="3600" baseline="0" dirty="0" smtClean="0">
                          <a:solidFill>
                            <a:schemeClr val="tx1"/>
                          </a:solidFill>
                        </a:rPr>
                        <a:t> readers (TRs) using behavioral and neurobiological measures.</a:t>
                      </a:r>
                    </a:p>
                  </a:txBody>
                  <a:tcPr marL="457200" marR="457200" marT="457200" marB="457200">
                    <a:lnL w="38100" cap="flat" cmpd="sng" algn="ctr">
                      <a:solidFill>
                        <a:srgbClr val="B3B3B3"/>
                      </a:solidFill>
                      <a:prstDash val="solid"/>
                      <a:round/>
                      <a:headEnd type="none" w="med" len="med"/>
                      <a:tailEnd type="none" w="med" len="med"/>
                    </a:lnL>
                    <a:lnR w="38100" cap="flat" cmpd="sng" algn="ctr">
                      <a:solidFill>
                        <a:srgbClr val="B3B3B3"/>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B3B3B3"/>
                      </a:solidFill>
                      <a:prstDash val="solid"/>
                      <a:round/>
                      <a:headEnd type="none" w="med" len="med"/>
                      <a:tailEnd type="none" w="med" len="med"/>
                    </a:lnB>
                    <a:solidFill>
                      <a:schemeClr val="bg1"/>
                    </a:solidFill>
                  </a:tcPr>
                </a:tc>
              </a:tr>
            </a:tbl>
          </a:graphicData>
        </a:graphic>
      </p:graphicFrame>
      <p:sp>
        <p:nvSpPr>
          <p:cNvPr id="8" name="TextBox 7"/>
          <p:cNvSpPr txBox="1"/>
          <p:nvPr/>
        </p:nvSpPr>
        <p:spPr>
          <a:xfrm>
            <a:off x="12076213" y="13817446"/>
            <a:ext cx="9634114" cy="523220"/>
          </a:xfrm>
          <a:prstGeom prst="rect">
            <a:avLst/>
          </a:prstGeom>
          <a:solidFill>
            <a:srgbClr val="7BC5CD"/>
          </a:solidFill>
        </p:spPr>
        <p:txBody>
          <a:bodyPr wrap="square" rtlCol="0">
            <a:spAutoFit/>
          </a:bodyPr>
          <a:lstStyle/>
          <a:p>
            <a:r>
              <a:rPr lang="en-US" sz="2800" b="1" dirty="0" smtClean="0"/>
              <a:t>Behavioral Data Analysis: </a:t>
            </a:r>
            <a:endParaRPr lang="en-US" sz="2800" b="1" dirty="0"/>
          </a:p>
        </p:txBody>
      </p:sp>
      <p:sp>
        <p:nvSpPr>
          <p:cNvPr id="38" name="TextBox 37"/>
          <p:cNvSpPr txBox="1"/>
          <p:nvPr/>
        </p:nvSpPr>
        <p:spPr>
          <a:xfrm>
            <a:off x="12072528" y="17268822"/>
            <a:ext cx="9641477" cy="523220"/>
          </a:xfrm>
          <a:prstGeom prst="rect">
            <a:avLst/>
          </a:prstGeom>
          <a:solidFill>
            <a:srgbClr val="7BC5CD"/>
          </a:solidFill>
        </p:spPr>
        <p:txBody>
          <a:bodyPr wrap="square" rtlCol="0">
            <a:spAutoFit/>
          </a:bodyPr>
          <a:lstStyle/>
          <a:p>
            <a:r>
              <a:rPr lang="en-US" sz="2800" b="1" dirty="0" smtClean="0"/>
              <a:t>Neuroimaging Acquisition and Analysis: </a:t>
            </a:r>
            <a:endParaRPr lang="en-US" sz="2800" b="1" dirty="0"/>
          </a:p>
        </p:txBody>
      </p:sp>
      <p:sp>
        <p:nvSpPr>
          <p:cNvPr id="10" name="TextBox 9"/>
          <p:cNvSpPr txBox="1"/>
          <p:nvPr/>
        </p:nvSpPr>
        <p:spPr>
          <a:xfrm>
            <a:off x="12100555" y="14316013"/>
            <a:ext cx="9609772" cy="4062651"/>
          </a:xfrm>
          <a:prstGeom prst="rect">
            <a:avLst/>
          </a:prstGeom>
          <a:noFill/>
        </p:spPr>
        <p:txBody>
          <a:bodyPr wrap="square" rtlCol="0">
            <a:spAutoFit/>
          </a:bodyPr>
          <a:lstStyle/>
          <a:p>
            <a:pPr marL="274320" indent="-274320" algn="just">
              <a:buFont typeface="Arial" panose="020B0604020202020204" pitchFamily="34" charset="0"/>
              <a:buChar char="•"/>
            </a:pPr>
            <a:r>
              <a:rPr lang="en-US" sz="2600" dirty="0" smtClean="0"/>
              <a:t>Compared EFs measures between RD and TRs using independent t-tests. </a:t>
            </a:r>
          </a:p>
          <a:p>
            <a:pPr marL="274320" indent="-274320" algn="just">
              <a:buFont typeface="Arial" panose="020B0604020202020204" pitchFamily="34" charset="0"/>
              <a:buChar char="•"/>
            </a:pPr>
            <a:endParaRPr lang="en-US" sz="2600" dirty="0" smtClean="0"/>
          </a:p>
          <a:p>
            <a:pPr marL="274320" indent="-274320" algn="just">
              <a:buFont typeface="Arial" panose="020B0604020202020204" pitchFamily="34" charset="0"/>
              <a:buChar char="•"/>
            </a:pPr>
            <a:r>
              <a:rPr lang="en-US" sz="2600" dirty="0" smtClean="0"/>
              <a:t>To determine the correlations between EFs measures with maternal education  for RD and TRs.</a:t>
            </a:r>
          </a:p>
          <a:p>
            <a:pPr marL="274320" indent="-274320" algn="just">
              <a:buFont typeface="Arial" panose="020B0604020202020204" pitchFamily="34" charset="0"/>
              <a:buChar char="•"/>
            </a:pPr>
            <a:endParaRPr lang="en-US" sz="2600" dirty="0"/>
          </a:p>
          <a:p>
            <a:pPr marL="274320" indent="-274320" algn="just">
              <a:buFont typeface="Arial" panose="020B0604020202020204" pitchFamily="34" charset="0"/>
              <a:buChar char="•"/>
            </a:pPr>
            <a:r>
              <a:rPr lang="en-US" sz="2600" dirty="0" smtClean="0"/>
              <a:t>Data is corrected for multiple comparisons.</a:t>
            </a:r>
          </a:p>
          <a:p>
            <a:pPr marL="274320" indent="-274320" algn="just">
              <a:buFont typeface="Arial" panose="020B0604020202020204" pitchFamily="34" charset="0"/>
              <a:buChar char="•"/>
            </a:pPr>
            <a:endParaRPr lang="en-US" sz="2600" dirty="0"/>
          </a:p>
          <a:p>
            <a:pPr marL="342900" indent="-342900" algn="just">
              <a:buFont typeface="Arial" panose="020B0604020202020204" pitchFamily="34" charset="0"/>
              <a:buChar char="•"/>
            </a:pPr>
            <a:endParaRPr lang="en-US" sz="2600" dirty="0" smtClean="0"/>
          </a:p>
          <a:p>
            <a:pPr marL="342900" indent="-342900" algn="just">
              <a:buFont typeface="Arial" panose="020B0604020202020204" pitchFamily="34" charset="0"/>
              <a:buChar char="•"/>
            </a:pPr>
            <a:endParaRPr lang="en-US" dirty="0"/>
          </a:p>
        </p:txBody>
      </p:sp>
      <p:sp>
        <p:nvSpPr>
          <p:cNvPr id="11" name="TextBox 10"/>
          <p:cNvSpPr txBox="1"/>
          <p:nvPr/>
        </p:nvSpPr>
        <p:spPr>
          <a:xfrm>
            <a:off x="12126346" y="17918880"/>
            <a:ext cx="9533840" cy="13696057"/>
          </a:xfrm>
          <a:prstGeom prst="rect">
            <a:avLst/>
          </a:prstGeom>
          <a:noFill/>
        </p:spPr>
        <p:txBody>
          <a:bodyPr wrap="square" rtlCol="0">
            <a:spAutoFit/>
          </a:bodyPr>
          <a:lstStyle/>
          <a:p>
            <a:pPr marL="457200" indent="-457200" algn="just">
              <a:buFont typeface="Arial" panose="020B0604020202020204" pitchFamily="34" charset="0"/>
              <a:buChar char="•"/>
            </a:pPr>
            <a:r>
              <a:rPr lang="en-US" sz="2600" dirty="0" smtClean="0"/>
              <a:t>25 RD and 21 TRs </a:t>
            </a:r>
            <a:r>
              <a:rPr lang="en-US" sz="2600" dirty="0"/>
              <a:t>participated in two 5 minute resting state scans: </a:t>
            </a:r>
            <a:r>
              <a:rPr lang="en-US" sz="2600" dirty="0" smtClean="0"/>
              <a:t>430 </a:t>
            </a:r>
            <a:r>
              <a:rPr lang="en-US" sz="2600" dirty="0"/>
              <a:t>whole brain scans per </a:t>
            </a:r>
            <a:r>
              <a:rPr lang="en-US" sz="2600" dirty="0" smtClean="0"/>
              <a:t>resting state imaging sequence. </a:t>
            </a:r>
            <a:endParaRPr lang="en-US" sz="2600" dirty="0"/>
          </a:p>
          <a:p>
            <a:pPr algn="just"/>
            <a:endParaRPr lang="en-US" sz="2600" dirty="0" smtClean="0"/>
          </a:p>
          <a:p>
            <a:pPr marL="457200" indent="-457200" algn="just">
              <a:buFont typeface="Arial" panose="020B0604020202020204" pitchFamily="34" charset="0"/>
              <a:buChar char="•"/>
            </a:pPr>
            <a:r>
              <a:rPr lang="en-US" sz="2600" dirty="0" smtClean="0"/>
              <a:t>Imaging data were acquired using a 3T Phillips </a:t>
            </a:r>
            <a:r>
              <a:rPr lang="en-US" sz="2600" dirty="0" err="1" smtClean="0"/>
              <a:t>Ingenia</a:t>
            </a:r>
            <a:r>
              <a:rPr lang="en-US" sz="2600" dirty="0" smtClean="0"/>
              <a:t> Scanner. T1 weighted images were acquired for each participant  with TR/TE</a:t>
            </a:r>
            <a:r>
              <a:rPr lang="en-US" sz="2600" dirty="0"/>
              <a:t> </a:t>
            </a:r>
            <a:r>
              <a:rPr lang="en-US" sz="2600" dirty="0" smtClean="0"/>
              <a:t>of 700/30 msec. </a:t>
            </a:r>
          </a:p>
          <a:p>
            <a:pPr algn="just"/>
            <a:endParaRPr lang="en-US" sz="2600" dirty="0" smtClean="0"/>
          </a:p>
          <a:p>
            <a:pPr marL="457200" indent="-457200" algn="just">
              <a:buFont typeface="Arial" panose="020B0604020202020204" pitchFamily="34" charset="0"/>
              <a:buChar char="•"/>
            </a:pPr>
            <a:r>
              <a:rPr lang="en-US" sz="2600" dirty="0" smtClean="0"/>
              <a:t>The data were preprocessed using SPM12 and then processed using the CONN: functional connectivity toolbox.</a:t>
            </a:r>
          </a:p>
          <a:p>
            <a:pPr marL="457200" indent="-457200" algn="just">
              <a:buFont typeface="Arial" panose="020B0604020202020204" pitchFamily="34" charset="0"/>
              <a:buChar char="•"/>
            </a:pPr>
            <a:endParaRPr lang="en-US" sz="2600" dirty="0" smtClean="0"/>
          </a:p>
          <a:p>
            <a:pPr marL="457200" indent="-457200" algn="just">
              <a:buFont typeface="Arial" panose="020B0604020202020204" pitchFamily="34" charset="0"/>
              <a:buChar char="•"/>
            </a:pPr>
            <a:r>
              <a:rPr lang="en-US" sz="2600" dirty="0" smtClean="0"/>
              <a:t>Defined ROIs comprising these networks (DAN, VAN, FP, CO) using anatomic locations from the WFU-pick atlas tool [2, 13].</a:t>
            </a:r>
          </a:p>
          <a:p>
            <a:pPr algn="just"/>
            <a:endParaRPr lang="en-US" sz="2600" dirty="0" smtClean="0"/>
          </a:p>
          <a:p>
            <a:pPr algn="just"/>
            <a:endParaRPr lang="en-US" sz="2600" dirty="0"/>
          </a:p>
          <a:p>
            <a:pPr algn="just"/>
            <a:endParaRPr lang="en-US" sz="2600" dirty="0" smtClean="0"/>
          </a:p>
          <a:p>
            <a:pPr algn="just"/>
            <a:endParaRPr lang="en-US" sz="2600" dirty="0"/>
          </a:p>
          <a:p>
            <a:pPr algn="just"/>
            <a:endParaRPr lang="en-US" sz="2600" dirty="0" smtClean="0"/>
          </a:p>
          <a:p>
            <a:pPr algn="just"/>
            <a:endParaRPr lang="en-US" sz="2600" dirty="0"/>
          </a:p>
          <a:p>
            <a:pPr algn="just"/>
            <a:endParaRPr lang="en-US" sz="2600" dirty="0" smtClean="0"/>
          </a:p>
          <a:p>
            <a:pPr algn="just"/>
            <a:endParaRPr lang="en-US" sz="2600" dirty="0"/>
          </a:p>
          <a:p>
            <a:pPr algn="just"/>
            <a:endParaRPr lang="en-US" sz="2600" dirty="0" smtClean="0"/>
          </a:p>
          <a:p>
            <a:pPr algn="just"/>
            <a:endParaRPr lang="en-US" sz="2600" dirty="0"/>
          </a:p>
          <a:p>
            <a:pPr algn="just"/>
            <a:endParaRPr lang="en-US" sz="2600" dirty="0" smtClean="0"/>
          </a:p>
          <a:p>
            <a:pPr algn="just"/>
            <a:endParaRPr lang="en-US" sz="2600" dirty="0" smtClean="0"/>
          </a:p>
          <a:p>
            <a:pPr algn="just"/>
            <a:endParaRPr lang="en-US" sz="2600" dirty="0" smtClean="0"/>
          </a:p>
          <a:p>
            <a:pPr marL="457200" indent="-457200" algn="just">
              <a:buFont typeface="Arial" panose="020B0604020202020204" pitchFamily="34" charset="0"/>
              <a:buChar char="•"/>
            </a:pPr>
            <a:endParaRPr lang="en-US" sz="2600" dirty="0" smtClean="0"/>
          </a:p>
          <a:p>
            <a:pPr marL="457200" indent="-457200" algn="just">
              <a:buFont typeface="Arial" panose="020B0604020202020204" pitchFamily="34" charset="0"/>
              <a:buChar char="•"/>
            </a:pPr>
            <a:r>
              <a:rPr lang="en-US" sz="2600" dirty="0" smtClean="0"/>
              <a:t>Seed-to-voxel analysis was performed by calculating correlations of BOLD time-series </a:t>
            </a:r>
            <a:r>
              <a:rPr lang="en-US" sz="2600" dirty="0"/>
              <a:t>of each seed to those of all the voxels in the brain</a:t>
            </a:r>
            <a:r>
              <a:rPr lang="en-US" sz="2600" dirty="0" smtClean="0"/>
              <a:t>.</a:t>
            </a:r>
          </a:p>
          <a:p>
            <a:pPr marL="914400" lvl="1" indent="-457200" algn="just">
              <a:buFont typeface="Courier New" panose="02070309020205020404" pitchFamily="49" charset="0"/>
              <a:buChar char="o"/>
            </a:pPr>
            <a:r>
              <a:rPr lang="en-US" sz="2600" dirty="0" smtClean="0"/>
              <a:t>Each network was weighted equally as a seed.</a:t>
            </a:r>
          </a:p>
          <a:p>
            <a:pPr marL="457200" indent="-457200" algn="just">
              <a:buFont typeface="Arial" panose="020B0604020202020204" pitchFamily="34" charset="0"/>
              <a:buChar char="•"/>
            </a:pPr>
            <a:endParaRPr lang="en-US" sz="2600" dirty="0"/>
          </a:p>
          <a:p>
            <a:pPr marL="457200" indent="-457200" algn="just">
              <a:buFont typeface="Arial" panose="020B0604020202020204" pitchFamily="34" charset="0"/>
              <a:buChar char="•"/>
            </a:pPr>
            <a:r>
              <a:rPr lang="en-US" sz="2600" dirty="0" smtClean="0"/>
              <a:t>Maternal education was used as a covariate of interest.</a:t>
            </a:r>
            <a:endParaRPr lang="en-US" sz="2600" dirty="0"/>
          </a:p>
        </p:txBody>
      </p:sp>
      <p:sp>
        <p:nvSpPr>
          <p:cNvPr id="12" name="Rectangle 11"/>
          <p:cNvSpPr/>
          <p:nvPr/>
        </p:nvSpPr>
        <p:spPr bwMode="auto">
          <a:xfrm>
            <a:off x="22252891" y="5867400"/>
            <a:ext cx="9664716" cy="25687087"/>
          </a:xfrm>
          <a:prstGeom prst="rect">
            <a:avLst/>
          </a:prstGeom>
          <a:solidFill>
            <a:schemeClr val="bg2">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ＭＳ Ｐゴシック" pitchFamily="-109" charset="-128"/>
            </a:endParaRPr>
          </a:p>
        </p:txBody>
      </p:sp>
      <p:sp>
        <p:nvSpPr>
          <p:cNvPr id="48" name="Rectangle 47"/>
          <p:cNvSpPr/>
          <p:nvPr/>
        </p:nvSpPr>
        <p:spPr>
          <a:xfrm>
            <a:off x="22315887" y="30098866"/>
            <a:ext cx="9611448" cy="1384995"/>
          </a:xfrm>
          <a:prstGeom prst="rect">
            <a:avLst/>
          </a:prstGeom>
          <a:noFill/>
        </p:spPr>
        <p:txBody>
          <a:bodyPr wrap="square">
            <a:spAutoFit/>
          </a:bodyPr>
          <a:lstStyle/>
          <a:p>
            <a:pPr marL="0" marR="0" algn="just">
              <a:spcBef>
                <a:spcPts val="0"/>
              </a:spcBef>
              <a:spcAft>
                <a:spcPts val="1000"/>
              </a:spcAft>
            </a:pPr>
            <a:r>
              <a:rPr lang="en-US" sz="2100" b="1" dirty="0" smtClean="0">
                <a:latin typeface="+mn-lt"/>
                <a:ea typeface="Times New Roman" panose="02020603050405020304" pitchFamily="18" charset="0"/>
                <a:cs typeface="Times New Roman" panose="02020603050405020304" pitchFamily="18" charset="0"/>
              </a:rPr>
              <a:t>Figure 5. </a:t>
            </a:r>
            <a:r>
              <a:rPr lang="en-US" sz="2100" dirty="0" smtClean="0">
                <a:latin typeface="+mn-lt"/>
                <a:ea typeface="Times New Roman" panose="02020603050405020304" pitchFamily="18" charset="0"/>
                <a:cs typeface="Times New Roman" panose="02020603050405020304" pitchFamily="18" charset="0"/>
              </a:rPr>
              <a:t>Higher maternal education associated with decreased connectivity between FP and a cluster of voxels within the left cerebellum, left fusiform gyrus, and left lingual gyrus for </a:t>
            </a:r>
            <a:r>
              <a:rPr lang="en-US" sz="2100" b="1" dirty="0" smtClean="0">
                <a:latin typeface="+mn-lt"/>
                <a:ea typeface="Times New Roman" panose="02020603050405020304" pitchFamily="18" charset="0"/>
                <a:cs typeface="Times New Roman" panose="02020603050405020304" pitchFamily="18" charset="0"/>
              </a:rPr>
              <a:t>RD&gt;TRs</a:t>
            </a:r>
            <a:r>
              <a:rPr lang="en-US" sz="2100" dirty="0" smtClean="0">
                <a:latin typeface="+mn-lt"/>
                <a:ea typeface="Times New Roman" panose="02020603050405020304" pitchFamily="18" charset="0"/>
                <a:cs typeface="Times New Roman" panose="02020603050405020304" pitchFamily="18" charset="0"/>
              </a:rPr>
              <a:t>. </a:t>
            </a:r>
            <a:r>
              <a:rPr lang="en-US" sz="2100" dirty="0">
                <a:latin typeface="+mn-lt"/>
                <a:ea typeface="Times New Roman" panose="02020603050405020304" pitchFamily="18" charset="0"/>
                <a:cs typeface="Times New Roman" panose="02020603050405020304" pitchFamily="18" charset="0"/>
              </a:rPr>
              <a:t> </a:t>
            </a:r>
            <a:r>
              <a:rPr lang="en-US" sz="2100" dirty="0" smtClean="0">
                <a:latin typeface="+mn-lt"/>
              </a:rPr>
              <a:t>The </a:t>
            </a:r>
            <a:r>
              <a:rPr lang="en-US" sz="2100" dirty="0">
                <a:latin typeface="+mn-lt"/>
              </a:rPr>
              <a:t>Fig. is presented in neurological orientation (left on left, right on right</a:t>
            </a:r>
            <a:r>
              <a:rPr lang="en-US" sz="2100" dirty="0" smtClean="0">
                <a:latin typeface="+mn-lt"/>
              </a:rPr>
              <a:t>) </a:t>
            </a:r>
            <a:r>
              <a:rPr lang="en-US" sz="2100" i="1" dirty="0" smtClean="0">
                <a:latin typeface="+mn-lt"/>
              </a:rPr>
              <a:t>*P</a:t>
            </a:r>
            <a:r>
              <a:rPr lang="en-US" sz="2100" dirty="0" smtClean="0">
                <a:latin typeface="+mn-lt"/>
              </a:rPr>
              <a:t>&lt;.05, FDR corrected.</a:t>
            </a:r>
            <a:endParaRPr lang="en-US" sz="2100" dirty="0">
              <a:effectLst/>
              <a:latin typeface="+mn-lt"/>
              <a:ea typeface="Times New Roman" panose="02020603050405020304" pitchFamily="18" charset="0"/>
              <a:cs typeface="Times New Roman" panose="02020603050405020304" pitchFamily="18" charset="0"/>
            </a:endParaRPr>
          </a:p>
        </p:txBody>
      </p:sp>
      <p:sp>
        <p:nvSpPr>
          <p:cNvPr id="14" name="TextBox 13"/>
          <p:cNvSpPr txBox="1"/>
          <p:nvPr/>
        </p:nvSpPr>
        <p:spPr>
          <a:xfrm>
            <a:off x="22297450" y="6178632"/>
            <a:ext cx="9481635" cy="892552"/>
          </a:xfrm>
          <a:prstGeom prst="rect">
            <a:avLst/>
          </a:prstGeom>
          <a:noFill/>
        </p:spPr>
        <p:txBody>
          <a:bodyPr wrap="square" rtlCol="0">
            <a:spAutoFit/>
          </a:bodyPr>
          <a:lstStyle/>
          <a:p>
            <a:r>
              <a:rPr lang="en-US" sz="2800" b="1" dirty="0" smtClean="0"/>
              <a:t>Behavioral Measures:</a:t>
            </a:r>
          </a:p>
          <a:p>
            <a:endParaRPr lang="en-US" b="1" dirty="0"/>
          </a:p>
        </p:txBody>
      </p:sp>
      <p:sp>
        <p:nvSpPr>
          <p:cNvPr id="62" name="Rectangle 61"/>
          <p:cNvSpPr/>
          <p:nvPr/>
        </p:nvSpPr>
        <p:spPr>
          <a:xfrm>
            <a:off x="22376491" y="23931244"/>
            <a:ext cx="9490239" cy="1384995"/>
          </a:xfrm>
          <a:prstGeom prst="rect">
            <a:avLst/>
          </a:prstGeom>
          <a:noFill/>
        </p:spPr>
        <p:txBody>
          <a:bodyPr wrap="square">
            <a:spAutoFit/>
          </a:bodyPr>
          <a:lstStyle/>
          <a:p>
            <a:pPr marL="0" marR="0" algn="just">
              <a:spcBef>
                <a:spcPts val="0"/>
              </a:spcBef>
              <a:spcAft>
                <a:spcPts val="1000"/>
              </a:spcAft>
            </a:pPr>
            <a:r>
              <a:rPr lang="en-US" sz="2100" b="1" dirty="0" smtClean="0">
                <a:latin typeface="+mn-lt"/>
                <a:ea typeface="Times New Roman" panose="02020603050405020304" pitchFamily="18" charset="0"/>
                <a:cs typeface="Times New Roman" panose="02020603050405020304" pitchFamily="18" charset="0"/>
              </a:rPr>
              <a:t>Figure 4. </a:t>
            </a:r>
            <a:r>
              <a:rPr lang="en-US" sz="2100" dirty="0" smtClean="0">
                <a:latin typeface="+mn-lt"/>
                <a:ea typeface="Times New Roman" panose="02020603050405020304" pitchFamily="18" charset="0"/>
                <a:cs typeface="Times New Roman" panose="02020603050405020304" pitchFamily="18" charset="0"/>
              </a:rPr>
              <a:t>Higher maternal education associated with decreased connectivity between DAN and a cluster of voxels within the left cerebellum, left fusiform gyrus, and left lingual gyrus for RD&gt;TRs.</a:t>
            </a:r>
            <a:r>
              <a:rPr lang="en-US" sz="2100" dirty="0" smtClean="0"/>
              <a:t> </a:t>
            </a:r>
            <a:r>
              <a:rPr lang="en-US" sz="2100" dirty="0" smtClean="0"/>
              <a:t>The </a:t>
            </a:r>
            <a:r>
              <a:rPr lang="en-US" sz="2100" dirty="0"/>
              <a:t>Fig. is presented in neurological orientation (left on left, right on right</a:t>
            </a:r>
            <a:r>
              <a:rPr lang="en-US" sz="2100" dirty="0" smtClean="0"/>
              <a:t>) </a:t>
            </a:r>
            <a:r>
              <a:rPr lang="en-US" sz="2100" i="1" dirty="0" smtClean="0"/>
              <a:t>*P</a:t>
            </a:r>
            <a:r>
              <a:rPr lang="en-US" sz="2100" dirty="0" smtClean="0"/>
              <a:t>&lt;.05, FDR-corrected.</a:t>
            </a:r>
            <a:endParaRPr lang="en-US" sz="2100" dirty="0">
              <a:effectLst/>
              <a:latin typeface="+mn-lt"/>
              <a:ea typeface="Times New Roman" panose="02020603050405020304" pitchFamily="18" charset="0"/>
              <a:cs typeface="Times New Roman" panose="02020603050405020304" pitchFamily="18" charset="0"/>
            </a:endParaRPr>
          </a:p>
        </p:txBody>
      </p:sp>
      <p:sp>
        <p:nvSpPr>
          <p:cNvPr id="63" name="TextBox 62"/>
          <p:cNvSpPr txBox="1"/>
          <p:nvPr/>
        </p:nvSpPr>
        <p:spPr>
          <a:xfrm>
            <a:off x="22239393" y="18286546"/>
            <a:ext cx="9687942" cy="954107"/>
          </a:xfrm>
          <a:prstGeom prst="rect">
            <a:avLst/>
          </a:prstGeom>
          <a:solidFill>
            <a:srgbClr val="7BC5CD"/>
          </a:solidFill>
        </p:spPr>
        <p:txBody>
          <a:bodyPr wrap="square" rtlCol="0">
            <a:spAutoFit/>
          </a:bodyPr>
          <a:lstStyle/>
          <a:p>
            <a:pPr algn="just"/>
            <a:r>
              <a:rPr lang="en-US" sz="2800" b="1" dirty="0" smtClean="0"/>
              <a:t>Cognitive control networks connectivity and voxels within reading related regions:</a:t>
            </a:r>
            <a:endParaRPr lang="en-US" sz="2800" b="1" dirty="0"/>
          </a:p>
        </p:txBody>
      </p:sp>
      <p:sp>
        <p:nvSpPr>
          <p:cNvPr id="64" name="TextBox 63"/>
          <p:cNvSpPr txBox="1"/>
          <p:nvPr/>
        </p:nvSpPr>
        <p:spPr>
          <a:xfrm>
            <a:off x="22240207" y="11687109"/>
            <a:ext cx="9687128" cy="954107"/>
          </a:xfrm>
          <a:prstGeom prst="rect">
            <a:avLst/>
          </a:prstGeom>
          <a:solidFill>
            <a:srgbClr val="7BC5CD"/>
          </a:solidFill>
        </p:spPr>
        <p:txBody>
          <a:bodyPr wrap="square" rtlCol="0">
            <a:spAutoFit/>
          </a:bodyPr>
          <a:lstStyle/>
          <a:p>
            <a:pPr algn="just"/>
            <a:r>
              <a:rPr lang="en-US" sz="2800" b="1" dirty="0" smtClean="0"/>
              <a:t>Higher maternal education is related to greater EFs abilities in children with RD and TRs. </a:t>
            </a:r>
            <a:endParaRPr lang="en-US" sz="2800" b="1" dirty="0"/>
          </a:p>
        </p:txBody>
      </p:sp>
      <p:sp>
        <p:nvSpPr>
          <p:cNvPr id="7" name="TextBox 6"/>
          <p:cNvSpPr txBox="1"/>
          <p:nvPr/>
        </p:nvSpPr>
        <p:spPr>
          <a:xfrm>
            <a:off x="22290487" y="16696166"/>
            <a:ext cx="9565869" cy="1384995"/>
          </a:xfrm>
          <a:prstGeom prst="rect">
            <a:avLst/>
          </a:prstGeom>
          <a:noFill/>
        </p:spPr>
        <p:txBody>
          <a:bodyPr wrap="square" rtlCol="0">
            <a:spAutoFit/>
          </a:bodyPr>
          <a:lstStyle/>
          <a:p>
            <a:pPr algn="just"/>
            <a:r>
              <a:rPr lang="en-US" sz="2100" b="1" dirty="0" smtClean="0"/>
              <a:t>Figure 3. Correlations between EFs measures and maternal education for children with RD and TRs</a:t>
            </a:r>
            <a:r>
              <a:rPr lang="en-US" sz="2100" dirty="0" smtClean="0"/>
              <a:t>. </a:t>
            </a:r>
          </a:p>
          <a:p>
            <a:pPr algn="just"/>
            <a:r>
              <a:rPr lang="en-US" sz="2100" b="1" dirty="0" smtClean="0"/>
              <a:t>(A). </a:t>
            </a:r>
            <a:r>
              <a:rPr lang="en-US" sz="2100" dirty="0" smtClean="0"/>
              <a:t>Phonemic fluency [RD: </a:t>
            </a:r>
            <a:r>
              <a:rPr lang="en-US" sz="2100" i="1" dirty="0" smtClean="0"/>
              <a:t>*P</a:t>
            </a:r>
            <a:r>
              <a:rPr lang="en-US" sz="2100" dirty="0" smtClean="0"/>
              <a:t>&lt;.05, r=.448], </a:t>
            </a:r>
            <a:r>
              <a:rPr lang="en-US" sz="2100" b="1" dirty="0" smtClean="0"/>
              <a:t>(B). </a:t>
            </a:r>
            <a:r>
              <a:rPr lang="en-US" sz="2100" dirty="0" smtClean="0"/>
              <a:t>impulsivity [TRs: </a:t>
            </a:r>
            <a:r>
              <a:rPr lang="en-US" sz="2100" i="1" dirty="0" smtClean="0"/>
              <a:t>*P</a:t>
            </a:r>
            <a:r>
              <a:rPr lang="en-US" sz="2100" dirty="0" smtClean="0"/>
              <a:t>&lt;.05, r=-0.646]. BRIEF impulsivity for TRs survived multiple comparisons </a:t>
            </a:r>
            <a:r>
              <a:rPr lang="en-US" sz="2100" i="1" dirty="0" smtClean="0"/>
              <a:t>*P</a:t>
            </a:r>
            <a:r>
              <a:rPr lang="en-US" sz="2100" dirty="0" smtClean="0"/>
              <a:t>&lt;.01</a:t>
            </a:r>
            <a:endParaRPr lang="en-US" sz="2100" dirty="0"/>
          </a:p>
        </p:txBody>
      </p:sp>
      <p:sp>
        <p:nvSpPr>
          <p:cNvPr id="15" name="TextBox 14"/>
          <p:cNvSpPr txBox="1"/>
          <p:nvPr/>
        </p:nvSpPr>
        <p:spPr>
          <a:xfrm>
            <a:off x="22194393" y="10694804"/>
            <a:ext cx="9679696" cy="793044"/>
          </a:xfrm>
          <a:prstGeom prst="rect">
            <a:avLst/>
          </a:prstGeom>
          <a:noFill/>
        </p:spPr>
        <p:txBody>
          <a:bodyPr wrap="square" rtlCol="0">
            <a:spAutoFit/>
          </a:bodyPr>
          <a:lstStyle/>
          <a:p>
            <a:pPr algn="just"/>
            <a:r>
              <a:rPr lang="en-US" sz="2200" b="1" dirty="0" smtClean="0"/>
              <a:t>Figure 2. Mean differences in EFs measures for children with RD and TRs </a:t>
            </a:r>
            <a:r>
              <a:rPr lang="en-US" sz="2200" dirty="0" smtClean="0"/>
              <a:t>(</a:t>
            </a:r>
            <a:r>
              <a:rPr lang="en-US" sz="2200" i="1" dirty="0" smtClean="0"/>
              <a:t>*P</a:t>
            </a:r>
            <a:r>
              <a:rPr lang="en-US" sz="2200" dirty="0" smtClean="0"/>
              <a:t>&lt;0.05). </a:t>
            </a:r>
            <a:endParaRPr lang="en-US" sz="2200" dirty="0"/>
          </a:p>
        </p:txBody>
      </p:sp>
      <p:pic>
        <p:nvPicPr>
          <p:cNvPr id="68" name="Picture 2" descr="image00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662387" y="24007246"/>
            <a:ext cx="8341329" cy="3510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 name="Rectangle 68"/>
          <p:cNvSpPr/>
          <p:nvPr/>
        </p:nvSpPr>
        <p:spPr>
          <a:xfrm>
            <a:off x="12285196" y="27606950"/>
            <a:ext cx="9271557" cy="1107996"/>
          </a:xfrm>
          <a:prstGeom prst="rect">
            <a:avLst/>
          </a:prstGeom>
        </p:spPr>
        <p:txBody>
          <a:bodyPr wrap="square">
            <a:spAutoFit/>
          </a:bodyPr>
          <a:lstStyle/>
          <a:p>
            <a:pPr marL="0" marR="0">
              <a:spcBef>
                <a:spcPts val="0"/>
              </a:spcBef>
              <a:spcAft>
                <a:spcPts val="0"/>
              </a:spcAft>
            </a:pPr>
            <a:r>
              <a:rPr lang="en-US" sz="2200" b="1" dirty="0" smtClean="0">
                <a:latin typeface="Arial" panose="020B0604020202020204" pitchFamily="34" charset="0"/>
                <a:ea typeface="Calibri" panose="020F0502020204030204"/>
                <a:cs typeface="Times New Roman" panose="02020603050405020304" pitchFamily="18" charset="0"/>
              </a:rPr>
              <a:t>Figure </a:t>
            </a:r>
            <a:r>
              <a:rPr lang="en-US" sz="2200" b="1" dirty="0">
                <a:latin typeface="Arial" panose="020B0604020202020204" pitchFamily="34" charset="0"/>
                <a:ea typeface="Calibri" panose="020F0502020204030204"/>
                <a:cs typeface="Times New Roman" panose="02020603050405020304" pitchFamily="18" charset="0"/>
              </a:rPr>
              <a:t>1. Visualization of </a:t>
            </a:r>
            <a:r>
              <a:rPr lang="en-US" sz="2200" b="1" dirty="0" smtClean="0">
                <a:latin typeface="Arial" panose="020B0604020202020204" pitchFamily="34" charset="0"/>
                <a:ea typeface="Calibri" panose="020F0502020204030204"/>
                <a:cs typeface="Times New Roman" panose="02020603050405020304" pitchFamily="18" charset="0"/>
              </a:rPr>
              <a:t>orienting attention (ventral </a:t>
            </a:r>
            <a:r>
              <a:rPr lang="en-US" sz="2200" b="1" dirty="0">
                <a:latin typeface="Arial" panose="020B0604020202020204" pitchFamily="34" charset="0"/>
                <a:ea typeface="Calibri" panose="020F0502020204030204"/>
                <a:cs typeface="Times New Roman" panose="02020603050405020304" pitchFamily="18" charset="0"/>
              </a:rPr>
              <a:t>and dorsal attention) and </a:t>
            </a:r>
            <a:r>
              <a:rPr lang="en-US" sz="2200" b="1" dirty="0" smtClean="0">
                <a:latin typeface="Arial" panose="020B0604020202020204" pitchFamily="34" charset="0"/>
                <a:ea typeface="Calibri" panose="020F0502020204030204"/>
                <a:cs typeface="Times New Roman" panose="02020603050405020304" pitchFamily="18" charset="0"/>
              </a:rPr>
              <a:t>executive control </a:t>
            </a:r>
            <a:r>
              <a:rPr lang="en-US" sz="2200" b="1" dirty="0">
                <a:latin typeface="Arial" panose="020B0604020202020204" pitchFamily="34" charset="0"/>
                <a:ea typeface="Calibri" panose="020F0502020204030204"/>
                <a:cs typeface="Times New Roman" panose="02020603050405020304" pitchFamily="18" charset="0"/>
              </a:rPr>
              <a:t>(cingulo-opercular and fronto-parietal</a:t>
            </a:r>
            <a:r>
              <a:rPr lang="en-US" sz="2200" b="1" dirty="0" smtClean="0">
                <a:latin typeface="Arial" panose="020B0604020202020204" pitchFamily="34" charset="0"/>
                <a:ea typeface="Calibri" panose="020F0502020204030204"/>
                <a:cs typeface="Times New Roman" panose="02020603050405020304" pitchFamily="18" charset="0"/>
              </a:rPr>
              <a:t>) networks </a:t>
            </a:r>
            <a:r>
              <a:rPr lang="en-US" sz="2200" b="1" dirty="0">
                <a:latin typeface="Arial" panose="020B0604020202020204" pitchFamily="34" charset="0"/>
                <a:ea typeface="Calibri" panose="020F0502020204030204"/>
                <a:cs typeface="Times New Roman" panose="02020603050405020304" pitchFamily="18" charset="0"/>
              </a:rPr>
              <a:t>on a glass </a:t>
            </a:r>
            <a:r>
              <a:rPr lang="en-US" sz="2200" b="1" dirty="0" smtClean="0">
                <a:latin typeface="Arial" panose="020B0604020202020204" pitchFamily="34" charset="0"/>
                <a:ea typeface="Calibri" panose="020F0502020204030204"/>
                <a:cs typeface="Times New Roman" panose="02020603050405020304" pitchFamily="18" charset="0"/>
              </a:rPr>
              <a:t>brain.</a:t>
            </a:r>
            <a:endParaRPr lang="en-US" sz="2200" b="1" dirty="0">
              <a:effectLst/>
              <a:latin typeface="Calibri" panose="020F0502020204030204"/>
              <a:ea typeface="Calibri" panose="020F0502020204030204"/>
              <a:cs typeface="Times New Roman" panose="02020603050405020304" pitchFamily="18" charset="0"/>
            </a:endParaRPr>
          </a:p>
        </p:txBody>
      </p:sp>
      <p:pic>
        <p:nvPicPr>
          <p:cNvPr id="5" name="Picture 4"/>
          <p:cNvPicPr>
            <a:picLocks noChangeAspect="1"/>
          </p:cNvPicPr>
          <p:nvPr/>
        </p:nvPicPr>
        <p:blipFill>
          <a:blip r:embed="rId5"/>
          <a:stretch>
            <a:fillRect/>
          </a:stretch>
        </p:blipFill>
        <p:spPr>
          <a:xfrm>
            <a:off x="3048000" y="18795086"/>
            <a:ext cx="6506782" cy="6650182"/>
          </a:xfrm>
          <a:prstGeom prst="rect">
            <a:avLst/>
          </a:prstGeom>
        </p:spPr>
      </p:pic>
      <p:sp>
        <p:nvSpPr>
          <p:cNvPr id="20" name="TextBox 19"/>
          <p:cNvSpPr txBox="1"/>
          <p:nvPr/>
        </p:nvSpPr>
        <p:spPr>
          <a:xfrm>
            <a:off x="12610586" y="24709724"/>
            <a:ext cx="1307034" cy="584775"/>
          </a:xfrm>
          <a:prstGeom prst="rect">
            <a:avLst/>
          </a:prstGeom>
          <a:solidFill>
            <a:schemeClr val="bg1"/>
          </a:solidFill>
        </p:spPr>
        <p:txBody>
          <a:bodyPr wrap="square" rtlCol="0">
            <a:spAutoFit/>
          </a:bodyPr>
          <a:lstStyle/>
          <a:p>
            <a:pPr algn="ctr"/>
            <a:r>
              <a:rPr lang="en-US" sz="1600" b="1" dirty="0" smtClean="0"/>
              <a:t>Orienting Attention</a:t>
            </a:r>
            <a:endParaRPr lang="en-US" sz="1600" b="1" dirty="0"/>
          </a:p>
        </p:txBody>
      </p:sp>
      <p:sp>
        <p:nvSpPr>
          <p:cNvPr id="70" name="TextBox 69"/>
          <p:cNvSpPr txBox="1"/>
          <p:nvPr/>
        </p:nvSpPr>
        <p:spPr>
          <a:xfrm>
            <a:off x="12632180" y="26272917"/>
            <a:ext cx="1307034" cy="584775"/>
          </a:xfrm>
          <a:prstGeom prst="rect">
            <a:avLst/>
          </a:prstGeom>
          <a:solidFill>
            <a:schemeClr val="bg1"/>
          </a:solidFill>
        </p:spPr>
        <p:txBody>
          <a:bodyPr wrap="square" rtlCol="0">
            <a:spAutoFit/>
          </a:bodyPr>
          <a:lstStyle/>
          <a:p>
            <a:pPr algn="ctr"/>
            <a:r>
              <a:rPr lang="en-US" sz="1600" b="1" dirty="0" smtClean="0"/>
              <a:t>Executive Control</a:t>
            </a:r>
            <a:endParaRPr lang="en-US" sz="1600" b="1" dirty="0"/>
          </a:p>
        </p:txBody>
      </p:sp>
      <p:sp>
        <p:nvSpPr>
          <p:cNvPr id="73" name="Rectangle 72"/>
          <p:cNvSpPr>
            <a:spLocks noChangeArrowheads="1"/>
          </p:cNvSpPr>
          <p:nvPr/>
        </p:nvSpPr>
        <p:spPr bwMode="auto">
          <a:xfrm>
            <a:off x="1755221" y="3016609"/>
            <a:ext cx="29879736" cy="18457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oAutofit/>
          </a:bodyPr>
          <a:lstStyle/>
          <a:p>
            <a:pPr marL="0" marR="0" eaLnBrk="0" fontAlgn="base" hangingPunct="0">
              <a:spcBef>
                <a:spcPts val="0"/>
              </a:spcBef>
              <a:spcAft>
                <a:spcPts val="0"/>
              </a:spcAft>
            </a:pPr>
            <a:r>
              <a:rPr lang="en-US" sz="3000" b="1" kern="1200" dirty="0" smtClean="0">
                <a:solidFill>
                  <a:srgbClr val="000000"/>
                </a:solidFill>
                <a:effectLst/>
                <a:latin typeface="Arial" panose="020B0604020202020204" pitchFamily="34" charset="0"/>
                <a:ea typeface="MS PGothic" panose="020B0600070205080204" pitchFamily="34" charset="-128"/>
                <a:cs typeface="MS PGothic" panose="020B0600070205080204" pitchFamily="34" charset="-128"/>
              </a:rPr>
              <a:t>Paige B. Greenwood</a:t>
            </a:r>
            <a:r>
              <a:rPr lang="en-US" sz="3000" b="1" kern="1200" baseline="30000" dirty="0" smtClean="0">
                <a:solidFill>
                  <a:srgbClr val="000000"/>
                </a:solidFill>
                <a:effectLst/>
                <a:latin typeface="Arial" panose="020B0604020202020204" pitchFamily="34" charset="0"/>
                <a:ea typeface="MS PGothic" panose="020B0600070205080204" pitchFamily="34" charset="-128"/>
                <a:cs typeface="MS PGothic" panose="020B0600070205080204" pitchFamily="34" charset="-128"/>
              </a:rPr>
              <a:t>1</a:t>
            </a:r>
            <a:r>
              <a:rPr lang="en-US" sz="3000" b="1" kern="1200" dirty="0" smtClean="0">
                <a:solidFill>
                  <a:srgbClr val="000000"/>
                </a:solidFill>
                <a:effectLst/>
                <a:latin typeface="Arial" panose="020B0604020202020204" pitchFamily="34" charset="0"/>
                <a:ea typeface="MS PGothic" panose="020B0600070205080204" pitchFamily="34" charset="-128"/>
                <a:cs typeface="MS PGothic" panose="020B0600070205080204" pitchFamily="34" charset="-128"/>
              </a:rPr>
              <a:t>, Mark DiFrancesco</a:t>
            </a:r>
            <a:r>
              <a:rPr lang="en-US" sz="3000" b="1" kern="1200" baseline="30000" dirty="0" smtClean="0">
                <a:solidFill>
                  <a:srgbClr val="000000"/>
                </a:solidFill>
                <a:effectLst/>
                <a:latin typeface="Arial" panose="020B0604020202020204" pitchFamily="34" charset="0"/>
                <a:ea typeface="MS PGothic" panose="020B0600070205080204" pitchFamily="34" charset="-128"/>
                <a:cs typeface="MS PGothic" panose="020B0600070205080204" pitchFamily="34" charset="-128"/>
              </a:rPr>
              <a:t>2</a:t>
            </a:r>
            <a:r>
              <a:rPr lang="en-US" sz="3000" b="1" kern="1200" dirty="0" smtClean="0">
                <a:solidFill>
                  <a:srgbClr val="000000"/>
                </a:solidFill>
                <a:effectLst/>
                <a:latin typeface="Arial" panose="020B0604020202020204" pitchFamily="34" charset="0"/>
                <a:ea typeface="MS PGothic" panose="020B0600070205080204" pitchFamily="34" charset="-128"/>
                <a:cs typeface="MS PGothic" panose="020B0600070205080204" pitchFamily="34" charset="-128"/>
              </a:rPr>
              <a:t>, Mekibib Altaye</a:t>
            </a:r>
            <a:r>
              <a:rPr lang="en-US" sz="3000" b="1" kern="1200" baseline="30000" dirty="0" smtClean="0">
                <a:solidFill>
                  <a:srgbClr val="000000"/>
                </a:solidFill>
                <a:effectLst/>
                <a:latin typeface="Arial" panose="020B0604020202020204" pitchFamily="34" charset="0"/>
                <a:ea typeface="MS PGothic" panose="020B0600070205080204" pitchFamily="34" charset="-128"/>
                <a:cs typeface="MS PGothic" panose="020B0600070205080204" pitchFamily="34" charset="-128"/>
              </a:rPr>
              <a:t>3</a:t>
            </a:r>
            <a:r>
              <a:rPr lang="en-US" sz="3000" b="1" kern="1200" dirty="0" smtClean="0">
                <a:solidFill>
                  <a:srgbClr val="000000"/>
                </a:solidFill>
                <a:effectLst/>
                <a:latin typeface="Arial" panose="020B0604020202020204" pitchFamily="34" charset="0"/>
                <a:ea typeface="MS PGothic" panose="020B0600070205080204" pitchFamily="34" charset="-128"/>
                <a:cs typeface="MS PGothic" panose="020B0600070205080204" pitchFamily="34" charset="-128"/>
              </a:rPr>
              <a:t>, Elisha Scott</a:t>
            </a:r>
            <a:r>
              <a:rPr lang="en-US" sz="3000" b="1" kern="1200" baseline="30000" dirty="0" smtClean="0">
                <a:solidFill>
                  <a:srgbClr val="000000"/>
                </a:solidFill>
                <a:effectLst/>
                <a:latin typeface="Arial" panose="020B0604020202020204" pitchFamily="34" charset="0"/>
                <a:ea typeface="MS PGothic" panose="020B0600070205080204" pitchFamily="34" charset="-128"/>
                <a:cs typeface="MS PGothic" panose="020B0600070205080204" pitchFamily="34" charset="-128"/>
              </a:rPr>
              <a:t>4</a:t>
            </a:r>
            <a:r>
              <a:rPr lang="en-US" sz="3000" b="1" kern="1200" dirty="0" smtClean="0">
                <a:solidFill>
                  <a:srgbClr val="000000"/>
                </a:solidFill>
                <a:effectLst/>
                <a:latin typeface="Arial" panose="020B0604020202020204" pitchFamily="34" charset="0"/>
                <a:ea typeface="MS PGothic" panose="020B0600070205080204" pitchFamily="34" charset="-128"/>
                <a:cs typeface="MS PGothic" panose="020B0600070205080204" pitchFamily="34" charset="-128"/>
              </a:rPr>
              <a:t>, John Hutton</a:t>
            </a:r>
            <a:r>
              <a:rPr lang="en-US" sz="3000" b="1" kern="1200" baseline="30000" dirty="0" smtClean="0">
                <a:solidFill>
                  <a:srgbClr val="000000"/>
                </a:solidFill>
                <a:effectLst/>
                <a:latin typeface="Arial" panose="020B0604020202020204" pitchFamily="34" charset="0"/>
                <a:ea typeface="MS PGothic" panose="020B0600070205080204" pitchFamily="34" charset="-128"/>
                <a:cs typeface="MS PGothic" panose="020B0600070205080204" pitchFamily="34" charset="-128"/>
              </a:rPr>
              <a:t>4</a:t>
            </a:r>
            <a:r>
              <a:rPr lang="en-US" sz="3000" b="1" kern="1200" dirty="0" smtClean="0">
                <a:solidFill>
                  <a:srgbClr val="000000"/>
                </a:solidFill>
                <a:effectLst/>
                <a:latin typeface="Arial" panose="020B0604020202020204" pitchFamily="34" charset="0"/>
                <a:ea typeface="MS PGothic" panose="020B0600070205080204" pitchFamily="34" charset="-128"/>
                <a:cs typeface="MS PGothic" panose="020B0600070205080204" pitchFamily="34" charset="-128"/>
              </a:rPr>
              <a:t>, Jonathan Dudley</a:t>
            </a:r>
            <a:r>
              <a:rPr lang="en-US" sz="3000" b="1" kern="1200" baseline="30000" dirty="0" smtClean="0">
                <a:solidFill>
                  <a:srgbClr val="000000"/>
                </a:solidFill>
                <a:effectLst/>
                <a:latin typeface="Arial" panose="020B0604020202020204" pitchFamily="34" charset="0"/>
                <a:ea typeface="MS PGothic" panose="020B0600070205080204" pitchFamily="34" charset="-128"/>
                <a:cs typeface="MS PGothic" panose="020B0600070205080204" pitchFamily="34" charset="-128"/>
              </a:rPr>
              <a:t>4</a:t>
            </a:r>
            <a:r>
              <a:rPr lang="en-US" sz="3000" b="1" kern="1200" dirty="0" smtClean="0">
                <a:solidFill>
                  <a:srgbClr val="000000"/>
                </a:solidFill>
                <a:effectLst/>
                <a:latin typeface="Arial" panose="020B0604020202020204" pitchFamily="34" charset="0"/>
                <a:ea typeface="MS PGothic" panose="020B0600070205080204" pitchFamily="34" charset="-128"/>
                <a:cs typeface="MS PGothic" panose="020B0600070205080204" pitchFamily="34" charset="-128"/>
              </a:rPr>
              <a:t>, Jennifer Vannest</a:t>
            </a:r>
            <a:r>
              <a:rPr lang="en-US" sz="3000" b="1" kern="1200" baseline="30000" dirty="0" smtClean="0">
                <a:solidFill>
                  <a:srgbClr val="000000"/>
                </a:solidFill>
                <a:effectLst/>
                <a:latin typeface="Arial" panose="020B0604020202020204" pitchFamily="34" charset="0"/>
                <a:ea typeface="MS PGothic" panose="020B0600070205080204" pitchFamily="34" charset="-128"/>
                <a:cs typeface="MS PGothic" panose="020B0600070205080204" pitchFamily="34" charset="-128"/>
              </a:rPr>
              <a:t>5</a:t>
            </a:r>
            <a:r>
              <a:rPr lang="en-US" sz="3000" b="1" kern="1200" dirty="0" smtClean="0">
                <a:solidFill>
                  <a:srgbClr val="000000"/>
                </a:solidFill>
                <a:effectLst/>
                <a:latin typeface="Arial" panose="020B0604020202020204" pitchFamily="34" charset="0"/>
                <a:ea typeface="MS PGothic" panose="020B0600070205080204" pitchFamily="34" charset="-128"/>
                <a:cs typeface="MS PGothic" panose="020B0600070205080204" pitchFamily="34" charset="-128"/>
              </a:rPr>
              <a:t>, &amp; Tzipi Horowitz-Kraus</a:t>
            </a:r>
            <a:r>
              <a:rPr lang="en-US" sz="3000" b="1" kern="1200" baseline="30000" dirty="0" smtClean="0">
                <a:solidFill>
                  <a:srgbClr val="000000"/>
                </a:solidFill>
                <a:effectLst/>
                <a:latin typeface="Arial" panose="020B0604020202020204" pitchFamily="34" charset="0"/>
                <a:ea typeface="MS PGothic" panose="020B0600070205080204" pitchFamily="34" charset="-128"/>
                <a:cs typeface="MS PGothic" panose="020B0600070205080204" pitchFamily="34" charset="-128"/>
              </a:rPr>
              <a:t>1,4,6</a:t>
            </a:r>
          </a:p>
          <a:p>
            <a:pPr marL="0" marR="0" eaLnBrk="0" fontAlgn="base" hangingPunct="0">
              <a:spcBef>
                <a:spcPts val="0"/>
              </a:spcBef>
              <a:spcAft>
                <a:spcPts val="0"/>
              </a:spcAft>
            </a:pPr>
            <a:r>
              <a:rPr lang="en-US" sz="3000" kern="1200" baseline="30000" dirty="0" smtClean="0">
                <a:solidFill>
                  <a:srgbClr val="000000"/>
                </a:solidFill>
                <a:effectLst/>
                <a:latin typeface="Arial" panose="020B0604020202020204" pitchFamily="34" charset="0"/>
                <a:ea typeface="MS PGothic" panose="020B0600070205080204" pitchFamily="34" charset="-128"/>
                <a:cs typeface="MS PGothic" panose="020B0600070205080204" pitchFamily="34" charset="-128"/>
              </a:rPr>
              <a:t>1</a:t>
            </a:r>
            <a:r>
              <a:rPr lang="en-US" sz="3000" kern="1200" dirty="0" smtClean="0">
                <a:solidFill>
                  <a:srgbClr val="000000"/>
                </a:solidFill>
                <a:effectLst/>
                <a:latin typeface="Arial" panose="020B0604020202020204" pitchFamily="34" charset="0"/>
                <a:ea typeface="MS PGothic" panose="020B0600070205080204" pitchFamily="34" charset="-128"/>
                <a:cs typeface="MS PGothic" panose="020B0600070205080204" pitchFamily="34" charset="-128"/>
              </a:rPr>
              <a:t>College </a:t>
            </a:r>
            <a:r>
              <a:rPr lang="en-US" sz="3000" kern="1200" dirty="0">
                <a:solidFill>
                  <a:srgbClr val="000000"/>
                </a:solidFill>
                <a:effectLst/>
                <a:latin typeface="Arial" panose="020B0604020202020204" pitchFamily="34" charset="0"/>
                <a:ea typeface="MS PGothic" panose="020B0600070205080204" pitchFamily="34" charset="-128"/>
                <a:cs typeface="MS PGothic" panose="020B0600070205080204" pitchFamily="34" charset="-128"/>
              </a:rPr>
              <a:t>of Medicine, University of Cincinnati, Cincinnati, OH; </a:t>
            </a:r>
            <a:r>
              <a:rPr lang="en-US" sz="3000" kern="1200" baseline="30000" dirty="0">
                <a:solidFill>
                  <a:srgbClr val="000000"/>
                </a:solidFill>
                <a:effectLst/>
                <a:latin typeface="Arial" panose="020B0604020202020204" pitchFamily="34" charset="0"/>
                <a:ea typeface="MS PGothic" panose="020B0600070205080204" pitchFamily="34" charset="-128"/>
                <a:cs typeface="MS PGothic" panose="020B0600070205080204" pitchFamily="34" charset="-128"/>
              </a:rPr>
              <a:t>2</a:t>
            </a:r>
            <a:r>
              <a:rPr lang="en-US" sz="3000" kern="1200" dirty="0">
                <a:solidFill>
                  <a:srgbClr val="000000"/>
                </a:solidFill>
                <a:effectLst/>
                <a:latin typeface="Arial" panose="020B0604020202020204" pitchFamily="34" charset="0"/>
                <a:ea typeface="MS PGothic" panose="020B0600070205080204" pitchFamily="34" charset="-128"/>
                <a:cs typeface="MS PGothic" panose="020B0600070205080204" pitchFamily="34" charset="-128"/>
              </a:rPr>
              <a:t>Department of Radiology; </a:t>
            </a:r>
            <a:r>
              <a:rPr lang="en-US" sz="3000" kern="1200" baseline="30000" dirty="0">
                <a:solidFill>
                  <a:srgbClr val="000000"/>
                </a:solidFill>
                <a:effectLst/>
                <a:latin typeface="Arial" panose="020B0604020202020204" pitchFamily="34" charset="0"/>
                <a:ea typeface="MS PGothic" panose="020B0600070205080204" pitchFamily="34" charset="-128"/>
                <a:cs typeface="MS PGothic" panose="020B0600070205080204" pitchFamily="34" charset="-128"/>
              </a:rPr>
              <a:t>3</a:t>
            </a:r>
            <a:r>
              <a:rPr lang="en-US" sz="3000" kern="1200" dirty="0">
                <a:solidFill>
                  <a:srgbClr val="333333"/>
                </a:solidFill>
                <a:effectLst/>
                <a:latin typeface="Arial" panose="020B0604020202020204" pitchFamily="34" charset="0"/>
                <a:ea typeface="MS PGothic" panose="020B0600070205080204" pitchFamily="34" charset="-128"/>
                <a:cs typeface="MS PGothic" panose="020B0600070205080204" pitchFamily="34" charset="-128"/>
              </a:rPr>
              <a:t>Division of Biostatistics and Epidemiology;</a:t>
            </a:r>
            <a:r>
              <a:rPr lang="en-US" sz="3000" kern="1200" baseline="30000" dirty="0">
                <a:solidFill>
                  <a:srgbClr val="000000"/>
                </a:solidFill>
                <a:effectLst/>
                <a:latin typeface="Arial" panose="020B0604020202020204" pitchFamily="34" charset="0"/>
                <a:ea typeface="MS PGothic" panose="020B0600070205080204" pitchFamily="34" charset="-128"/>
                <a:cs typeface="MS PGothic" panose="020B0600070205080204" pitchFamily="34" charset="-128"/>
              </a:rPr>
              <a:t>4</a:t>
            </a:r>
            <a:r>
              <a:rPr lang="en-US" sz="3000" kern="1200" dirty="0">
                <a:solidFill>
                  <a:srgbClr val="000000"/>
                </a:solidFill>
                <a:effectLst/>
                <a:latin typeface="Arial" panose="020B0604020202020204" pitchFamily="34" charset="0"/>
                <a:ea typeface="MS PGothic" panose="020B0600070205080204" pitchFamily="34" charset="-128"/>
                <a:cs typeface="MS PGothic" panose="020B0600070205080204" pitchFamily="34" charset="-128"/>
              </a:rPr>
              <a:t>Reading and Literacy Discovery Center; </a:t>
            </a:r>
            <a:r>
              <a:rPr lang="en-US" sz="3000" kern="1200" baseline="30000" dirty="0">
                <a:solidFill>
                  <a:srgbClr val="000000"/>
                </a:solidFill>
                <a:effectLst/>
                <a:latin typeface="Arial" panose="020B0604020202020204" pitchFamily="34" charset="0"/>
                <a:ea typeface="MS PGothic" panose="020B0600070205080204" pitchFamily="34" charset="-128"/>
                <a:cs typeface="MS PGothic" panose="020B0600070205080204" pitchFamily="34" charset="-128"/>
              </a:rPr>
              <a:t>5</a:t>
            </a:r>
            <a:r>
              <a:rPr lang="en-US" sz="3000" kern="1200" dirty="0">
                <a:solidFill>
                  <a:srgbClr val="000000"/>
                </a:solidFill>
                <a:effectLst/>
                <a:latin typeface="Arial" panose="020B0604020202020204" pitchFamily="34" charset="0"/>
                <a:ea typeface="MS PGothic" panose="020B0600070205080204" pitchFamily="34" charset="-128"/>
                <a:cs typeface="MS PGothic" panose="020B0600070205080204" pitchFamily="34" charset="-128"/>
              </a:rPr>
              <a:t>Department of Neurology, Cincinnati Children’s Hospital Medical Center, Cincinnati, Ohio; </a:t>
            </a:r>
            <a:r>
              <a:rPr lang="en-US" sz="3000" kern="1200" baseline="30000" dirty="0">
                <a:solidFill>
                  <a:srgbClr val="000000"/>
                </a:solidFill>
                <a:effectLst/>
                <a:latin typeface="Arial" panose="020B0604020202020204" pitchFamily="34" charset="0"/>
                <a:ea typeface="MS PGothic" panose="020B0600070205080204" pitchFamily="34" charset="-128"/>
                <a:cs typeface="MS PGothic" panose="020B0600070205080204" pitchFamily="34" charset="-128"/>
              </a:rPr>
              <a:t>6</a:t>
            </a:r>
            <a:r>
              <a:rPr lang="en-US" sz="3000" kern="1200" dirty="0">
                <a:solidFill>
                  <a:srgbClr val="000000"/>
                </a:solidFill>
                <a:effectLst/>
                <a:latin typeface="Arial" panose="020B0604020202020204" pitchFamily="34" charset="0"/>
                <a:ea typeface="MS PGothic" panose="020B0600070205080204" pitchFamily="34" charset="-128"/>
                <a:cs typeface="MS PGothic" panose="020B0600070205080204" pitchFamily="34" charset="-128"/>
              </a:rPr>
              <a:t>Educational Neuroimaging Center, Technion-Israel Institute of Technology, Haifa, Israel</a:t>
            </a:r>
            <a:endParaRPr lang="en-US" sz="3000" dirty="0">
              <a:effectLst/>
              <a:latin typeface="Times New Roman" panose="02020603050405020304" pitchFamily="18" charset="0"/>
              <a:ea typeface="Times New Roman" panose="02020603050405020304" pitchFamily="18" charset="0"/>
            </a:endParaRPr>
          </a:p>
        </p:txBody>
      </p:sp>
      <p:sp>
        <p:nvSpPr>
          <p:cNvPr id="3" name="TextBox 2"/>
          <p:cNvSpPr txBox="1"/>
          <p:nvPr/>
        </p:nvSpPr>
        <p:spPr>
          <a:xfrm>
            <a:off x="1837605" y="31844466"/>
            <a:ext cx="13647145" cy="646331"/>
          </a:xfrm>
          <a:prstGeom prst="rect">
            <a:avLst/>
          </a:prstGeom>
          <a:noFill/>
        </p:spPr>
        <p:txBody>
          <a:bodyPr wrap="square" rtlCol="0">
            <a:spAutoFit/>
          </a:bodyPr>
          <a:lstStyle/>
          <a:p>
            <a:r>
              <a:rPr lang="en-US" sz="3600" b="1" dirty="0" smtClean="0"/>
              <a:t>Contact  details: paige.greenwood@cchmc.org</a:t>
            </a:r>
            <a:endParaRPr lang="en-US" sz="3600" b="1" dirty="0"/>
          </a:p>
        </p:txBody>
      </p:sp>
      <p:grpSp>
        <p:nvGrpSpPr>
          <p:cNvPr id="61" name="Group 60"/>
          <p:cNvGrpSpPr/>
          <p:nvPr/>
        </p:nvGrpSpPr>
        <p:grpSpPr>
          <a:xfrm>
            <a:off x="22336755" y="6936547"/>
            <a:ext cx="9542661" cy="3641921"/>
            <a:chOff x="-88043" y="27844"/>
            <a:chExt cx="7366364" cy="2589010"/>
          </a:xfrm>
        </p:grpSpPr>
        <p:grpSp>
          <p:nvGrpSpPr>
            <p:cNvPr id="65" name="Group 64"/>
            <p:cNvGrpSpPr/>
            <p:nvPr/>
          </p:nvGrpSpPr>
          <p:grpSpPr>
            <a:xfrm>
              <a:off x="-88043" y="27844"/>
              <a:ext cx="7366364" cy="2589010"/>
              <a:chOff x="-88043" y="27844"/>
              <a:chExt cx="7366364" cy="2589010"/>
            </a:xfrm>
          </p:grpSpPr>
          <p:pic>
            <p:nvPicPr>
              <p:cNvPr id="67" name="Picture 66"/>
              <p:cNvPicPr>
                <a:picLocks noChangeAspect="1"/>
              </p:cNvPicPr>
              <p:nvPr/>
            </p:nvPicPr>
            <p:blipFill rotWithShape="1">
              <a:blip r:embed="rId6" cstate="email">
                <a:extLst>
                  <a:ext uri="{28A0092B-C50C-407E-A947-70E740481C1C}">
                    <a14:useLocalDpi xmlns:a14="http://schemas.microsoft.com/office/drawing/2010/main" val="0"/>
                  </a:ext>
                </a:extLst>
              </a:blip>
              <a:srcRect r="16106" b="9414"/>
              <a:stretch/>
            </p:blipFill>
            <p:spPr bwMode="auto">
              <a:xfrm>
                <a:off x="-88043" y="27844"/>
                <a:ext cx="3553460" cy="2589010"/>
              </a:xfrm>
              <a:prstGeom prst="rect">
                <a:avLst/>
              </a:prstGeom>
              <a:ln>
                <a:noFill/>
              </a:ln>
              <a:extLst>
                <a:ext uri="{53640926-AAD7-44D8-BBD7-CCE9431645EC}">
                  <a14:shadowObscured xmlns:a14="http://schemas.microsoft.com/office/drawing/2010/main"/>
                </a:ext>
              </a:extLst>
            </p:spPr>
          </p:pic>
          <p:pic>
            <p:nvPicPr>
              <p:cNvPr id="71" name="Picture 70"/>
              <p:cNvPicPr>
                <a:picLocks noChangeAspect="1"/>
              </p:cNvPicPr>
              <p:nvPr/>
            </p:nvPicPr>
            <p:blipFill rotWithShape="1">
              <a:blip r:embed="rId7" cstate="email">
                <a:extLst>
                  <a:ext uri="{28A0092B-C50C-407E-A947-70E740481C1C}">
                    <a14:useLocalDpi xmlns:a14="http://schemas.microsoft.com/office/drawing/2010/main" val="0"/>
                  </a:ext>
                </a:extLst>
              </a:blip>
              <a:srcRect r="15886" b="9066"/>
              <a:stretch/>
            </p:blipFill>
            <p:spPr bwMode="auto">
              <a:xfrm>
                <a:off x="3559126" y="27844"/>
                <a:ext cx="3719195" cy="2589010"/>
              </a:xfrm>
              <a:prstGeom prst="rect">
                <a:avLst/>
              </a:prstGeom>
              <a:ln>
                <a:noFill/>
              </a:ln>
              <a:extLst>
                <a:ext uri="{53640926-AAD7-44D8-BBD7-CCE9431645EC}">
                  <a14:shadowObscured xmlns:a14="http://schemas.microsoft.com/office/drawing/2010/main"/>
                </a:ext>
              </a:extLst>
            </p:spPr>
          </p:pic>
        </p:grpSp>
        <p:sp>
          <p:nvSpPr>
            <p:cNvPr id="66" name="Text Box 2"/>
            <p:cNvSpPr txBox="1">
              <a:spLocks noChangeArrowheads="1"/>
            </p:cNvSpPr>
            <p:nvPr/>
          </p:nvSpPr>
          <p:spPr bwMode="auto">
            <a:xfrm>
              <a:off x="5183945" y="379828"/>
              <a:ext cx="244475" cy="244475"/>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spcBef>
                  <a:spcPts val="0"/>
                </a:spcBef>
                <a:spcAft>
                  <a:spcPts val="0"/>
                </a:spcAft>
              </a:pPr>
              <a:r>
                <a:rPr lang="en-US" sz="1600" b="1">
                  <a:effectLst/>
                  <a:latin typeface="Trebuchet MS" panose="020B0603020202020204" pitchFamily="34" charset="0"/>
                  <a:ea typeface="Times New Roman" panose="02020603050405020304" pitchFamily="18" charset="0"/>
                  <a:cs typeface="Times New Roman" panose="02020603050405020304" pitchFamily="18" charset="0"/>
                </a:rPr>
                <a:t>*</a:t>
              </a:r>
              <a:endParaRPr lang="en-US" sz="1000">
                <a:effectLst/>
                <a:latin typeface="Trebuchet MS" panose="020B0603020202020204" pitchFamily="34" charset="0"/>
                <a:ea typeface="Times New Roman" panose="02020603050405020304" pitchFamily="18" charset="0"/>
                <a:cs typeface="Times New Roman" panose="02020603050405020304" pitchFamily="18" charset="0"/>
              </a:endParaRPr>
            </a:p>
          </p:txBody>
        </p:sp>
      </p:grpSp>
      <p:grpSp>
        <p:nvGrpSpPr>
          <p:cNvPr id="21" name="Group 20"/>
          <p:cNvGrpSpPr/>
          <p:nvPr/>
        </p:nvGrpSpPr>
        <p:grpSpPr>
          <a:xfrm>
            <a:off x="22958153" y="19159519"/>
            <a:ext cx="7979048" cy="4771725"/>
            <a:chOff x="22279235" y="19821174"/>
            <a:chExt cx="6446900" cy="3831332"/>
          </a:xfrm>
        </p:grpSpPr>
        <p:sp>
          <p:nvSpPr>
            <p:cNvPr id="53" name="TextBox 52"/>
            <p:cNvSpPr txBox="1"/>
            <p:nvPr/>
          </p:nvSpPr>
          <p:spPr>
            <a:xfrm>
              <a:off x="22279235" y="21238746"/>
              <a:ext cx="318343" cy="461665"/>
            </a:xfrm>
            <a:prstGeom prst="rect">
              <a:avLst/>
            </a:prstGeom>
            <a:noFill/>
          </p:spPr>
          <p:txBody>
            <a:bodyPr wrap="square" rtlCol="0">
              <a:spAutoFit/>
            </a:bodyPr>
            <a:lstStyle/>
            <a:p>
              <a:r>
                <a:rPr lang="en-US" b="1" dirty="0" smtClean="0"/>
                <a:t>L</a:t>
              </a:r>
              <a:endParaRPr lang="en-US" b="1" dirty="0"/>
            </a:p>
          </p:txBody>
        </p:sp>
        <p:sp>
          <p:nvSpPr>
            <p:cNvPr id="60" name="TextBox 59"/>
            <p:cNvSpPr txBox="1"/>
            <p:nvPr/>
          </p:nvSpPr>
          <p:spPr>
            <a:xfrm>
              <a:off x="28407792" y="21234184"/>
              <a:ext cx="318343" cy="461665"/>
            </a:xfrm>
            <a:prstGeom prst="rect">
              <a:avLst/>
            </a:prstGeom>
            <a:noFill/>
          </p:spPr>
          <p:txBody>
            <a:bodyPr wrap="square" rtlCol="0">
              <a:spAutoFit/>
            </a:bodyPr>
            <a:lstStyle/>
            <a:p>
              <a:r>
                <a:rPr lang="en-US" b="1" dirty="0"/>
                <a:t>R</a:t>
              </a:r>
            </a:p>
          </p:txBody>
        </p:sp>
        <p:pic>
          <p:nvPicPr>
            <p:cNvPr id="76" name="Picture 75" descr="V:\USERS\paige\MATLAB\SES_12242019\DAN_Maternaleducontroltoni032520208x2.PNG"/>
            <p:cNvPicPr>
              <a:picLocks noChangeAspect="1"/>
            </p:cNvPicPr>
            <p:nvPr/>
          </p:nvPicPr>
          <p:blipFill>
            <a:blip r:embed="rId8" cstate="email">
              <a:extLst>
                <a:ext uri="{28A0092B-C50C-407E-A947-70E740481C1C}">
                  <a14:useLocalDpi xmlns:a14="http://schemas.microsoft.com/office/drawing/2010/main" val="0"/>
                </a:ext>
              </a:extLst>
            </a:blip>
            <a:srcRect/>
            <a:stretch>
              <a:fillRect/>
            </a:stretch>
          </p:blipFill>
          <p:spPr bwMode="auto">
            <a:xfrm>
              <a:off x="22746537" y="19821174"/>
              <a:ext cx="5533215" cy="3831332"/>
            </a:xfrm>
            <a:prstGeom prst="rect">
              <a:avLst/>
            </a:prstGeom>
            <a:noFill/>
            <a:ln>
              <a:noFill/>
            </a:ln>
          </p:spPr>
        </p:pic>
      </p:grpSp>
      <p:pic>
        <p:nvPicPr>
          <p:cNvPr id="1026" name="Picture 2" descr="https://attachments.office.net/owa/greenwpb%40mail.uc.edu/service.svc/s/GetAttachmentThumbnail?id=AQMkADViZGI2OGE0LTEzNWItNGRjNy04MTY3LTVlMDczMTI4NzU0ZABGAAADhZrS7q1nI0aqK4u0wK1kNAcAfSDHrZLlt0u2BEmhjIY38QAAAgEMAAAAfSDHrZLlt0u2BEmhjIY38QADf58HCAAAAAESABAADcZ3H4FKpUCNnxJTL7mO7w%3D%3D&amp;thumbnailType=2&amp;owa=outlook.office.com&amp;scriptVer=2020041301.10&amp;X-OWA-CANARY=hjzunrGwpkWTGPtB5c_NguAbyctL5dcYOiBkD_WjcLc7sKlpo_efmS0QL8-8UsAqIJldRfhqrB4.&amp;token=eyJhbGciOiJSUzI1NiIsImtpZCI6IjU2MzU4ODUyMzRCOTI1MkRERTAwNTc2NkQ5RDlGMjc2NTY1RjYzRTIiLCJ4NXQiOiJWaldJVWpTNUpTM2VBRmRtMmRueWRsWmZZLUkiLCJ0eXAiOiJKV1QifQ.eyJvcmlnaW4iOiJodHRwczovL291dGxvb2sub2ZmaWNlLmNvbSIsInZlciI6IkV4Y2hhbmdlLkNhbGxiYWNrLlYxIiwiYXBwY3R4c2VuZGVyIjoiT3dhRG93bmxvYWRAZjUyMjJlNmMtNWZjNi00OGViLThmMDMtNzNkYjE4MjAzYjYzIiwiaXNzcmluZyI6IldXIiwiYXBwY3R4Ijoie1wibXNleGNocHJvdFwiOlwib3dhXCIsXCJwcmltYXJ5c2lkXCI6XCJTLTEtNS0yMS03MjMwNzg2NTktMTE0MjAxODIwMi02MTMyMjA1MDgtMTMzNTQ3OTZcIixcInB1aWRcIjpcIjExNTM4MzYyOTY1NTI1ODY3NzFcIixcIm9pZFwiOlwiODhlZDQxNjYtMzFiZi00NjU2LTk0MmUtYWUwMzcwODI2ZTBmXCIsXCJzY29wZVwiOlwiT3dhRG93bmxvYWRcIn0iLCJuYmYiOjE1ODc0MDE1OTIsImV4cCI6MTU4NzQwMjE5MiwiaXNzIjoiMDAwMDAwMDItMDAwMC0wZmYxLWNlMDAtMDAwMDAwMDAwMDAwQGY1MjIyZTZjLTVmYzYtNDhlYi04ZjAzLTczZGIxODIwM2I2MyIsImF1ZCI6IjAwMDAwMDAyLTAwMDAtMGZmMS1jZTAwLTAwMDAwMDAwMDAwMC9hdHRhY2htZW50cy5vZmZpY2UubmV0QGY1MjIyZTZjLTVmYzYtNDhlYi04ZjAzLTczZGIxODIwM2I2MyIsImhhcHAiOiJvd2EifQ.bCcHh27Gegfpy3tHXZv05u8FaebYexBGscdj7vbULMlBjHEH8_kVGcKC_gRkfz6liEsLfMiZmsQmwKd2V7y-u3HvEPQa_3_feReRHxZQ2CS6LdMKLmbCxdAfxHTVSG5JtUow_t8gjtocCk2zrPXTvml-K_6k-Mhs1-I6PErnsQgxl3Iu9qb6Q4HQtzPfebsHRtieaNgspY-nI9k_mBQOPimaMLGUI2C3dDECQUkNPoJwcvQ2stEY65OJfPHwAMtlIblpW5kwZwTH0CvtKuwd3xK9SOsvnT8EqQJO5iGOkdLQRtKm3THxwLcrQhPuoPTtAp4z6CQiMz7McidVdFa_PA&amp;animation=true"/>
          <p:cNvPicPr>
            <a:picLocks noChangeAspect="1" noChangeArrowheads="1"/>
          </p:cNvPicPr>
          <p:nvPr/>
        </p:nvPicPr>
        <p:blipFill rotWithShape="1">
          <a:blip r:embed="rId9" cstate="email">
            <a:extLst>
              <a:ext uri="{28A0092B-C50C-407E-A947-70E740481C1C}">
                <a14:useLocalDpi xmlns:a14="http://schemas.microsoft.com/office/drawing/2010/main" val="0"/>
              </a:ext>
            </a:extLst>
          </a:blip>
          <a:srcRect l="1" r="9624" b="8678"/>
          <a:stretch/>
        </p:blipFill>
        <p:spPr bwMode="auto">
          <a:xfrm>
            <a:off x="22305085" y="13535187"/>
            <a:ext cx="4666623" cy="302902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attachments.office.net/owa/greenwpb%40mail.uc.edu/service.svc/s/GetAttachmentThumbnail?id=AQMkADViZGI2OGE0LTEzNWItNGRjNy04MTY3LTVlMDczMTI4NzU0ZABGAAADhZrS7q1nI0aqK4u0wK1kNAcAfSDHrZLlt0u2BEmhjIY38QAAAgEMAAAAfSDHrZLlt0u2BEmhjIY38QADf58HCAAAAAESABAAz%2Bt5wh2JxEmM0LHXOPaqYg%3D%3D&amp;thumbnailType=2&amp;owa=outlook.office.com&amp;scriptVer=2020041301.10&amp;X-OWA-CANARY=hjzunrGwpkWTGPtB5c_NguAbyctL5dcYOiBkD_WjcLc7sKlpo_efmS0QL8-8UsAqIJldRfhqrB4.&amp;token=eyJhbGciOiJSUzI1NiIsImtpZCI6IjU2MzU4ODUyMzRCOTI1MkRERTAwNTc2NkQ5RDlGMjc2NTY1RjYzRTIiLCJ4NXQiOiJWaldJVWpTNUpTM2VBRmRtMmRueWRsWmZZLUkiLCJ0eXAiOiJKV1QifQ.eyJvcmlnaW4iOiJodHRwczovL291dGxvb2sub2ZmaWNlLmNvbSIsInZlciI6IkV4Y2hhbmdlLkNhbGxiYWNrLlYxIiwiYXBwY3R4c2VuZGVyIjoiT3dhRG93bmxvYWRAZjUyMjJlNmMtNWZjNi00OGViLThmMDMtNzNkYjE4MjAzYjYzIiwiaXNzcmluZyI6IldXIiwiYXBwY3R4Ijoie1wibXNleGNocHJvdFwiOlwib3dhXCIsXCJwcmltYXJ5c2lkXCI6XCJTLTEtNS0yMS03MjMwNzg2NTktMTE0MjAxODIwMi02MTMyMjA1MDgtMTMzNTQ3OTZcIixcInB1aWRcIjpcIjExNTM4MzYyOTY1NTI1ODY3NzFcIixcIm9pZFwiOlwiODhlZDQxNjYtMzFiZi00NjU2LTk0MmUtYWUwMzcwODI2ZTBmXCIsXCJzY29wZVwiOlwiT3dhRG93bmxvYWRcIn0iLCJuYmYiOjE1ODc0MDE1OTIsImV4cCI6MTU4NzQwMjE5MiwiaXNzIjoiMDAwMDAwMDItMDAwMC0wZmYxLWNlMDAtMDAwMDAwMDAwMDAwQGY1MjIyZTZjLTVmYzYtNDhlYi04ZjAzLTczZGIxODIwM2I2MyIsImF1ZCI6IjAwMDAwMDAyLTAwMDAtMGZmMS1jZTAwLTAwMDAwMDAwMDAwMC9hdHRhY2htZW50cy5vZmZpY2UubmV0QGY1MjIyZTZjLTVmYzYtNDhlYi04ZjAzLTczZGIxODIwM2I2MyIsImhhcHAiOiJvd2EifQ.bCcHh27Gegfpy3tHXZv05u8FaebYexBGscdj7vbULMlBjHEH8_kVGcKC_gRkfz6liEsLfMiZmsQmwKd2V7y-u3HvEPQa_3_feReRHxZQ2CS6LdMKLmbCxdAfxHTVSG5JtUow_t8gjtocCk2zrPXTvml-K_6k-Mhs1-I6PErnsQgxl3Iu9qb6Q4HQtzPfebsHRtieaNgspY-nI9k_mBQOPimaMLGUI2C3dDECQUkNPoJwcvQ2stEY65OJfPHwAMtlIblpW5kwZwTH0CvtKuwd3xK9SOsvnT8EqQJO5iGOkdLQRtKm3THxwLcrQhPuoPTtAp4z6CQiMz7McidVdFa_PA&amp;animation=true"/>
          <p:cNvPicPr>
            <a:picLocks noChangeAspect="1" noChangeArrowheads="1"/>
          </p:cNvPicPr>
          <p:nvPr/>
        </p:nvPicPr>
        <p:blipFill rotWithShape="1">
          <a:blip r:embed="rId10" cstate="email">
            <a:extLst>
              <a:ext uri="{28A0092B-C50C-407E-A947-70E740481C1C}">
                <a14:useLocalDpi xmlns:a14="http://schemas.microsoft.com/office/drawing/2010/main" val="0"/>
              </a:ext>
            </a:extLst>
          </a:blip>
          <a:srcRect r="7723" b="9206"/>
          <a:stretch/>
        </p:blipFill>
        <p:spPr bwMode="auto">
          <a:xfrm>
            <a:off x="27098821" y="13535186"/>
            <a:ext cx="4792590" cy="302902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7034241" y="13009374"/>
            <a:ext cx="2237708" cy="369332"/>
          </a:xfrm>
          <a:prstGeom prst="rect">
            <a:avLst/>
          </a:prstGeom>
          <a:noFill/>
        </p:spPr>
        <p:txBody>
          <a:bodyPr wrap="square" rtlCol="0">
            <a:spAutoFit/>
          </a:bodyPr>
          <a:lstStyle/>
          <a:p>
            <a:r>
              <a:rPr lang="en-US" sz="1800" b="1" dirty="0"/>
              <a:t>B</a:t>
            </a:r>
            <a:r>
              <a:rPr lang="en-US" sz="1800" b="1" dirty="0" smtClean="0"/>
              <a:t>). Impulsivity</a:t>
            </a:r>
            <a:endParaRPr lang="en-US" sz="1800" b="1" dirty="0"/>
          </a:p>
        </p:txBody>
      </p:sp>
      <p:sp>
        <p:nvSpPr>
          <p:cNvPr id="81" name="TextBox 80"/>
          <p:cNvSpPr txBox="1"/>
          <p:nvPr/>
        </p:nvSpPr>
        <p:spPr>
          <a:xfrm>
            <a:off x="22220817" y="13006320"/>
            <a:ext cx="3581400" cy="369332"/>
          </a:xfrm>
          <a:prstGeom prst="rect">
            <a:avLst/>
          </a:prstGeom>
          <a:noFill/>
        </p:spPr>
        <p:txBody>
          <a:bodyPr wrap="square" rtlCol="0">
            <a:spAutoFit/>
          </a:bodyPr>
          <a:lstStyle/>
          <a:p>
            <a:r>
              <a:rPr lang="en-US" sz="1800" b="1" dirty="0" smtClean="0"/>
              <a:t>A). Phonemic Fluency</a:t>
            </a:r>
            <a:endParaRPr lang="en-US" sz="1800" b="1" dirty="0"/>
          </a:p>
        </p:txBody>
      </p:sp>
      <p:grpSp>
        <p:nvGrpSpPr>
          <p:cNvPr id="16" name="Group 15"/>
          <p:cNvGrpSpPr/>
          <p:nvPr/>
        </p:nvGrpSpPr>
        <p:grpSpPr>
          <a:xfrm>
            <a:off x="22945749" y="25295397"/>
            <a:ext cx="7988580" cy="4711433"/>
            <a:chOff x="22247576" y="25796497"/>
            <a:chExt cx="6435136" cy="3836398"/>
          </a:xfrm>
        </p:grpSpPr>
        <p:pic>
          <p:nvPicPr>
            <p:cNvPr id="80" name="Picture 79" descr="V:\USERS\paige\MATLAB\SES_12242019\DAN_Maternaleducontroltoni032520208x2.PNG"/>
            <p:cNvPicPr/>
            <p:nvPr/>
          </p:nvPicPr>
          <p:blipFill>
            <a:blip r:embed="rId8" cstate="email">
              <a:extLst>
                <a:ext uri="{28A0092B-C50C-407E-A947-70E740481C1C}">
                  <a14:useLocalDpi xmlns:a14="http://schemas.microsoft.com/office/drawing/2010/main" val="0"/>
                </a:ext>
              </a:extLst>
            </a:blip>
            <a:srcRect/>
            <a:stretch>
              <a:fillRect/>
            </a:stretch>
          </p:blipFill>
          <p:spPr bwMode="auto">
            <a:xfrm>
              <a:off x="22775346" y="25796497"/>
              <a:ext cx="5529289" cy="3836398"/>
            </a:xfrm>
            <a:prstGeom prst="rect">
              <a:avLst/>
            </a:prstGeom>
            <a:noFill/>
            <a:ln>
              <a:noFill/>
            </a:ln>
          </p:spPr>
        </p:pic>
        <p:sp>
          <p:nvSpPr>
            <p:cNvPr id="92" name="TextBox 91"/>
            <p:cNvSpPr txBox="1"/>
            <p:nvPr/>
          </p:nvSpPr>
          <p:spPr>
            <a:xfrm>
              <a:off x="28364369" y="27517278"/>
              <a:ext cx="318343" cy="461665"/>
            </a:xfrm>
            <a:prstGeom prst="rect">
              <a:avLst/>
            </a:prstGeom>
            <a:noFill/>
          </p:spPr>
          <p:txBody>
            <a:bodyPr wrap="square" rtlCol="0">
              <a:spAutoFit/>
            </a:bodyPr>
            <a:lstStyle/>
            <a:p>
              <a:r>
                <a:rPr lang="en-US" b="1" dirty="0"/>
                <a:t>R</a:t>
              </a:r>
            </a:p>
          </p:txBody>
        </p:sp>
        <p:sp>
          <p:nvSpPr>
            <p:cNvPr id="93" name="TextBox 92"/>
            <p:cNvSpPr txBox="1"/>
            <p:nvPr/>
          </p:nvSpPr>
          <p:spPr>
            <a:xfrm>
              <a:off x="22247576" y="27587843"/>
              <a:ext cx="318343" cy="461665"/>
            </a:xfrm>
            <a:prstGeom prst="rect">
              <a:avLst/>
            </a:prstGeom>
            <a:noFill/>
          </p:spPr>
          <p:txBody>
            <a:bodyPr wrap="square" rtlCol="0">
              <a:spAutoFit/>
            </a:bodyPr>
            <a:lstStyle/>
            <a:p>
              <a:r>
                <a:rPr lang="en-US" b="1" dirty="0" smtClean="0"/>
                <a:t>L</a:t>
              </a:r>
              <a:endParaRPr lang="en-US" b="1" dirty="0"/>
            </a:p>
          </p:txBody>
        </p:sp>
      </p:grpSp>
      <p:pic>
        <p:nvPicPr>
          <p:cNvPr id="9" name="Picture 8"/>
          <p:cNvPicPr>
            <a:picLocks noChangeAspect="1"/>
          </p:cNvPicPr>
          <p:nvPr/>
        </p:nvPicPr>
        <p:blipFill>
          <a:blip r:embed="rId11" cstate="email">
            <a:extLst>
              <a:ext uri="{28A0092B-C50C-407E-A947-70E740481C1C}">
                <a14:useLocalDpi xmlns:a14="http://schemas.microsoft.com/office/drawing/2010/main" val="0"/>
              </a:ext>
            </a:extLst>
          </a:blip>
          <a:stretch>
            <a:fillRect/>
          </a:stretch>
        </p:blipFill>
        <p:spPr>
          <a:xfrm>
            <a:off x="32385000" y="3044473"/>
            <a:ext cx="10543053" cy="1676403"/>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09"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09"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13056</TotalTime>
  <Words>1276</Words>
  <Application>Microsoft Office PowerPoint</Application>
  <PresentationFormat>Custom</PresentationFormat>
  <Paragraphs>107</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ＭＳ Ｐゴシック</vt:lpstr>
      <vt:lpstr>ＭＳ Ｐゴシック</vt:lpstr>
      <vt:lpstr>Arial</vt:lpstr>
      <vt:lpstr>Calibri</vt:lpstr>
      <vt:lpstr>Courier New</vt:lpstr>
      <vt:lpstr>Times New Roman</vt:lpstr>
      <vt:lpstr>Trebuchet MS</vt:lpstr>
      <vt:lpstr>Blank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ResearchPstr_Grn-3_48x36</dc:title>
  <dc:subject>&amp;lt;p&amp;gt;Heading Lorem ipsum dolor sit amet, consectetuer adipiscing elit, sed diam nonummy nibh euismod tincidunt ut laoreet dolore magna aliquam erat volutpat.  Ut wisi enim ad minim veniam. Lorem ipsum dolor sit amet, consectetuer adipiscing elit, sed diam nonummy nibh euismod tincidunt ut laoreet dolore magna aliquam erat v&amp;lt;/p&amp;gt;</dc:subject>
  <dc:creator>Paige Greenwood</dc:creator>
  <dc:description>&amp;lt;p&amp;gt;Heading Lorem ipsum dolor sit amet, consectetuer adipiscing elit, sed diam nonummy nibh euismod tincidunt ut laoreet dolore magna aliquam erat volutpat.  Ut wisi enim ad minim veniam. Lorem ipsum dolor sit amet, consectetuer adipiscing elit, sed diam nonummy nibh euismod tincidunt ut laoreet dolore magna aliquam erat v&amp;lt;/p&amp;gt;</dc:description>
  <cp:lastModifiedBy>Greenwood, Paige</cp:lastModifiedBy>
  <cp:revision>260</cp:revision>
  <cp:lastPrinted>2019-09-04T19:58:42Z</cp:lastPrinted>
  <dcterms:created xsi:type="dcterms:W3CDTF">2009-08-20T20:50:05Z</dcterms:created>
  <dcterms:modified xsi:type="dcterms:W3CDTF">2020-04-27T15:56:11Z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ktContentLanguage">
    <vt:i4>1033</vt:i4>
  </property>
  <property fmtid="{D5CDD505-2E9C-101B-9397-08002B2CF9AE}" pid="3" name="EktQuickLink">
    <vt:lpwstr>DownloadAsset.aspx?id=24817</vt:lpwstr>
  </property>
  <property fmtid="{D5CDD505-2E9C-101B-9397-08002B2CF9AE}" pid="4" name="EktContentType">
    <vt:i4>101</vt:i4>
  </property>
  <property fmtid="{D5CDD505-2E9C-101B-9397-08002B2CF9AE}" pid="5" name="EktContentSubType">
    <vt:i4>0</vt:i4>
  </property>
  <property fmtid="{D5CDD505-2E9C-101B-9397-08002B2CF9AE}" pid="6" name="EktFolderName">
    <vt:lpwstr/>
  </property>
  <property fmtid="{D5CDD505-2E9C-101B-9397-08002B2CF9AE}" pid="7" name="EktCmsPath">
    <vt:lpwstr>&amp;lt;p&amp;gt;Heading Lorem ipsum dolor sit amet, consectetuer adipiscing elit, sed diam nonummy nibh euismod tincidunt ut laoreet dolore magna aliquam erat volutpat.  Ut wisi enim ad minim veniam. Lorem ipsum dolor sit amet, consectetuer adipiscing elit, sed </vt:lpwstr>
  </property>
  <property fmtid="{D5CDD505-2E9C-101B-9397-08002B2CF9AE}" pid="8" name="EktExpiryType">
    <vt:i4>1</vt:i4>
  </property>
  <property fmtid="{D5CDD505-2E9C-101B-9397-08002B2CF9AE}" pid="9" name="EktDateCreated">
    <vt:filetime>2012-01-03T16:56:00Z</vt:filetime>
  </property>
  <property fmtid="{D5CDD505-2E9C-101B-9397-08002B2CF9AE}" pid="10" name="EktDateModified">
    <vt:filetime>2012-01-03T16:56:00Z</vt:filetime>
  </property>
  <property fmtid="{D5CDD505-2E9C-101B-9397-08002B2CF9AE}" pid="11" name="EktTaxCategory">
    <vt:lpwstr/>
  </property>
  <property fmtid="{D5CDD505-2E9C-101B-9397-08002B2CF9AE}" pid="12" name="EktCmsSize">
    <vt:i4>150528</vt:i4>
  </property>
  <property fmtid="{D5CDD505-2E9C-101B-9397-08002B2CF9AE}" pid="13" name="EktSearchable">
    <vt:i4>1</vt:i4>
  </property>
  <property fmtid="{D5CDD505-2E9C-101B-9397-08002B2CF9AE}" pid="14" name="EktEDescription">
    <vt:lpwstr>Summary &amp;lt;p&amp;gt;Heading Lorem ipsum dolor sit amet, consectetuer adipiscing elit, sed diam nonummy nibh euismod tincidunt ut laoreet dolore magna aliquam erat volutpat.  Ut wisi enim ad minim veniam. Lorem ipsum dolor sit amet, consectetuer adipiscing el</vt:lpwstr>
  </property>
</Properties>
</file>