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918400" cx="43891200"/>
  <p:notesSz cx="43434000" cy="32461200"/>
  <p:embeddedFontLst>
    <p:embeddedFont>
      <p:font typeface="Arial Narrow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0735">
          <p15:clr>
            <a:srgbClr val="000000"/>
          </p15:clr>
        </p15:guide>
        <p15:guide id="2" pos="27647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735" orient="horz"/>
        <p:guide pos="2764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ArialNarrow-boldItalic.fntdata"/><Relationship Id="rId9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Narrow-regular.fntdata"/><Relationship Id="rId8" Type="http://schemas.openxmlformats.org/officeDocument/2006/relationships/font" Target="fonts/ArialNarr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18824575" cy="1627187"/>
          </a:xfrm>
          <a:prstGeom prst="rect">
            <a:avLst/>
          </a:prstGeom>
          <a:noFill/>
          <a:ln>
            <a:noFill/>
          </a:ln>
        </p:spPr>
        <p:txBody>
          <a:bodyPr anchorCtr="0" anchor="t" bIns="214350" lIns="428700" spcFirstLastPara="1" rIns="428700" wrap="square" tIns="2143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24601488" y="0"/>
            <a:ext cx="18824575" cy="1627187"/>
          </a:xfrm>
          <a:prstGeom prst="rect">
            <a:avLst/>
          </a:prstGeom>
          <a:noFill/>
          <a:ln>
            <a:noFill/>
          </a:ln>
        </p:spPr>
        <p:txBody>
          <a:bodyPr anchorCtr="0" anchor="t" bIns="214350" lIns="428700" spcFirstLastPara="1" rIns="428700" wrap="square" tIns="2143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604875" y="2430462"/>
            <a:ext cx="16230600" cy="121729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4346575" y="15420975"/>
            <a:ext cx="34740849" cy="14609762"/>
          </a:xfrm>
          <a:prstGeom prst="rect">
            <a:avLst/>
          </a:prstGeom>
          <a:noFill/>
          <a:ln>
            <a:noFill/>
          </a:ln>
        </p:spPr>
        <p:txBody>
          <a:bodyPr anchorCtr="0" anchor="t" bIns="214350" lIns="428700" spcFirstLastPara="1" rIns="428700" wrap="square" tIns="2143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30829250"/>
            <a:ext cx="18824575" cy="16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214350" lIns="428700" spcFirstLastPara="1" rIns="428700" wrap="square" tIns="2143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24601488" y="30829250"/>
            <a:ext cx="18824575" cy="16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214350" lIns="428700" spcFirstLastPara="1" rIns="428700" wrap="square" tIns="214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Times"/>
              <a:buNone/>
            </a:pPr>
            <a:fld id="{00000000-1234-1234-1234-123412341234}" type="slidenum">
              <a:rPr b="0" i="0" lang="en-US" sz="58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24601488" y="30829250"/>
            <a:ext cx="18824575" cy="16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214350" lIns="428700" spcFirstLastPara="1" rIns="428700" wrap="square" tIns="214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Times"/>
              <a:buNone/>
            </a:pPr>
            <a:fld id="{00000000-1234-1234-1234-123412341234}" type="slidenum">
              <a:rPr b="0" i="0" lang="en-US" sz="580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3604875" y="2430462"/>
            <a:ext cx="16230600" cy="121729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4346575" y="15420975"/>
            <a:ext cx="34740849" cy="14609762"/>
          </a:xfrm>
          <a:prstGeom prst="rect">
            <a:avLst/>
          </a:prstGeom>
          <a:noFill/>
          <a:ln>
            <a:noFill/>
          </a:ln>
        </p:spPr>
        <p:txBody>
          <a:bodyPr anchorCtr="0" anchor="t" bIns="214350" lIns="428700" spcFirstLastPara="1" rIns="428700" wrap="square" tIns="214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Absolute Values for figures?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Turn SPSS table into table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Number figures and reference in text &amp; GRAPH TITLES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Shift CONN.img to Methods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Scan Parameters should be bullets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Meet with Joel to find shift point?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DISCUSSION: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-Implications: theoretical (supporting theories, what we didn’t know before, physiology or countering theories) or applied (how might finding downstream make changes to interventions, or real world applications) </a:t>
            </a:r>
            <a:endParaRPr/>
          </a:p>
          <a:p>
            <a:pPr indent="-114300" lvl="0" marL="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RSFC can predict task</a:t>
            </a:r>
            <a:endParaRPr/>
          </a:p>
          <a:p>
            <a:pPr indent="-114300" lvl="0" marL="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Emotionality plateaus? Co-vary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-lPFC is less relevant for older adults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Cortical-amygdala RSFC correlates with self-reported reappraisal use in adults</a:t>
            </a:r>
            <a:r>
              <a:rPr baseline="30000" lang="en-US">
                <a:latin typeface="Arial"/>
                <a:ea typeface="Arial"/>
                <a:cs typeface="Arial"/>
                <a:sym typeface="Arial"/>
              </a:rPr>
              <a:t>15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Descriptive Tables for example age groups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3294062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14997113" y="29992638"/>
            <a:ext cx="1390015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31456313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3294062" y="2925762"/>
            <a:ext cx="37306249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29825" spcFirstLastPara="1" rIns="29825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3294062" y="9510712"/>
            <a:ext cx="37306249" cy="1975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3294062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14997113" y="29992638"/>
            <a:ext cx="1390015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31456313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ctrTitle"/>
          </p:nvPr>
        </p:nvSpPr>
        <p:spPr>
          <a:xfrm>
            <a:off x="3292475" y="10226675"/>
            <a:ext cx="37306249" cy="7054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29825" spcFirstLastPara="1" rIns="29825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subTitle"/>
          </p:nvPr>
        </p:nvSpPr>
        <p:spPr>
          <a:xfrm>
            <a:off x="6583363" y="18653125"/>
            <a:ext cx="30724474" cy="8413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ctr"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Font typeface="Times"/>
              <a:buNone/>
              <a:defRPr/>
            </a:lvl1pPr>
            <a:lvl2pPr lvl="1" algn="ctr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Font typeface="Times"/>
              <a:buNone/>
              <a:defRPr/>
            </a:lvl2pPr>
            <a:lvl3pPr lvl="2" algn="ctr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Font typeface="Times"/>
              <a:buNone/>
              <a:defRPr/>
            </a:lvl3pPr>
            <a:lvl4pPr lvl="3" algn="ctr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Times"/>
              <a:buNone/>
              <a:defRPr/>
            </a:lvl4pPr>
            <a:lvl5pPr lvl="4" algn="ctr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Times"/>
              <a:buNone/>
              <a:defRPr/>
            </a:lvl5pPr>
            <a:lvl6pPr lvl="5" algn="ctr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Times"/>
              <a:buNone/>
              <a:defRPr/>
            </a:lvl6pPr>
            <a:lvl7pPr lvl="6" algn="ctr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Times"/>
              <a:buNone/>
              <a:defRPr/>
            </a:lvl7pPr>
            <a:lvl8pPr lvl="7" algn="ctr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Times"/>
              <a:buNone/>
              <a:defRPr/>
            </a:lvl8pPr>
            <a:lvl9pPr lvl="8" algn="ctr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Times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3294062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14997113" y="29992638"/>
            <a:ext cx="1390015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31456313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 rot="5400000">
            <a:off x="22769512" y="11430001"/>
            <a:ext cx="26335038" cy="9326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29825" spcFirstLastPara="1" rIns="29825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 rot="5400000">
            <a:off x="4040187" y="2179638"/>
            <a:ext cx="26335038" cy="27827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3294062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14997113" y="29992638"/>
            <a:ext cx="1390015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31456313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3294062" y="2925762"/>
            <a:ext cx="37306249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29825" spcFirstLastPara="1" rIns="29825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 rot="5400000">
            <a:off x="12072145" y="732631"/>
            <a:ext cx="19750086" cy="373062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3294062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14997113" y="29992638"/>
            <a:ext cx="1390015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31456313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8602663" y="23042563"/>
            <a:ext cx="26335038" cy="27209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9825" spcFirstLastPara="1" rIns="29825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/>
          <p:nvPr>
            <p:ph idx="2" type="pic"/>
          </p:nvPr>
        </p:nvSpPr>
        <p:spPr>
          <a:xfrm>
            <a:off x="8602663" y="2941638"/>
            <a:ext cx="26335038" cy="1975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  <a:defRPr b="0" i="0" sz="3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  <a:defRPr b="0" i="0" sz="2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8602663" y="25763538"/>
            <a:ext cx="26335038" cy="3862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3294062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14997113" y="29992638"/>
            <a:ext cx="1390015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31456313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2193925" y="1311275"/>
            <a:ext cx="14439900" cy="5576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9825" spcFirstLastPara="1" rIns="29825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17160875" y="1311275"/>
            <a:ext cx="24536399" cy="280939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2193925" y="6888163"/>
            <a:ext cx="14439900" cy="225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3294062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14997113" y="29992638"/>
            <a:ext cx="1390015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31456313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3294062" y="2925762"/>
            <a:ext cx="37306249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29825" spcFirstLastPara="1" rIns="29825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3294062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14997113" y="29992638"/>
            <a:ext cx="1390015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31456313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2193925" y="1317625"/>
            <a:ext cx="39503351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29825" spcFirstLastPara="1" rIns="29825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2193925" y="7369175"/>
            <a:ext cx="19392900" cy="307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9825" spcFirstLastPara="1" rIns="29825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9pPr>
          </a:lstStyle>
          <a:p/>
        </p:txBody>
      </p:sp>
      <p:sp>
        <p:nvSpPr>
          <p:cNvPr id="53" name="Google Shape;53;p8"/>
          <p:cNvSpPr txBox="1"/>
          <p:nvPr>
            <p:ph idx="2" type="body"/>
          </p:nvPr>
        </p:nvSpPr>
        <p:spPr>
          <a:xfrm>
            <a:off x="2193925" y="10439400"/>
            <a:ext cx="19392900" cy="189658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9pPr>
          </a:lstStyle>
          <a:p/>
        </p:txBody>
      </p:sp>
      <p:sp>
        <p:nvSpPr>
          <p:cNvPr id="54" name="Google Shape;54;p8"/>
          <p:cNvSpPr txBox="1"/>
          <p:nvPr>
            <p:ph idx="3" type="body"/>
          </p:nvPr>
        </p:nvSpPr>
        <p:spPr>
          <a:xfrm>
            <a:off x="22296438" y="7369175"/>
            <a:ext cx="19400837" cy="3070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9825" spcFirstLastPara="1" rIns="29825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b="1" sz="1600"/>
            </a:lvl9pPr>
          </a:lstStyle>
          <a:p/>
        </p:txBody>
      </p:sp>
      <p:sp>
        <p:nvSpPr>
          <p:cNvPr id="55" name="Google Shape;55;p8"/>
          <p:cNvSpPr txBox="1"/>
          <p:nvPr>
            <p:ph idx="4" type="body"/>
          </p:nvPr>
        </p:nvSpPr>
        <p:spPr>
          <a:xfrm>
            <a:off x="22296438" y="10439400"/>
            <a:ext cx="19400837" cy="189658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9pPr>
          </a:lstStyle>
          <a:p/>
        </p:txBody>
      </p:sp>
      <p:sp>
        <p:nvSpPr>
          <p:cNvPr id="56" name="Google Shape;56;p8"/>
          <p:cNvSpPr txBox="1"/>
          <p:nvPr>
            <p:ph idx="10" type="dt"/>
          </p:nvPr>
        </p:nvSpPr>
        <p:spPr>
          <a:xfrm>
            <a:off x="3294062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14997113" y="29992638"/>
            <a:ext cx="1390015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31456313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3294062" y="2925762"/>
            <a:ext cx="37306249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29825" spcFirstLastPara="1" rIns="29825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3294063" y="9510713"/>
            <a:ext cx="18576925" cy="1975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22023388" y="9510713"/>
            <a:ext cx="18576925" cy="1975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3294062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14997113" y="29992638"/>
            <a:ext cx="1390015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31456313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3467100" y="21153438"/>
            <a:ext cx="37307839" cy="6537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3467100" y="13952538"/>
            <a:ext cx="37307839" cy="7200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9825" spcFirstLastPara="1" rIns="29825" wrap="square" tIns="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3294062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14997113" y="29992638"/>
            <a:ext cx="1390015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31456313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294062" y="2925762"/>
            <a:ext cx="37306249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29825" spcFirstLastPara="1" rIns="29825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8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8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8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8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8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8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8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8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8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294062" y="9510712"/>
            <a:ext cx="37306249" cy="1975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-1231900" lvl="0" marL="457200" marR="0" rtl="0" algn="l"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Font typeface="Times"/>
              <a:buChar char="•"/>
              <a:defRPr b="0" i="0" sz="15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-1111250" lvl="1" marL="914400" marR="0" rtl="0" algn="l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Font typeface="Times"/>
              <a:buChar char="–"/>
              <a:defRPr b="0" i="0" sz="13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-984250" lvl="2" marL="1371600" marR="0" rtl="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Font typeface="Times"/>
              <a:buChar char="•"/>
              <a:defRPr b="0" i="0" sz="11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-857250" lvl="3" marL="1828800" marR="0" rtl="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Times"/>
              <a:buChar char="–"/>
              <a:defRPr b="0" i="0" sz="9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-857250" lvl="4" marL="2286000" marR="0" rtl="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Times"/>
              <a:buChar char="»"/>
              <a:defRPr b="0" i="0" sz="9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-857250" lvl="5" marL="2743200" marR="0" rtl="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Times"/>
              <a:buChar char="»"/>
              <a:defRPr b="0" i="0" sz="9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-857250" lvl="6" marL="3200400" marR="0" rtl="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Times"/>
              <a:buChar char="»"/>
              <a:defRPr b="0" i="0" sz="9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-857250" lvl="7" marL="3657600" marR="0" rtl="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Times"/>
              <a:buChar char="»"/>
              <a:defRPr b="0" i="0" sz="9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-857250" lvl="8" marL="4114800" marR="0" rtl="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Times"/>
              <a:buChar char="»"/>
              <a:defRPr b="0" i="0" sz="9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3294062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4997113" y="29992638"/>
            <a:ext cx="1390015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31456313" y="29992638"/>
            <a:ext cx="9144000" cy="219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9825" spcFirstLastPara="1" rIns="29825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Times"/>
              <a:buNone/>
              <a:defRPr b="0" i="0" sz="6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1" Type="http://schemas.openxmlformats.org/officeDocument/2006/relationships/hyperlink" Target="http://www.mrc-cbu.cam.ac.uk/" TargetMode="External"/><Relationship Id="rId10" Type="http://schemas.openxmlformats.org/officeDocument/2006/relationships/hyperlink" Target="http://www.bbsrc.ac.uk/" TargetMode="External"/><Relationship Id="rId12" Type="http://schemas.openxmlformats.org/officeDocument/2006/relationships/hyperlink" Target="https://www.lifebrain.uio.no/" TargetMode="External"/><Relationship Id="rId9" Type="http://schemas.openxmlformats.org/officeDocument/2006/relationships/image" Target="../media/image6.png"/><Relationship Id="rId5" Type="http://schemas.openxmlformats.org/officeDocument/2006/relationships/image" Target="../media/image4.jpg"/><Relationship Id="rId6" Type="http://schemas.openxmlformats.org/officeDocument/2006/relationships/image" Target="../media/image1.png"/><Relationship Id="rId7" Type="http://schemas.openxmlformats.org/officeDocument/2006/relationships/image" Target="../media/image5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-84125" y="36550"/>
            <a:ext cx="43975200" cy="3625800"/>
          </a:xfrm>
          <a:prstGeom prst="rect">
            <a:avLst/>
          </a:prstGeom>
          <a:solidFill>
            <a:srgbClr val="A80304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42875" y="3725650"/>
            <a:ext cx="12149100" cy="1130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E0000"/>
              </a:buClr>
              <a:buSzPts val="4400"/>
              <a:buFont typeface="Arial"/>
              <a:buNone/>
            </a:pPr>
            <a:r>
              <a:rPr b="1" i="0" lang="en-US" sz="4400" u="sng">
                <a:solidFill>
                  <a:srgbClr val="7E0000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b="0" i="0" sz="2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Reappraisal is an effective emotion regulation strategy that relies on cognitive control</a:t>
            </a:r>
            <a:r>
              <a:rPr b="0" baseline="3000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indent="-18415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Lateral prefrontal cortex (LPFC), a central hub of the cognitive control network, activates during reappraisal to down-regulate amygdala response to negative stimuli </a:t>
            </a:r>
            <a:r>
              <a:rPr b="0" baseline="3000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indent="-18415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LPFC-amygdala functional connectivity during instructed reappraisal predicts task success</a:t>
            </a:r>
            <a:r>
              <a:rPr b="0" baseline="3000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3,4</a:t>
            </a: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self-reported use of reappraisal in younger adults</a:t>
            </a:r>
            <a:r>
              <a:rPr b="0" baseline="3000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5,6</a:t>
            </a:r>
            <a:endParaRPr/>
          </a:p>
          <a:p>
            <a:pPr indent="-18415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Resting-state functional connectivity between frontal regions and amygdala is correlated with greater self-reported reappraisal use in adults</a:t>
            </a:r>
            <a:r>
              <a:rPr b="0" baseline="3000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1,5</a:t>
            </a:r>
            <a:endParaRPr/>
          </a:p>
          <a:p>
            <a:pPr indent="-18415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Lateral PFC-amygdala resting connectivity strength is associated with cardiac biomarkers of emotion regulation for younger, but not older adults; medial PFC-amygdala connectivity is predictive for all ages </a:t>
            </a:r>
            <a:r>
              <a:rPr b="0" baseline="3000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18415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relationship of resting connectivity of lateral and frontal PFC to amygdala and reappraisal task success across age has yet to be investigated</a:t>
            </a:r>
            <a:endParaRPr/>
          </a:p>
          <a:p>
            <a:pPr indent="-18415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1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Hypothesis</a:t>
            </a: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RSFC between the LPFC and the amygdala will predict reappraisal success in a behavioral task; however, this relationship will be moderated by age.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-30974" y="99862"/>
            <a:ext cx="43815000" cy="36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b="1" i="0" lang="en-US" sz="5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Lateral Prefrontal Cortex-Amygdala Resting State Functional Connectivity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b="1" i="0" lang="en-US" sz="5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Predicts Reappraisal Success in Younger Adulthood, but Less so in Later-Life</a:t>
            </a:r>
            <a:endParaRPr b="1" i="0" sz="5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t/>
            </a:r>
            <a:endParaRPr b="1" sz="6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Arial"/>
              <a:buNone/>
            </a:pPr>
            <a:r>
              <a:rPr b="0" i="0" lang="en-US" sz="43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Parker Longwell</a:t>
            </a:r>
            <a:r>
              <a:rPr b="0" baseline="30000" i="0" lang="en-US" sz="43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43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Youna Choi</a:t>
            </a:r>
            <a:r>
              <a:rPr b="0" baseline="30000" i="0" lang="en-US" sz="43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43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Holly B. Laws</a:t>
            </a:r>
            <a:r>
              <a:rPr b="0" baseline="30000" i="0" lang="en-US" sz="43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43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Cam-CAN</a:t>
            </a:r>
            <a:r>
              <a:rPr b="0" baseline="30000" i="0" lang="en-US" sz="43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43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&amp; Bruna Martins-Klein</a:t>
            </a:r>
            <a:r>
              <a:rPr b="1" baseline="30000" i="0" lang="en-US" sz="4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Narrow"/>
              <a:buNone/>
            </a:pPr>
            <a:r>
              <a:t/>
            </a:r>
            <a:endParaRPr b="0" baseline="30000" i="0" sz="6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0" baseline="30000" i="0" lang="en-US" sz="4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1- University of Massachusetts- Amherst, Amherst, MA</a:t>
            </a:r>
            <a:r>
              <a:rPr b="0" baseline="30000" i="0" lang="en-US" sz="43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; 2- Amherst College, Amherst, MA; 3- Cambridge Center for Aging Neuroscience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-304800" y="-184150"/>
            <a:ext cx="184150" cy="36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0" y="16179800"/>
            <a:ext cx="184150" cy="36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-2147483648" y="69850"/>
            <a:ext cx="185737" cy="36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0" y="16122650"/>
            <a:ext cx="184150" cy="36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108450" y="27424063"/>
            <a:ext cx="24288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381000" y="18821400"/>
            <a:ext cx="7850187" cy="5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381000" y="14668500"/>
            <a:ext cx="12643200" cy="133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sng">
              <a:solidFill>
                <a:srgbClr val="7E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7E0000"/>
              </a:buClr>
              <a:buSzPts val="4400"/>
              <a:buFont typeface="Arial"/>
              <a:buNone/>
            </a:pPr>
            <a:r>
              <a:rPr b="1" i="0" lang="en-US" sz="4400" u="sng">
                <a:solidFill>
                  <a:srgbClr val="7E0000"/>
                </a:solidFill>
                <a:latin typeface="Arial"/>
                <a:ea typeface="Arial"/>
                <a:cs typeface="Arial"/>
                <a:sym typeface="Arial"/>
              </a:rPr>
              <a:t>Methods</a:t>
            </a:r>
            <a:endParaRPr b="1" i="0" sz="4400" u="sng">
              <a:solidFill>
                <a:srgbClr val="7E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Narrow"/>
              <a:buNone/>
            </a:pPr>
            <a:r>
              <a:t/>
            </a:r>
            <a:endParaRPr b="1" i="0" sz="4400" u="sng">
              <a:solidFill>
                <a:srgbClr val="7E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Narrow"/>
              <a:buNone/>
            </a:pPr>
            <a:r>
              <a:t/>
            </a:r>
            <a:endParaRPr b="1" i="0" sz="4400" u="sng">
              <a:solidFill>
                <a:srgbClr val="7E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 Narrow"/>
              <a:buNone/>
            </a:pPr>
            <a:r>
              <a:t/>
            </a:r>
            <a:endParaRPr b="1" sz="5800" u="sng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 Narrow"/>
              <a:buNone/>
            </a:pPr>
            <a:r>
              <a:t/>
            </a:r>
            <a:endParaRPr b="1" sz="3000" u="sng">
              <a:solidFill>
                <a:schemeClr val="dk1"/>
              </a:solidFill>
            </a:endParaRPr>
          </a:p>
          <a:p>
            <a:pPr indent="-138112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5"/>
              <a:buFont typeface="Arial"/>
              <a:buChar char="•"/>
            </a:pPr>
            <a:r>
              <a:rPr b="1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Participants</a:t>
            </a:r>
            <a:endParaRPr/>
          </a:p>
          <a:p>
            <a:pPr indent="-138112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5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N= 298, Age: 18-88 (</a:t>
            </a:r>
            <a:r>
              <a:rPr b="0" i="1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=54.3 </a:t>
            </a:r>
            <a:r>
              <a:rPr b="0" i="1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SD</a:t>
            </a: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18.6), 50% females from the Cam-CAN</a:t>
            </a:r>
            <a:r>
              <a:rPr b="0" baseline="3000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dataset</a:t>
            </a:r>
            <a:r>
              <a:rPr b="0" baseline="3000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2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5"/>
              <a:buFont typeface="Arial"/>
              <a:buChar char="•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minute resting state fMRI scan and Behavioral Emotion Regulation task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1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8112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5"/>
              <a:buFont typeface="Arial"/>
              <a:buChar char="•"/>
            </a:pPr>
            <a:r>
              <a:rPr b="1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Behavioral Emotion Regulation Task: </a:t>
            </a: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Blocks: 4 film trials/block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b="1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Strategies</a:t>
            </a:r>
            <a:endParaRPr/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5"/>
              <a:buFont typeface="Arial"/>
              <a:buChar char="•"/>
            </a:pPr>
            <a:r>
              <a:rPr b="0" i="0" lang="en-US" sz="29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WATCH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view film naturally without regulating</a:t>
            </a:r>
            <a:endParaRPr/>
          </a:p>
          <a:p>
            <a:pPr indent="-457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5"/>
              <a:buFont typeface="Arial"/>
              <a:buChar char="•"/>
            </a:pPr>
            <a:r>
              <a:rPr b="0" i="0" lang="en-US" sz="29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REAPPRAISE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Decrease negative affect by reinterpreting meaning</a:t>
            </a:r>
            <a:endParaRPr/>
          </a:p>
          <a:p>
            <a:pPr indent="-457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b="1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Stimuli: 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Positive, Negative, and Neutral film clips (30 Sec)</a:t>
            </a:r>
            <a:endParaRPr/>
          </a:p>
          <a:p>
            <a:pPr indent="-45720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b="1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Conditions: </a:t>
            </a:r>
            <a:endParaRPr/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5"/>
              <a:buFont typeface="Arial"/>
              <a:buChar char="-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WATCH positive, negative, neutral</a:t>
            </a:r>
            <a:endParaRPr/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5"/>
              <a:buFont typeface="Arial"/>
              <a:buChar char="-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REAPPRAISE negative</a:t>
            </a:r>
            <a:endParaRPr/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b="1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Rating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negative affect, positive affect, instruction adherence post-trial</a:t>
            </a:r>
            <a:endParaRPr/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 Narrow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41719500" y="14668500"/>
            <a:ext cx="835025" cy="814387"/>
          </a:xfrm>
          <a:custGeom>
            <a:rect b="b" l="l" r="r" t="t"/>
            <a:pathLst>
              <a:path extrusionOk="0" h="814030" w="833856">
                <a:moveTo>
                  <a:pt x="0" y="0"/>
                </a:moveTo>
                <a:cubicBezTo>
                  <a:pt x="103895" y="6927"/>
                  <a:pt x="435972" y="768"/>
                  <a:pt x="603261" y="63503"/>
                </a:cubicBezTo>
                <a:cubicBezTo>
                  <a:pt x="647579" y="80123"/>
                  <a:pt x="687930" y="105839"/>
                  <a:pt x="730264" y="127007"/>
                </a:cubicBezTo>
                <a:cubicBezTo>
                  <a:pt x="849001" y="305117"/>
                  <a:pt x="873752" y="299807"/>
                  <a:pt x="762014" y="635031"/>
                </a:cubicBezTo>
                <a:cubicBezTo>
                  <a:pt x="672054" y="904919"/>
                  <a:pt x="620195" y="810723"/>
                  <a:pt x="539760" y="730286"/>
                </a:cubicBez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381000" y="26988200"/>
            <a:ext cx="12543600" cy="49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E0000"/>
              </a:buClr>
              <a:buSzPts val="4400"/>
              <a:buFont typeface="Arial"/>
              <a:buNone/>
            </a:pPr>
            <a:r>
              <a:rPr b="1" i="0" lang="en-US" sz="4400" u="sng">
                <a:solidFill>
                  <a:srgbClr val="7E0000"/>
                </a:solidFill>
                <a:latin typeface="Arial"/>
                <a:ea typeface="Arial"/>
                <a:cs typeface="Arial"/>
                <a:sym typeface="Arial"/>
              </a:rPr>
              <a:t>Scan Parameters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0"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T1-weighted structural scan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/>
          </a:p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TR=2250 ms, TE =2.99 ms; TI =900 ms; flip angle =9 degrees</a:t>
            </a:r>
            <a:endParaRPr/>
          </a:p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FOV =256mm x 240mm x 192mm; Voxel size =1mm isotropic</a:t>
            </a:r>
            <a:endParaRPr/>
          </a:p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GRAPPA acceleration factor =2 (4 min, 32 secs)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T2*-weighted fMRI Resting State scan -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eyes-closed (8 min 40s)</a:t>
            </a:r>
            <a:endParaRPr/>
          </a:p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 =1970 milliseconds; TE =30 milliseconds; flip angle =78 degrees</a:t>
            </a:r>
            <a:endParaRPr/>
          </a:p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FOV =192 mm × 192 mm; Voxel-size =3×3 mm × 4.44 mm </a:t>
            </a:r>
            <a:endParaRPr/>
          </a:p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261 volumes, 32 axial slices; slice thickness= 3.7 mm</a:t>
            </a:r>
            <a:endParaRPr/>
          </a:p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Inter-slice gap of 20% degrees.</a:t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12530200" y="11601700"/>
            <a:ext cx="15187500" cy="3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E0000"/>
              </a:buClr>
              <a:buSzPts val="4400"/>
              <a:buFont typeface="Arial"/>
              <a:buNone/>
            </a:pPr>
            <a:r>
              <a:rPr b="1" i="0" lang="en-US" sz="4400" u="sng">
                <a:solidFill>
                  <a:srgbClr val="7E000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Univariate GLMs of Age x Connectivity on self-reported post-reappraisal positive affect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0" i="0" sz="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Left LFPC-AMG </a:t>
            </a:r>
            <a:endParaRPr/>
          </a:p>
          <a:p>
            <a: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LPFC-AMG</a:t>
            </a:r>
            <a:endParaRPr/>
          </a:p>
          <a:p>
            <a: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MPFC-AMG</a:t>
            </a:r>
            <a:endParaRPr/>
          </a:p>
          <a:p>
            <a:pPr indent="-1905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0" sz="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Covaried for instruction adherence and positivity bias (neutral watch affect rating)</a:t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>
            <a:off x="28258863" y="3845725"/>
            <a:ext cx="15111300" cy="206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7E0000"/>
              </a:buClr>
              <a:buSzPts val="4400"/>
              <a:buFont typeface="Arial"/>
              <a:buNone/>
            </a:pPr>
            <a:r>
              <a:rPr b="1" i="0" lang="en-US" sz="4400" u="sng" cap="none" strike="noStrike">
                <a:solidFill>
                  <a:srgbClr val="7E0000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endParaRPr/>
          </a:p>
          <a:p>
            <a:pPr indent="0" lvl="0" marL="0" marR="0" rt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Older adults demonstrated greater post-reappraisal positive affect scores, replicating previous behavioral studies supporting increased ER and positivity bias with age</a:t>
            </a:r>
            <a:r>
              <a:rPr lang="en-US" sz="2900"/>
              <a:t>. </a:t>
            </a:r>
            <a:r>
              <a:rPr baseline="30000" lang="en-US" sz="2900"/>
              <a:t>12,19</a:t>
            </a:r>
            <a:endParaRPr baseline="30000"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Extending </a:t>
            </a:r>
            <a:r>
              <a:rPr lang="en-US" sz="2900"/>
              <a:t>on previous </a:t>
            </a: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findings</a:t>
            </a:r>
            <a:r>
              <a:rPr b="0" baseline="3000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LPFC-AMG was predictive of regulatory success for middle aged and younger adults, but not older adults, in a momentary behavioral reappraisal task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b="0" i="1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Regulatory model of anxiety </a:t>
            </a: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suggests PFC-AMG structural connectivity is mechanism of inhibitory emotion regulation</a:t>
            </a:r>
            <a:r>
              <a:rPr lang="en-US" sz="2900"/>
              <a:t>.</a:t>
            </a:r>
            <a:r>
              <a:rPr baseline="30000" lang="en-US" sz="2900"/>
              <a:t>17</a:t>
            </a:r>
            <a:endParaRPr baseline="30000"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PFC-AMG connectivity may represent a need to reappraise and engage with distressing stimuli during reappraisal, and PFC-AMG decoupling may be an indication of more successful emotion regulation</a:t>
            </a:r>
            <a:r>
              <a:rPr lang="en-US" sz="2900"/>
              <a:t>.</a:t>
            </a:r>
            <a:r>
              <a:rPr baseline="30000" lang="en-US" sz="2900"/>
              <a:t>18</a:t>
            </a:r>
            <a:endParaRPr baseline="30000" sz="2900"/>
          </a:p>
          <a:p>
            <a:pPr indent="-3810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600"/>
              <a:buChar char="•"/>
            </a:pPr>
            <a:r>
              <a:t/>
            </a:r>
            <a:endParaRPr baseline="30000" sz="600"/>
          </a:p>
          <a:p>
            <a:pPr indent="0" lvl="0" marL="0" marR="0" rt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7E0000"/>
              </a:buClr>
              <a:buSzPts val="4400"/>
              <a:buFont typeface="Arial"/>
              <a:buNone/>
            </a:pPr>
            <a:r>
              <a:rPr b="1" i="0" lang="en-US" sz="4400" u="sng" cap="none" strike="noStrike">
                <a:solidFill>
                  <a:srgbClr val="7E0000"/>
                </a:solidFill>
                <a:latin typeface="Arial"/>
                <a:ea typeface="Arial"/>
                <a:cs typeface="Arial"/>
                <a:sym typeface="Arial"/>
              </a:rPr>
              <a:t>Future Directions &amp; Implications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While mPFC-AMG connectivity was not predictive of reappraisal success across the lifespan, future work should investigate this relationship in older adults only 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investigation explored resting-state functional connectivity, and should be replicated in an fMRI version of the behavioral task used. 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Future studies should clarify whether alternative PFC-AMG subnetworks may support reappraisal ability for older adults compared to other age groups, in line with Selective Optimization and Compensation of Emotion Regulation (SOC-ER)</a:t>
            </a:r>
            <a:r>
              <a:rPr b="0" baseline="3000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16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t/>
            </a:r>
            <a:endParaRPr b="0" baseline="3000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The medial PFC (mPFC) has been shown to be involved in </a:t>
            </a:r>
            <a:r>
              <a:rPr lang="en-US" sz="2900"/>
              <a:t>reappraisal </a:t>
            </a:r>
            <a:r>
              <a:rPr baseline="30000" lang="en-US" sz="2900"/>
              <a:t>7</a:t>
            </a:r>
            <a:r>
              <a:rPr b="0" baseline="3000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,13</a:t>
            </a: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and preserved in older adults</a:t>
            </a:r>
            <a:r>
              <a:rPr b="0" baseline="3000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13,14</a:t>
            </a: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thus may warrant further investigation.</a:t>
            </a:r>
            <a:endParaRPr b="0" i="0" sz="2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7E0000"/>
              </a:buClr>
              <a:buSzPts val="4400"/>
              <a:buFont typeface="Arial"/>
              <a:buNone/>
            </a:pPr>
            <a:r>
              <a:rPr b="1" i="0" lang="en-US" sz="4400" u="sng" cap="none" strike="noStrike">
                <a:solidFill>
                  <a:srgbClr val="7E0000"/>
                </a:solidFill>
                <a:latin typeface="Arial"/>
                <a:ea typeface="Arial"/>
                <a:cs typeface="Arial"/>
                <a:sym typeface="Arial"/>
              </a:rPr>
              <a:t>Limitations</a:t>
            </a: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data reported represented only </a:t>
            </a:r>
            <a:r>
              <a:rPr lang="en-US" sz="2900"/>
              <a:t>298 of the 700 (42%)</a:t>
            </a: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participants in the total Cam-CAN study. There may be systematic biases among those who were able to complete an fMRI scan and an emotion regulation task. 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ROIs were atlas based in MNI-space and not hand-traced or segmented for each individual in functional space. This may lead to greater error for older adults, who tend to have more structural heterogeneity than the younger adults</a:t>
            </a:r>
            <a:endParaRPr/>
          </a:p>
        </p:txBody>
      </p:sp>
      <p:pic>
        <p:nvPicPr>
          <p:cNvPr descr="Umass Logo.png" id="103" name="Google Shape;10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4150" y="193076"/>
            <a:ext cx="3260525" cy="32435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20-02-28 at 13.52.44.png" id="104" name="Google Shape;10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363975" y="505634"/>
            <a:ext cx="3260525" cy="2593166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3"/>
          <p:cNvSpPr txBox="1"/>
          <p:nvPr/>
        </p:nvSpPr>
        <p:spPr>
          <a:xfrm>
            <a:off x="12530199" y="3845725"/>
            <a:ext cx="9053400" cy="75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E0000"/>
              </a:buClr>
              <a:buSzPts val="4400"/>
              <a:buFont typeface="Arial"/>
              <a:buNone/>
            </a:pPr>
            <a:r>
              <a:rPr b="1" i="0" lang="en-US" sz="4400" u="sng">
                <a:solidFill>
                  <a:srgbClr val="7E0000"/>
                </a:solidFill>
                <a:latin typeface="Arial"/>
                <a:ea typeface="Arial"/>
                <a:cs typeface="Arial"/>
                <a:sym typeface="Arial"/>
              </a:rPr>
              <a:t>Connectivity Analysis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Connectivity Analyses were run via Matlab CONN Toolbox</a:t>
            </a:r>
            <a:r>
              <a:rPr b="0" baseline="3000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  <a:p>
            <a:pPr indent="-18415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Structural T1 scans were registered to the resting state functional Scan</a:t>
            </a:r>
            <a:endParaRPr/>
          </a:p>
          <a:p>
            <a:pPr indent="-18415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Normalization performed with 8mm smoothing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1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ROI Masks:</a:t>
            </a:r>
            <a:endParaRPr/>
          </a:p>
          <a:p>
            <a:pPr indent="-4572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1" i="0" lang="en-US" sz="29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Bilateral Amygdala (AMG)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Conjunction of left and right Amygdala Harvard-Oxford anatomical masks </a:t>
            </a:r>
            <a:r>
              <a:rPr b="0" baseline="3000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1" i="0" lang="en-US" sz="29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Left LFPC, Right LPFC, and MPFC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Separate masks based on Harvard-Oxford atlas</a:t>
            </a:r>
            <a:endParaRPr/>
          </a:p>
          <a:p>
            <a:pPr indent="-3810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baseline="3000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b="0" i="0" lang="en-US" sz="2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RSFC between Bilateral Amygdala and each area of PFC were extracted from each subject in CONN.</a:t>
            </a:r>
            <a:endParaRPr/>
          </a:p>
        </p:txBody>
      </p:sp>
      <p:pic>
        <p:nvPicPr>
          <p:cNvPr descr="CONN_3.jpg" id="106" name="Google Shape;106;p13"/>
          <p:cNvPicPr preferRelativeResize="0"/>
          <p:nvPr/>
        </p:nvPicPr>
        <p:blipFill rotWithShape="1">
          <a:blip r:embed="rId5">
            <a:alphaModFix/>
          </a:blip>
          <a:srcRect b="2594" l="26330" r="25778" t="8236"/>
          <a:stretch/>
        </p:blipFill>
        <p:spPr>
          <a:xfrm>
            <a:off x="21621813" y="4117188"/>
            <a:ext cx="6096004" cy="7092951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3"/>
          <p:cNvSpPr txBox="1"/>
          <p:nvPr/>
        </p:nvSpPr>
        <p:spPr>
          <a:xfrm>
            <a:off x="23164800" y="7391400"/>
            <a:ext cx="24542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Bilateral Amygdala</a:t>
            </a:r>
            <a:endParaRPr/>
          </a:p>
        </p:txBody>
      </p:sp>
      <p:sp>
        <p:nvSpPr>
          <p:cNvPr id="108" name="Google Shape;108;p13"/>
          <p:cNvSpPr txBox="1"/>
          <p:nvPr/>
        </p:nvSpPr>
        <p:spPr>
          <a:xfrm>
            <a:off x="26365200" y="5791200"/>
            <a:ext cx="1211262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R-LPFC*</a:t>
            </a:r>
            <a:endParaRPr/>
          </a:p>
        </p:txBody>
      </p:sp>
      <p:sp>
        <p:nvSpPr>
          <p:cNvPr id="109" name="Google Shape;109;p13"/>
          <p:cNvSpPr txBox="1"/>
          <p:nvPr/>
        </p:nvSpPr>
        <p:spPr>
          <a:xfrm>
            <a:off x="21336000" y="5562600"/>
            <a:ext cx="1081087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L-LPFC</a:t>
            </a:r>
            <a:endParaRPr/>
          </a:p>
        </p:txBody>
      </p:sp>
      <p:sp>
        <p:nvSpPr>
          <p:cNvPr id="110" name="Google Shape;110;p13"/>
          <p:cNvSpPr txBox="1"/>
          <p:nvPr/>
        </p:nvSpPr>
        <p:spPr>
          <a:xfrm>
            <a:off x="23926800" y="4495800"/>
            <a:ext cx="9144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1" i="0" lang="en-US" sz="24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mPFC</a:t>
            </a:r>
            <a:endParaRPr/>
          </a:p>
        </p:txBody>
      </p:sp>
      <p:pic>
        <p:nvPicPr>
          <p:cNvPr descr="Methods Icon.png" id="111" name="Google Shape;111;p13"/>
          <p:cNvPicPr preferRelativeResize="0"/>
          <p:nvPr/>
        </p:nvPicPr>
        <p:blipFill rotWithShape="1">
          <a:blip r:embed="rId6">
            <a:alphaModFix/>
          </a:blip>
          <a:srcRect b="12137" l="0" r="2207" t="27564"/>
          <a:stretch/>
        </p:blipFill>
        <p:spPr>
          <a:xfrm>
            <a:off x="1037813" y="15703575"/>
            <a:ext cx="11229974" cy="38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3"/>
          <p:cNvSpPr txBox="1"/>
          <p:nvPr/>
        </p:nvSpPr>
        <p:spPr>
          <a:xfrm>
            <a:off x="12857212" y="30591003"/>
            <a:ext cx="14719200" cy="19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b="1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 x Connectivity Interaction on </a:t>
            </a:r>
            <a:r>
              <a:rPr b="1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post-reappraisal </a:t>
            </a:r>
            <a:r>
              <a:rPr b="1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positive affect.</a:t>
            </a:r>
            <a:r>
              <a:rPr b="0" i="1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b="0" i="1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0.009, </a:t>
            </a:r>
            <a:r>
              <a:rPr b="0" i="1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0.004, </a:t>
            </a:r>
            <a:r>
              <a:rPr b="0" i="1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=0.02, </a:t>
            </a:r>
            <a:r>
              <a:rPr b="0" i="1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baseline="30000" i="1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0.7</a:t>
            </a:r>
            <a:r>
              <a:rPr b="1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0" i="0" sz="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LPFC-AMG negative functional connectivity predictive of positive affect for younger and middle aged adults, but predictive of less positive affect for older adults</a:t>
            </a: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20429037" y="21957604"/>
            <a:ext cx="7689900" cy="14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b="1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effect of R LPFC-AMG connectivity strength on positive affect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B= -0.419, SE= 0.159, p=0.009</a:t>
            </a:r>
            <a:endParaRPr/>
          </a:p>
        </p:txBody>
      </p:sp>
      <p:sp>
        <p:nvSpPr>
          <p:cNvPr id="114" name="Google Shape;114;p13"/>
          <p:cNvSpPr txBox="1"/>
          <p:nvPr/>
        </p:nvSpPr>
        <p:spPr>
          <a:xfrm>
            <a:off x="13327188" y="22065941"/>
            <a:ext cx="6449100" cy="14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 effect of age on post-reappraisal positive affect </a:t>
            </a:r>
            <a:endParaRPr b="0" i="0" sz="2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B= 0.004, SE= 0.001, p&lt; 0.001</a:t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28118925" y="22761750"/>
            <a:ext cx="15391200" cy="974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E0000"/>
              </a:buClr>
              <a:buSzPts val="4400"/>
              <a:buFont typeface="Arial"/>
              <a:buNone/>
            </a:pPr>
            <a:r>
              <a:rPr b="1" i="0" lang="en-US" sz="4400" u="sng">
                <a:solidFill>
                  <a:srgbClr val="7E0000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  <a:endParaRPr b="1" i="0" sz="4400" u="sng">
              <a:solidFill>
                <a:srgbClr val="7E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E0000"/>
              </a:buClr>
              <a:buSzPts val="4400"/>
              <a:buFont typeface="Arial"/>
              <a:buNone/>
            </a:pPr>
            <a:r>
              <a:t/>
            </a:r>
            <a:endParaRPr b="1" sz="600" u="sng">
              <a:solidFill>
                <a:srgbClr val="7E0000"/>
              </a:solidFill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Ochsner, K. N., &amp; Gross, J. J. (2005). The cognitive control of emotion. Trends in cognitive sciences,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Buhle, et al (2014). Cognitive reappraisal of emotion: a meta-analysis of human neuroimaging studies. Cerebral cortex,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Banks, S. J., Eddy, K. T., Angstadt, M., Nathan, P. J., &amp; Phan, K. L. (2007). Amygdala–frontal connectivity during emotion regulation. Social cognitive and affective neuroscience,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Sarkheil, P., Klasen, M., Schneider, F., Goebel, R., &amp; Mathiak, K. (2019). Amygdala response and functional connectivity during cognitive emotion regulation of aversive image sequences. European archives of psychiatry and clinical neuroscience,.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Paschke et al. (2016). Individual differences in self-reported self-control predict successful emotion regulation. Social cognitive and affective neuroscience.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Drabant, </a:t>
            </a:r>
            <a:r>
              <a:rPr lang="en-US"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et al. </a:t>
            </a: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(2009). Individual differences in typical reappraisal use predict amygdala and prefrontal responses.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Sakaki, Nga, &amp; Mather (2013). Amygdala functional connectivity with medial prefrontal cortex at rest predicts the positivity effect in older adults' memory.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Shafto, M. A., Tyler, L. K., Dixon, M., Taylor, J. R., Rowe, J. B., Cusack, R., ... &amp; Henson, R. N. (2014). The Cambridge Centre for Ageing and Neuroscience (Cam-CAN) study protocol: a cross-sectional, lifespan, multidisciplinary examination of healthy cognitive ageing. BMC neurology,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Taylor, J. R., Williams, N., Cusack, R., Auer, T., Shafto, M. A., Dixon, M., ... &amp; Henson, R. N. (2017). The Cambridge Centre for Ageing and Neuroscience (Cam-CAN) data repository: structural and functional MRI, MEG, and cognitive data from a cross-sectional adult lifespan sample. Neuroimage,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Whitfield-Gabrieli, S., &amp; Nieto-Castanon, A. (2012). Conn: a functional connectivity toolbox for correlated and anticorrelated brain networks. Brain connectivity,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Summers D. (2003). Harvard Whole Brain Atlas: www.med.harvard.edu/AANLIB/home.html. Journal of Neurology, Neurosurgery, and Psychiatry,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Mather, M., &amp; Carstensen, L. L. (2005). Aging and motivated cognition: The positivity effect in attention and memory. Trends in cognitive sciences,.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Allard, E. S., &amp; Kensinger, E. A. (2014). Age-related differences in functional connectivity during cognitive emotion regulation.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Urry, </a:t>
            </a:r>
            <a:r>
              <a:rPr lang="en-US"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et al. </a:t>
            </a: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(2006). Amygdala and ventromedial prefrontal cortex are inversely coupled during regulation of negative affect and predict the diurnal pattern of cortisol secretion among older adults. Journal of Neuroscience,.</a:t>
            </a:r>
            <a:endParaRPr b="1" i="0" sz="20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Picó-Pérez, </a:t>
            </a:r>
            <a:r>
              <a:rPr lang="en-US"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et al.,</a:t>
            </a: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(2018). Dispositional use of emotion regulation strategies and resting-state cortico-limbic functional connectivity. Brain imaging and behavior,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i="0" lang="en-US" sz="20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Urry, H. L., &amp; Gross, J. J. (2010). Emotion regulation in older age. Current Directions in Psychological Science, </a:t>
            </a:r>
            <a:endParaRPr i="0" sz="200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lang="en-US"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Kim, M. J., et al.(2011). Anxiety dissociates dorsal and ventral medial prefrontal cortex functional connectivity with the amygdala at rest.</a:t>
            </a:r>
            <a:endParaRPr sz="2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lang="en-US"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Clewett, D., Bachman, S., &amp; Mather, M. (2014). Age-related reduced prefrontal-amygdala structural connectivity is associated with lower trait anxiety.</a:t>
            </a:r>
            <a:endParaRPr sz="2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469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AutoNum type="arabicPeriod"/>
            </a:pPr>
            <a:r>
              <a:rPr lang="en-US"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Shiota, M. N., &amp; Levenson, R. W. (2009). Effects of aging on experimentally instructed detached reappraisal, positive reappraisal, and emotional behavior suppression.</a:t>
            </a:r>
            <a:endParaRPr sz="2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16" name="Google Shape;116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601825" y="23707653"/>
            <a:ext cx="11229951" cy="6965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916037" y="14917150"/>
            <a:ext cx="7218425" cy="6938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782724" y="14939525"/>
            <a:ext cx="7218427" cy="696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3"/>
          <p:cNvSpPr txBox="1"/>
          <p:nvPr/>
        </p:nvSpPr>
        <p:spPr>
          <a:xfrm>
            <a:off x="342875" y="31912700"/>
            <a:ext cx="11847000" cy="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/>
              <a:t>Funding: </a:t>
            </a:r>
            <a:r>
              <a:rPr lang="en-US" sz="1700">
                <a:solidFill>
                  <a:srgbClr val="333333"/>
                </a:solidFill>
                <a:highlight>
                  <a:srgbClr val="FFFFFF"/>
                </a:highlight>
              </a:rPr>
              <a:t>from the Biotechnology and Biological Sciences Research Council (</a:t>
            </a:r>
            <a:r>
              <a:rPr lang="en-US" sz="1700">
                <a:solidFill>
                  <a:srgbClr val="337AB7"/>
                </a:solidFill>
                <a:highlight>
                  <a:srgbClr val="FFFFFF"/>
                </a:highlight>
                <a:uFill>
                  <a:noFill/>
                </a:uFill>
                <a:hlinkClick r:id="rId10"/>
              </a:rPr>
              <a:t>BBSRC</a:t>
            </a:r>
            <a:r>
              <a:rPr lang="en-US" sz="1700">
                <a:solidFill>
                  <a:srgbClr val="333333"/>
                </a:solidFill>
                <a:highlight>
                  <a:srgbClr val="FFFFFF"/>
                </a:highlight>
              </a:rPr>
              <a:t>), followed by support from the Medical Research Council (MRC) </a:t>
            </a:r>
            <a:r>
              <a:rPr lang="en-US" sz="1700">
                <a:solidFill>
                  <a:srgbClr val="337AB7"/>
                </a:solidFill>
                <a:highlight>
                  <a:srgbClr val="FFFFFF"/>
                </a:highlight>
                <a:uFill>
                  <a:noFill/>
                </a:uFill>
                <a:hlinkClick r:id="rId11"/>
              </a:rPr>
              <a:t>Cognition &amp; Brain Sciences Unit (CBU)</a:t>
            </a:r>
            <a:r>
              <a:rPr lang="en-US" sz="1700">
                <a:solidFill>
                  <a:srgbClr val="333333"/>
                </a:solidFill>
                <a:highlight>
                  <a:srgbClr val="FFFFFF"/>
                </a:highlight>
              </a:rPr>
              <a:t> and the European Union Horizon 2020 </a:t>
            </a:r>
            <a:r>
              <a:rPr lang="en-US" sz="1700">
                <a:solidFill>
                  <a:srgbClr val="337AB7"/>
                </a:solidFill>
                <a:highlight>
                  <a:srgbClr val="FFFFFF"/>
                </a:highlight>
                <a:uFill>
                  <a:noFill/>
                </a:uFill>
                <a:hlinkClick r:id="rId12"/>
              </a:rPr>
              <a:t>LifeBrain project</a:t>
            </a:r>
            <a:r>
              <a:rPr lang="en-US" sz="1700">
                <a:solidFill>
                  <a:srgbClr val="333333"/>
                </a:solidFill>
                <a:highlight>
                  <a:srgbClr val="FFFFFF"/>
                </a:highlight>
              </a:rPr>
              <a:t>.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