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4284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8568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52852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7136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21420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105704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9988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74272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1FF"/>
    <a:srgbClr val="8EEDFF"/>
    <a:srgbClr val="9BC2F5"/>
    <a:srgbClr val="90F7ED"/>
    <a:srgbClr val="54F6F4"/>
    <a:srgbClr val="2CF6A0"/>
    <a:srgbClr val="53CDD5"/>
    <a:srgbClr val="6521A8"/>
    <a:srgbClr val="5D5212"/>
    <a:srgbClr val="65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6" autoAdjust="0"/>
    <p:restoredTop sz="94571" autoAdjust="0"/>
  </p:normalViewPr>
  <p:slideViewPr>
    <p:cSldViewPr snapToGrid="0">
      <p:cViewPr>
        <p:scale>
          <a:sx n="32" d="100"/>
          <a:sy n="32" d="100"/>
        </p:scale>
        <p:origin x="-120" y="-8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112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5270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2326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6429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00"/>
            </a:lvl1pPr>
            <a:lvl2pPr marL="2193859" indent="0" algn="ctr">
              <a:buNone/>
              <a:defRPr sz="9600"/>
            </a:lvl2pPr>
            <a:lvl3pPr marL="4387718" indent="0" algn="ctr">
              <a:buNone/>
              <a:defRPr sz="8600"/>
            </a:lvl3pPr>
            <a:lvl4pPr marL="6581578" indent="0" algn="ctr">
              <a:buNone/>
              <a:defRPr sz="7700"/>
            </a:lvl4pPr>
            <a:lvl5pPr marL="8775432" indent="0" algn="ctr">
              <a:buNone/>
              <a:defRPr sz="7700"/>
            </a:lvl5pPr>
            <a:lvl6pPr marL="10969286" indent="0" algn="ctr">
              <a:buNone/>
              <a:defRPr sz="7700"/>
            </a:lvl6pPr>
            <a:lvl7pPr marL="13163146" indent="0" algn="ctr">
              <a:buNone/>
              <a:defRPr sz="7700"/>
            </a:lvl7pPr>
            <a:lvl8pPr marL="15357005" indent="0" algn="ctr">
              <a:buNone/>
              <a:defRPr sz="7700"/>
            </a:lvl8pPr>
            <a:lvl9pPr marL="17550864" indent="0" algn="ctr">
              <a:buNone/>
              <a:defRPr sz="7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7"/>
            <a:ext cx="31089600" cy="2514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5"/>
            <a:ext cx="31089600" cy="83099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6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2"/>
            <a:ext cx="12801600" cy="6172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2"/>
            <a:ext cx="12801600" cy="1752600"/>
          </a:xfrm>
        </p:spPr>
        <p:txBody>
          <a:bodyPr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 userDrawn="1"/>
        </p:nvSpPr>
        <p:spPr>
          <a:xfrm>
            <a:off x="43891207" y="2552698"/>
            <a:ext cx="12447269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34" tIns="45701" rIns="274234" bIns="45701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298"/>
              </a:spcBef>
            </a:pPr>
            <a:endParaRPr sz="58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just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a picture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7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54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00">
                <a:solidFill>
                  <a:schemeClr val="tx1"/>
                </a:solidFill>
              </a:defRPr>
            </a:lvl1pPr>
            <a:lvl2pPr marL="2193859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32" y="8069582"/>
            <a:ext cx="18659477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3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3859" indent="0">
              <a:buNone/>
              <a:defRPr sz="6700"/>
            </a:lvl2pPr>
            <a:lvl3pPr marL="4387718" indent="0">
              <a:buNone/>
              <a:defRPr sz="5800"/>
            </a:lvl3pPr>
            <a:lvl4pPr marL="6581578" indent="0">
              <a:buNone/>
              <a:defRPr sz="4800"/>
            </a:lvl4pPr>
            <a:lvl5pPr marL="8775432" indent="0">
              <a:buNone/>
              <a:defRPr sz="4800"/>
            </a:lvl5pPr>
            <a:lvl6pPr marL="10969286" indent="0">
              <a:buNone/>
              <a:defRPr sz="4800"/>
            </a:lvl6pPr>
            <a:lvl7pPr marL="13163146" indent="0">
              <a:buNone/>
              <a:defRPr sz="4800"/>
            </a:lvl7pPr>
            <a:lvl8pPr marL="15357005" indent="0">
              <a:buNone/>
              <a:defRPr sz="4800"/>
            </a:lvl8pPr>
            <a:lvl9pPr marL="17550864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3859" indent="0">
              <a:buNone/>
              <a:defRPr sz="6700"/>
            </a:lvl2pPr>
            <a:lvl3pPr marL="4387718" indent="0">
              <a:buNone/>
              <a:defRPr sz="5800"/>
            </a:lvl3pPr>
            <a:lvl4pPr marL="6581578" indent="0">
              <a:buNone/>
              <a:defRPr sz="4800"/>
            </a:lvl4pPr>
            <a:lvl5pPr marL="8775432" indent="0">
              <a:buNone/>
              <a:defRPr sz="4800"/>
            </a:lvl5pPr>
            <a:lvl6pPr marL="10969286" indent="0">
              <a:buNone/>
              <a:defRPr sz="4800"/>
            </a:lvl6pPr>
            <a:lvl7pPr marL="13163146" indent="0">
              <a:buNone/>
              <a:defRPr sz="4800"/>
            </a:lvl7pPr>
            <a:lvl8pPr marL="15357005" indent="0">
              <a:buNone/>
              <a:defRPr sz="4800"/>
            </a:lvl8pPr>
            <a:lvl9pPr marL="17550864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11" tIns="45701" rIns="91411" bIns="4570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11" tIns="45701" rIns="91411" bIns="457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1" rIns="91411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xStyles>
    <p:titleStyle>
      <a:lvl1pPr algn="l" defTabSz="4387718" rtl="0" eaLnBrk="1" latinLnBrk="0" hangingPunct="1">
        <a:lnSpc>
          <a:spcPct val="90000"/>
        </a:lnSpc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925" indent="-1096925" algn="l" defTabSz="4387718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290784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43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2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362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7993" y="369757"/>
            <a:ext cx="39310186" cy="2972213"/>
          </a:xfrm>
          <a:solidFill>
            <a:srgbClr val="A3A1FF"/>
          </a:solidFill>
          <a:ln>
            <a:solidFill>
              <a:srgbClr val="A3A1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8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4198" y="15050914"/>
            <a:ext cx="12801600" cy="121920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Methods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4487839" y="5703537"/>
            <a:ext cx="8879640" cy="167689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sz="7200" dirty="0" smtClean="0">
                <a:latin typeface="Helvetica Neue" charset="0"/>
                <a:ea typeface="Helvetica Neue" charset="0"/>
                <a:cs typeface="Helvetica Neue" charset="0"/>
              </a:rPr>
              <a:t>Discussion</a:t>
            </a:r>
            <a:endParaRPr lang="en-US" sz="7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4431149" y="15410444"/>
            <a:ext cx="9460051" cy="1235453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Works Cited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389269" y="3452407"/>
            <a:ext cx="37858561" cy="187150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C. </a:t>
            </a:r>
            <a:r>
              <a:rPr lang="en-US" sz="6000" dirty="0">
                <a:solidFill>
                  <a:schemeClr val="tx1"/>
                </a:solidFill>
              </a:rPr>
              <a:t>K. </a:t>
            </a:r>
            <a:r>
              <a:rPr lang="en-US" sz="6000" dirty="0" smtClean="0">
                <a:solidFill>
                  <a:schemeClr val="tx1"/>
                </a:solidFill>
              </a:rPr>
              <a:t>Penner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J. </a:t>
            </a:r>
            <a:r>
              <a:rPr lang="en-US" sz="6000" dirty="0" smtClean="0">
                <a:solidFill>
                  <a:schemeClr val="tx1"/>
                </a:solidFill>
              </a:rPr>
              <a:t>Minxha</a:t>
            </a:r>
            <a:r>
              <a:rPr lang="en-US" sz="6000" baseline="30000" dirty="0" smtClean="0">
                <a:solidFill>
                  <a:schemeClr val="tx1"/>
                </a:solidFill>
              </a:rPr>
              <a:t>1,2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C. </a:t>
            </a:r>
            <a:r>
              <a:rPr lang="en-US" sz="6000" dirty="0" smtClean="0">
                <a:solidFill>
                  <a:schemeClr val="tx1"/>
                </a:solidFill>
              </a:rPr>
              <a:t>Mosher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A. N. </a:t>
            </a:r>
            <a:r>
              <a:rPr lang="en-US" sz="6000" dirty="0" smtClean="0">
                <a:solidFill>
                  <a:schemeClr val="tx1"/>
                </a:solidFill>
              </a:rPr>
              <a:t>Mamelak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U. </a:t>
            </a:r>
            <a:r>
              <a:rPr lang="en-US" sz="6000" dirty="0" smtClean="0">
                <a:solidFill>
                  <a:schemeClr val="tx1"/>
                </a:solidFill>
              </a:rPr>
              <a:t>Rutishauser</a:t>
            </a:r>
            <a:r>
              <a:rPr lang="en-US" sz="6000" baseline="30000" dirty="0" smtClean="0">
                <a:solidFill>
                  <a:schemeClr val="tx1"/>
                </a:solidFill>
              </a:rPr>
              <a:t>1,3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1</a:t>
            </a:r>
            <a:r>
              <a:rPr lang="en-US" sz="4000" dirty="0" smtClean="0">
                <a:solidFill>
                  <a:schemeClr val="tx1"/>
                </a:solidFill>
              </a:rPr>
              <a:t> Department of Neurosurgery Cedars-Sinai Medical Center, Los Angeles, CA, USA </a:t>
            </a:r>
            <a:r>
              <a:rPr lang="en-US" sz="3000" dirty="0" smtClean="0">
                <a:solidFill>
                  <a:schemeClr val="tx1"/>
                </a:solidFill>
              </a:rPr>
              <a:t>2 </a:t>
            </a:r>
            <a:r>
              <a:rPr lang="en-US" sz="4000" dirty="0" smtClean="0">
                <a:solidFill>
                  <a:schemeClr val="tx1"/>
                </a:solidFill>
              </a:rPr>
              <a:t>Center for Theoretical Neuroscience Columbia University, New York City, NY, USA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 California Institute of Technology Department of Neuroscience, Pasadena, CA, USA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34139290" y="4926603"/>
            <a:ext cx="0" cy="17413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 flipH="1" flipV="1">
            <a:off x="13199686" y="5442931"/>
            <a:ext cx="96974" cy="27475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941761" y="5792422"/>
            <a:ext cx="19607976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/>
          <a:lstStyle/>
          <a:p>
            <a:pPr algn="ctr"/>
            <a:r>
              <a:rPr lang="en-US" sz="3800" dirty="0">
                <a:latin typeface="Helvetica Neue" charset="0"/>
                <a:ea typeface="Helvetica Neue" charset="0"/>
                <a:cs typeface="Helvetica Neue" charset="0"/>
              </a:rPr>
              <a:t>Results 1: Right Hippocampal Neurons are more phase locked and visually responsive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8607D1D5-D1EE-4D2F-BCFD-FE9AE8908E3D}"/>
              </a:ext>
            </a:extLst>
          </p:cNvPr>
          <p:cNvSpPr txBox="1">
            <a:spLocks/>
          </p:cNvSpPr>
          <p:nvPr/>
        </p:nvSpPr>
        <p:spPr>
          <a:xfrm>
            <a:off x="13617699" y="14071523"/>
            <a:ext cx="20239790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 vert="horz" lIns="365645" tIns="45701" rIns="91411" bIns="45701" rtlCol="0" anchor="ctr"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>
                <a:latin typeface="Helvetica Neue" charset="0"/>
                <a:ea typeface="Helvetica Neue" charset="0"/>
                <a:cs typeface="Helvetica Neue" charset="0"/>
              </a:rPr>
              <a:t>Results 2: Left Hippocampal True Theta Power is Higher than Right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FD6E45DB-FADD-4341-A070-0D58DF3E0604}"/>
              </a:ext>
            </a:extLst>
          </p:cNvPr>
          <p:cNvSpPr txBox="1">
            <a:spLocks/>
          </p:cNvSpPr>
          <p:nvPr/>
        </p:nvSpPr>
        <p:spPr>
          <a:xfrm>
            <a:off x="13438431" y="22618522"/>
            <a:ext cx="30068755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 vert="horz" lIns="365645" tIns="45701" rIns="91411" bIns="45701" rtlCol="0" anchor="ctr"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Results 3: The Proportion Between Right and Left Hippocampal Locking Predicts Memory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7A2857-470A-47CA-96FE-CBE77DABAC59}"/>
              </a:ext>
            </a:extLst>
          </p:cNvPr>
          <p:cNvSpPr txBox="1"/>
          <p:nvPr/>
        </p:nvSpPr>
        <p:spPr>
          <a:xfrm>
            <a:off x="0" y="7122499"/>
            <a:ext cx="13133290" cy="7925227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-</a:t>
            </a:r>
            <a:r>
              <a:rPr lang="en-US" sz="3400" dirty="0"/>
              <a:t>There is extensive evidence that the human brain exhibits  lateralization of function (</a:t>
            </a:r>
            <a:r>
              <a:rPr lang="en-US" sz="3400" dirty="0" smtClean="0"/>
              <a:t>3)</a:t>
            </a:r>
            <a:r>
              <a:rPr lang="en-US" sz="3400" dirty="0"/>
              <a:t>. </a:t>
            </a:r>
          </a:p>
          <a:p>
            <a:endParaRPr lang="en-US" sz="3400" dirty="0"/>
          </a:p>
          <a:p>
            <a:r>
              <a:rPr lang="en-US" sz="3400" dirty="0"/>
              <a:t>The Human Hippocampus particularly appears to have two distinct computational motifs.</a:t>
            </a:r>
            <a:r>
              <a:rPr lang="en-US" sz="3400" b="1" dirty="0"/>
              <a:t> The Left Hippocampus is associated with semantic and long term memory. </a:t>
            </a:r>
            <a:r>
              <a:rPr lang="en-US" sz="3400" b="1" dirty="0"/>
              <a:t>The Right Hippocampus is associated with visual, spatial, and complex figurative memory</a:t>
            </a:r>
            <a:r>
              <a:rPr lang="en-US" sz="3400" dirty="0"/>
              <a:t> (1</a:t>
            </a:r>
            <a:r>
              <a:rPr lang="en-US" sz="3400" dirty="0" smtClean="0"/>
              <a:t>,,4,5) </a:t>
            </a:r>
            <a:r>
              <a:rPr lang="en-US" sz="3400" b="1" dirty="0"/>
              <a:t>.</a:t>
            </a:r>
          </a:p>
          <a:p>
            <a:endParaRPr lang="en-US" sz="3400" dirty="0"/>
          </a:p>
          <a:p>
            <a:r>
              <a:rPr lang="en-US" sz="3400" dirty="0"/>
              <a:t>However, the salient differences are typically not apparent at the electrophysiological level, in particular at the single-neuron level.</a:t>
            </a:r>
          </a:p>
          <a:p>
            <a:endParaRPr lang="en-US" sz="3400" dirty="0"/>
          </a:p>
          <a:p>
            <a:r>
              <a:rPr lang="en-US" sz="3400" dirty="0"/>
              <a:t>Here </a:t>
            </a:r>
            <a:r>
              <a:rPr lang="en-US" sz="3400" dirty="0"/>
              <a:t>we sought out to evaluate these differences across multiple scales of Neural </a:t>
            </a:r>
            <a:r>
              <a:rPr lang="en-US" sz="3400" dirty="0"/>
              <a:t>Activity recorded </a:t>
            </a:r>
            <a:r>
              <a:rPr lang="en-US" sz="3400" dirty="0" err="1"/>
              <a:t>intracranially</a:t>
            </a:r>
            <a:endParaRPr lang="en-US" sz="3400" dirty="0"/>
          </a:p>
          <a:p>
            <a:r>
              <a:rPr lang="en-US" sz="3400" dirty="0"/>
              <a:t>during a recognition memory task.</a:t>
            </a:r>
            <a:endParaRPr lang="en-US" sz="3400" dirty="0"/>
          </a:p>
          <a:p>
            <a:endParaRPr lang="en-US" sz="2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8F3ABB-81C4-4871-8644-EA9317D590C4}"/>
              </a:ext>
            </a:extLst>
          </p:cNvPr>
          <p:cNvSpPr txBox="1"/>
          <p:nvPr/>
        </p:nvSpPr>
        <p:spPr>
          <a:xfrm>
            <a:off x="408240" y="16397631"/>
            <a:ext cx="12801600" cy="3194702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 smtClean="0"/>
              <a:t>M1</a:t>
            </a:r>
            <a:r>
              <a:rPr lang="en-US" sz="2900" b="1" dirty="0" smtClean="0"/>
              <a:t> Human </a:t>
            </a:r>
            <a:r>
              <a:rPr lang="en-US" sz="2900" b="1" dirty="0"/>
              <a:t>Subjects (n=41) </a:t>
            </a:r>
            <a:r>
              <a:rPr lang="en-US" sz="2900" dirty="0"/>
              <a:t>undergoing monitoring for intractable epilepsy carried out a </a:t>
            </a:r>
            <a:r>
              <a:rPr lang="en-US" sz="2900" b="1" dirty="0"/>
              <a:t>recognition memory task </a:t>
            </a:r>
            <a:r>
              <a:rPr lang="en-US" sz="2900" dirty="0"/>
              <a:t>using visual </a:t>
            </a:r>
            <a:r>
              <a:rPr lang="en-US" sz="2900" dirty="0" smtClean="0"/>
              <a:t>stimuli</a:t>
            </a:r>
            <a:r>
              <a:rPr lang="en-US" sz="2900" b="1" dirty="0" smtClean="0"/>
              <a:t> </a:t>
            </a:r>
            <a:r>
              <a:rPr lang="en-US" sz="2900" dirty="0"/>
              <a:t>(2).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pic>
        <p:nvPicPr>
          <p:cNvPr id="17" name="Picture 16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F57F6C74-CF7E-4EAB-A8B8-9568FC06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4" y="18116286"/>
            <a:ext cx="5993761" cy="64218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3E0CEF-E019-4265-8BA5-CFE12EC05B64}"/>
              </a:ext>
            </a:extLst>
          </p:cNvPr>
          <p:cNvSpPr txBox="1"/>
          <p:nvPr/>
        </p:nvSpPr>
        <p:spPr>
          <a:xfrm>
            <a:off x="44074" y="25709590"/>
            <a:ext cx="12801600" cy="8956277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 smtClean="0"/>
              <a:t>M2</a:t>
            </a:r>
            <a:r>
              <a:rPr lang="en-US" sz="2900" b="1" dirty="0" smtClean="0"/>
              <a:t> Single </a:t>
            </a:r>
            <a:r>
              <a:rPr lang="en-US" sz="2900" b="1" dirty="0"/>
              <a:t>neurons </a:t>
            </a:r>
            <a:r>
              <a:rPr lang="en-US" sz="2900" b="1" dirty="0"/>
              <a:t>were </a:t>
            </a:r>
            <a:r>
              <a:rPr lang="en-US" sz="2900" b="1" dirty="0"/>
              <a:t>isolated </a:t>
            </a:r>
            <a:r>
              <a:rPr lang="en-US" sz="2900" dirty="0"/>
              <a:t>and </a:t>
            </a:r>
            <a:r>
              <a:rPr lang="en-US" sz="2900" dirty="0"/>
              <a:t>subsequently </a:t>
            </a:r>
            <a:r>
              <a:rPr lang="en-US" sz="2900" dirty="0"/>
              <a:t>classified based </a:t>
            </a:r>
            <a:r>
              <a:rPr lang="en-US" sz="2900" dirty="0"/>
              <a:t>on </a:t>
            </a:r>
            <a:r>
              <a:rPr lang="en-US" sz="2900" dirty="0"/>
              <a:t>their functional tuning properties  </a:t>
            </a:r>
            <a:r>
              <a:rPr lang="en-US" sz="2900" dirty="0"/>
              <a:t>(Visual Responsiveness, Memory Selectivity, and Category Selectivity)  as well as extracellular action potential features </a:t>
            </a:r>
            <a:r>
              <a:rPr lang="en-US" sz="2900" dirty="0" smtClean="0"/>
              <a:t>(6)</a:t>
            </a:r>
            <a:r>
              <a:rPr lang="en-US" sz="2900" dirty="0"/>
              <a:t>. </a:t>
            </a:r>
          </a:p>
          <a:p>
            <a:endParaRPr lang="en-US" sz="2900" dirty="0"/>
          </a:p>
          <a:p>
            <a:r>
              <a:rPr lang="en-US" sz="2900" dirty="0"/>
              <a:t>Artifacts and activity related to epilepsy were removed using a semi-automatic approach</a:t>
            </a:r>
          </a:p>
          <a:p>
            <a:endParaRPr lang="en-US" sz="2900" dirty="0"/>
          </a:p>
          <a:p>
            <a:r>
              <a:rPr lang="en-US" sz="2900" b="1" dirty="0"/>
              <a:t>Oscillatory periods were identified in the </a:t>
            </a:r>
            <a:r>
              <a:rPr lang="en-US" sz="2900" b="1" dirty="0"/>
              <a:t>LFP </a:t>
            </a:r>
            <a:r>
              <a:rPr lang="en-US" sz="2900" dirty="0"/>
              <a:t>with an augmented version of a peak finding approach </a:t>
            </a:r>
            <a:r>
              <a:rPr lang="en-US" sz="2900" dirty="0" smtClean="0"/>
              <a:t>(8)</a:t>
            </a:r>
            <a:r>
              <a:rPr lang="en-US" sz="2900" dirty="0"/>
              <a:t>. Only wires with </a:t>
            </a:r>
            <a:r>
              <a:rPr lang="en-US" sz="2900" dirty="0" smtClean="0"/>
              <a:t>theta rhythms above the 1/f spectrum </a:t>
            </a:r>
            <a:r>
              <a:rPr lang="en-US" sz="2900" dirty="0"/>
              <a:t>were considered for the power analyses</a:t>
            </a:r>
          </a:p>
          <a:p>
            <a:endParaRPr lang="en-US" sz="2900" dirty="0"/>
          </a:p>
          <a:p>
            <a:r>
              <a:rPr lang="en-US" sz="2900" dirty="0"/>
              <a:t>The </a:t>
            </a:r>
            <a:r>
              <a:rPr lang="en-US" sz="2900" b="1" dirty="0"/>
              <a:t>Degree of Neuronal Phase Locking to Ongoing Theta was quantified </a:t>
            </a:r>
            <a:r>
              <a:rPr lang="en-US" sz="2900" b="1" dirty="0"/>
              <a:t>with</a:t>
            </a:r>
          </a:p>
          <a:p>
            <a:r>
              <a:rPr lang="en-US" sz="2900" b="1" dirty="0"/>
              <a:t>Spike field coherence (SFC). </a:t>
            </a:r>
            <a:r>
              <a:rPr lang="en-US" sz="2900" dirty="0"/>
              <a:t>We used Pair </a:t>
            </a:r>
            <a:r>
              <a:rPr lang="en-US" sz="2900" dirty="0"/>
              <a:t>Wise Phase Consistency </a:t>
            </a:r>
            <a:r>
              <a:rPr lang="en-US" sz="2900" dirty="0" smtClean="0"/>
              <a:t>(7) </a:t>
            </a:r>
            <a:r>
              <a:rPr lang="en-US" sz="2900" dirty="0"/>
              <a:t>[PPC] to</a:t>
            </a:r>
          </a:p>
          <a:p>
            <a:r>
              <a:rPr lang="en-US" sz="2900" dirty="0"/>
              <a:t>Quantify SFC.</a:t>
            </a:r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1D44735-89BE-4559-91BF-38892F7FB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508" y="24197160"/>
            <a:ext cx="9102677" cy="8765338"/>
          </a:xfrm>
          <a:prstGeom prst="rect">
            <a:avLst/>
          </a:prstGeom>
        </p:spPr>
      </p:pic>
      <p:pic>
        <p:nvPicPr>
          <p:cNvPr id="45" name="Picture 44" descr="A close up of a map&#10;&#10;Description automatically generated">
            <a:extLst>
              <a:ext uri="{FF2B5EF4-FFF2-40B4-BE49-F238E27FC236}">
                <a16:creationId xmlns:a16="http://schemas.microsoft.com/office/drawing/2014/main" xmlns="" id="{9C6AF121-0353-4462-8B8B-1A12196A3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507" y="24476417"/>
            <a:ext cx="11288611" cy="3882053"/>
          </a:xfrm>
          <a:prstGeom prst="rect">
            <a:avLst/>
          </a:prstGeom>
        </p:spPr>
      </p:pic>
      <p:pic>
        <p:nvPicPr>
          <p:cNvPr id="47" name="Picture 46" descr="A close up of a map&#10;&#10;Description automatically generated">
            <a:extLst>
              <a:ext uri="{FF2B5EF4-FFF2-40B4-BE49-F238E27FC236}">
                <a16:creationId xmlns:a16="http://schemas.microsoft.com/office/drawing/2014/main" xmlns="" id="{3C58DEF3-4191-4ED0-AB1F-C1D6F366B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521" y="28729929"/>
            <a:ext cx="9610133" cy="3790469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0101721-E5ED-46B3-B174-831F43E6A623}"/>
              </a:ext>
            </a:extLst>
          </p:cNvPr>
          <p:cNvCxnSpPr>
            <a:cxnSpLocks/>
          </p:cNvCxnSpPr>
          <p:nvPr/>
        </p:nvCxnSpPr>
        <p:spPr>
          <a:xfrm>
            <a:off x="22689720" y="28298174"/>
            <a:ext cx="21051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0222FFC-1ED0-4E7F-AAA0-A092BEF5F4FA}"/>
              </a:ext>
            </a:extLst>
          </p:cNvPr>
          <p:cNvCxnSpPr/>
          <p:nvPr/>
        </p:nvCxnSpPr>
        <p:spPr>
          <a:xfrm flipV="1">
            <a:off x="22689720" y="24732156"/>
            <a:ext cx="0" cy="7772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1030B1-A3AB-4916-B8D3-EA825675363C}"/>
              </a:ext>
            </a:extLst>
          </p:cNvPr>
          <p:cNvSpPr txBox="1"/>
          <p:nvPr/>
        </p:nvSpPr>
        <p:spPr>
          <a:xfrm>
            <a:off x="13371893" y="23811504"/>
            <a:ext cx="1028640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2058E78-5A4D-475C-90FF-81F506AC75B8}"/>
              </a:ext>
            </a:extLst>
          </p:cNvPr>
          <p:cNvSpPr txBox="1"/>
          <p:nvPr/>
        </p:nvSpPr>
        <p:spPr>
          <a:xfrm>
            <a:off x="22742297" y="24262407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38459DE-B0B4-49C9-8DD1-0474CB446107}"/>
              </a:ext>
            </a:extLst>
          </p:cNvPr>
          <p:cNvSpPr txBox="1"/>
          <p:nvPr/>
        </p:nvSpPr>
        <p:spPr>
          <a:xfrm>
            <a:off x="13465263" y="15649087"/>
            <a:ext cx="962102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2A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2D96DC9-ECC1-485A-9BA8-CB4D2B87B842}"/>
              </a:ext>
            </a:extLst>
          </p:cNvPr>
          <p:cNvSpPr txBox="1"/>
          <p:nvPr/>
        </p:nvSpPr>
        <p:spPr>
          <a:xfrm>
            <a:off x="13290397" y="9668227"/>
            <a:ext cx="1376511" cy="1569622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 smtClean="0"/>
              <a:t>1B</a:t>
            </a:r>
          </a:p>
          <a:p>
            <a:endParaRPr lang="en-US" sz="4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97740DB-D6D2-4111-877C-4A335B2F837B}"/>
              </a:ext>
            </a:extLst>
          </p:cNvPr>
          <p:cNvSpPr txBox="1"/>
          <p:nvPr/>
        </p:nvSpPr>
        <p:spPr>
          <a:xfrm>
            <a:off x="18135687" y="12704073"/>
            <a:ext cx="1028640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1B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15C7DC9B-252F-4F35-8ED4-973E0C0D5FA9}"/>
              </a:ext>
            </a:extLst>
          </p:cNvPr>
          <p:cNvSpPr txBox="1"/>
          <p:nvPr/>
        </p:nvSpPr>
        <p:spPr>
          <a:xfrm>
            <a:off x="32435167" y="24099331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4CC994F-C7B1-4E08-BF29-C0127C73C6C3}"/>
              </a:ext>
            </a:extLst>
          </p:cNvPr>
          <p:cNvSpPr txBox="1"/>
          <p:nvPr/>
        </p:nvSpPr>
        <p:spPr>
          <a:xfrm>
            <a:off x="22773655" y="28992576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AC1A57D-077C-4C0B-929E-ECCDEE7D936C}"/>
              </a:ext>
            </a:extLst>
          </p:cNvPr>
          <p:cNvSpPr txBox="1"/>
          <p:nvPr/>
        </p:nvSpPr>
        <p:spPr>
          <a:xfrm>
            <a:off x="27129177" y="19190203"/>
            <a:ext cx="7540099" cy="3046968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Figure 2B. </a:t>
            </a:r>
            <a:r>
              <a:rPr lang="en-US" sz="3800" dirty="0"/>
              <a:t>When Considering only oscillatory periods the </a:t>
            </a:r>
            <a:r>
              <a:rPr lang="en-US" sz="3800" b="1" dirty="0"/>
              <a:t>Left Hippocampus has significantly higher Theta Power </a:t>
            </a:r>
            <a:r>
              <a:rPr lang="en-US" sz="3800" dirty="0"/>
              <a:t>during recognition periods.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CAD15FF2-AA4F-421F-8F74-25FDB9A683FC}"/>
              </a:ext>
            </a:extLst>
          </p:cNvPr>
          <p:cNvSpPr txBox="1"/>
          <p:nvPr/>
        </p:nvSpPr>
        <p:spPr>
          <a:xfrm>
            <a:off x="26957216" y="7142310"/>
            <a:ext cx="6971856" cy="5940050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Figure 1A-C. </a:t>
            </a:r>
            <a:r>
              <a:rPr lang="en-US" sz="3800" b="1" dirty="0"/>
              <a:t>Right Hippocampal neurons are significantly more likely to be visually responsive and locked to ongoing theta </a:t>
            </a:r>
            <a:r>
              <a:rPr lang="en-US" sz="3800" dirty="0"/>
              <a:t>(3-8) rhythms. </a:t>
            </a:r>
          </a:p>
          <a:p>
            <a:endParaRPr lang="en-US" sz="3800" dirty="0"/>
          </a:p>
          <a:p>
            <a:r>
              <a:rPr lang="en-US" sz="3800" dirty="0"/>
              <a:t>Both of these factors are driven by a population of thin spiking putative inhibitory interneurons in the Right Hippocampus.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54CFE6A-ED6C-47C4-895C-A3DA3BFC8BFD}"/>
              </a:ext>
            </a:extLst>
          </p:cNvPr>
          <p:cNvSpPr txBox="1"/>
          <p:nvPr/>
        </p:nvSpPr>
        <p:spPr>
          <a:xfrm>
            <a:off x="32273280" y="28421805"/>
            <a:ext cx="11507424" cy="2308306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/>
              <a:t>3A) </a:t>
            </a:r>
            <a:r>
              <a:rPr lang="en-US" sz="2900" b="1" dirty="0"/>
              <a:t>Poor Performers (accuracy &lt; 70 %) had a significantly higher proportion of cells locked to Right as compared with Left Hippocampal theta</a:t>
            </a:r>
            <a:r>
              <a:rPr lang="en-US" sz="2900" dirty="0"/>
              <a:t>. This discrepancy vanished as memory capacity increased such that good performers had a nearly even proportion of cells locked to Right and Left Hippocampal Theta.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3EBA837-331E-4700-AD5A-58F713FA074C}"/>
              </a:ext>
            </a:extLst>
          </p:cNvPr>
          <p:cNvSpPr txBox="1"/>
          <p:nvPr/>
        </p:nvSpPr>
        <p:spPr>
          <a:xfrm>
            <a:off x="32299853" y="30610094"/>
            <a:ext cx="11591347" cy="2308306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/>
              <a:t>3B) </a:t>
            </a:r>
            <a:r>
              <a:rPr lang="en-US" sz="2900" b="1" dirty="0"/>
              <a:t>Left Hippocampal locking to theta predicted correct memory on a trial to trial basis.</a:t>
            </a:r>
          </a:p>
          <a:p>
            <a:r>
              <a:rPr lang="en-US" sz="2900" dirty="0"/>
              <a:t>3C) This effect was driven by the Good Performers (accuracy &gt;75%)</a:t>
            </a:r>
          </a:p>
          <a:p>
            <a:r>
              <a:rPr lang="en-US" sz="2900" dirty="0"/>
              <a:t>3D) There was no significant relationship between Right Hippocampal theta locking and memory performance on a trial to trial basis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B3D7FC7-3BE8-4BD3-B430-6A94DF6B25A0}"/>
              </a:ext>
            </a:extLst>
          </p:cNvPr>
          <p:cNvSpPr txBox="1"/>
          <p:nvPr/>
        </p:nvSpPr>
        <p:spPr>
          <a:xfrm>
            <a:off x="34591680" y="17208858"/>
            <a:ext cx="9299520" cy="4693555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1300" b="1" dirty="0" smtClean="0"/>
              <a:t>1 </a:t>
            </a:r>
            <a:r>
              <a:rPr lang="en-US" sz="1300" b="1" dirty="0" err="1" smtClean="0"/>
              <a:t>Corsi</a:t>
            </a:r>
            <a:r>
              <a:rPr lang="en-US" sz="1300" b="1" dirty="0"/>
              <a:t>, P. M. Verbal memory impairment after unilateral hippocampal excisions. Paper presented at the 40th Annual Meeting of the Eastern Psychological Association, Philadelphia, April 1969.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2 </a:t>
            </a:r>
            <a:r>
              <a:rPr lang="en-US" sz="1300" b="1" dirty="0" err="1" smtClean="0"/>
              <a:t>Faraut</a:t>
            </a:r>
            <a:r>
              <a:rPr lang="en-US" sz="1300" b="1" dirty="0" smtClean="0"/>
              <a:t>, M. C., Carlson, A. A., Sullivan, S., </a:t>
            </a:r>
            <a:r>
              <a:rPr lang="en-US" sz="1300" b="1" dirty="0" err="1" smtClean="0"/>
              <a:t>Tudusciuc</a:t>
            </a:r>
            <a:r>
              <a:rPr lang="en-US" sz="1300" b="1" dirty="0" smtClean="0"/>
              <a:t>, O., Ross, I., Reed, C. M., ... &amp; </a:t>
            </a:r>
            <a:r>
              <a:rPr lang="en-US" sz="1300" b="1" dirty="0" err="1" smtClean="0"/>
              <a:t>Rutishauser</a:t>
            </a:r>
            <a:r>
              <a:rPr lang="en-US" sz="1300" b="1" dirty="0" smtClean="0"/>
              <a:t>, U. (2018). Dataset of human medial temporal lobe single neuron activity during declarative memory encoding and recognition. </a:t>
            </a:r>
            <a:r>
              <a:rPr lang="en-US" sz="1300" b="1" i="1" dirty="0" smtClean="0"/>
              <a:t>Scientific data</a:t>
            </a:r>
            <a:r>
              <a:rPr lang="en-US" sz="1300" b="1" dirty="0" smtClean="0"/>
              <a:t>, </a:t>
            </a:r>
            <a:r>
              <a:rPr lang="en-US" sz="1300" b="1" i="1" dirty="0" smtClean="0"/>
              <a:t>5</a:t>
            </a:r>
            <a:r>
              <a:rPr lang="en-US" sz="1300" b="1" dirty="0" smtClean="0"/>
              <a:t>, 180010.</a:t>
            </a:r>
          </a:p>
          <a:p>
            <a:endParaRPr lang="en-US" sz="1300" b="1" dirty="0"/>
          </a:p>
          <a:p>
            <a:r>
              <a:rPr lang="en-US" sz="1300" b="1" dirty="0" smtClean="0"/>
              <a:t>3 </a:t>
            </a:r>
            <a:r>
              <a:rPr lang="en-US" sz="1300" b="1" dirty="0" err="1" smtClean="0"/>
              <a:t>Gotts</a:t>
            </a:r>
            <a:r>
              <a:rPr lang="en-US" sz="1300" b="1" dirty="0"/>
              <a:t>, S. J., Jo, H. J., Wallace, G. L., Saad, Z. S., Cox, R. W., &amp; Martin, A. (2013). Two distinct forms of functional lateralization in the human brain. </a:t>
            </a:r>
            <a:r>
              <a:rPr lang="en-US" sz="1300" b="1" i="1" dirty="0"/>
              <a:t>Proceedings of the National Academy of Sciences</a:t>
            </a:r>
            <a:r>
              <a:rPr lang="en-US" sz="1300" b="1" dirty="0"/>
              <a:t>, </a:t>
            </a:r>
            <a:r>
              <a:rPr lang="en-US" sz="1300" b="1" i="1" dirty="0"/>
              <a:t>110</a:t>
            </a:r>
            <a:r>
              <a:rPr lang="en-US" sz="1300" b="1" dirty="0"/>
              <a:t>(36), E3435-E3444.</a:t>
            </a:r>
          </a:p>
          <a:p>
            <a:endParaRPr lang="en-US" sz="1300" b="1" dirty="0"/>
          </a:p>
          <a:p>
            <a:r>
              <a:rPr lang="en-US" sz="1300" b="1" dirty="0" smtClean="0"/>
              <a:t>4 Miller</a:t>
            </a:r>
            <a:r>
              <a:rPr lang="en-US" sz="1300" b="1" dirty="0"/>
              <a:t>, J., </a:t>
            </a:r>
            <a:r>
              <a:rPr lang="en-US" sz="1300" b="1" dirty="0"/>
              <a:t>Watrous, A. J., </a:t>
            </a:r>
            <a:r>
              <a:rPr lang="en-US" sz="1300" b="1" dirty="0" err="1"/>
              <a:t>Tsitsiklis</a:t>
            </a:r>
            <a:r>
              <a:rPr lang="en-US" sz="1300" b="1" dirty="0"/>
              <a:t>, M., Lee, S. A., </a:t>
            </a:r>
            <a:r>
              <a:rPr lang="en-US" sz="1300" b="1" dirty="0" err="1"/>
              <a:t>Sheth</a:t>
            </a:r>
            <a:r>
              <a:rPr lang="en-US" sz="1300" b="1" dirty="0"/>
              <a:t>, S. A., </a:t>
            </a:r>
            <a:r>
              <a:rPr lang="en-US" sz="1300" b="1" dirty="0" err="1"/>
              <a:t>Schevon</a:t>
            </a:r>
            <a:r>
              <a:rPr lang="en-US" sz="1300" b="1" dirty="0"/>
              <a:t>, C. A., ... &amp; Worrell, G. A. (2018). Lateralized hippocampal oscillations underlie distinct aspects of human spatial memory and navigation. </a:t>
            </a:r>
            <a:r>
              <a:rPr lang="en-US" sz="1300" b="1" i="1" dirty="0"/>
              <a:t>Nature communications</a:t>
            </a:r>
            <a:r>
              <a:rPr lang="en-US" sz="1300" b="1" dirty="0"/>
              <a:t>, </a:t>
            </a:r>
            <a:r>
              <a:rPr lang="en-US" sz="1300" b="1" i="1" dirty="0"/>
              <a:t>9</a:t>
            </a:r>
            <a:r>
              <a:rPr lang="en-US" sz="1300" b="1" dirty="0"/>
              <a:t>(1), 1-12.</a:t>
            </a:r>
          </a:p>
          <a:p>
            <a:endParaRPr lang="en-US" sz="1300" b="1" dirty="0"/>
          </a:p>
          <a:p>
            <a:r>
              <a:rPr lang="en-US" sz="1300" b="1" dirty="0" smtClean="0"/>
              <a:t>5 Milner</a:t>
            </a:r>
            <a:r>
              <a:rPr lang="en-US" sz="1300" b="1" dirty="0"/>
              <a:t>, Brenda. </a:t>
            </a:r>
            <a:r>
              <a:rPr lang="en-US" sz="1300" b="1" dirty="0"/>
              <a:t>"Visually-guided maze learning in man: Effects of bilateral hippocampal, bilateral frontal, and unilateral cerebral lesions." </a:t>
            </a:r>
            <a:r>
              <a:rPr lang="en-US" sz="1300" b="1" i="1" dirty="0" err="1"/>
              <a:t>Neuropsychologia</a:t>
            </a:r>
            <a:r>
              <a:rPr lang="en-US" sz="1300" b="1" dirty="0"/>
              <a:t> 3.4 (1965): 317-338.</a:t>
            </a:r>
          </a:p>
          <a:p>
            <a:endParaRPr lang="en-US" sz="1300" b="1" dirty="0" smtClean="0"/>
          </a:p>
          <a:p>
            <a:r>
              <a:rPr lang="en-US" sz="1300" b="1" dirty="0"/>
              <a:t>6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Rutishauser</a:t>
            </a:r>
            <a:r>
              <a:rPr lang="en-US" sz="1300" b="1" dirty="0"/>
              <a:t>, U., Ye, S., </a:t>
            </a:r>
            <a:r>
              <a:rPr lang="en-US" sz="1300" b="1" dirty="0" err="1"/>
              <a:t>Koroma</a:t>
            </a:r>
            <a:r>
              <a:rPr lang="en-US" sz="1300" b="1" dirty="0"/>
              <a:t>, M., </a:t>
            </a:r>
            <a:r>
              <a:rPr lang="en-US" sz="1300" b="1" dirty="0" err="1"/>
              <a:t>Tudusciuc</a:t>
            </a:r>
            <a:r>
              <a:rPr lang="en-US" sz="1300" b="1" dirty="0"/>
              <a:t>, O., Ross, I. B., Chung, J. M., &amp; </a:t>
            </a:r>
            <a:r>
              <a:rPr lang="en-US" sz="1300" b="1" dirty="0" err="1"/>
              <a:t>Mamelak</a:t>
            </a:r>
            <a:r>
              <a:rPr lang="en-US" sz="1300" b="1" dirty="0"/>
              <a:t>, A. N. (2015). Representation of retrieval confidence by single neurons in the human medial temporal lobe. Nature neuroscience, 18(7), 1041.</a:t>
            </a:r>
          </a:p>
          <a:p>
            <a:endParaRPr lang="en-US" sz="1300" b="1" dirty="0"/>
          </a:p>
          <a:p>
            <a:r>
              <a:rPr lang="en-US" sz="1300" b="1" dirty="0"/>
              <a:t>7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Vinck</a:t>
            </a:r>
            <a:r>
              <a:rPr lang="en-US" sz="1300" b="1" dirty="0"/>
              <a:t>, M., van </a:t>
            </a:r>
            <a:r>
              <a:rPr lang="en-US" sz="1300" b="1" dirty="0" err="1"/>
              <a:t>Wingerden</a:t>
            </a:r>
            <a:r>
              <a:rPr lang="en-US" sz="1300" b="1" dirty="0"/>
              <a:t>, M., Womelsdorf, T., Fries, P., &amp; </a:t>
            </a:r>
            <a:r>
              <a:rPr lang="en-US" sz="1300" b="1" dirty="0" err="1"/>
              <a:t>Pennartz</a:t>
            </a:r>
            <a:r>
              <a:rPr lang="en-US" sz="1300" b="1" dirty="0"/>
              <a:t>, C. M. (2010). The pairwise phase consistency: a bias-free measure of rhythmic neuronal synchronization. </a:t>
            </a:r>
            <a:r>
              <a:rPr lang="en-US" sz="1300" b="1" i="1" dirty="0"/>
              <a:t>Neuroimage</a:t>
            </a:r>
            <a:r>
              <a:rPr lang="en-US" sz="1300" b="1" dirty="0"/>
              <a:t>, </a:t>
            </a:r>
            <a:r>
              <a:rPr lang="en-US" sz="1300" b="1" i="1" dirty="0"/>
              <a:t>51</a:t>
            </a:r>
            <a:r>
              <a:rPr lang="en-US" sz="1300" b="1" dirty="0"/>
              <a:t>(1), 112-122.</a:t>
            </a:r>
          </a:p>
          <a:p>
            <a:endParaRPr lang="en-US" sz="1300" b="1" dirty="0"/>
          </a:p>
          <a:p>
            <a:r>
              <a:rPr lang="en-US" sz="1300" b="1" dirty="0" smtClean="0"/>
              <a:t>8  </a:t>
            </a:r>
            <a:r>
              <a:rPr lang="en-US" sz="1300" b="1" dirty="0" err="1" smtClean="0"/>
              <a:t>Watrous</a:t>
            </a:r>
            <a:r>
              <a:rPr lang="en-US" sz="1300" b="1" dirty="0"/>
              <a:t>, Andrew J., et al. "Phase-tuned neuronal firing encodes human contextual representations for navigational goals." </a:t>
            </a:r>
            <a:r>
              <a:rPr lang="en-US" sz="1300" b="1" i="1" dirty="0" err="1"/>
              <a:t>Elife</a:t>
            </a:r>
            <a:r>
              <a:rPr lang="en-US" sz="1300" b="1" dirty="0"/>
              <a:t> 7 (2018): e32554.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510EDE7-4825-430A-A22B-9BCAA0E879D8}"/>
              </a:ext>
            </a:extLst>
          </p:cNvPr>
          <p:cNvSpPr txBox="1"/>
          <p:nvPr/>
        </p:nvSpPr>
        <p:spPr>
          <a:xfrm>
            <a:off x="34532805" y="7744630"/>
            <a:ext cx="9110597" cy="8325317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200" b="1" dirty="0"/>
              <a:t>We found </a:t>
            </a:r>
            <a:r>
              <a:rPr lang="en-US" sz="3200" b="1" dirty="0"/>
              <a:t>evidence across multiple scales of neural </a:t>
            </a:r>
            <a:r>
              <a:rPr lang="en-US" sz="3200" b="1" dirty="0" smtClean="0"/>
              <a:t>activity (single cell demographics, theta power, and Spike Field Coherence) </a:t>
            </a:r>
            <a:r>
              <a:rPr lang="en-US" sz="3200" b="1" dirty="0"/>
              <a:t>for left-right </a:t>
            </a:r>
            <a:r>
              <a:rPr lang="en-US" sz="3200" b="1" dirty="0"/>
              <a:t>hemispheric disassociation of Hippocampal processes during recognition memory.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dirty="0"/>
              <a:t>classic </a:t>
            </a:r>
            <a:r>
              <a:rPr lang="en-US" sz="3200" dirty="0" smtClean="0"/>
              <a:t>dichotomy which predicts that the Right Hippocampus will be implicated in visual memory processes </a:t>
            </a:r>
            <a:r>
              <a:rPr lang="en-US" sz="3200" dirty="0"/>
              <a:t>does not seem to clearly hold up in our data. </a:t>
            </a:r>
            <a:r>
              <a:rPr lang="en-US" sz="3200" dirty="0" smtClean="0"/>
              <a:t>While Right Hippocampal neurons were more visually responsive we find that it is the degree of spike field coherence in Left Hippocampal populations that most meaningfully predicted memory performance. 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C962F3CB-5F23-442F-B575-CBA8038FD646}"/>
              </a:ext>
            </a:extLst>
          </p:cNvPr>
          <p:cNvSpPr txBox="1"/>
          <p:nvPr/>
        </p:nvSpPr>
        <p:spPr>
          <a:xfrm>
            <a:off x="27038957" y="15872733"/>
            <a:ext cx="7540099" cy="1865088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Figure 2A. Example </a:t>
            </a:r>
            <a:r>
              <a:rPr lang="en-US" sz="3800" dirty="0"/>
              <a:t>of a Right Hippocampal Wire that exhibits Theta oscillations.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39A1987-3414-42BA-9D1C-CA9D252409C5}"/>
              </a:ext>
            </a:extLst>
          </p:cNvPr>
          <p:cNvSpPr txBox="1"/>
          <p:nvPr/>
        </p:nvSpPr>
        <p:spPr>
          <a:xfrm>
            <a:off x="13445172" y="19283923"/>
            <a:ext cx="962102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2B</a:t>
            </a:r>
          </a:p>
        </p:txBody>
      </p:sp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BABF0E3-104F-40F0-818D-EC379D6D0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" y="7"/>
            <a:ext cx="3742999" cy="3742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334" y="534712"/>
            <a:ext cx="36630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Lateralized Hippocampus: Functional Differences Across Multiple Scales </a:t>
            </a:r>
            <a:endParaRPr lang="en-US" sz="80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8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Neural Activity During  Recognition Memory</a:t>
            </a:r>
            <a:endParaRPr lang="en-US" sz="8000" dirty="0"/>
          </a:p>
        </p:txBody>
      </p:sp>
      <p:pic>
        <p:nvPicPr>
          <p:cNvPr id="8" name="Picture 7" descr="Screen Shot 2020-05-01 at 3.18.2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94" y="18188822"/>
            <a:ext cx="4914900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5902494" y="19732515"/>
            <a:ext cx="303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Trial Number (re-</a:t>
            </a:r>
            <a:r>
              <a:rPr lang="en-US" sz="1800" dirty="0" smtClean="0"/>
              <a:t>sorted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787520" y="22719635"/>
            <a:ext cx="303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Firing Rate</a:t>
            </a:r>
          </a:p>
          <a:p>
            <a:pPr algn="ctr"/>
            <a:r>
              <a:rPr lang="en-US" sz="1800" dirty="0" smtClean="0"/>
              <a:t> (spikes per second)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328" y="17362633"/>
            <a:ext cx="106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M1</a:t>
            </a:r>
            <a:endParaRPr lang="en-US" sz="4800" dirty="0"/>
          </a:p>
        </p:txBody>
      </p:sp>
      <p:sp>
        <p:nvSpPr>
          <p:cNvPr id="50" name="TextBox 49"/>
          <p:cNvSpPr txBox="1"/>
          <p:nvPr/>
        </p:nvSpPr>
        <p:spPr>
          <a:xfrm>
            <a:off x="6719786" y="17281080"/>
            <a:ext cx="106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M2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088078" y="17680140"/>
            <a:ext cx="437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Exemplar Visually Responsive Neuron</a:t>
            </a:r>
            <a:endParaRPr lang="en-US" sz="2000" dirty="0"/>
          </a:p>
        </p:txBody>
      </p:sp>
      <p:pic>
        <p:nvPicPr>
          <p:cNvPr id="13" name="Picture 12" descr="powerLine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752" y="15329535"/>
            <a:ext cx="12337844" cy="3423680"/>
          </a:xfrm>
          <a:prstGeom prst="rect">
            <a:avLst/>
          </a:prstGeom>
        </p:spPr>
      </p:pic>
      <p:pic>
        <p:nvPicPr>
          <p:cNvPr id="14" name="Picture 13" descr="PowerVioli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12" y="18776139"/>
            <a:ext cx="12337844" cy="3901273"/>
          </a:xfrm>
          <a:prstGeom prst="rect">
            <a:avLst/>
          </a:prstGeom>
        </p:spPr>
      </p:pic>
      <p:pic>
        <p:nvPicPr>
          <p:cNvPr id="16" name="Picture 15" descr="Left Hippocampus All performances_CN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4" y="25039621"/>
            <a:ext cx="9532789" cy="3151511"/>
          </a:xfrm>
          <a:prstGeom prst="rect">
            <a:avLst/>
          </a:prstGeom>
        </p:spPr>
      </p:pic>
      <p:pic>
        <p:nvPicPr>
          <p:cNvPr id="20" name="Picture 19" descr="VRCounts_wSingleCell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311" y="7142181"/>
            <a:ext cx="12655363" cy="68648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290400" y="7030454"/>
            <a:ext cx="122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1A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0230437" y="9706562"/>
            <a:ext cx="113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1c</a:t>
            </a:r>
            <a:endParaRPr lang="en-US" sz="4800" dirty="0"/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5926247"/>
            <a:ext cx="12801600" cy="121920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Background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FFFFFF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1669414</Value>
      <Value>1669470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2013-01-21T12:05:00+00:00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TP104001550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875987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LocMarketGroupTiers2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945EE-6400-432A-A9B1-179A0A2A37CE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E4019-AE58-4CAA-B67D-559F9FEEB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795</Words>
  <Application>Microsoft Macintosh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2015-07-27T15:07:41Z</dcterms:created>
  <dcterms:modified xsi:type="dcterms:W3CDTF">2020-05-01T23:52:04Z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