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66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43891200" cy="32918400"/>
  <p:notesSz cx="6858000" cy="9144000"/>
  <p:defaultTextStyle>
    <a:defPPr>
      <a:defRPr lang="en-US"/>
    </a:defPPr>
    <a:lvl1pPr marL="0" algn="l" defTabSz="368568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42840" algn="l" defTabSz="368568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85680" algn="l" defTabSz="368568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528525" algn="l" defTabSz="368568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371360" algn="l" defTabSz="368568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214205" algn="l" defTabSz="368568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1057040" algn="l" defTabSz="368568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899885" algn="l" defTabSz="368568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742725" algn="l" defTabSz="368568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A1FF"/>
    <a:srgbClr val="8EEDFF"/>
    <a:srgbClr val="9BC2F5"/>
    <a:srgbClr val="90F7ED"/>
    <a:srgbClr val="54F6F4"/>
    <a:srgbClr val="2CF6A0"/>
    <a:srgbClr val="53CDD5"/>
    <a:srgbClr val="6521A8"/>
    <a:srgbClr val="5D5212"/>
    <a:srgbClr val="65F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16" autoAdjust="0"/>
    <p:restoredTop sz="94571" autoAdjust="0"/>
  </p:normalViewPr>
  <p:slideViewPr>
    <p:cSldViewPr snapToGrid="0">
      <p:cViewPr>
        <p:scale>
          <a:sx n="54" d="100"/>
          <a:sy n="54" d="100"/>
        </p:scale>
        <p:origin x="536" y="7832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279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commentAuthors" Target="commentAuthors.xml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0B079-A316-4C9B-B165-DF9EA8325D2C}" type="datetimeFigureOut">
              <a:rPr lang="en-US" smtClean="0"/>
              <a:t>5/1/20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0EAE6-B4B6-49B7-9049-B371250B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66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28AB8-57D1-494F-9851-055AD867E790}" type="datetimeFigureOut">
              <a:rPr lang="en-US" smtClean="0"/>
              <a:t>5/1/20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7F044-5458-4B2E-BFA0-52AAA1C52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0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1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457056" algn="l" defTabSz="91411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914112" algn="l" defTabSz="91411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371158" algn="l" defTabSz="91411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828214" algn="l" defTabSz="91411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5270" algn="l" defTabSz="91411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742326" algn="l" defTabSz="91411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3199373" algn="l" defTabSz="91411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656429" algn="l" defTabSz="91411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7F044-5458-4B2E-BFA0-52AAA1C529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00"/>
            </a:lvl1pPr>
            <a:lvl2pPr marL="2193859" indent="0" algn="ctr">
              <a:buNone/>
              <a:defRPr sz="9600"/>
            </a:lvl2pPr>
            <a:lvl3pPr marL="4387718" indent="0" algn="ctr">
              <a:buNone/>
              <a:defRPr sz="8600"/>
            </a:lvl3pPr>
            <a:lvl4pPr marL="6581578" indent="0" algn="ctr">
              <a:buNone/>
              <a:defRPr sz="7700"/>
            </a:lvl4pPr>
            <a:lvl5pPr marL="8775432" indent="0" algn="ctr">
              <a:buNone/>
              <a:defRPr sz="7700"/>
            </a:lvl5pPr>
            <a:lvl6pPr marL="10969286" indent="0" algn="ctr">
              <a:buNone/>
              <a:defRPr sz="7700"/>
            </a:lvl6pPr>
            <a:lvl7pPr marL="13163146" indent="0" algn="ctr">
              <a:buNone/>
              <a:defRPr sz="7700"/>
            </a:lvl7pPr>
            <a:lvl8pPr marL="15357005" indent="0" algn="ctr">
              <a:buNone/>
              <a:defRPr sz="7700"/>
            </a:lvl8pPr>
            <a:lvl9pPr marL="17550864" indent="0" algn="ctr">
              <a:buNone/>
              <a:defRPr sz="77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pPr/>
              <a:t>5/1/20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94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pPr/>
              <a:t>5/1/20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11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pPr/>
              <a:t>5/1/20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03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990607"/>
            <a:ext cx="31089600" cy="25145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36"/>
          </p:nvPr>
        </p:nvSpPr>
        <p:spPr bwMode="auto">
          <a:xfrm>
            <a:off x="6400800" y="3588605"/>
            <a:ext cx="31089600" cy="83099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t>5/1/20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5852160"/>
            <a:ext cx="12801600" cy="1219200"/>
          </a:xfrm>
          <a:prstGeom prst="round1Rect">
            <a:avLst/>
          </a:prstGeom>
          <a:solidFill>
            <a:schemeClr val="accent2"/>
          </a:solidFill>
        </p:spPr>
        <p:txBody>
          <a:bodyPr lIns="365645" anchor="ctr">
            <a:noAutofit/>
          </a:bodyPr>
          <a:lstStyle>
            <a:lvl1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9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1143000" y="7071360"/>
            <a:ext cx="12801600" cy="6858000"/>
          </a:xfrm>
        </p:spPr>
        <p:txBody>
          <a:bodyPr lIns="365645" tIns="182822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15032736"/>
            <a:ext cx="12801600" cy="1219200"/>
          </a:xfrm>
          <a:prstGeom prst="round1Rect">
            <a:avLst/>
          </a:prstGeom>
          <a:solidFill>
            <a:schemeClr val="accent3"/>
          </a:solidFill>
        </p:spPr>
        <p:txBody>
          <a:bodyPr lIns="365645" anchor="ctr">
            <a:noAutofit/>
          </a:bodyPr>
          <a:lstStyle>
            <a:lvl1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0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1143000" y="16251936"/>
            <a:ext cx="12801600" cy="9088166"/>
          </a:xfrm>
        </p:spPr>
        <p:txBody>
          <a:bodyPr lIns="365645" tIns="182822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143000" y="25831800"/>
            <a:ext cx="12801600" cy="1219200"/>
          </a:xfrm>
          <a:prstGeom prst="round1Rect">
            <a:avLst/>
          </a:prstGeom>
          <a:solidFill>
            <a:schemeClr val="accent4"/>
          </a:solidFill>
        </p:spPr>
        <p:txBody>
          <a:bodyPr lIns="365645" anchor="ctr">
            <a:noAutofit/>
          </a:bodyPr>
          <a:lstStyle>
            <a:lvl1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26" hasCustomPrompt="1"/>
          </p:nvPr>
        </p:nvSpPr>
        <p:spPr>
          <a:xfrm>
            <a:off x="1143000" y="27057096"/>
            <a:ext cx="12801600" cy="4572000"/>
          </a:xfrm>
        </p:spPr>
        <p:txBody>
          <a:bodyPr lIns="365645" tIns="182822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5544800" y="5852160"/>
            <a:ext cx="12801600" cy="1219200"/>
          </a:xfrm>
          <a:prstGeom prst="round1Rect">
            <a:avLst/>
          </a:prstGeom>
          <a:solidFill>
            <a:schemeClr val="accent5"/>
          </a:solidFill>
        </p:spPr>
        <p:txBody>
          <a:bodyPr lIns="365645" anchor="ctr">
            <a:noAutofit/>
          </a:bodyPr>
          <a:lstStyle>
            <a:lvl1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2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15544800" y="7071360"/>
            <a:ext cx="12801600" cy="4572000"/>
          </a:xfrm>
        </p:spPr>
        <p:txBody>
          <a:bodyPr lIns="365645" tIns="182822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3" hasCustomPrompt="1"/>
          </p:nvPr>
        </p:nvSpPr>
        <p:spPr>
          <a:xfrm>
            <a:off x="15544800" y="11948162"/>
            <a:ext cx="12801600" cy="6172200"/>
          </a:xfrm>
        </p:spPr>
        <p:txBody>
          <a:bodyPr lIns="365645" tIns="182822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3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15544800" y="23469602"/>
            <a:ext cx="12801600" cy="1752600"/>
          </a:xfrm>
        </p:spPr>
        <p:txBody>
          <a:bodyPr tIns="182822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15544800" y="25831800"/>
            <a:ext cx="12801600" cy="1219200"/>
          </a:xfrm>
          <a:prstGeom prst="round1Rect">
            <a:avLst/>
          </a:prstGeom>
          <a:solidFill>
            <a:schemeClr val="accent6"/>
          </a:solidFill>
        </p:spPr>
        <p:txBody>
          <a:bodyPr lIns="365645" anchor="ctr">
            <a:noAutofit/>
          </a:bodyPr>
          <a:lstStyle>
            <a:lvl1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5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15544800" y="27057096"/>
            <a:ext cx="12801600" cy="4572000"/>
          </a:xfrm>
        </p:spPr>
        <p:txBody>
          <a:bodyPr lIns="365645" tIns="182822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9900880" y="5852160"/>
            <a:ext cx="12801600" cy="1219200"/>
          </a:xfrm>
          <a:prstGeom prst="round1Rect">
            <a:avLst/>
          </a:prstGeom>
          <a:solidFill>
            <a:schemeClr val="accent6"/>
          </a:solidFill>
        </p:spPr>
        <p:txBody>
          <a:bodyPr lIns="365645" anchor="ctr">
            <a:noAutofit/>
          </a:bodyPr>
          <a:lstStyle>
            <a:lvl1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7" name="Content Placeholder 17"/>
          <p:cNvSpPr>
            <a:spLocks noGrp="1"/>
          </p:cNvSpPr>
          <p:nvPr>
            <p:ph sz="quarter" idx="32" hasCustomPrompt="1"/>
          </p:nvPr>
        </p:nvSpPr>
        <p:spPr>
          <a:xfrm>
            <a:off x="29900880" y="7071360"/>
            <a:ext cx="12801600" cy="7315200"/>
          </a:xfrm>
        </p:spPr>
        <p:txBody>
          <a:bodyPr lIns="365645" tIns="182822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8" name="Content Placeholder 17"/>
          <p:cNvSpPr>
            <a:spLocks noGrp="1"/>
          </p:cNvSpPr>
          <p:nvPr>
            <p:ph sz="quarter" idx="33" hasCustomPrompt="1"/>
          </p:nvPr>
        </p:nvSpPr>
        <p:spPr>
          <a:xfrm>
            <a:off x="29900880" y="15837408"/>
            <a:ext cx="12801600" cy="7315200"/>
          </a:xfrm>
        </p:spPr>
        <p:txBody>
          <a:bodyPr lIns="365645" tIns="182822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4" hasCustomPrompt="1"/>
          </p:nvPr>
        </p:nvSpPr>
        <p:spPr>
          <a:xfrm>
            <a:off x="29900880" y="25831800"/>
            <a:ext cx="12801600" cy="1219200"/>
          </a:xfrm>
          <a:prstGeom prst="round1Rect">
            <a:avLst/>
          </a:prstGeom>
          <a:solidFill>
            <a:schemeClr val="accent1"/>
          </a:solidFill>
        </p:spPr>
        <p:txBody>
          <a:bodyPr lIns="365645" anchor="ctr">
            <a:noAutofit/>
          </a:bodyPr>
          <a:lstStyle>
            <a:lvl1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58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0" name="Content Placeholder 17"/>
          <p:cNvSpPr>
            <a:spLocks noGrp="1"/>
          </p:cNvSpPr>
          <p:nvPr>
            <p:ph sz="quarter" idx="35" hasCustomPrompt="1"/>
          </p:nvPr>
        </p:nvSpPr>
        <p:spPr>
          <a:xfrm>
            <a:off x="29900880" y="27057096"/>
            <a:ext cx="12801600" cy="4572000"/>
          </a:xfrm>
        </p:spPr>
        <p:txBody>
          <a:bodyPr lIns="365645" tIns="182822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32" name="Instructions"/>
          <p:cNvSpPr/>
          <p:nvPr userDrawn="1"/>
        </p:nvSpPr>
        <p:spPr>
          <a:xfrm>
            <a:off x="43891207" y="2552698"/>
            <a:ext cx="12447269" cy="32918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234" tIns="45701" rIns="274234" bIns="45701" rtlCol="0" anchor="t"/>
          <a:lstStyle/>
          <a:p>
            <a:pPr lvl="0">
              <a:spcBef>
                <a:spcPts val="1200"/>
              </a:spcBef>
            </a:pPr>
            <a:r>
              <a:rPr sz="9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Printing:</a:t>
            </a:r>
          </a:p>
          <a:p>
            <a:pPr lvl="0">
              <a:spcBef>
                <a:spcPts val="1200"/>
              </a:spcBef>
            </a:pPr>
            <a:r>
              <a:rPr lang="en-US" sz="67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This poster is 48” wide by 36” high. It’s designed to be printed on a large-format printer.</a:t>
            </a:r>
          </a:p>
          <a:p>
            <a:pPr lvl="0">
              <a:spcBef>
                <a:spcPts val="298"/>
              </a:spcBef>
            </a:pPr>
            <a:endParaRPr sz="5800" dirty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1200"/>
              </a:spcBef>
            </a:pPr>
            <a:r>
              <a:rPr sz="8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Customizing the Content:</a:t>
            </a:r>
          </a:p>
          <a:p>
            <a:pPr lvl="0">
              <a:spcBef>
                <a:spcPts val="1200"/>
              </a:spcBef>
            </a:pPr>
            <a:r>
              <a:rPr sz="67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placeholders in this </a:t>
            </a:r>
            <a:r>
              <a:rPr lang="en-US" sz="67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poster </a:t>
            </a:r>
            <a:r>
              <a:rPr sz="67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are formatted for you. </a:t>
            </a:r>
            <a:r>
              <a:rPr lang="en-US" sz="67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Type</a:t>
            </a:r>
            <a:r>
              <a:rPr lang="en-US" sz="6700" baseline="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in the placeholders </a:t>
            </a:r>
            <a:r>
              <a:rPr lang="en-US" sz="67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to add text, or c</a:t>
            </a:r>
            <a:r>
              <a:rPr lang="en-US" sz="6700" baseline="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lick an icon to add a table, chart, SmartArt graphic, picture or multimedia file.</a:t>
            </a:r>
          </a:p>
          <a:p>
            <a:pPr lvl="0">
              <a:spcBef>
                <a:spcPts val="2400"/>
              </a:spcBef>
            </a:pPr>
            <a:r>
              <a:rPr lang="en-US" sz="67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</a:t>
            </a:r>
            <a:r>
              <a:rPr sz="67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o add or remove bullet points from text, just click the Bullets button on the Home tab.</a:t>
            </a:r>
          </a:p>
          <a:p>
            <a:pPr lvl="0">
              <a:spcBef>
                <a:spcPts val="2400"/>
              </a:spcBef>
            </a:pPr>
            <a:r>
              <a:rPr sz="67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If you need more placeholders for titles, </a:t>
            </a:r>
            <a:r>
              <a:rPr lang="en-US" sz="67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content</a:t>
            </a:r>
            <a:r>
              <a:rPr sz="67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or body text, just make a copy of what you need and drag it into place. PowerPoint’s Smart Guides will help you align it with everything else.</a:t>
            </a:r>
          </a:p>
          <a:p>
            <a:pPr lvl="0">
              <a:spcBef>
                <a:spcPts val="2400"/>
              </a:spcBef>
            </a:pPr>
            <a:r>
              <a:rPr sz="67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Want to use your own pictures instead of ours? No problem! Just </a:t>
            </a:r>
            <a:r>
              <a:rPr lang="en-US" sz="67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right-</a:t>
            </a:r>
            <a:r>
              <a:rPr sz="67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click a picture</a:t>
            </a:r>
            <a:r>
              <a:rPr lang="en-US" sz="67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and choose Change Picture. Maintain the</a:t>
            </a:r>
            <a:r>
              <a:rPr lang="en-US" sz="6700" baseline="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proportion of pictures as you r</a:t>
            </a:r>
            <a:r>
              <a:rPr lang="en-US" sz="67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esize</a:t>
            </a:r>
            <a:r>
              <a:rPr lang="en-US" sz="6700" baseline="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by dragging a corner.</a:t>
            </a:r>
            <a:endParaRPr sz="6700" dirty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7548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9168">
          <p15:clr>
            <a:srgbClr val="A4A3A4"/>
          </p15:clr>
        </p15:guide>
        <p15:guide id="2" pos="18480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pPr/>
              <a:t>5/1/20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2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00">
                <a:solidFill>
                  <a:schemeClr val="tx1"/>
                </a:solidFill>
              </a:defRPr>
            </a:lvl1pPr>
            <a:lvl2pPr marL="2193859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7718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3pPr>
            <a:lvl4pPr marL="6581578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4pPr>
            <a:lvl5pPr marL="8775432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5pPr>
            <a:lvl6pPr marL="10969286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6pPr>
            <a:lvl7pPr marL="13163146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7pPr>
            <a:lvl8pPr marL="15357005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8pPr>
            <a:lvl9pPr marL="17550864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pPr/>
              <a:t>5/1/20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0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pPr/>
              <a:t>5/1/20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91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3859" indent="0">
              <a:buNone/>
              <a:defRPr sz="9600" b="1"/>
            </a:lvl2pPr>
            <a:lvl3pPr marL="4387718" indent="0">
              <a:buNone/>
              <a:defRPr sz="8600" b="1"/>
            </a:lvl3pPr>
            <a:lvl4pPr marL="6581578" indent="0">
              <a:buNone/>
              <a:defRPr sz="7700" b="1"/>
            </a:lvl4pPr>
            <a:lvl5pPr marL="8775432" indent="0">
              <a:buNone/>
              <a:defRPr sz="7700" b="1"/>
            </a:lvl5pPr>
            <a:lvl6pPr marL="10969286" indent="0">
              <a:buNone/>
              <a:defRPr sz="7700" b="1"/>
            </a:lvl6pPr>
            <a:lvl7pPr marL="13163146" indent="0">
              <a:buNone/>
              <a:defRPr sz="7700" b="1"/>
            </a:lvl7pPr>
            <a:lvl8pPr marL="15357005" indent="0">
              <a:buNone/>
              <a:defRPr sz="7700" b="1"/>
            </a:lvl8pPr>
            <a:lvl9pPr marL="17550864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32" y="8069582"/>
            <a:ext cx="18659477" cy="395477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3859" indent="0">
              <a:buNone/>
              <a:defRPr sz="9600" b="1"/>
            </a:lvl2pPr>
            <a:lvl3pPr marL="4387718" indent="0">
              <a:buNone/>
              <a:defRPr sz="8600" b="1"/>
            </a:lvl3pPr>
            <a:lvl4pPr marL="6581578" indent="0">
              <a:buNone/>
              <a:defRPr sz="7700" b="1"/>
            </a:lvl4pPr>
            <a:lvl5pPr marL="8775432" indent="0">
              <a:buNone/>
              <a:defRPr sz="7700" b="1"/>
            </a:lvl5pPr>
            <a:lvl6pPr marL="10969286" indent="0">
              <a:buNone/>
              <a:defRPr sz="7700" b="1"/>
            </a:lvl6pPr>
            <a:lvl7pPr marL="13163146" indent="0">
              <a:buNone/>
              <a:defRPr sz="7700" b="1"/>
            </a:lvl7pPr>
            <a:lvl8pPr marL="15357005" indent="0">
              <a:buNone/>
              <a:defRPr sz="7700" b="1"/>
            </a:lvl8pPr>
            <a:lvl9pPr marL="17550864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3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pPr/>
              <a:t>5/1/20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78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pPr/>
              <a:t>5/1/20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92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pPr/>
              <a:t>5/1/20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31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700"/>
            </a:lvl1pPr>
            <a:lvl2pPr marL="2193859" indent="0">
              <a:buNone/>
              <a:defRPr sz="6700"/>
            </a:lvl2pPr>
            <a:lvl3pPr marL="4387718" indent="0">
              <a:buNone/>
              <a:defRPr sz="5800"/>
            </a:lvl3pPr>
            <a:lvl4pPr marL="6581578" indent="0">
              <a:buNone/>
              <a:defRPr sz="4800"/>
            </a:lvl4pPr>
            <a:lvl5pPr marL="8775432" indent="0">
              <a:buNone/>
              <a:defRPr sz="4800"/>
            </a:lvl5pPr>
            <a:lvl6pPr marL="10969286" indent="0">
              <a:buNone/>
              <a:defRPr sz="4800"/>
            </a:lvl6pPr>
            <a:lvl7pPr marL="13163146" indent="0">
              <a:buNone/>
              <a:defRPr sz="4800"/>
            </a:lvl7pPr>
            <a:lvl8pPr marL="15357005" indent="0">
              <a:buNone/>
              <a:defRPr sz="4800"/>
            </a:lvl8pPr>
            <a:lvl9pPr marL="17550864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pPr/>
              <a:t>5/1/20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67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400"/>
            </a:lvl1pPr>
            <a:lvl2pPr marL="2193859" indent="0">
              <a:buNone/>
              <a:defRPr sz="13400"/>
            </a:lvl2pPr>
            <a:lvl3pPr marL="4387718" indent="0">
              <a:buNone/>
              <a:defRPr sz="11500"/>
            </a:lvl3pPr>
            <a:lvl4pPr marL="6581578" indent="0">
              <a:buNone/>
              <a:defRPr sz="9600"/>
            </a:lvl4pPr>
            <a:lvl5pPr marL="8775432" indent="0">
              <a:buNone/>
              <a:defRPr sz="9600"/>
            </a:lvl5pPr>
            <a:lvl6pPr marL="10969286" indent="0">
              <a:buNone/>
              <a:defRPr sz="9600"/>
            </a:lvl6pPr>
            <a:lvl7pPr marL="13163146" indent="0">
              <a:buNone/>
              <a:defRPr sz="9600"/>
            </a:lvl7pPr>
            <a:lvl8pPr marL="15357005" indent="0">
              <a:buNone/>
              <a:defRPr sz="9600"/>
            </a:lvl8pPr>
            <a:lvl9pPr marL="17550864" indent="0">
              <a:buNone/>
              <a:defRPr sz="9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700"/>
            </a:lvl1pPr>
            <a:lvl2pPr marL="2193859" indent="0">
              <a:buNone/>
              <a:defRPr sz="6700"/>
            </a:lvl2pPr>
            <a:lvl3pPr marL="4387718" indent="0">
              <a:buNone/>
              <a:defRPr sz="5800"/>
            </a:lvl3pPr>
            <a:lvl4pPr marL="6581578" indent="0">
              <a:buNone/>
              <a:defRPr sz="4800"/>
            </a:lvl4pPr>
            <a:lvl5pPr marL="8775432" indent="0">
              <a:buNone/>
              <a:defRPr sz="4800"/>
            </a:lvl5pPr>
            <a:lvl6pPr marL="10969286" indent="0">
              <a:buNone/>
              <a:defRPr sz="4800"/>
            </a:lvl6pPr>
            <a:lvl7pPr marL="13163146" indent="0">
              <a:buNone/>
              <a:defRPr sz="4800"/>
            </a:lvl7pPr>
            <a:lvl8pPr marL="15357005" indent="0">
              <a:buNone/>
              <a:defRPr sz="4800"/>
            </a:lvl8pPr>
            <a:lvl9pPr marL="17550864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pPr/>
              <a:t>5/1/20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61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11" tIns="45701" rIns="91411" bIns="4570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11" tIns="45701" rIns="91411" bIns="4570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11" tIns="45701" rIns="91411" bIns="45701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A57DF-1C19-4726-AB84-014692BAD8F5}" type="datetimeFigureOut">
              <a:rPr lang="en-US" smtClean="0"/>
              <a:pPr/>
              <a:t>5/1/20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11" tIns="45701" rIns="91411" bIns="45701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11" tIns="45701" rIns="91411" bIns="45701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 bwMode="invGray">
          <a:xfrm>
            <a:off x="0" y="0"/>
            <a:ext cx="43891200" cy="502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1" rIns="91411" bIns="45701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  <p:sldLayoutId id="2147484078" r:id="rId12"/>
  </p:sldLayoutIdLst>
  <p:txStyles>
    <p:titleStyle>
      <a:lvl1pPr algn="l" defTabSz="4387718" rtl="0" eaLnBrk="1" latinLnBrk="0" hangingPunct="1">
        <a:lnSpc>
          <a:spcPct val="90000"/>
        </a:lnSpc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6925" indent="-1096925" algn="l" defTabSz="4387718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00" kern="1200">
          <a:solidFill>
            <a:schemeClr val="tx1"/>
          </a:solidFill>
          <a:latin typeface="+mn-lt"/>
          <a:ea typeface="+mn-ea"/>
          <a:cs typeface="+mn-cs"/>
        </a:defRPr>
      </a:lvl1pPr>
      <a:lvl2pPr marL="3290784" indent="-1096925" algn="l" defTabSz="4387718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4643" indent="-1096925" algn="l" defTabSz="4387718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78502" indent="-1096925" algn="l" defTabSz="4387718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2362" indent="-1096925" algn="l" defTabSz="4387718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6221" indent="-1096925" algn="l" defTabSz="4387718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0080" indent="-1096925" algn="l" defTabSz="4387718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3930" indent="-1096925" algn="l" defTabSz="4387718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47789" indent="-1096925" algn="l" defTabSz="4387718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771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3859" algn="l" defTabSz="438771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7718" algn="l" defTabSz="438771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1578" algn="l" defTabSz="438771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5432" algn="l" defTabSz="438771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69286" algn="l" defTabSz="438771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3146" algn="l" defTabSz="438771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57005" algn="l" defTabSz="438771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0864" algn="l" defTabSz="438771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jpg"/><Relationship Id="rId12" Type="http://schemas.openxmlformats.org/officeDocument/2006/relationships/image" Target="../media/image9.jpg"/><Relationship Id="rId13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hyperlink" Target="mailto:Cooper.Penner@cshs.org" TargetMode="External"/><Relationship Id="rId9" Type="http://schemas.openxmlformats.org/officeDocument/2006/relationships/image" Target="../media/image6.jpg"/><Relationship Id="rId10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77993" y="369757"/>
            <a:ext cx="39310186" cy="2972213"/>
          </a:xfrm>
          <a:solidFill>
            <a:srgbClr val="A3A1FF"/>
          </a:solidFill>
          <a:ln>
            <a:solidFill>
              <a:srgbClr val="A3A1FF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82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endParaRPr lang="en-US" sz="8200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74198" y="15050914"/>
            <a:ext cx="12801600" cy="1219200"/>
          </a:xfrm>
          <a:solidFill>
            <a:srgbClr val="A3A1FF"/>
          </a:solidFill>
        </p:spPr>
        <p:txBody>
          <a:bodyPr/>
          <a:lstStyle/>
          <a:p>
            <a:pPr algn="ctr"/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Methods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34487839" y="5703537"/>
            <a:ext cx="8879640" cy="1676890"/>
          </a:xfrm>
          <a:solidFill>
            <a:srgbClr val="A3A1FF"/>
          </a:solidFill>
        </p:spPr>
        <p:txBody>
          <a:bodyPr/>
          <a:lstStyle/>
          <a:p>
            <a:pPr algn="ctr"/>
            <a:r>
              <a:rPr lang="en-US" sz="7200" dirty="0" smtClean="0">
                <a:latin typeface="Helvetica Neue" charset="0"/>
                <a:ea typeface="Helvetica Neue" charset="0"/>
                <a:cs typeface="Helvetica Neue" charset="0"/>
              </a:rPr>
              <a:t>Discussion</a:t>
            </a:r>
            <a:endParaRPr lang="en-US" sz="7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4"/>
          </p:nvPr>
        </p:nvSpPr>
        <p:spPr>
          <a:xfrm>
            <a:off x="34431149" y="15410444"/>
            <a:ext cx="9460051" cy="1235453"/>
          </a:xfrm>
          <a:solidFill>
            <a:srgbClr val="A3A1FF"/>
          </a:solidFill>
        </p:spPr>
        <p:txBody>
          <a:bodyPr/>
          <a:lstStyle/>
          <a:p>
            <a:pPr algn="ctr"/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Works Cited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6"/>
          </p:nvPr>
        </p:nvSpPr>
        <p:spPr>
          <a:xfrm>
            <a:off x="5389269" y="3452407"/>
            <a:ext cx="37858561" cy="1871508"/>
          </a:xfrm>
        </p:spPr>
        <p:txBody>
          <a:bodyPr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C. K. </a:t>
            </a:r>
            <a:r>
              <a:rPr lang="en-US" sz="6000" dirty="0" smtClean="0">
                <a:solidFill>
                  <a:schemeClr val="tx1"/>
                </a:solidFill>
              </a:rPr>
              <a:t>Penner</a:t>
            </a:r>
            <a:r>
              <a:rPr lang="en-US" sz="6000" baseline="30000" dirty="0" smtClean="0">
                <a:solidFill>
                  <a:schemeClr val="tx1"/>
                </a:solidFill>
              </a:rPr>
              <a:t>1</a:t>
            </a:r>
            <a:r>
              <a:rPr lang="en-US" sz="6000" dirty="0" smtClean="0">
                <a:solidFill>
                  <a:schemeClr val="tx1"/>
                </a:solidFill>
              </a:rPr>
              <a:t>, </a:t>
            </a:r>
            <a:r>
              <a:rPr lang="en-US" sz="6000" dirty="0">
                <a:solidFill>
                  <a:schemeClr val="tx1"/>
                </a:solidFill>
              </a:rPr>
              <a:t>J. </a:t>
            </a:r>
            <a:r>
              <a:rPr lang="en-US" sz="6000" dirty="0" smtClean="0">
                <a:solidFill>
                  <a:schemeClr val="tx1"/>
                </a:solidFill>
              </a:rPr>
              <a:t>Minxha</a:t>
            </a:r>
            <a:r>
              <a:rPr lang="en-US" sz="6000" baseline="30000" dirty="0" smtClean="0">
                <a:solidFill>
                  <a:schemeClr val="tx1"/>
                </a:solidFill>
              </a:rPr>
              <a:t>1,2</a:t>
            </a:r>
            <a:r>
              <a:rPr lang="en-US" sz="6000" dirty="0" smtClean="0">
                <a:solidFill>
                  <a:schemeClr val="tx1"/>
                </a:solidFill>
              </a:rPr>
              <a:t>, </a:t>
            </a:r>
            <a:r>
              <a:rPr lang="en-US" sz="6000" dirty="0">
                <a:solidFill>
                  <a:schemeClr val="tx1"/>
                </a:solidFill>
              </a:rPr>
              <a:t>C. </a:t>
            </a:r>
            <a:r>
              <a:rPr lang="en-US" sz="6000" dirty="0" smtClean="0">
                <a:solidFill>
                  <a:schemeClr val="tx1"/>
                </a:solidFill>
              </a:rPr>
              <a:t>Mosher</a:t>
            </a:r>
            <a:r>
              <a:rPr lang="en-US" sz="6000" baseline="30000" dirty="0" smtClean="0">
                <a:solidFill>
                  <a:schemeClr val="tx1"/>
                </a:solidFill>
              </a:rPr>
              <a:t>1</a:t>
            </a:r>
            <a:r>
              <a:rPr lang="en-US" sz="6000" dirty="0" smtClean="0">
                <a:solidFill>
                  <a:schemeClr val="tx1"/>
                </a:solidFill>
              </a:rPr>
              <a:t>, </a:t>
            </a:r>
            <a:r>
              <a:rPr lang="en-US" sz="6000" dirty="0">
                <a:solidFill>
                  <a:schemeClr val="tx1"/>
                </a:solidFill>
              </a:rPr>
              <a:t>A. N. </a:t>
            </a:r>
            <a:r>
              <a:rPr lang="en-US" sz="6000" dirty="0" smtClean="0">
                <a:solidFill>
                  <a:schemeClr val="tx1"/>
                </a:solidFill>
              </a:rPr>
              <a:t>Mamelak</a:t>
            </a:r>
            <a:r>
              <a:rPr lang="en-US" sz="6000" baseline="30000" dirty="0" smtClean="0">
                <a:solidFill>
                  <a:schemeClr val="tx1"/>
                </a:solidFill>
              </a:rPr>
              <a:t>1</a:t>
            </a:r>
            <a:r>
              <a:rPr lang="en-US" sz="6000" dirty="0" smtClean="0">
                <a:solidFill>
                  <a:schemeClr val="tx1"/>
                </a:solidFill>
              </a:rPr>
              <a:t>, </a:t>
            </a:r>
            <a:r>
              <a:rPr lang="en-US" sz="6000" dirty="0">
                <a:solidFill>
                  <a:schemeClr val="tx1"/>
                </a:solidFill>
              </a:rPr>
              <a:t>U. </a:t>
            </a:r>
            <a:r>
              <a:rPr lang="en-US" sz="6000" dirty="0" smtClean="0">
                <a:solidFill>
                  <a:schemeClr val="tx1"/>
                </a:solidFill>
              </a:rPr>
              <a:t>Rutishauser</a:t>
            </a:r>
            <a:r>
              <a:rPr lang="en-US" sz="6000" baseline="30000" dirty="0" smtClean="0">
                <a:solidFill>
                  <a:schemeClr val="tx1"/>
                </a:solidFill>
              </a:rPr>
              <a:t>1,3</a:t>
            </a:r>
          </a:p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1</a:t>
            </a:r>
            <a:r>
              <a:rPr lang="en-US" sz="4000" dirty="0" smtClean="0">
                <a:solidFill>
                  <a:schemeClr val="tx1"/>
                </a:solidFill>
              </a:rPr>
              <a:t> Department of Neurosurgery Cedars-Sinai Medical Center, Los Angeles, CA, USA </a:t>
            </a:r>
            <a:r>
              <a:rPr lang="en-US" sz="3000" dirty="0" smtClean="0">
                <a:solidFill>
                  <a:schemeClr val="tx1"/>
                </a:solidFill>
              </a:rPr>
              <a:t>2 </a:t>
            </a:r>
            <a:r>
              <a:rPr lang="en-US" sz="4000" dirty="0" smtClean="0">
                <a:solidFill>
                  <a:schemeClr val="tx1"/>
                </a:solidFill>
              </a:rPr>
              <a:t>Center for Theoretical Neuroscience Columbia University, New York City, NY, USA</a:t>
            </a:r>
          </a:p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3 California Institute of Technology Department of Neuroscience, Pasadena, CA, USA</a:t>
            </a:r>
          </a:p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 </a:t>
            </a:r>
            <a:endParaRPr lang="en-US" sz="6000" dirty="0">
              <a:solidFill>
                <a:schemeClr val="tx1"/>
              </a:solidFill>
            </a:endParaRPr>
          </a:p>
        </p:txBody>
      </p:sp>
      <p:cxnSp>
        <p:nvCxnSpPr>
          <p:cNvPr id="83" name="Straight Connector 82"/>
          <p:cNvCxnSpPr>
            <a:cxnSpLocks/>
          </p:cNvCxnSpPr>
          <p:nvPr/>
        </p:nvCxnSpPr>
        <p:spPr>
          <a:xfrm>
            <a:off x="34139290" y="4926603"/>
            <a:ext cx="149742" cy="178088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cxnSpLocks/>
          </p:cNvCxnSpPr>
          <p:nvPr/>
        </p:nvCxnSpPr>
        <p:spPr>
          <a:xfrm flipH="1" flipV="1">
            <a:off x="13199686" y="5442931"/>
            <a:ext cx="96974" cy="274754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3941761" y="5792422"/>
            <a:ext cx="19607976" cy="1219229"/>
          </a:xfrm>
          <a:prstGeom prst="round1Rect">
            <a:avLst>
              <a:gd name="adj" fmla="val 0"/>
            </a:avLst>
          </a:prstGeom>
          <a:solidFill>
            <a:srgbClr val="A3A1FF"/>
          </a:solidFill>
        </p:spPr>
        <p:txBody>
          <a:bodyPr/>
          <a:lstStyle/>
          <a:p>
            <a:pPr algn="ctr"/>
            <a:r>
              <a:rPr lang="en-US" sz="3800" dirty="0">
                <a:latin typeface="Helvetica Neue" charset="0"/>
                <a:ea typeface="Helvetica Neue" charset="0"/>
                <a:cs typeface="Helvetica Neue" charset="0"/>
              </a:rPr>
              <a:t>Results 1: Right Hippocampal Neurons are more phase locked and visually responsive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="" xmlns:a16="http://schemas.microsoft.com/office/drawing/2014/main" id="{8607D1D5-D1EE-4D2F-BCFD-FE9AE8908E3D}"/>
              </a:ext>
            </a:extLst>
          </p:cNvPr>
          <p:cNvSpPr txBox="1">
            <a:spLocks/>
          </p:cNvSpPr>
          <p:nvPr/>
        </p:nvSpPr>
        <p:spPr>
          <a:xfrm>
            <a:off x="13617699" y="14071523"/>
            <a:ext cx="20239790" cy="1219229"/>
          </a:xfrm>
          <a:prstGeom prst="round1Rect">
            <a:avLst>
              <a:gd name="adj" fmla="val 0"/>
            </a:avLst>
          </a:prstGeom>
          <a:solidFill>
            <a:srgbClr val="A3A1FF"/>
          </a:solidFill>
        </p:spPr>
        <p:txBody>
          <a:bodyPr vert="horz" lIns="365645" tIns="45701" rIns="91411" bIns="45701" rtlCol="0" anchor="ctr">
            <a:noAutofit/>
          </a:bodyPr>
          <a:lstStyle>
            <a:lvl1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6pPr>
            <a:lvl7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8pPr>
            <a:lvl9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/>
            <a:r>
              <a:rPr lang="en-US" sz="3800" dirty="0">
                <a:latin typeface="Helvetica Neue" charset="0"/>
                <a:ea typeface="Helvetica Neue" charset="0"/>
                <a:cs typeface="Helvetica Neue" charset="0"/>
              </a:rPr>
              <a:t>Results 2: Left Hippocampal True Theta Power is Higher than Right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="" xmlns:a16="http://schemas.microsoft.com/office/drawing/2014/main" id="{FD6E45DB-FADD-4341-A070-0D58DF3E0604}"/>
              </a:ext>
            </a:extLst>
          </p:cNvPr>
          <p:cNvSpPr txBox="1">
            <a:spLocks/>
          </p:cNvSpPr>
          <p:nvPr/>
        </p:nvSpPr>
        <p:spPr>
          <a:xfrm>
            <a:off x="13438431" y="22618522"/>
            <a:ext cx="30068755" cy="1219229"/>
          </a:xfrm>
          <a:prstGeom prst="round1Rect">
            <a:avLst>
              <a:gd name="adj" fmla="val 0"/>
            </a:avLst>
          </a:prstGeom>
          <a:solidFill>
            <a:srgbClr val="A3A1FF"/>
          </a:solidFill>
        </p:spPr>
        <p:txBody>
          <a:bodyPr vert="horz" lIns="365645" tIns="45701" rIns="91411" bIns="45701" rtlCol="0" anchor="ctr">
            <a:noAutofit/>
          </a:bodyPr>
          <a:lstStyle>
            <a:lvl1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6pPr>
            <a:lvl7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8pPr>
            <a:lvl9pPr marL="0" indent="0" algn="l" defTabSz="438912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/>
            <a:r>
              <a:rPr lang="en-US" sz="3400" dirty="0">
                <a:latin typeface="Helvetica Neue" charset="0"/>
                <a:ea typeface="Helvetica Neue" charset="0"/>
                <a:cs typeface="Helvetica Neue" charset="0"/>
              </a:rPr>
              <a:t>Results 3: The Proportion Between Right and Left Hippocampal Locking Predicts Memory Performance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E7A2857-470A-47CA-96FE-CBE77DABAC59}"/>
              </a:ext>
            </a:extLst>
          </p:cNvPr>
          <p:cNvSpPr txBox="1"/>
          <p:nvPr/>
        </p:nvSpPr>
        <p:spPr>
          <a:xfrm>
            <a:off x="0" y="7122499"/>
            <a:ext cx="13133290" cy="7463543"/>
          </a:xfrm>
          <a:prstGeom prst="rect">
            <a:avLst/>
          </a:prstGeom>
          <a:noFill/>
        </p:spPr>
        <p:txBody>
          <a:bodyPr wrap="square" lIns="91411" tIns="45701" rIns="91411" bIns="45701" rtlCol="0">
            <a:spAutoFit/>
          </a:bodyPr>
          <a:lstStyle/>
          <a:p>
            <a:r>
              <a:rPr lang="en-US" sz="3000" dirty="0"/>
              <a:t>-There is extensive evidence that the human brain exhibits  lateralization of function (</a:t>
            </a:r>
            <a:r>
              <a:rPr lang="en-US" sz="3000" dirty="0" smtClean="0"/>
              <a:t>3)</a:t>
            </a:r>
            <a:r>
              <a:rPr lang="en-US" sz="3000" dirty="0"/>
              <a:t>. </a:t>
            </a:r>
          </a:p>
          <a:p>
            <a:endParaRPr lang="en-US" sz="3000" dirty="0"/>
          </a:p>
          <a:p>
            <a:r>
              <a:rPr lang="en-US" sz="3000" dirty="0"/>
              <a:t>The </a:t>
            </a:r>
            <a:r>
              <a:rPr lang="en-US" sz="3000" dirty="0" smtClean="0"/>
              <a:t>human </a:t>
            </a:r>
            <a:r>
              <a:rPr lang="en-US" sz="3000" dirty="0"/>
              <a:t>Hippocampus particularly appears to have two distinct computational motifs.</a:t>
            </a:r>
            <a:r>
              <a:rPr lang="en-US" sz="3000" b="1" dirty="0"/>
              <a:t> The Left Hippocampus is </a:t>
            </a:r>
            <a:r>
              <a:rPr lang="en-US" sz="3000" b="1" dirty="0" smtClean="0"/>
              <a:t>thought to underlie semantic </a:t>
            </a:r>
            <a:r>
              <a:rPr lang="en-US" sz="3000" b="1" dirty="0"/>
              <a:t>and long term </a:t>
            </a:r>
            <a:r>
              <a:rPr lang="en-US" sz="3000" b="1" dirty="0" smtClean="0"/>
              <a:t>memory processes . </a:t>
            </a:r>
            <a:r>
              <a:rPr lang="en-US" sz="3000" b="1" dirty="0"/>
              <a:t>The Right Hippocampus is </a:t>
            </a:r>
            <a:r>
              <a:rPr lang="en-US" sz="3000" b="1" dirty="0" smtClean="0"/>
              <a:t>thought to underlie visual</a:t>
            </a:r>
            <a:r>
              <a:rPr lang="en-US" sz="3000" b="1" dirty="0"/>
              <a:t>, spatial, and complex figurative memory</a:t>
            </a:r>
            <a:r>
              <a:rPr lang="en-US" sz="3000" dirty="0"/>
              <a:t> </a:t>
            </a:r>
            <a:r>
              <a:rPr lang="en-US" sz="3000" b="1" dirty="0" smtClean="0"/>
              <a:t>processes</a:t>
            </a:r>
            <a:r>
              <a:rPr lang="en-US" sz="3000" dirty="0" smtClean="0"/>
              <a:t> (</a:t>
            </a:r>
            <a:r>
              <a:rPr lang="en-US" sz="3000" dirty="0"/>
              <a:t>1</a:t>
            </a:r>
            <a:r>
              <a:rPr lang="en-US" sz="3000" dirty="0" smtClean="0"/>
              <a:t>,,4,5) </a:t>
            </a:r>
            <a:r>
              <a:rPr lang="en-US" sz="3000" b="1" dirty="0" smtClean="0"/>
              <a:t>. </a:t>
            </a:r>
            <a:r>
              <a:rPr lang="en-US" sz="3000" dirty="0" smtClean="0"/>
              <a:t>However, this dichotomy remains highly controversial. </a:t>
            </a:r>
            <a:endParaRPr lang="en-US" sz="3000" b="1" dirty="0"/>
          </a:p>
          <a:p>
            <a:endParaRPr lang="en-US" sz="3000" dirty="0"/>
          </a:p>
          <a:p>
            <a:r>
              <a:rPr lang="en-US" sz="3000" dirty="0"/>
              <a:t>However, the salient differences are typically not apparent at the electrophysiological level, in particular at the single-neuron level.</a:t>
            </a:r>
          </a:p>
          <a:p>
            <a:endParaRPr lang="en-US" sz="3000" dirty="0"/>
          </a:p>
          <a:p>
            <a:r>
              <a:rPr lang="en-US" sz="3000" dirty="0"/>
              <a:t>Here we sought out to evaluate these differences across multiple scales of Neural Activity recorded </a:t>
            </a:r>
            <a:r>
              <a:rPr lang="en-US" sz="3000" dirty="0" err="1"/>
              <a:t>intracranially</a:t>
            </a:r>
            <a:endParaRPr lang="en-US" sz="3000" dirty="0"/>
          </a:p>
          <a:p>
            <a:r>
              <a:rPr lang="en-US" sz="3000" dirty="0"/>
              <a:t>during a recognition memory task.</a:t>
            </a:r>
          </a:p>
          <a:p>
            <a:endParaRPr lang="en-US" sz="2900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E8F3ABB-81C4-4871-8644-EA9317D590C4}"/>
              </a:ext>
            </a:extLst>
          </p:cNvPr>
          <p:cNvSpPr txBox="1"/>
          <p:nvPr/>
        </p:nvSpPr>
        <p:spPr>
          <a:xfrm>
            <a:off x="408240" y="16397631"/>
            <a:ext cx="12801600" cy="3194702"/>
          </a:xfrm>
          <a:prstGeom prst="rect">
            <a:avLst/>
          </a:prstGeom>
          <a:noFill/>
        </p:spPr>
        <p:txBody>
          <a:bodyPr wrap="square" lIns="91411" tIns="45701" rIns="91411" bIns="45701" rtlCol="0">
            <a:spAutoFit/>
          </a:bodyPr>
          <a:lstStyle/>
          <a:p>
            <a:r>
              <a:rPr lang="en-US" sz="2900" dirty="0" smtClean="0"/>
              <a:t>M1</a:t>
            </a:r>
            <a:r>
              <a:rPr lang="en-US" sz="2900" b="1" dirty="0" smtClean="0"/>
              <a:t> Human </a:t>
            </a:r>
            <a:r>
              <a:rPr lang="en-US" sz="2900" b="1" dirty="0"/>
              <a:t>Subjects (n=41) </a:t>
            </a:r>
            <a:r>
              <a:rPr lang="en-US" sz="2900" dirty="0"/>
              <a:t>undergoing monitoring for intractable epilepsy carried out a </a:t>
            </a:r>
            <a:r>
              <a:rPr lang="en-US" sz="2900" b="1" dirty="0"/>
              <a:t>recognition memory task </a:t>
            </a:r>
            <a:r>
              <a:rPr lang="en-US" sz="2900" dirty="0"/>
              <a:t>using visual </a:t>
            </a:r>
            <a:r>
              <a:rPr lang="en-US" sz="2900" dirty="0" smtClean="0"/>
              <a:t>stimuli</a:t>
            </a:r>
            <a:r>
              <a:rPr lang="en-US" sz="2900" b="1" dirty="0" smtClean="0"/>
              <a:t> </a:t>
            </a:r>
            <a:r>
              <a:rPr lang="en-US" sz="2900" dirty="0"/>
              <a:t>(2).</a:t>
            </a:r>
          </a:p>
          <a:p>
            <a:endParaRPr lang="en-US" sz="2900" dirty="0"/>
          </a:p>
          <a:p>
            <a:endParaRPr lang="en-US" sz="2900" dirty="0"/>
          </a:p>
          <a:p>
            <a:endParaRPr lang="en-US" sz="2900" dirty="0"/>
          </a:p>
          <a:p>
            <a:endParaRPr lang="en-US" sz="2900" dirty="0"/>
          </a:p>
          <a:p>
            <a:endParaRPr lang="en-US" sz="2900" dirty="0"/>
          </a:p>
        </p:txBody>
      </p:sp>
      <p:pic>
        <p:nvPicPr>
          <p:cNvPr id="17" name="Picture 16" descr="A picture containing screenshot&#10;&#10;Description automatically generated">
            <a:extLst>
              <a:ext uri="{FF2B5EF4-FFF2-40B4-BE49-F238E27FC236}">
                <a16:creationId xmlns="" xmlns:a16="http://schemas.microsoft.com/office/drawing/2014/main" id="{F57F6C74-CF7E-4EAB-A8B8-9568FC064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94" y="18116286"/>
            <a:ext cx="5993761" cy="642187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13E0CEF-E019-4265-8BA5-CFE12EC05B64}"/>
              </a:ext>
            </a:extLst>
          </p:cNvPr>
          <p:cNvSpPr txBox="1"/>
          <p:nvPr/>
        </p:nvSpPr>
        <p:spPr>
          <a:xfrm>
            <a:off x="44074" y="25709590"/>
            <a:ext cx="12801600" cy="8956277"/>
          </a:xfrm>
          <a:prstGeom prst="rect">
            <a:avLst/>
          </a:prstGeom>
          <a:noFill/>
        </p:spPr>
        <p:txBody>
          <a:bodyPr wrap="square" lIns="91411" tIns="45701" rIns="91411" bIns="45701" rtlCol="0">
            <a:spAutoFit/>
          </a:bodyPr>
          <a:lstStyle/>
          <a:p>
            <a:r>
              <a:rPr lang="en-US" sz="2900" dirty="0" smtClean="0"/>
              <a:t>M2</a:t>
            </a:r>
            <a:r>
              <a:rPr lang="en-US" sz="2900" b="1" dirty="0" smtClean="0"/>
              <a:t> Single </a:t>
            </a:r>
            <a:r>
              <a:rPr lang="en-US" sz="2900" b="1" dirty="0"/>
              <a:t>neurons were isolated </a:t>
            </a:r>
            <a:r>
              <a:rPr lang="en-US" sz="2900" dirty="0"/>
              <a:t>and subsequently classified based on their functional tuning properties  </a:t>
            </a:r>
            <a:r>
              <a:rPr lang="en-US" sz="2900" dirty="0" smtClean="0"/>
              <a:t>(</a:t>
            </a:r>
            <a:r>
              <a:rPr lang="en-US" sz="2900" dirty="0"/>
              <a:t>v</a:t>
            </a:r>
            <a:r>
              <a:rPr lang="en-US" sz="2900" dirty="0" smtClean="0"/>
              <a:t>isual responsiveness</a:t>
            </a:r>
            <a:r>
              <a:rPr lang="en-US" sz="2900" dirty="0"/>
              <a:t>, </a:t>
            </a:r>
            <a:r>
              <a:rPr lang="en-US" sz="2900" dirty="0" smtClean="0"/>
              <a:t>memory </a:t>
            </a:r>
            <a:r>
              <a:rPr lang="en-US" sz="2900" dirty="0"/>
              <a:t>s</a:t>
            </a:r>
            <a:r>
              <a:rPr lang="en-US" sz="2900" dirty="0" smtClean="0"/>
              <a:t>electivity</a:t>
            </a:r>
            <a:r>
              <a:rPr lang="en-US" sz="2900" dirty="0"/>
              <a:t>, and </a:t>
            </a:r>
            <a:r>
              <a:rPr lang="en-US" sz="2900" dirty="0" smtClean="0"/>
              <a:t>category </a:t>
            </a:r>
            <a:r>
              <a:rPr lang="en-US" sz="2900" dirty="0"/>
              <a:t>s</a:t>
            </a:r>
            <a:r>
              <a:rPr lang="en-US" sz="2900" dirty="0" smtClean="0"/>
              <a:t>electivity</a:t>
            </a:r>
            <a:r>
              <a:rPr lang="en-US" sz="2900" dirty="0"/>
              <a:t>)  as well as extracellular action potential features </a:t>
            </a:r>
            <a:r>
              <a:rPr lang="en-US" sz="2900" dirty="0" smtClean="0"/>
              <a:t>(6)</a:t>
            </a:r>
            <a:r>
              <a:rPr lang="en-US" sz="2900" dirty="0"/>
              <a:t>. </a:t>
            </a:r>
          </a:p>
          <a:p>
            <a:endParaRPr lang="en-US" sz="2900" dirty="0"/>
          </a:p>
          <a:p>
            <a:r>
              <a:rPr lang="en-US" sz="2900" dirty="0"/>
              <a:t>Artifacts and activity related to epilepsy were removed using a semi-automatic approach</a:t>
            </a:r>
          </a:p>
          <a:p>
            <a:endParaRPr lang="en-US" sz="2900" dirty="0"/>
          </a:p>
          <a:p>
            <a:r>
              <a:rPr lang="en-US" sz="2900" b="1" dirty="0"/>
              <a:t>Oscillatory periods were identified in the LFP </a:t>
            </a:r>
            <a:r>
              <a:rPr lang="en-US" sz="2900" dirty="0"/>
              <a:t>with an augmented version of a peak finding approach </a:t>
            </a:r>
            <a:r>
              <a:rPr lang="en-US" sz="2900" dirty="0" smtClean="0"/>
              <a:t>(8)</a:t>
            </a:r>
            <a:r>
              <a:rPr lang="en-US" sz="2900" dirty="0"/>
              <a:t>. Only wires with </a:t>
            </a:r>
            <a:r>
              <a:rPr lang="en-US" sz="2900" dirty="0" smtClean="0"/>
              <a:t>theta rhythms above the 1/f spectrum </a:t>
            </a:r>
            <a:r>
              <a:rPr lang="en-US" sz="2900" dirty="0"/>
              <a:t>were considered for the power analyses</a:t>
            </a:r>
          </a:p>
          <a:p>
            <a:endParaRPr lang="en-US" sz="2900" dirty="0"/>
          </a:p>
          <a:p>
            <a:r>
              <a:rPr lang="en-US" sz="2900" dirty="0"/>
              <a:t>The </a:t>
            </a:r>
            <a:r>
              <a:rPr lang="en-US" sz="2900" b="1" dirty="0"/>
              <a:t>d</a:t>
            </a:r>
            <a:r>
              <a:rPr lang="en-US" sz="2900" b="1" dirty="0" smtClean="0"/>
              <a:t>egree </a:t>
            </a:r>
            <a:r>
              <a:rPr lang="en-US" sz="2900" b="1" dirty="0"/>
              <a:t>of </a:t>
            </a:r>
            <a:r>
              <a:rPr lang="en-US" sz="2900" b="1" dirty="0" smtClean="0"/>
              <a:t>neuronal </a:t>
            </a:r>
            <a:r>
              <a:rPr lang="en-US" sz="2900" b="1" dirty="0"/>
              <a:t>p</a:t>
            </a:r>
            <a:r>
              <a:rPr lang="en-US" sz="2900" b="1" dirty="0" smtClean="0"/>
              <a:t>hase </a:t>
            </a:r>
            <a:r>
              <a:rPr lang="en-US" sz="2900" b="1" dirty="0"/>
              <a:t>l</a:t>
            </a:r>
            <a:r>
              <a:rPr lang="en-US" sz="2900" b="1" dirty="0" smtClean="0"/>
              <a:t>ocking </a:t>
            </a:r>
            <a:r>
              <a:rPr lang="en-US" sz="2900" b="1" dirty="0"/>
              <a:t>to </a:t>
            </a:r>
            <a:r>
              <a:rPr lang="en-US" sz="2900" b="1" dirty="0" smtClean="0"/>
              <a:t>ongoing </a:t>
            </a:r>
            <a:r>
              <a:rPr lang="en-US" sz="2900" b="1" dirty="0"/>
              <a:t>t</a:t>
            </a:r>
            <a:r>
              <a:rPr lang="en-US" sz="2900" b="1" dirty="0" smtClean="0"/>
              <a:t>heta </a:t>
            </a:r>
            <a:r>
              <a:rPr lang="en-US" sz="2900" b="1" dirty="0"/>
              <a:t>was quantified with</a:t>
            </a:r>
          </a:p>
          <a:p>
            <a:r>
              <a:rPr lang="en-US" sz="2900" b="1" dirty="0"/>
              <a:t>s</a:t>
            </a:r>
            <a:r>
              <a:rPr lang="en-US" sz="2900" b="1" dirty="0" smtClean="0"/>
              <a:t>pike </a:t>
            </a:r>
            <a:r>
              <a:rPr lang="en-US" sz="2900" b="1" dirty="0"/>
              <a:t>field coherence (SFC). </a:t>
            </a:r>
            <a:r>
              <a:rPr lang="en-US" sz="2900" dirty="0"/>
              <a:t>We used Pair Wise Phase Consistency </a:t>
            </a:r>
            <a:r>
              <a:rPr lang="en-US" sz="2900" dirty="0" smtClean="0"/>
              <a:t>(7) </a:t>
            </a:r>
            <a:r>
              <a:rPr lang="en-US" sz="2900" dirty="0"/>
              <a:t>[PPC] to</a:t>
            </a:r>
          </a:p>
          <a:p>
            <a:r>
              <a:rPr lang="en-US" sz="2900" dirty="0"/>
              <a:t>q</a:t>
            </a:r>
            <a:r>
              <a:rPr lang="en-US" sz="2900" dirty="0" smtClean="0"/>
              <a:t>uantify </a:t>
            </a:r>
            <a:r>
              <a:rPr lang="en-US" sz="2900" dirty="0"/>
              <a:t>SFC.</a:t>
            </a:r>
          </a:p>
          <a:p>
            <a:endParaRPr lang="en-US" sz="2900" dirty="0"/>
          </a:p>
          <a:p>
            <a:endParaRPr lang="en-US" sz="2900" dirty="0"/>
          </a:p>
          <a:p>
            <a:endParaRPr lang="en-US" sz="2900" dirty="0"/>
          </a:p>
          <a:p>
            <a:endParaRPr lang="en-US" sz="2900" dirty="0"/>
          </a:p>
          <a:p>
            <a:endParaRPr lang="en-US" sz="2900" dirty="0"/>
          </a:p>
          <a:p>
            <a:endParaRPr lang="en-US" sz="2900" dirty="0"/>
          </a:p>
        </p:txBody>
      </p:sp>
      <p:pic>
        <p:nvPicPr>
          <p:cNvPr id="45" name="Picture 44" descr="A close up of a map&#10;&#10;Description automatically generated">
            <a:extLst>
              <a:ext uri="{FF2B5EF4-FFF2-40B4-BE49-F238E27FC236}">
                <a16:creationId xmlns="" xmlns:a16="http://schemas.microsoft.com/office/drawing/2014/main" id="{9C6AF121-0353-4462-8B8B-1A12196A3E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2507" y="24476417"/>
            <a:ext cx="11288611" cy="3882053"/>
          </a:xfrm>
          <a:prstGeom prst="rect">
            <a:avLst/>
          </a:prstGeom>
        </p:spPr>
      </p:pic>
      <p:pic>
        <p:nvPicPr>
          <p:cNvPr id="47" name="Picture 46" descr="A close up of a map&#10;&#10;Description automatically generated">
            <a:extLst>
              <a:ext uri="{FF2B5EF4-FFF2-40B4-BE49-F238E27FC236}">
                <a16:creationId xmlns="" xmlns:a16="http://schemas.microsoft.com/office/drawing/2014/main" id="{3C58DEF3-4191-4ED0-AB1F-C1D6F366B6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6521" y="28729929"/>
            <a:ext cx="9610133" cy="3790469"/>
          </a:xfrm>
          <a:prstGeom prst="rect">
            <a:avLst/>
          </a:prstGeom>
        </p:spPr>
      </p:pic>
      <p:cxnSp>
        <p:nvCxnSpPr>
          <p:cNvPr id="66" name="Straight Connector 65">
            <a:extLst>
              <a:ext uri="{FF2B5EF4-FFF2-40B4-BE49-F238E27FC236}">
                <a16:creationId xmlns="" xmlns:a16="http://schemas.microsoft.com/office/drawing/2014/main" id="{00101721-E5ED-46B3-B174-831F43E6A623}"/>
              </a:ext>
            </a:extLst>
          </p:cNvPr>
          <p:cNvCxnSpPr>
            <a:cxnSpLocks/>
          </p:cNvCxnSpPr>
          <p:nvPr/>
        </p:nvCxnSpPr>
        <p:spPr>
          <a:xfrm>
            <a:off x="22689720" y="28298174"/>
            <a:ext cx="210513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="" xmlns:a16="http://schemas.microsoft.com/office/drawing/2014/main" id="{A0222FFC-1ED0-4E7F-AAA0-A092BEF5F4FA}"/>
              </a:ext>
            </a:extLst>
          </p:cNvPr>
          <p:cNvCxnSpPr/>
          <p:nvPr/>
        </p:nvCxnSpPr>
        <p:spPr>
          <a:xfrm flipV="1">
            <a:off x="22689720" y="24732156"/>
            <a:ext cx="0" cy="77725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A1030B1-A3AB-4916-B8D3-EA825675363C}"/>
              </a:ext>
            </a:extLst>
          </p:cNvPr>
          <p:cNvSpPr txBox="1"/>
          <p:nvPr/>
        </p:nvSpPr>
        <p:spPr>
          <a:xfrm>
            <a:off x="13371893" y="23811504"/>
            <a:ext cx="1028640" cy="861773"/>
          </a:xfrm>
          <a:prstGeom prst="rect">
            <a:avLst/>
          </a:prstGeom>
          <a:noFill/>
        </p:spPr>
        <p:txBody>
          <a:bodyPr wrap="square" lIns="91411" tIns="45701" rIns="91411" bIns="45701" rtlCol="0">
            <a:spAutoFit/>
          </a:bodyPr>
          <a:lstStyle/>
          <a:p>
            <a:r>
              <a:rPr lang="en-US" sz="4800" dirty="0"/>
              <a:t>3A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92058E78-5A4D-475C-90FF-81F506AC75B8}"/>
              </a:ext>
            </a:extLst>
          </p:cNvPr>
          <p:cNvSpPr txBox="1"/>
          <p:nvPr/>
        </p:nvSpPr>
        <p:spPr>
          <a:xfrm>
            <a:off x="22718779" y="24003693"/>
            <a:ext cx="1305749" cy="861773"/>
          </a:xfrm>
          <a:prstGeom prst="rect">
            <a:avLst/>
          </a:prstGeom>
          <a:noFill/>
        </p:spPr>
        <p:txBody>
          <a:bodyPr wrap="square" lIns="91411" tIns="45701" rIns="91411" bIns="45701" rtlCol="0">
            <a:spAutoFit/>
          </a:bodyPr>
          <a:lstStyle/>
          <a:p>
            <a:r>
              <a:rPr lang="en-US" sz="4800" dirty="0"/>
              <a:t>3B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138459DE-B0B4-49C9-8DD1-0474CB446107}"/>
              </a:ext>
            </a:extLst>
          </p:cNvPr>
          <p:cNvSpPr txBox="1"/>
          <p:nvPr/>
        </p:nvSpPr>
        <p:spPr>
          <a:xfrm>
            <a:off x="13465263" y="15649087"/>
            <a:ext cx="962102" cy="861773"/>
          </a:xfrm>
          <a:prstGeom prst="rect">
            <a:avLst/>
          </a:prstGeom>
          <a:noFill/>
        </p:spPr>
        <p:txBody>
          <a:bodyPr wrap="square" lIns="91411" tIns="45701" rIns="91411" bIns="45701" rtlCol="0">
            <a:spAutoFit/>
          </a:bodyPr>
          <a:lstStyle/>
          <a:p>
            <a:r>
              <a:rPr lang="en-US" sz="4800" dirty="0"/>
              <a:t>2A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32D96DC9-ECC1-485A-9BA8-CB4D2B87B842}"/>
              </a:ext>
            </a:extLst>
          </p:cNvPr>
          <p:cNvSpPr txBox="1"/>
          <p:nvPr/>
        </p:nvSpPr>
        <p:spPr>
          <a:xfrm>
            <a:off x="13290397" y="9668227"/>
            <a:ext cx="1376511" cy="1569622"/>
          </a:xfrm>
          <a:prstGeom prst="rect">
            <a:avLst/>
          </a:prstGeom>
          <a:noFill/>
        </p:spPr>
        <p:txBody>
          <a:bodyPr wrap="square" lIns="91411" tIns="45701" rIns="91411" bIns="45701" rtlCol="0">
            <a:spAutoFit/>
          </a:bodyPr>
          <a:lstStyle/>
          <a:p>
            <a:r>
              <a:rPr lang="en-US" sz="4800" dirty="0" smtClean="0"/>
              <a:t>1B</a:t>
            </a:r>
          </a:p>
          <a:p>
            <a:endParaRPr lang="en-US" sz="4800" dirty="0"/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997740DB-D6D2-4111-877C-4A335B2F837B}"/>
              </a:ext>
            </a:extLst>
          </p:cNvPr>
          <p:cNvSpPr txBox="1"/>
          <p:nvPr/>
        </p:nvSpPr>
        <p:spPr>
          <a:xfrm>
            <a:off x="18135687" y="12704073"/>
            <a:ext cx="1028640" cy="861773"/>
          </a:xfrm>
          <a:prstGeom prst="rect">
            <a:avLst/>
          </a:prstGeom>
          <a:noFill/>
        </p:spPr>
        <p:txBody>
          <a:bodyPr wrap="square" lIns="91411" tIns="45701" rIns="91411" bIns="45701" rtlCol="0">
            <a:spAutoFit/>
          </a:bodyPr>
          <a:lstStyle/>
          <a:p>
            <a:r>
              <a:rPr lang="en-US" sz="4800" dirty="0"/>
              <a:t>1B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15C7DC9B-252F-4F35-8ED4-973E0C0D5FA9}"/>
              </a:ext>
            </a:extLst>
          </p:cNvPr>
          <p:cNvSpPr txBox="1"/>
          <p:nvPr/>
        </p:nvSpPr>
        <p:spPr>
          <a:xfrm>
            <a:off x="32311697" y="23958220"/>
            <a:ext cx="1305749" cy="861773"/>
          </a:xfrm>
          <a:prstGeom prst="rect">
            <a:avLst/>
          </a:prstGeom>
          <a:noFill/>
        </p:spPr>
        <p:txBody>
          <a:bodyPr wrap="square" lIns="91411" tIns="45701" rIns="91411" bIns="45701" rtlCol="0">
            <a:spAutoFit/>
          </a:bodyPr>
          <a:lstStyle/>
          <a:p>
            <a:r>
              <a:rPr lang="en-US" sz="4800" dirty="0"/>
              <a:t>3C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D4CC994F-C7B1-4E08-BF29-C0127C73C6C3}"/>
              </a:ext>
            </a:extLst>
          </p:cNvPr>
          <p:cNvSpPr txBox="1"/>
          <p:nvPr/>
        </p:nvSpPr>
        <p:spPr>
          <a:xfrm>
            <a:off x="22754117" y="28367350"/>
            <a:ext cx="1305749" cy="861773"/>
          </a:xfrm>
          <a:prstGeom prst="rect">
            <a:avLst/>
          </a:prstGeom>
          <a:noFill/>
        </p:spPr>
        <p:txBody>
          <a:bodyPr wrap="square" lIns="91411" tIns="45701" rIns="91411" bIns="45701" rtlCol="0">
            <a:spAutoFit/>
          </a:bodyPr>
          <a:lstStyle/>
          <a:p>
            <a:r>
              <a:rPr lang="en-US" sz="4800" dirty="0"/>
              <a:t>3D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4AC1A57D-077C-4C0B-929E-ECCDEE7D936C}"/>
              </a:ext>
            </a:extLst>
          </p:cNvPr>
          <p:cNvSpPr txBox="1"/>
          <p:nvPr/>
        </p:nvSpPr>
        <p:spPr>
          <a:xfrm>
            <a:off x="27129177" y="19190203"/>
            <a:ext cx="7540099" cy="3046968"/>
          </a:xfrm>
          <a:prstGeom prst="rect">
            <a:avLst/>
          </a:prstGeom>
          <a:noFill/>
        </p:spPr>
        <p:txBody>
          <a:bodyPr wrap="square" lIns="91411" tIns="45701" rIns="91411" bIns="45701" rtlCol="0">
            <a:spAutoFit/>
          </a:bodyPr>
          <a:lstStyle/>
          <a:p>
            <a:r>
              <a:rPr lang="en-US" sz="3800" dirty="0"/>
              <a:t>Figure 2B. When Considering only oscillatory periods the </a:t>
            </a:r>
            <a:r>
              <a:rPr lang="en-US" sz="3800" b="1" dirty="0"/>
              <a:t>Left Hippocampus has significantly higher Theta Power </a:t>
            </a:r>
            <a:r>
              <a:rPr lang="en-US" sz="3800" dirty="0"/>
              <a:t>during recognition periods. 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CAD15FF2-AA4F-421F-8F74-25FDB9A683FC}"/>
              </a:ext>
            </a:extLst>
          </p:cNvPr>
          <p:cNvSpPr txBox="1"/>
          <p:nvPr/>
        </p:nvSpPr>
        <p:spPr>
          <a:xfrm>
            <a:off x="29562619" y="7142310"/>
            <a:ext cx="4366453" cy="5632273"/>
          </a:xfrm>
          <a:prstGeom prst="rect">
            <a:avLst/>
          </a:prstGeom>
          <a:noFill/>
        </p:spPr>
        <p:txBody>
          <a:bodyPr wrap="square" lIns="91411" tIns="45701" rIns="91411" bIns="45701" rtlCol="0">
            <a:spAutoFit/>
          </a:bodyPr>
          <a:lstStyle/>
          <a:p>
            <a:r>
              <a:rPr lang="en-US" sz="3000" dirty="0"/>
              <a:t>Figure 1A-C. </a:t>
            </a:r>
            <a:r>
              <a:rPr lang="en-US" sz="3000" b="1" dirty="0"/>
              <a:t>Right Hippocampal neurons are significantly more likely to be visually responsive and locked to ongoing theta </a:t>
            </a:r>
            <a:r>
              <a:rPr lang="en-US" sz="3000" dirty="0"/>
              <a:t>(3-8) rhythms. </a:t>
            </a:r>
          </a:p>
          <a:p>
            <a:endParaRPr lang="en-US" sz="3000" dirty="0"/>
          </a:p>
          <a:p>
            <a:r>
              <a:rPr lang="en-US" sz="3000" dirty="0"/>
              <a:t>Both of these factors are driven by a population of thin spiking putative inhibitory interneurons in the Right Hippocampus. 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954CFE6A-ED6C-47C4-895C-A3DA3BFC8BFD}"/>
              </a:ext>
            </a:extLst>
          </p:cNvPr>
          <p:cNvSpPr txBox="1"/>
          <p:nvPr/>
        </p:nvSpPr>
        <p:spPr>
          <a:xfrm>
            <a:off x="32273280" y="28421805"/>
            <a:ext cx="11507424" cy="2308306"/>
          </a:xfrm>
          <a:prstGeom prst="rect">
            <a:avLst/>
          </a:prstGeom>
          <a:noFill/>
        </p:spPr>
        <p:txBody>
          <a:bodyPr wrap="square" lIns="91411" tIns="45701" rIns="91411" bIns="45701" rtlCol="0">
            <a:spAutoFit/>
          </a:bodyPr>
          <a:lstStyle/>
          <a:p>
            <a:r>
              <a:rPr lang="en-US" sz="2900" dirty="0"/>
              <a:t>3A) </a:t>
            </a:r>
            <a:r>
              <a:rPr lang="en-US" sz="2900" b="1" dirty="0"/>
              <a:t>Poor Performers (accuracy &lt; 70 %) had a significantly higher proportion of cells locked to Right as compared with Left Hippocampal theta</a:t>
            </a:r>
            <a:r>
              <a:rPr lang="en-US" sz="2900" dirty="0"/>
              <a:t>. This discrepancy vanished as memory capacity increased such that good performers had a nearly even proportion of cells locked to Right and Left Hippocampal Theta.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="" xmlns:a16="http://schemas.microsoft.com/office/drawing/2014/main" id="{03EBA837-331E-4700-AD5A-58F713FA074C}"/>
              </a:ext>
            </a:extLst>
          </p:cNvPr>
          <p:cNvSpPr txBox="1"/>
          <p:nvPr/>
        </p:nvSpPr>
        <p:spPr>
          <a:xfrm>
            <a:off x="32299853" y="30610094"/>
            <a:ext cx="11591347" cy="2308306"/>
          </a:xfrm>
          <a:prstGeom prst="rect">
            <a:avLst/>
          </a:prstGeom>
          <a:noFill/>
        </p:spPr>
        <p:txBody>
          <a:bodyPr wrap="square" lIns="91411" tIns="45701" rIns="91411" bIns="45701" rtlCol="0">
            <a:spAutoFit/>
          </a:bodyPr>
          <a:lstStyle/>
          <a:p>
            <a:r>
              <a:rPr lang="en-US" sz="2900" dirty="0"/>
              <a:t>3B) </a:t>
            </a:r>
            <a:r>
              <a:rPr lang="en-US" sz="2900" b="1" dirty="0"/>
              <a:t>Left Hippocampal locking to theta predicted correct memory on a trial to trial basis.</a:t>
            </a:r>
          </a:p>
          <a:p>
            <a:r>
              <a:rPr lang="en-US" sz="2900" dirty="0"/>
              <a:t>3C) This effect was driven by the Good Performers (accuracy &gt;75%)</a:t>
            </a:r>
          </a:p>
          <a:p>
            <a:r>
              <a:rPr lang="en-US" sz="2900" dirty="0"/>
              <a:t>3D) There was no significant relationship between Right Hippocampal theta locking and memory performance on a trial to trial basis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3B3D7FC7-3BE8-4BD3-B430-6A94DF6B25A0}"/>
              </a:ext>
            </a:extLst>
          </p:cNvPr>
          <p:cNvSpPr txBox="1"/>
          <p:nvPr/>
        </p:nvSpPr>
        <p:spPr>
          <a:xfrm>
            <a:off x="34591680" y="16713262"/>
            <a:ext cx="9299520" cy="4693555"/>
          </a:xfrm>
          <a:prstGeom prst="rect">
            <a:avLst/>
          </a:prstGeom>
          <a:noFill/>
        </p:spPr>
        <p:txBody>
          <a:bodyPr wrap="square" lIns="91411" tIns="45701" rIns="91411" bIns="45701" rtlCol="0">
            <a:spAutoFit/>
          </a:bodyPr>
          <a:lstStyle/>
          <a:p>
            <a:r>
              <a:rPr lang="en-US" sz="1300" b="1" dirty="0" smtClean="0"/>
              <a:t>1 </a:t>
            </a:r>
            <a:r>
              <a:rPr lang="en-US" sz="1300" b="1" dirty="0" err="1" smtClean="0"/>
              <a:t>Corsi</a:t>
            </a:r>
            <a:r>
              <a:rPr lang="en-US" sz="1300" b="1" dirty="0"/>
              <a:t>, P. M. Verbal memory impairment after unilateral hippocampal excisions. Paper presented at the 40th Annual Meeting of the Eastern Psychological Association, Philadelphia, April 1969.</a:t>
            </a:r>
          </a:p>
          <a:p>
            <a:endParaRPr lang="en-US" sz="1300" b="1" dirty="0" smtClean="0"/>
          </a:p>
          <a:p>
            <a:r>
              <a:rPr lang="en-US" sz="1300" b="1" dirty="0" smtClean="0"/>
              <a:t>2 </a:t>
            </a:r>
            <a:r>
              <a:rPr lang="en-US" sz="1300" b="1" dirty="0" err="1" smtClean="0"/>
              <a:t>Faraut</a:t>
            </a:r>
            <a:r>
              <a:rPr lang="en-US" sz="1300" b="1" dirty="0" smtClean="0"/>
              <a:t>, M. C., Carlson, A. A., Sullivan, S., </a:t>
            </a:r>
            <a:r>
              <a:rPr lang="en-US" sz="1300" b="1" dirty="0" err="1" smtClean="0"/>
              <a:t>Tudusciuc</a:t>
            </a:r>
            <a:r>
              <a:rPr lang="en-US" sz="1300" b="1" dirty="0" smtClean="0"/>
              <a:t>, O., Ross, I., Reed, C. M., ... &amp; </a:t>
            </a:r>
            <a:r>
              <a:rPr lang="en-US" sz="1300" b="1" dirty="0" err="1" smtClean="0"/>
              <a:t>Rutishauser</a:t>
            </a:r>
            <a:r>
              <a:rPr lang="en-US" sz="1300" b="1" dirty="0" smtClean="0"/>
              <a:t>, U. (2018). Dataset of human medial temporal lobe single neuron activity during declarative memory encoding and recognition. </a:t>
            </a:r>
            <a:r>
              <a:rPr lang="en-US" sz="1300" b="1" i="1" dirty="0" smtClean="0"/>
              <a:t>Scientific data</a:t>
            </a:r>
            <a:r>
              <a:rPr lang="en-US" sz="1300" b="1" dirty="0" smtClean="0"/>
              <a:t>, </a:t>
            </a:r>
            <a:r>
              <a:rPr lang="en-US" sz="1300" b="1" i="1" dirty="0" smtClean="0"/>
              <a:t>5</a:t>
            </a:r>
            <a:r>
              <a:rPr lang="en-US" sz="1300" b="1" dirty="0" smtClean="0"/>
              <a:t>, 180010.</a:t>
            </a:r>
          </a:p>
          <a:p>
            <a:endParaRPr lang="en-US" sz="1300" b="1" dirty="0"/>
          </a:p>
          <a:p>
            <a:r>
              <a:rPr lang="en-US" sz="1300" b="1" dirty="0" smtClean="0"/>
              <a:t>3 </a:t>
            </a:r>
            <a:r>
              <a:rPr lang="en-US" sz="1300" b="1" dirty="0" err="1" smtClean="0"/>
              <a:t>Gotts</a:t>
            </a:r>
            <a:r>
              <a:rPr lang="en-US" sz="1300" b="1" dirty="0"/>
              <a:t>, S. J., Jo, H. J., Wallace, G. L., Saad, Z. S., Cox, R. W., &amp; Martin, A. (2013). Two distinct forms of functional lateralization in the human brain. </a:t>
            </a:r>
            <a:r>
              <a:rPr lang="en-US" sz="1300" b="1" i="1" dirty="0"/>
              <a:t>Proceedings of the National Academy of Sciences</a:t>
            </a:r>
            <a:r>
              <a:rPr lang="en-US" sz="1300" b="1" dirty="0"/>
              <a:t>, </a:t>
            </a:r>
            <a:r>
              <a:rPr lang="en-US" sz="1300" b="1" i="1" dirty="0"/>
              <a:t>110</a:t>
            </a:r>
            <a:r>
              <a:rPr lang="en-US" sz="1300" b="1" dirty="0"/>
              <a:t>(36), E3435-E3444.</a:t>
            </a:r>
          </a:p>
          <a:p>
            <a:endParaRPr lang="en-US" sz="1300" b="1" dirty="0"/>
          </a:p>
          <a:p>
            <a:r>
              <a:rPr lang="en-US" sz="1300" b="1" dirty="0" smtClean="0"/>
              <a:t>4 Miller</a:t>
            </a:r>
            <a:r>
              <a:rPr lang="en-US" sz="1300" b="1" dirty="0"/>
              <a:t>, J., Watrous, A. J., </a:t>
            </a:r>
            <a:r>
              <a:rPr lang="en-US" sz="1300" b="1" dirty="0" err="1"/>
              <a:t>Tsitsiklis</a:t>
            </a:r>
            <a:r>
              <a:rPr lang="en-US" sz="1300" b="1" dirty="0"/>
              <a:t>, M., Lee, S. A., </a:t>
            </a:r>
            <a:r>
              <a:rPr lang="en-US" sz="1300" b="1" dirty="0" err="1"/>
              <a:t>Sheth</a:t>
            </a:r>
            <a:r>
              <a:rPr lang="en-US" sz="1300" b="1" dirty="0"/>
              <a:t>, S. A., </a:t>
            </a:r>
            <a:r>
              <a:rPr lang="en-US" sz="1300" b="1" dirty="0" err="1"/>
              <a:t>Schevon</a:t>
            </a:r>
            <a:r>
              <a:rPr lang="en-US" sz="1300" b="1" dirty="0"/>
              <a:t>, C. A., ... &amp; Worrell, G. A. (2018). Lateralized hippocampal oscillations underlie distinct aspects of human spatial memory and navigation. </a:t>
            </a:r>
            <a:r>
              <a:rPr lang="en-US" sz="1300" b="1" i="1" dirty="0"/>
              <a:t>Nature communications</a:t>
            </a:r>
            <a:r>
              <a:rPr lang="en-US" sz="1300" b="1" dirty="0"/>
              <a:t>, </a:t>
            </a:r>
            <a:r>
              <a:rPr lang="en-US" sz="1300" b="1" i="1" dirty="0"/>
              <a:t>9</a:t>
            </a:r>
            <a:r>
              <a:rPr lang="en-US" sz="1300" b="1" dirty="0"/>
              <a:t>(1), 1-12.</a:t>
            </a:r>
          </a:p>
          <a:p>
            <a:endParaRPr lang="en-US" sz="1300" b="1" dirty="0"/>
          </a:p>
          <a:p>
            <a:r>
              <a:rPr lang="en-US" sz="1300" b="1" dirty="0" smtClean="0"/>
              <a:t>5 Milner</a:t>
            </a:r>
            <a:r>
              <a:rPr lang="en-US" sz="1300" b="1" dirty="0"/>
              <a:t>, Brenda. "Visually-guided maze learning in man: Effects of bilateral hippocampal, bilateral frontal, and unilateral cerebral lesions." </a:t>
            </a:r>
            <a:r>
              <a:rPr lang="en-US" sz="1300" b="1" i="1" dirty="0" err="1"/>
              <a:t>Neuropsychologia</a:t>
            </a:r>
            <a:r>
              <a:rPr lang="en-US" sz="1300" b="1" dirty="0"/>
              <a:t> 3.4 (1965): 317-338.</a:t>
            </a:r>
          </a:p>
          <a:p>
            <a:endParaRPr lang="en-US" sz="1300" b="1" dirty="0" smtClean="0"/>
          </a:p>
          <a:p>
            <a:r>
              <a:rPr lang="en-US" sz="1300" b="1" dirty="0"/>
              <a:t>6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Rutishauser</a:t>
            </a:r>
            <a:r>
              <a:rPr lang="en-US" sz="1300" b="1" dirty="0"/>
              <a:t>, U., Ye, S., </a:t>
            </a:r>
            <a:r>
              <a:rPr lang="en-US" sz="1300" b="1" dirty="0" err="1"/>
              <a:t>Koroma</a:t>
            </a:r>
            <a:r>
              <a:rPr lang="en-US" sz="1300" b="1" dirty="0"/>
              <a:t>, M., </a:t>
            </a:r>
            <a:r>
              <a:rPr lang="en-US" sz="1300" b="1" dirty="0" err="1"/>
              <a:t>Tudusciuc</a:t>
            </a:r>
            <a:r>
              <a:rPr lang="en-US" sz="1300" b="1" dirty="0"/>
              <a:t>, O., Ross, I. B., Chung, J. M., &amp; </a:t>
            </a:r>
            <a:r>
              <a:rPr lang="en-US" sz="1300" b="1" dirty="0" err="1"/>
              <a:t>Mamelak</a:t>
            </a:r>
            <a:r>
              <a:rPr lang="en-US" sz="1300" b="1" dirty="0"/>
              <a:t>, A. N. (2015). Representation of retrieval confidence by single neurons in the human medial temporal lobe. Nature neuroscience, 18(7), 1041.</a:t>
            </a:r>
          </a:p>
          <a:p>
            <a:endParaRPr lang="en-US" sz="1300" b="1" dirty="0"/>
          </a:p>
          <a:p>
            <a:r>
              <a:rPr lang="en-US" sz="1300" b="1" dirty="0"/>
              <a:t>7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Vinck</a:t>
            </a:r>
            <a:r>
              <a:rPr lang="en-US" sz="1300" b="1" dirty="0"/>
              <a:t>, M., van </a:t>
            </a:r>
            <a:r>
              <a:rPr lang="en-US" sz="1300" b="1" dirty="0" err="1"/>
              <a:t>Wingerden</a:t>
            </a:r>
            <a:r>
              <a:rPr lang="en-US" sz="1300" b="1" dirty="0"/>
              <a:t>, M., Womelsdorf, T., Fries, P., &amp; </a:t>
            </a:r>
            <a:r>
              <a:rPr lang="en-US" sz="1300" b="1" dirty="0" err="1"/>
              <a:t>Pennartz</a:t>
            </a:r>
            <a:r>
              <a:rPr lang="en-US" sz="1300" b="1" dirty="0"/>
              <a:t>, C. M. (2010). The pairwise phase consistency: a bias-free measure of rhythmic neuronal synchronization. </a:t>
            </a:r>
            <a:r>
              <a:rPr lang="en-US" sz="1300" b="1" i="1" dirty="0"/>
              <a:t>Neuroimage</a:t>
            </a:r>
            <a:r>
              <a:rPr lang="en-US" sz="1300" b="1" dirty="0"/>
              <a:t>, </a:t>
            </a:r>
            <a:r>
              <a:rPr lang="en-US" sz="1300" b="1" i="1" dirty="0"/>
              <a:t>51</a:t>
            </a:r>
            <a:r>
              <a:rPr lang="en-US" sz="1300" b="1" dirty="0"/>
              <a:t>(1), 112-122.</a:t>
            </a:r>
          </a:p>
          <a:p>
            <a:endParaRPr lang="en-US" sz="1300" b="1" dirty="0"/>
          </a:p>
          <a:p>
            <a:r>
              <a:rPr lang="en-US" sz="1300" b="1" dirty="0" smtClean="0"/>
              <a:t>8  </a:t>
            </a:r>
            <a:r>
              <a:rPr lang="en-US" sz="1300" b="1" dirty="0" err="1" smtClean="0"/>
              <a:t>Watrous</a:t>
            </a:r>
            <a:r>
              <a:rPr lang="en-US" sz="1300" b="1" dirty="0"/>
              <a:t>, Andrew J., et al. "Phase-tuned neuronal firing encodes human contextual representations for navigational goals." </a:t>
            </a:r>
            <a:r>
              <a:rPr lang="en-US" sz="1300" b="1" i="1" dirty="0" err="1"/>
              <a:t>Elife</a:t>
            </a:r>
            <a:r>
              <a:rPr lang="en-US" sz="1300" b="1" dirty="0"/>
              <a:t> 7 (2018): e32554.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B510EDE7-4825-430A-A22B-9BCAA0E879D8}"/>
              </a:ext>
            </a:extLst>
          </p:cNvPr>
          <p:cNvSpPr txBox="1"/>
          <p:nvPr/>
        </p:nvSpPr>
        <p:spPr>
          <a:xfrm>
            <a:off x="34532805" y="7744630"/>
            <a:ext cx="9110597" cy="8325317"/>
          </a:xfrm>
          <a:prstGeom prst="rect">
            <a:avLst/>
          </a:prstGeom>
          <a:noFill/>
        </p:spPr>
        <p:txBody>
          <a:bodyPr wrap="square" lIns="91411" tIns="45701" rIns="91411" bIns="45701" rtlCol="0">
            <a:spAutoFit/>
          </a:bodyPr>
          <a:lstStyle/>
          <a:p>
            <a:r>
              <a:rPr lang="en-US" sz="3200" b="1" dirty="0"/>
              <a:t>We found evidence across multiple scales of neural </a:t>
            </a:r>
            <a:r>
              <a:rPr lang="en-US" sz="3200" b="1" dirty="0" smtClean="0"/>
              <a:t>activity (single cell </a:t>
            </a:r>
            <a:r>
              <a:rPr lang="en-US" sz="3200" b="1" dirty="0" smtClean="0"/>
              <a:t>functional types, </a:t>
            </a:r>
            <a:r>
              <a:rPr lang="en-US" sz="3200" b="1" dirty="0" smtClean="0"/>
              <a:t>theta power, and Spike Field Coherence) </a:t>
            </a:r>
            <a:r>
              <a:rPr lang="en-US" sz="3200" b="1" dirty="0"/>
              <a:t>for left-right hemispheric disassociation of Hippocampal processes during recognition memory.</a:t>
            </a:r>
          </a:p>
          <a:p>
            <a:endParaRPr lang="en-US" sz="3200" dirty="0"/>
          </a:p>
          <a:p>
            <a:r>
              <a:rPr lang="en-US" sz="3200" dirty="0"/>
              <a:t>The classic </a:t>
            </a:r>
            <a:r>
              <a:rPr lang="en-US" sz="3200" dirty="0" smtClean="0"/>
              <a:t>dichotomy which predicts that the Right Hippocampus will be implicated in visual memory processes </a:t>
            </a:r>
            <a:r>
              <a:rPr lang="en-US" sz="3200" dirty="0"/>
              <a:t>does not seem to clearly hold up in our data. </a:t>
            </a:r>
            <a:r>
              <a:rPr lang="en-US" sz="3200" dirty="0" smtClean="0"/>
              <a:t>While Right Hippocampal neurons were more visually responsive we find that it is the degree of spike field coherence in Left Hippocampal populations that most meaningfully predicted memory performance. </a:t>
            </a:r>
          </a:p>
          <a:p>
            <a:endParaRPr lang="en-US" sz="2900" dirty="0"/>
          </a:p>
          <a:p>
            <a:endParaRPr lang="en-US" sz="2900" dirty="0"/>
          </a:p>
          <a:p>
            <a:endParaRPr lang="en-US" sz="2900" dirty="0"/>
          </a:p>
        </p:txBody>
      </p:sp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C962F3CB-5F23-442F-B575-CBA8038FD646}"/>
              </a:ext>
            </a:extLst>
          </p:cNvPr>
          <p:cNvSpPr txBox="1"/>
          <p:nvPr/>
        </p:nvSpPr>
        <p:spPr>
          <a:xfrm>
            <a:off x="27038957" y="15872733"/>
            <a:ext cx="7540099" cy="1865088"/>
          </a:xfrm>
          <a:prstGeom prst="rect">
            <a:avLst/>
          </a:prstGeom>
          <a:noFill/>
        </p:spPr>
        <p:txBody>
          <a:bodyPr wrap="square" lIns="91411" tIns="45701" rIns="91411" bIns="45701" rtlCol="0">
            <a:spAutoFit/>
          </a:bodyPr>
          <a:lstStyle/>
          <a:p>
            <a:r>
              <a:rPr lang="en-US" sz="3800" dirty="0"/>
              <a:t>Figure 2A. Example of a Right Hippocampal Wire that exhibits Theta oscillations. 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C39A1987-3414-42BA-9D1C-CA9D252409C5}"/>
              </a:ext>
            </a:extLst>
          </p:cNvPr>
          <p:cNvSpPr txBox="1"/>
          <p:nvPr/>
        </p:nvSpPr>
        <p:spPr>
          <a:xfrm>
            <a:off x="13445172" y="18578340"/>
            <a:ext cx="962102" cy="861773"/>
          </a:xfrm>
          <a:prstGeom prst="rect">
            <a:avLst/>
          </a:prstGeom>
          <a:noFill/>
        </p:spPr>
        <p:txBody>
          <a:bodyPr wrap="square" lIns="91411" tIns="45701" rIns="91411" bIns="45701" rtlCol="0">
            <a:spAutoFit/>
          </a:bodyPr>
          <a:lstStyle/>
          <a:p>
            <a:r>
              <a:rPr lang="en-US" sz="4800" dirty="0"/>
              <a:t>2B</a:t>
            </a:r>
          </a:p>
        </p:txBody>
      </p:sp>
      <p:pic>
        <p:nvPicPr>
          <p:cNvPr id="121" name="Picture 12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3BABF0E3-104F-40F0-818D-EC379D6D06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1" y="7"/>
            <a:ext cx="3742999" cy="3742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4334" y="534712"/>
            <a:ext cx="366303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The Lateralized Hippocampus: Functional Differences Across Multiple Scales </a:t>
            </a:r>
            <a:endParaRPr lang="en-US" sz="8000" dirty="0" smtClean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r>
              <a:rPr lang="en-US" sz="80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of </a:t>
            </a:r>
            <a:r>
              <a:rPr lang="en-US" sz="80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Neural Activity During  Recognition Memory</a:t>
            </a:r>
            <a:endParaRPr lang="en-US" sz="8000" dirty="0"/>
          </a:p>
        </p:txBody>
      </p:sp>
      <p:pic>
        <p:nvPicPr>
          <p:cNvPr id="8" name="Picture 7" descr="Screen Shot 2020-05-01 at 3.18.22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394" y="18188822"/>
            <a:ext cx="4914900" cy="655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5902494" y="19732515"/>
            <a:ext cx="3034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Trial Number (re-</a:t>
            </a:r>
            <a:r>
              <a:rPr lang="en-US" sz="1800" dirty="0" smtClean="0"/>
              <a:t>sorted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48" name="TextBox 47"/>
          <p:cNvSpPr txBox="1"/>
          <p:nvPr/>
        </p:nvSpPr>
        <p:spPr>
          <a:xfrm rot="16200000">
            <a:off x="5787520" y="22719635"/>
            <a:ext cx="3034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Firing Rate</a:t>
            </a:r>
          </a:p>
          <a:p>
            <a:pPr algn="ctr"/>
            <a:r>
              <a:rPr lang="en-US" sz="1800" dirty="0" smtClean="0"/>
              <a:t> (spikes per second)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501328" y="17362633"/>
            <a:ext cx="1069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M1</a:t>
            </a:r>
            <a:endParaRPr lang="en-US" sz="4800" dirty="0"/>
          </a:p>
        </p:txBody>
      </p:sp>
      <p:sp>
        <p:nvSpPr>
          <p:cNvPr id="50" name="TextBox 49"/>
          <p:cNvSpPr txBox="1"/>
          <p:nvPr/>
        </p:nvSpPr>
        <p:spPr>
          <a:xfrm>
            <a:off x="6719786" y="17281080"/>
            <a:ext cx="1069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M2</a:t>
            </a:r>
            <a:endParaRPr lang="en-US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8088078" y="17680140"/>
            <a:ext cx="4378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Exemplar Visually Responsive neuron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13125771" y="7006935"/>
            <a:ext cx="1224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1A</a:t>
            </a:r>
            <a:endParaRPr lang="en-US" sz="4800" dirty="0"/>
          </a:p>
        </p:txBody>
      </p:sp>
      <p:sp>
        <p:nvSpPr>
          <p:cNvPr id="23" name="TextBox 22"/>
          <p:cNvSpPr txBox="1"/>
          <p:nvPr/>
        </p:nvSpPr>
        <p:spPr>
          <a:xfrm>
            <a:off x="20230437" y="9706562"/>
            <a:ext cx="1133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1c</a:t>
            </a:r>
            <a:endParaRPr lang="en-US" sz="4800" dirty="0"/>
          </a:p>
        </p:txBody>
      </p:sp>
      <p:sp>
        <p:nvSpPr>
          <p:cNvPr id="60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0" y="5926247"/>
            <a:ext cx="12801600" cy="1219200"/>
          </a:xfrm>
          <a:solidFill>
            <a:srgbClr val="A3A1FF"/>
          </a:solidFill>
        </p:spPr>
        <p:txBody>
          <a:bodyPr/>
          <a:lstStyle/>
          <a:p>
            <a:pPr algn="ctr"/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Background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443906" y="21589391"/>
            <a:ext cx="87348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Email: </a:t>
            </a:r>
            <a:r>
              <a:rPr lang="en-US" sz="2500" dirty="0" smtClean="0">
                <a:hlinkClick r:id="rId8"/>
              </a:rPr>
              <a:t>Cooper.Penner@cshs.org</a:t>
            </a:r>
            <a:r>
              <a:rPr lang="en-US" sz="2500" dirty="0" smtClean="0"/>
              <a:t>  Twitter: @</a:t>
            </a:r>
            <a:r>
              <a:rPr lang="en-US" sz="2500" dirty="0" err="1" smtClean="0"/>
              <a:t>CooperPenner</a:t>
            </a:r>
            <a:endParaRPr lang="en-US" sz="2500" dirty="0" smtClean="0"/>
          </a:p>
          <a:p>
            <a:r>
              <a:rPr lang="en-US" sz="2500" dirty="0" smtClean="0"/>
              <a:t>Funding: The </a:t>
            </a:r>
            <a:r>
              <a:rPr lang="en-US" sz="2500" dirty="0"/>
              <a:t>McKnight Foundation and NIMH (R01MH110831)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4350982" y="21372567"/>
            <a:ext cx="954021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16200000">
            <a:off x="21638354" y="30472634"/>
            <a:ext cx="3448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Spike Field Coherence</a:t>
            </a:r>
          </a:p>
          <a:p>
            <a:pPr algn="ctr"/>
            <a:r>
              <a:rPr lang="en-US" sz="2000" dirty="0" smtClean="0"/>
              <a:t> (mean PPC)</a:t>
            </a:r>
            <a:endParaRPr lang="en-US" sz="2000" dirty="0"/>
          </a:p>
        </p:txBody>
      </p:sp>
      <p:sp>
        <p:nvSpPr>
          <p:cNvPr id="61" name="TextBox 60"/>
          <p:cNvSpPr txBox="1"/>
          <p:nvPr/>
        </p:nvSpPr>
        <p:spPr>
          <a:xfrm rot="16200000">
            <a:off x="32166684" y="25033907"/>
            <a:ext cx="12876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/>
              <a:t>Spike Field Coherence</a:t>
            </a:r>
          </a:p>
          <a:p>
            <a:pPr algn="ctr"/>
            <a:r>
              <a:rPr lang="en-US" sz="1500" dirty="0" smtClean="0"/>
              <a:t> (mean PPC)</a:t>
            </a:r>
            <a:endParaRPr lang="en-US" sz="1500" dirty="0"/>
          </a:p>
        </p:txBody>
      </p:sp>
      <p:pic>
        <p:nvPicPr>
          <p:cNvPr id="31" name="Picture 30" descr="PowerViolin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5084" y="18379615"/>
            <a:ext cx="11182809" cy="410915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 rot="16200000">
            <a:off x="13193606" y="19818383"/>
            <a:ext cx="4603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4-9 Hz Power During Stimulus Presentation (z)</a:t>
            </a:r>
            <a:endParaRPr lang="en-US" sz="3000" dirty="0"/>
          </a:p>
        </p:txBody>
      </p:sp>
      <p:pic>
        <p:nvPicPr>
          <p:cNvPr id="33" name="Picture 32" descr="powerLine2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808" y="15239918"/>
            <a:ext cx="11182810" cy="2998595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 rot="16200000">
            <a:off x="13251933" y="16744257"/>
            <a:ext cx="46036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Power</a:t>
            </a:r>
            <a:endParaRPr lang="en-US" sz="3000" dirty="0"/>
          </a:p>
        </p:txBody>
      </p:sp>
      <p:pic>
        <p:nvPicPr>
          <p:cNvPr id="34" name="Picture 33" descr="VRCounts_wSingleCells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2513" y="6867677"/>
            <a:ext cx="14840105" cy="6934081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21636920" y="9605356"/>
            <a:ext cx="1191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1C</a:t>
            </a:r>
            <a:endParaRPr lang="en-US" sz="4800" dirty="0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13158480" y="7959167"/>
            <a:ext cx="2681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Proportion of Total Cells</a:t>
            </a:r>
            <a:endParaRPr lang="en-US" sz="3000" dirty="0"/>
          </a:p>
        </p:txBody>
      </p:sp>
      <p:sp>
        <p:nvSpPr>
          <p:cNvPr id="67" name="TextBox 66"/>
          <p:cNvSpPr txBox="1"/>
          <p:nvPr/>
        </p:nvSpPr>
        <p:spPr>
          <a:xfrm rot="16200000">
            <a:off x="13169769" y="11427807"/>
            <a:ext cx="2681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Number of Total Cells</a:t>
            </a:r>
            <a:endParaRPr lang="en-US" sz="3000" dirty="0"/>
          </a:p>
        </p:txBody>
      </p:sp>
      <p:sp>
        <p:nvSpPr>
          <p:cNvPr id="68" name="TextBox 67"/>
          <p:cNvSpPr txBox="1"/>
          <p:nvPr/>
        </p:nvSpPr>
        <p:spPr>
          <a:xfrm>
            <a:off x="15556416" y="13461762"/>
            <a:ext cx="61745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Trough to Peak </a:t>
            </a:r>
            <a:r>
              <a:rPr lang="en-US" sz="3000" dirty="0"/>
              <a:t>W</a:t>
            </a:r>
            <a:r>
              <a:rPr lang="en-US" sz="3000" dirty="0" smtClean="0"/>
              <a:t>idth (</a:t>
            </a:r>
            <a:r>
              <a:rPr lang="en-US" sz="3000" dirty="0" err="1" smtClean="0"/>
              <a:t>ms</a:t>
            </a:r>
            <a:r>
              <a:rPr lang="en-US" sz="3000" dirty="0" smtClean="0"/>
              <a:t>)</a:t>
            </a:r>
            <a:endParaRPr lang="en-US" sz="3000" dirty="0"/>
          </a:p>
        </p:txBody>
      </p:sp>
      <p:pic>
        <p:nvPicPr>
          <p:cNvPr id="36" name="Picture 35" descr="Left Hippocampus All performances_CNS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1353" y="24742454"/>
            <a:ext cx="8795881" cy="3339761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 rot="16200000">
            <a:off x="13322169" y="11580207"/>
            <a:ext cx="2681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Number of Total Cells</a:t>
            </a:r>
            <a:endParaRPr lang="en-US" sz="3000" dirty="0"/>
          </a:p>
        </p:txBody>
      </p:sp>
      <p:sp>
        <p:nvSpPr>
          <p:cNvPr id="71" name="TextBox 70"/>
          <p:cNvSpPr txBox="1"/>
          <p:nvPr/>
        </p:nvSpPr>
        <p:spPr>
          <a:xfrm rot="16200000">
            <a:off x="21767236" y="26109301"/>
            <a:ext cx="3448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Spike Field Coherence</a:t>
            </a:r>
          </a:p>
          <a:p>
            <a:pPr algn="ctr"/>
            <a:r>
              <a:rPr lang="en-US" sz="2000" dirty="0" smtClean="0"/>
              <a:t> (mean PPC)</a:t>
            </a:r>
            <a:endParaRPr lang="en-US" sz="2000" dirty="0"/>
          </a:p>
        </p:txBody>
      </p:sp>
      <p:pic>
        <p:nvPicPr>
          <p:cNvPr id="37" name="Picture 36" descr="CellsLockedBehavioralTitration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1591" y="24865378"/>
            <a:ext cx="8678287" cy="77978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 rot="16200000">
            <a:off x="12584635" y="28407344"/>
            <a:ext cx="41111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Proportion of  Total Cells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931198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FFFFFF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4C5A6A"/>
      </a:hlink>
      <a:folHlink>
        <a:srgbClr val="808DA0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4C5A6A"/>
      </a:hlink>
      <a:folHlink>
        <a:srgbClr val="808DA0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1669414</Value>
      <Value>1669470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2013-01-21T12:05:00+00:00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ApprovalLog xmlns="4873beb7-5857-4685-be1f-d57550cc96cc" xsi:nil="true"/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TP104001550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875987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LocMarketGroupTiers2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F945EE-6400-432A-A9B1-179A0A2A37CE}">
  <ds:schemaRefs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4873beb7-5857-4685-be1f-d57550cc96cc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1110015-E380-4C53-980C-698226C61C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7E4019-AE58-4CAA-B67D-559F9FEEB2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887</Words>
  <Application>Microsoft Macintosh PowerPoint</Application>
  <PresentationFormat>Custom</PresentationFormat>
  <Paragraphs>100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2015-07-27T15:07:41Z</dcterms:created>
  <dcterms:modified xsi:type="dcterms:W3CDTF">2020-05-02T03:01:50Z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